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35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JOHNSON\Downloads\PROJECT%20NADHIY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NADHIYA.xlsx]Sheet2!PivotTable1</c:name>
    <c:fmtId val="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chemeClr val="tx1"/>
                </a:solidFill>
              </a:rPr>
              <a:t>EMPLOYEE</a:t>
            </a:r>
            <a:r>
              <a:rPr lang="en-US" baseline="0">
                <a:solidFill>
                  <a:schemeClr val="tx1"/>
                </a:solidFill>
              </a:rPr>
              <a:t> PERFORMANCE ANALYSIS</a:t>
            </a:r>
            <a:endParaRPr lang="en-US">
              <a:solidFill>
                <a:schemeClr val="tx1"/>
              </a:solidFill>
            </a:endParaRPr>
          </a:p>
        </c:rich>
      </c:tx>
      <c:layout/>
      <c:overlay val="0"/>
      <c:spPr>
        <a:noFill/>
        <a:ln>
          <a:noFill/>
        </a:ln>
        <a:effectLst/>
      </c:spPr>
    </c:title>
    <c:autoTitleDeleted val="0"/>
    <c:pivotFmts>
      <c:pivotFmt>
        <c:idx val="0"/>
        <c:spPr>
          <a:solidFill>
            <a:schemeClr val="accent1"/>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3"/>
          </a:solidFill>
          <a:ln>
            <a:noFill/>
          </a:ln>
          <a:effectLst/>
        </c:spPr>
        <c:marker>
          <c:symbol val="none"/>
        </c:marker>
      </c:pivotFmt>
      <c:pivotFmt>
        <c:idx val="3"/>
        <c:spPr>
          <a:solidFill>
            <a:schemeClr val="accent4"/>
          </a:solidFill>
          <a:ln>
            <a:noFill/>
          </a:ln>
          <a:effectLst/>
        </c:spPr>
        <c:marker>
          <c:symbol val="none"/>
        </c:marker>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1F46-417F-AA9D-06ABB7662A82}"/>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1F46-417F-AA9D-06ABB7662A82}"/>
            </c:ext>
          </c:extLst>
        </c:ser>
        <c:ser>
          <c:idx val="2"/>
          <c:order val="2"/>
          <c:tx>
            <c:strRef>
              <c:f>Sheet2!$D$3:$D$4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1F46-417F-AA9D-06ABB7662A82}"/>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1F46-417F-AA9D-06ABB7662A82}"/>
            </c:ext>
          </c:extLst>
        </c:ser>
        <c:dLbls>
          <c:showLegendKey val="0"/>
          <c:showVal val="0"/>
          <c:showCatName val="0"/>
          <c:showSerName val="0"/>
          <c:showPercent val="0"/>
          <c:showBubbleSize val="0"/>
        </c:dLbls>
        <c:gapWidth val="219"/>
        <c:overlap val="-27"/>
        <c:axId val="68936448"/>
        <c:axId val="70084480"/>
      </c:barChart>
      <c:catAx>
        <c:axId val="68936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084480"/>
        <c:crosses val="autoZero"/>
        <c:auto val="1"/>
        <c:lblAlgn val="ctr"/>
        <c:lblOffset val="100"/>
        <c:noMultiLvlLbl val="0"/>
      </c:catAx>
      <c:valAx>
        <c:axId val="70084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93644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NADHIYA M</a:t>
            </a:r>
            <a:endParaRPr lang="en-US" sz="2400" dirty="0"/>
          </a:p>
          <a:p>
            <a:r>
              <a:rPr lang="en-US" sz="2400" dirty="0"/>
              <a:t>REGISTER NO</a:t>
            </a:r>
            <a:r>
              <a:rPr lang="en-US" sz="2400" dirty="0" smtClean="0"/>
              <a:t>:  312209388</a:t>
            </a:r>
            <a:endParaRPr lang="en-US" sz="2400" dirty="0"/>
          </a:p>
          <a:p>
            <a:r>
              <a:rPr lang="en-US" sz="2400" dirty="0"/>
              <a:t>DEPARTMENT</a:t>
            </a:r>
            <a:r>
              <a:rPr lang="en-US" sz="2400" dirty="0" smtClean="0"/>
              <a:t>:  BACHELOR OF COMMERCE (GENERAL)</a:t>
            </a:r>
            <a:endParaRPr lang="en-US" sz="2400" dirty="0"/>
          </a:p>
          <a:p>
            <a:r>
              <a:rPr lang="en-US" sz="2400" smtClean="0"/>
              <a:t>COLLEGE:  </a:t>
            </a:r>
            <a:r>
              <a:rPr lang="en-US" sz="2400" dirty="0" smtClean="0"/>
              <a:t>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609600" y="1371600"/>
            <a:ext cx="9067800" cy="3477875"/>
          </a:xfrm>
          <a:prstGeom prst="rect">
            <a:avLst/>
          </a:prstGeom>
          <a:noFill/>
        </p:spPr>
        <p:txBody>
          <a:bodyPr wrap="square" rtlCol="0">
            <a:spAutoFit/>
          </a:bodyPr>
          <a:lstStyle/>
          <a:p>
            <a:pPr>
              <a:buFont typeface="Wingdings" pitchFamily="2" charset="2"/>
              <a:buChar char="ü"/>
            </a:pPr>
            <a:r>
              <a:rPr lang="en-US" sz="2000" b="1" dirty="0" smtClean="0"/>
              <a:t>DATA SCREENING</a:t>
            </a:r>
            <a:r>
              <a:rPr lang="en-US" sz="2000" dirty="0" smtClean="0"/>
              <a:t>: DOWNLOADED AN EMPLOYEE DATASET FROM THE KAGGLE AND THE DATA SET IS IN FOLDER THEN INSERTED  IN THE SAME IN EXCEL</a:t>
            </a:r>
          </a:p>
          <a:p>
            <a:pPr>
              <a:buFont typeface="Wingdings" pitchFamily="2" charset="2"/>
              <a:buChar char="ü"/>
            </a:pPr>
            <a:r>
              <a:rPr lang="en-US" sz="2000" dirty="0" smtClean="0"/>
              <a:t> </a:t>
            </a:r>
            <a:r>
              <a:rPr lang="en-US" sz="2000" b="1" dirty="0" smtClean="0"/>
              <a:t>DATA CLEANING</a:t>
            </a:r>
            <a:r>
              <a:rPr lang="en-US" sz="2000" dirty="0" smtClean="0"/>
              <a:t>:  USING CONDITIONAL FORMATING FROM HOME AND REMOVED THE MISSING DATA AND SELECTED 9 DATA SET LIKE (EMP. ID, NAME, GENDER ETC.,)</a:t>
            </a:r>
          </a:p>
          <a:p>
            <a:pPr>
              <a:buFont typeface="Wingdings" pitchFamily="2" charset="2"/>
              <a:buChar char="ü"/>
            </a:pPr>
            <a:r>
              <a:rPr lang="en-US" sz="2000" dirty="0" smtClean="0"/>
              <a:t>  </a:t>
            </a:r>
            <a:r>
              <a:rPr lang="en-US" sz="2000" b="1" dirty="0" smtClean="0"/>
              <a:t>DATA FORMATING</a:t>
            </a:r>
            <a:r>
              <a:rPr lang="en-US" sz="2000" dirty="0" smtClean="0"/>
              <a:t>: USING “IF” CONDITION CREATED AN COLOUMN OF PERFORMANCE LEVEL USING   DATA FROM CURRENT EMPLOYEE RATING WHICH GAVE AN OUTPUT  AS ( VERY HIGH, HIGH, MEDIUM, LOW)</a:t>
            </a:r>
          </a:p>
          <a:p>
            <a:pPr>
              <a:buFont typeface="Wingdings" pitchFamily="2" charset="2"/>
              <a:buChar char="ü"/>
            </a:pPr>
            <a:r>
              <a:rPr lang="en-US" sz="2000" dirty="0" smtClean="0"/>
              <a:t>  </a:t>
            </a:r>
            <a:r>
              <a:rPr lang="en-US" sz="2000" b="1" dirty="0" smtClean="0"/>
              <a:t>PIVOT TABLE CREATION</a:t>
            </a:r>
            <a:r>
              <a:rPr lang="en-US" sz="2000" dirty="0" smtClean="0"/>
              <a:t>: SELECT PIVOT TABLE FROM INSERT AND AN PIVOT TABLE IS ENABLED  , NOW SELECT  THE REQUIRED DATA . AN PIVOT TABLE HAS CREATED .</a:t>
            </a:r>
          </a:p>
          <a:p>
            <a:pPr>
              <a:buFont typeface="Wingdings" pitchFamily="2" charset="2"/>
              <a:buChar char="ü"/>
            </a:pPr>
            <a:r>
              <a:rPr lang="en-US" sz="2000" dirty="0" smtClean="0"/>
              <a:t>  </a:t>
            </a:r>
            <a:r>
              <a:rPr lang="en-US" sz="2000" b="1" dirty="0" smtClean="0"/>
              <a:t>GRAPHICAL REPRESENTATION</a:t>
            </a:r>
            <a:r>
              <a:rPr lang="en-US" sz="2000" dirty="0" smtClean="0"/>
              <a:t>:  AFTER CREATING AN PIVOT TABLE CHARTS ARE USED  TO REPRESENT THE OVERALL OUTPUT OF AN EMPLOYEE.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3" name="Table 12"/>
          <p:cNvGraphicFramePr>
            <a:graphicFrameLocks noGrp="1"/>
          </p:cNvGraphicFramePr>
          <p:nvPr/>
        </p:nvGraphicFramePr>
        <p:xfrm>
          <a:off x="609600" y="1295400"/>
          <a:ext cx="7924799" cy="5257807"/>
        </p:xfrm>
        <a:graphic>
          <a:graphicData uri="http://schemas.openxmlformats.org/drawingml/2006/table">
            <a:tbl>
              <a:tblPr/>
              <a:tblGrid>
                <a:gridCol w="2058114">
                  <a:extLst>
                    <a:ext uri="{9D8B030D-6E8A-4147-A177-3AD203B41FA5}">
                      <a16:colId xmlns:a16="http://schemas.microsoft.com/office/drawing/2014/main" val="20000"/>
                    </a:ext>
                  </a:extLst>
                </a:gridCol>
                <a:gridCol w="1824720">
                  <a:extLst>
                    <a:ext uri="{9D8B030D-6E8A-4147-A177-3AD203B41FA5}">
                      <a16:colId xmlns:a16="http://schemas.microsoft.com/office/drawing/2014/main" val="20001"/>
                    </a:ext>
                  </a:extLst>
                </a:gridCol>
                <a:gridCol w="594094">
                  <a:extLst>
                    <a:ext uri="{9D8B030D-6E8A-4147-A177-3AD203B41FA5}">
                      <a16:colId xmlns:a16="http://schemas.microsoft.com/office/drawing/2014/main" val="20002"/>
                    </a:ext>
                  </a:extLst>
                </a:gridCol>
                <a:gridCol w="1002535">
                  <a:extLst>
                    <a:ext uri="{9D8B030D-6E8A-4147-A177-3AD203B41FA5}">
                      <a16:colId xmlns:a16="http://schemas.microsoft.com/office/drawing/2014/main" val="20003"/>
                    </a:ext>
                  </a:extLst>
                </a:gridCol>
                <a:gridCol w="1188189">
                  <a:extLst>
                    <a:ext uri="{9D8B030D-6E8A-4147-A177-3AD203B41FA5}">
                      <a16:colId xmlns:a16="http://schemas.microsoft.com/office/drawing/2014/main" val="20004"/>
                    </a:ext>
                  </a:extLst>
                </a:gridCol>
                <a:gridCol w="1257147">
                  <a:extLst>
                    <a:ext uri="{9D8B030D-6E8A-4147-A177-3AD203B41FA5}">
                      <a16:colId xmlns:a16="http://schemas.microsoft.com/office/drawing/2014/main" val="20005"/>
                    </a:ext>
                  </a:extLst>
                </a:gridCol>
              </a:tblGrid>
              <a:tr h="334833">
                <a:tc>
                  <a:txBody>
                    <a:bodyPr/>
                    <a:lstStyle/>
                    <a:p>
                      <a:pPr algn="l" fontAlgn="b"/>
                      <a:r>
                        <a:rPr lang="en-US" sz="1100" b="0" i="0" u="none" strike="noStrike" dirty="0" err="1">
                          <a:solidFill>
                            <a:srgbClr val="000000"/>
                          </a:solidFill>
                          <a:latin typeface="Calibri"/>
                        </a:rPr>
                        <a:t>GenderCode</a:t>
                      </a:r>
                      <a:endParaRPr lang="en-US" sz="1100" b="0" i="0" u="none" strike="noStrike" dirty="0">
                        <a:solidFill>
                          <a:srgbClr val="000000"/>
                        </a:solidFill>
                        <a:latin typeface="Calibri"/>
                      </a:endParaRPr>
                    </a:p>
                  </a:txBody>
                  <a:tcPr marL="0" marR="0" marT="0" marB="0" anchor="b">
                    <a:lnL>
                      <a:noFill/>
                    </a:lnL>
                    <a:lnR>
                      <a:noFill/>
                    </a:lnR>
                    <a:lnT>
                      <a:noFill/>
                    </a:lnT>
                    <a:lnB w="6350" cap="flat" cmpd="sng" algn="ctr">
                      <a:solidFill>
                        <a:srgbClr val="9CC3E6"/>
                      </a:solidFill>
                      <a:prstDash val="solid"/>
                      <a:round/>
                      <a:headEnd type="none" w="med" len="med"/>
                      <a:tailEnd type="none" w="med" len="med"/>
                    </a:lnB>
                    <a:solidFill>
                      <a:srgbClr val="DEEBF6"/>
                    </a:solidFill>
                  </a:tcPr>
                </a:tc>
                <a:tc>
                  <a:txBody>
                    <a:bodyPr/>
                    <a:lstStyle/>
                    <a:p>
                      <a:pPr algn="l" fontAlgn="b"/>
                      <a:r>
                        <a:rPr lang="en-US" sz="1100" b="0" i="0" u="none" strike="noStrike" dirty="0">
                          <a:solidFill>
                            <a:srgbClr val="000000"/>
                          </a:solidFill>
                          <a:latin typeface="Calibri"/>
                        </a:rPr>
                        <a:t>(All)</a:t>
                      </a:r>
                    </a:p>
                  </a:txBody>
                  <a:tcPr marL="0" marR="0" marT="0" marB="0" anchor="b">
                    <a:lnL>
                      <a:noFill/>
                    </a:lnL>
                    <a:lnR>
                      <a:noFill/>
                    </a:lnR>
                    <a:lnT>
                      <a:noFill/>
                    </a:lnT>
                    <a:lnB w="6350" cap="flat" cmpd="sng" algn="ctr">
                      <a:solidFill>
                        <a:srgbClr val="9CC3E6"/>
                      </a:solidFill>
                      <a:prstDash val="solid"/>
                      <a:round/>
                      <a:headEnd type="none" w="med" len="med"/>
                      <a:tailEnd type="none" w="med" len="med"/>
                    </a:lnB>
                    <a:solidFill>
                      <a:srgbClr val="DEEBF6"/>
                    </a:solidFill>
                  </a:tcPr>
                </a:tc>
                <a:tc>
                  <a:txBody>
                    <a:bodyPr/>
                    <a:lstStyle/>
                    <a:p>
                      <a:pPr algn="l" fontAlgn="b"/>
                      <a:endParaRPr lang="en-US" sz="11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334833">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9CC3E6"/>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9CC3E6"/>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1"/>
                  </a:ext>
                </a:extLst>
              </a:tr>
              <a:tr h="334833">
                <a:tc>
                  <a:txBody>
                    <a:bodyPr/>
                    <a:lstStyle/>
                    <a:p>
                      <a:pPr algn="l" fontAlgn="b"/>
                      <a:r>
                        <a:rPr lang="en-US" sz="1100" b="1" i="0" u="none" strike="noStrike">
                          <a:solidFill>
                            <a:srgbClr val="000000"/>
                          </a:solidFill>
                          <a:latin typeface="Calibri"/>
                        </a:rPr>
                        <a:t>Count of FirstName</a:t>
                      </a:r>
                    </a:p>
                  </a:txBody>
                  <a:tcPr marL="0" marR="0" marT="0" marB="0" anchor="b">
                    <a:lnL>
                      <a:noFill/>
                    </a:lnL>
                    <a:lnR>
                      <a:noFill/>
                    </a:lnR>
                    <a:lnT>
                      <a:noFill/>
                    </a:lnT>
                    <a:lnB>
                      <a:noFill/>
                    </a:lnB>
                    <a:solidFill>
                      <a:srgbClr val="DEEBF6"/>
                    </a:solidFill>
                  </a:tcPr>
                </a:tc>
                <a:tc>
                  <a:txBody>
                    <a:bodyPr/>
                    <a:lstStyle/>
                    <a:p>
                      <a:pPr algn="l" fontAlgn="b"/>
                      <a:r>
                        <a:rPr lang="en-US" sz="1100" b="1" i="0" u="none" strike="noStrike">
                          <a:solidFill>
                            <a:srgbClr val="000000"/>
                          </a:solidFill>
                          <a:latin typeface="Calibri"/>
                        </a:rPr>
                        <a:t>Column Labels</a:t>
                      </a:r>
                    </a:p>
                  </a:txBody>
                  <a:tcPr marL="0" marR="0" marT="0" marB="0" anchor="b">
                    <a:lnL>
                      <a:noFill/>
                    </a:lnL>
                    <a:lnR>
                      <a:noFill/>
                    </a:lnR>
                    <a:lnT>
                      <a:noFill/>
                    </a:lnT>
                    <a:lnB>
                      <a:noFill/>
                    </a:lnB>
                    <a:solidFill>
                      <a:srgbClr val="DEEBF6"/>
                    </a:solidFill>
                  </a:tcPr>
                </a:tc>
                <a:tc>
                  <a:txBody>
                    <a:bodyPr/>
                    <a:lstStyle/>
                    <a:p>
                      <a:pPr algn="l" fontAlgn="b"/>
                      <a:endParaRPr lang="en-US" sz="1100" b="1" i="0" u="none" strike="noStrike">
                        <a:solidFill>
                          <a:srgbClr val="000000"/>
                        </a:solidFill>
                        <a:latin typeface="Calibri"/>
                      </a:endParaRPr>
                    </a:p>
                  </a:txBody>
                  <a:tcPr marL="0" marR="0" marT="0" marB="0" anchor="b">
                    <a:lnL>
                      <a:noFill/>
                    </a:lnL>
                    <a:lnR>
                      <a:noFill/>
                    </a:lnR>
                    <a:lnT>
                      <a:noFill/>
                    </a:lnT>
                    <a:lnB>
                      <a:noFill/>
                    </a:lnB>
                    <a:solidFill>
                      <a:srgbClr val="DEEBF6"/>
                    </a:solidFill>
                  </a:tcPr>
                </a:tc>
                <a:tc>
                  <a:txBody>
                    <a:bodyPr/>
                    <a:lstStyle/>
                    <a:p>
                      <a:pPr algn="l" fontAlgn="b"/>
                      <a:endParaRPr lang="en-US" sz="1100" b="1" i="0" u="none" strike="noStrike">
                        <a:solidFill>
                          <a:srgbClr val="000000"/>
                        </a:solidFill>
                        <a:latin typeface="Calibri"/>
                      </a:endParaRPr>
                    </a:p>
                  </a:txBody>
                  <a:tcPr marL="0" marR="0" marT="0" marB="0" anchor="b">
                    <a:lnL>
                      <a:noFill/>
                    </a:lnL>
                    <a:lnR>
                      <a:noFill/>
                    </a:lnR>
                    <a:lnT>
                      <a:noFill/>
                    </a:lnT>
                    <a:lnB>
                      <a:noFill/>
                    </a:lnB>
                    <a:solidFill>
                      <a:srgbClr val="DEEBF6"/>
                    </a:solidFill>
                  </a:tcPr>
                </a:tc>
                <a:tc>
                  <a:txBody>
                    <a:bodyPr/>
                    <a:lstStyle/>
                    <a:p>
                      <a:pPr algn="l" fontAlgn="b"/>
                      <a:endParaRPr lang="en-US" sz="1100" b="1" i="0" u="none" strike="noStrike">
                        <a:solidFill>
                          <a:srgbClr val="000000"/>
                        </a:solidFill>
                        <a:latin typeface="Calibri"/>
                      </a:endParaRPr>
                    </a:p>
                  </a:txBody>
                  <a:tcPr marL="0" marR="0" marT="0" marB="0" anchor="b">
                    <a:lnL>
                      <a:noFill/>
                    </a:lnL>
                    <a:lnR>
                      <a:noFill/>
                    </a:lnR>
                    <a:lnT>
                      <a:noFill/>
                    </a:lnT>
                    <a:lnB>
                      <a:noFill/>
                    </a:lnB>
                    <a:solidFill>
                      <a:srgbClr val="DEEBF6"/>
                    </a:solidFill>
                  </a:tcPr>
                </a:tc>
                <a:tc>
                  <a:txBody>
                    <a:bodyPr/>
                    <a:lstStyle/>
                    <a:p>
                      <a:pPr algn="l" fontAlgn="b"/>
                      <a:endParaRPr lang="en-US" sz="1100" b="1" i="0" u="none" strike="noStrike">
                        <a:solidFill>
                          <a:srgbClr val="000000"/>
                        </a:solidFill>
                        <a:latin typeface="Calibri"/>
                      </a:endParaRPr>
                    </a:p>
                  </a:txBody>
                  <a:tcPr marL="0" marR="0" marT="0" marB="0" anchor="b">
                    <a:lnL>
                      <a:noFill/>
                    </a:lnL>
                    <a:lnR>
                      <a:noFill/>
                    </a:lnR>
                    <a:lnT>
                      <a:noFill/>
                    </a:lnT>
                    <a:lnB>
                      <a:noFill/>
                    </a:lnB>
                    <a:solidFill>
                      <a:srgbClr val="DEEBF6"/>
                    </a:solidFill>
                  </a:tcPr>
                </a:tc>
                <a:extLst>
                  <a:ext uri="{0D108BD9-81ED-4DB2-BD59-A6C34878D82A}">
                    <a16:rowId xmlns:a16="http://schemas.microsoft.com/office/drawing/2014/main" val="10002"/>
                  </a:ext>
                </a:extLst>
              </a:tr>
              <a:tr h="570145">
                <a:tc>
                  <a:txBody>
                    <a:bodyPr/>
                    <a:lstStyle/>
                    <a:p>
                      <a:pPr algn="l" fontAlgn="b"/>
                      <a:r>
                        <a:rPr lang="en-US" sz="1100" b="1" i="0" u="none" strike="noStrike">
                          <a:solidFill>
                            <a:srgbClr val="000000"/>
                          </a:solidFill>
                          <a:latin typeface="Calibri"/>
                        </a:rPr>
                        <a:t>Row Labels</a:t>
                      </a:r>
                    </a:p>
                  </a:txBody>
                  <a:tcPr marL="0" marR="0" marT="0" marB="0" anchor="b">
                    <a:lnL>
                      <a:noFill/>
                    </a:lnL>
                    <a:lnR>
                      <a:noFill/>
                    </a:lnR>
                    <a:lnT>
                      <a:noFill/>
                    </a:lnT>
                    <a:lnB w="6350" cap="flat" cmpd="sng" algn="ctr">
                      <a:solidFill>
                        <a:srgbClr val="9CC3E6"/>
                      </a:solidFill>
                      <a:prstDash val="solid"/>
                      <a:round/>
                      <a:headEnd type="none" w="med" len="med"/>
                      <a:tailEnd type="none" w="med" len="med"/>
                    </a:lnB>
                    <a:solidFill>
                      <a:srgbClr val="DEEBF6"/>
                    </a:solidFill>
                  </a:tcPr>
                </a:tc>
                <a:tc>
                  <a:txBody>
                    <a:bodyPr/>
                    <a:lstStyle/>
                    <a:p>
                      <a:pPr algn="l" fontAlgn="b"/>
                      <a:r>
                        <a:rPr lang="en-US" sz="1100" b="1" i="0" u="none" strike="noStrike">
                          <a:solidFill>
                            <a:srgbClr val="000000"/>
                          </a:solidFill>
                          <a:latin typeface="Calibri"/>
                        </a:rPr>
                        <a:t>HIGH</a:t>
                      </a:r>
                    </a:p>
                  </a:txBody>
                  <a:tcPr marL="0" marR="0" marT="0" marB="0" anchor="b">
                    <a:lnL>
                      <a:noFill/>
                    </a:lnL>
                    <a:lnR>
                      <a:noFill/>
                    </a:lnR>
                    <a:lnT>
                      <a:noFill/>
                    </a:lnT>
                    <a:lnB w="6350" cap="flat" cmpd="sng" algn="ctr">
                      <a:solidFill>
                        <a:srgbClr val="9CC3E6"/>
                      </a:solidFill>
                      <a:prstDash val="solid"/>
                      <a:round/>
                      <a:headEnd type="none" w="med" len="med"/>
                      <a:tailEnd type="none" w="med" len="med"/>
                    </a:lnB>
                    <a:solidFill>
                      <a:srgbClr val="DEEBF6"/>
                    </a:solidFill>
                  </a:tcPr>
                </a:tc>
                <a:tc>
                  <a:txBody>
                    <a:bodyPr/>
                    <a:lstStyle/>
                    <a:p>
                      <a:pPr algn="l" fontAlgn="b"/>
                      <a:r>
                        <a:rPr lang="en-US" sz="1100" b="1" i="0" u="none" strike="noStrike">
                          <a:solidFill>
                            <a:srgbClr val="000000"/>
                          </a:solidFill>
                          <a:latin typeface="Calibri"/>
                        </a:rPr>
                        <a:t>LOW</a:t>
                      </a:r>
                    </a:p>
                  </a:txBody>
                  <a:tcPr marL="0" marR="0" marT="0" marB="0" anchor="b">
                    <a:lnL>
                      <a:noFill/>
                    </a:lnL>
                    <a:lnR>
                      <a:noFill/>
                    </a:lnR>
                    <a:lnT>
                      <a:noFill/>
                    </a:lnT>
                    <a:lnB w="6350" cap="flat" cmpd="sng" algn="ctr">
                      <a:solidFill>
                        <a:srgbClr val="9CC3E6"/>
                      </a:solidFill>
                      <a:prstDash val="solid"/>
                      <a:round/>
                      <a:headEnd type="none" w="med" len="med"/>
                      <a:tailEnd type="none" w="med" len="med"/>
                    </a:lnB>
                    <a:solidFill>
                      <a:srgbClr val="DEEBF6"/>
                    </a:solidFill>
                  </a:tcPr>
                </a:tc>
                <a:tc>
                  <a:txBody>
                    <a:bodyPr/>
                    <a:lstStyle/>
                    <a:p>
                      <a:pPr algn="l" fontAlgn="b"/>
                      <a:r>
                        <a:rPr lang="en-US" sz="1100" b="1" i="0" u="none" strike="noStrike">
                          <a:solidFill>
                            <a:srgbClr val="000000"/>
                          </a:solidFill>
                          <a:latin typeface="Calibri"/>
                        </a:rPr>
                        <a:t>MEDIUM</a:t>
                      </a:r>
                    </a:p>
                  </a:txBody>
                  <a:tcPr marL="0" marR="0" marT="0" marB="0" anchor="b">
                    <a:lnL>
                      <a:noFill/>
                    </a:lnL>
                    <a:lnR>
                      <a:noFill/>
                    </a:lnR>
                    <a:lnT>
                      <a:noFill/>
                    </a:lnT>
                    <a:lnB w="6350" cap="flat" cmpd="sng" algn="ctr">
                      <a:solidFill>
                        <a:srgbClr val="9CC3E6"/>
                      </a:solidFill>
                      <a:prstDash val="solid"/>
                      <a:round/>
                      <a:headEnd type="none" w="med" len="med"/>
                      <a:tailEnd type="none" w="med" len="med"/>
                    </a:lnB>
                    <a:solidFill>
                      <a:srgbClr val="DEEBF6"/>
                    </a:solidFill>
                  </a:tcPr>
                </a:tc>
                <a:tc>
                  <a:txBody>
                    <a:bodyPr/>
                    <a:lstStyle/>
                    <a:p>
                      <a:pPr algn="l" fontAlgn="b"/>
                      <a:r>
                        <a:rPr lang="en-US" sz="1100" b="1" i="0" u="none" strike="noStrike">
                          <a:solidFill>
                            <a:srgbClr val="000000"/>
                          </a:solidFill>
                          <a:latin typeface="Calibri"/>
                        </a:rPr>
                        <a:t>VERY HIGH</a:t>
                      </a:r>
                    </a:p>
                  </a:txBody>
                  <a:tcPr marL="0" marR="0" marT="0" marB="0" anchor="b">
                    <a:lnL>
                      <a:noFill/>
                    </a:lnL>
                    <a:lnR>
                      <a:noFill/>
                    </a:lnR>
                    <a:lnT>
                      <a:noFill/>
                    </a:lnT>
                    <a:lnB w="6350" cap="flat" cmpd="sng" algn="ctr">
                      <a:solidFill>
                        <a:srgbClr val="9CC3E6"/>
                      </a:solidFill>
                      <a:prstDash val="solid"/>
                      <a:round/>
                      <a:headEnd type="none" w="med" len="med"/>
                      <a:tailEnd type="none" w="med" len="med"/>
                    </a:lnB>
                    <a:solidFill>
                      <a:srgbClr val="DEEBF6"/>
                    </a:solidFill>
                  </a:tcPr>
                </a:tc>
                <a:tc>
                  <a:txBody>
                    <a:bodyPr/>
                    <a:lstStyle/>
                    <a:p>
                      <a:pPr algn="l" fontAlgn="b"/>
                      <a:r>
                        <a:rPr lang="en-US" sz="1100" b="1" i="0" u="none" strike="noStrike">
                          <a:solidFill>
                            <a:srgbClr val="000000"/>
                          </a:solidFill>
                          <a:latin typeface="Calibri"/>
                        </a:rPr>
                        <a:t>Grand Total</a:t>
                      </a:r>
                    </a:p>
                  </a:txBody>
                  <a:tcPr marL="0" marR="0" marT="0" marB="0" anchor="b">
                    <a:lnL>
                      <a:noFill/>
                    </a:lnL>
                    <a:lnR>
                      <a:noFill/>
                    </a:lnR>
                    <a:lnT>
                      <a:noFill/>
                    </a:lnT>
                    <a:lnB w="6350" cap="flat" cmpd="sng" algn="ctr">
                      <a:solidFill>
                        <a:srgbClr val="9CC3E6"/>
                      </a:solidFill>
                      <a:prstDash val="solid"/>
                      <a:round/>
                      <a:headEnd type="none" w="med" len="med"/>
                      <a:tailEnd type="none" w="med" len="med"/>
                    </a:lnB>
                    <a:solidFill>
                      <a:srgbClr val="DEEBF6"/>
                    </a:solidFill>
                  </a:tcPr>
                </a:tc>
                <a:extLst>
                  <a:ext uri="{0D108BD9-81ED-4DB2-BD59-A6C34878D82A}">
                    <a16:rowId xmlns:a16="http://schemas.microsoft.com/office/drawing/2014/main" val="10003"/>
                  </a:ext>
                </a:extLst>
              </a:tr>
              <a:tr h="334833">
                <a:tc>
                  <a:txBody>
                    <a:bodyPr/>
                    <a:lstStyle/>
                    <a:p>
                      <a:pPr algn="l" fontAlgn="b"/>
                      <a:r>
                        <a:rPr lang="en-US" sz="1100" b="0" i="0" u="none" strike="noStrike">
                          <a:solidFill>
                            <a:srgbClr val="000000"/>
                          </a:solidFill>
                          <a:latin typeface="Calibri"/>
                        </a:rPr>
                        <a:t>BPC</a:t>
                      </a:r>
                    </a:p>
                  </a:txBody>
                  <a:tcPr marL="0" marR="0" marT="0" marB="0" anchor="b">
                    <a:lnL>
                      <a:noFill/>
                    </a:lnL>
                    <a:lnR>
                      <a:noFill/>
                    </a:lnR>
                    <a:lnT w="6350" cap="flat" cmpd="sng" algn="ctr">
                      <a:solidFill>
                        <a:srgbClr val="9CC3E6"/>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16</a:t>
                      </a:r>
                    </a:p>
                  </a:txBody>
                  <a:tcPr marL="0" marR="0" marT="0" marB="0" anchor="b">
                    <a:lnL>
                      <a:noFill/>
                    </a:lnL>
                    <a:lnR>
                      <a:noFill/>
                    </a:lnR>
                    <a:lnT w="6350" cap="flat" cmpd="sng" algn="ctr">
                      <a:solidFill>
                        <a:srgbClr val="9CC3E6"/>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34</a:t>
                      </a:r>
                    </a:p>
                  </a:txBody>
                  <a:tcPr marL="0" marR="0" marT="0" marB="0" anchor="b">
                    <a:lnL>
                      <a:noFill/>
                    </a:lnL>
                    <a:lnR>
                      <a:noFill/>
                    </a:lnR>
                    <a:lnT w="6350" cap="flat" cmpd="sng" algn="ctr">
                      <a:solidFill>
                        <a:srgbClr val="9CC3E6"/>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85</a:t>
                      </a:r>
                    </a:p>
                  </a:txBody>
                  <a:tcPr marL="0" marR="0" marT="0" marB="0" anchor="b">
                    <a:lnL>
                      <a:noFill/>
                    </a:lnL>
                    <a:lnR>
                      <a:noFill/>
                    </a:lnR>
                    <a:lnT w="6350" cap="flat" cmpd="sng" algn="ctr">
                      <a:solidFill>
                        <a:srgbClr val="9CC3E6"/>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15</a:t>
                      </a:r>
                    </a:p>
                  </a:txBody>
                  <a:tcPr marL="0" marR="0" marT="0" marB="0" anchor="b">
                    <a:lnL>
                      <a:noFill/>
                    </a:lnL>
                    <a:lnR>
                      <a:noFill/>
                    </a:lnR>
                    <a:lnT w="6350" cap="flat" cmpd="sng" algn="ctr">
                      <a:solidFill>
                        <a:srgbClr val="9CC3E6"/>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150</a:t>
                      </a:r>
                    </a:p>
                  </a:txBody>
                  <a:tcPr marL="0" marR="0" marT="0" marB="0" anchor="b">
                    <a:lnL>
                      <a:noFill/>
                    </a:lnL>
                    <a:lnR>
                      <a:noFill/>
                    </a:lnR>
                    <a:lnT w="6350" cap="flat" cmpd="sng" algn="ctr">
                      <a:solidFill>
                        <a:srgbClr val="9CC3E6"/>
                      </a:solidFill>
                      <a:prstDash val="solid"/>
                      <a:round/>
                      <a:headEnd type="none" w="med" len="med"/>
                      <a:tailEnd type="none" w="med" len="med"/>
                    </a:lnT>
                    <a:lnB>
                      <a:noFill/>
                    </a:lnB>
                  </a:tcPr>
                </a:tc>
                <a:extLst>
                  <a:ext uri="{0D108BD9-81ED-4DB2-BD59-A6C34878D82A}">
                    <a16:rowId xmlns:a16="http://schemas.microsoft.com/office/drawing/2014/main" val="10004"/>
                  </a:ext>
                </a:extLst>
              </a:tr>
              <a:tr h="334833">
                <a:tc>
                  <a:txBody>
                    <a:bodyPr/>
                    <a:lstStyle/>
                    <a:p>
                      <a:pPr algn="l" fontAlgn="b"/>
                      <a:r>
                        <a:rPr lang="en-US" sz="1100" b="0" i="0" u="none" strike="noStrike">
                          <a:solidFill>
                            <a:srgbClr val="000000"/>
                          </a:solidFill>
                          <a:latin typeface="Calibri"/>
                        </a:rPr>
                        <a:t>CCDR</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18</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47</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65</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15</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145</a:t>
                      </a:r>
                    </a:p>
                  </a:txBody>
                  <a:tcPr marL="0" marR="0" marT="0" marB="0" anchor="b">
                    <a:lnL>
                      <a:noFill/>
                    </a:lnL>
                    <a:lnR>
                      <a:noFill/>
                    </a:lnR>
                    <a:lnT>
                      <a:noFill/>
                    </a:lnT>
                    <a:lnB>
                      <a:noFill/>
                    </a:lnB>
                  </a:tcPr>
                </a:tc>
                <a:extLst>
                  <a:ext uri="{0D108BD9-81ED-4DB2-BD59-A6C34878D82A}">
                    <a16:rowId xmlns:a16="http://schemas.microsoft.com/office/drawing/2014/main" val="10005"/>
                  </a:ext>
                </a:extLst>
              </a:tr>
              <a:tr h="334833">
                <a:tc>
                  <a:txBody>
                    <a:bodyPr/>
                    <a:lstStyle/>
                    <a:p>
                      <a:pPr algn="l" fontAlgn="b"/>
                      <a:r>
                        <a:rPr lang="en-US" sz="1100" b="0" i="0" u="none" strike="noStrike">
                          <a:solidFill>
                            <a:srgbClr val="000000"/>
                          </a:solidFill>
                          <a:latin typeface="Calibri"/>
                        </a:rPr>
                        <a:t>EW</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21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41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78</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14</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154</a:t>
                      </a:r>
                    </a:p>
                  </a:txBody>
                  <a:tcPr marL="0" marR="0" marT="0" marB="0" anchor="b">
                    <a:lnL>
                      <a:noFill/>
                    </a:lnL>
                    <a:lnR>
                      <a:noFill/>
                    </a:lnR>
                    <a:lnT>
                      <a:noFill/>
                    </a:lnT>
                    <a:lnB>
                      <a:noFill/>
                    </a:lnB>
                  </a:tcPr>
                </a:tc>
                <a:extLst>
                  <a:ext uri="{0D108BD9-81ED-4DB2-BD59-A6C34878D82A}">
                    <a16:rowId xmlns:a16="http://schemas.microsoft.com/office/drawing/2014/main" val="10006"/>
                  </a:ext>
                </a:extLst>
              </a:tr>
              <a:tr h="334833">
                <a:tc>
                  <a:txBody>
                    <a:bodyPr/>
                    <a:lstStyle/>
                    <a:p>
                      <a:pPr algn="l" fontAlgn="b"/>
                      <a:r>
                        <a:rPr lang="en-US" sz="1100" b="0" i="0" u="none" strike="noStrike">
                          <a:solidFill>
                            <a:srgbClr val="000000"/>
                          </a:solidFill>
                          <a:latin typeface="Calibri"/>
                        </a:rPr>
                        <a:t>MSC</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17</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39</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92</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9</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157</a:t>
                      </a:r>
                    </a:p>
                  </a:txBody>
                  <a:tcPr marL="0" marR="0" marT="0" marB="0" anchor="b">
                    <a:lnL>
                      <a:noFill/>
                    </a:lnL>
                    <a:lnR>
                      <a:noFill/>
                    </a:lnR>
                    <a:lnT>
                      <a:noFill/>
                    </a:lnT>
                    <a:lnB>
                      <a:noFill/>
                    </a:lnB>
                  </a:tcPr>
                </a:tc>
                <a:extLst>
                  <a:ext uri="{0D108BD9-81ED-4DB2-BD59-A6C34878D82A}">
                    <a16:rowId xmlns:a16="http://schemas.microsoft.com/office/drawing/2014/main" val="10007"/>
                  </a:ext>
                </a:extLst>
              </a:tr>
              <a:tr h="334833">
                <a:tc>
                  <a:txBody>
                    <a:bodyPr/>
                    <a:lstStyle/>
                    <a:p>
                      <a:pPr algn="l" fontAlgn="b"/>
                      <a:r>
                        <a:rPr lang="en-US" sz="1100" b="0" i="0" u="none" strike="noStrike">
                          <a:solidFill>
                            <a:srgbClr val="000000"/>
                          </a:solidFill>
                          <a:latin typeface="Calibri"/>
                        </a:rPr>
                        <a:t>NEL</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21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41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77</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latin typeface="Calibri"/>
                        </a:rPr>
                        <a:t>15</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154</a:t>
                      </a:r>
                    </a:p>
                  </a:txBody>
                  <a:tcPr marL="0" marR="0" marT="0" marB="0" anchor="b">
                    <a:lnL>
                      <a:noFill/>
                    </a:lnL>
                    <a:lnR>
                      <a:noFill/>
                    </a:lnR>
                    <a:lnT>
                      <a:noFill/>
                    </a:lnT>
                    <a:lnB>
                      <a:noFill/>
                    </a:lnB>
                  </a:tcPr>
                </a:tc>
                <a:extLst>
                  <a:ext uri="{0D108BD9-81ED-4DB2-BD59-A6C34878D82A}">
                    <a16:rowId xmlns:a16="http://schemas.microsoft.com/office/drawing/2014/main" val="10008"/>
                  </a:ext>
                </a:extLst>
              </a:tr>
              <a:tr h="334833">
                <a:tc>
                  <a:txBody>
                    <a:bodyPr/>
                    <a:lstStyle/>
                    <a:p>
                      <a:pPr algn="l" fontAlgn="b"/>
                      <a:r>
                        <a:rPr lang="en-US" sz="1100" b="0" i="0" u="none" strike="noStrike">
                          <a:solidFill>
                            <a:srgbClr val="000000"/>
                          </a:solidFill>
                          <a:latin typeface="Calibri"/>
                        </a:rPr>
                        <a:t>PL</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33</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69</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12</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143</a:t>
                      </a:r>
                    </a:p>
                  </a:txBody>
                  <a:tcPr marL="0" marR="0" marT="0" marB="0" anchor="b">
                    <a:lnL>
                      <a:noFill/>
                    </a:lnL>
                    <a:lnR>
                      <a:noFill/>
                    </a:lnR>
                    <a:lnT>
                      <a:noFill/>
                    </a:lnT>
                    <a:lnB>
                      <a:noFill/>
                    </a:lnB>
                  </a:tcPr>
                </a:tc>
                <a:extLst>
                  <a:ext uri="{0D108BD9-81ED-4DB2-BD59-A6C34878D82A}">
                    <a16:rowId xmlns:a16="http://schemas.microsoft.com/office/drawing/2014/main" val="10009"/>
                  </a:ext>
                </a:extLst>
              </a:tr>
              <a:tr h="334833">
                <a:tc>
                  <a:txBody>
                    <a:bodyPr/>
                    <a:lstStyle/>
                    <a:p>
                      <a:pPr algn="l" fontAlgn="b"/>
                      <a:r>
                        <a:rPr lang="en-US" sz="1100" b="0" i="0" u="none" strike="noStrike">
                          <a:solidFill>
                            <a:srgbClr val="000000"/>
                          </a:solidFill>
                          <a:latin typeface="Calibri"/>
                        </a:rPr>
                        <a:t>PYZ</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41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75</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15</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157</a:t>
                      </a:r>
                    </a:p>
                  </a:txBody>
                  <a:tcPr marL="0" marR="0" marT="0" marB="0" anchor="b">
                    <a:lnL>
                      <a:noFill/>
                    </a:lnL>
                    <a:lnR>
                      <a:noFill/>
                    </a:lnR>
                    <a:lnT>
                      <a:noFill/>
                    </a:lnT>
                    <a:lnB>
                      <a:noFill/>
                    </a:lnB>
                  </a:tcPr>
                </a:tc>
                <a:extLst>
                  <a:ext uri="{0D108BD9-81ED-4DB2-BD59-A6C34878D82A}">
                    <a16:rowId xmlns:a16="http://schemas.microsoft.com/office/drawing/2014/main" val="10010"/>
                  </a:ext>
                </a:extLst>
              </a:tr>
              <a:tr h="334833">
                <a:tc>
                  <a:txBody>
                    <a:bodyPr/>
                    <a:lstStyle/>
                    <a:p>
                      <a:pPr algn="l" fontAlgn="b"/>
                      <a:r>
                        <a:rPr lang="en-US" sz="1100" b="0" i="0" u="none" strike="noStrike">
                          <a:solidFill>
                            <a:srgbClr val="000000"/>
                          </a:solidFill>
                          <a:latin typeface="Calibri"/>
                        </a:rPr>
                        <a:t>SVG</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43</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82</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16</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167</a:t>
                      </a:r>
                    </a:p>
                  </a:txBody>
                  <a:tcPr marL="0" marR="0" marT="0" marB="0" anchor="b">
                    <a:lnL>
                      <a:noFill/>
                    </a:lnL>
                    <a:lnR>
                      <a:noFill/>
                    </a:lnR>
                    <a:lnT>
                      <a:noFill/>
                    </a:lnT>
                    <a:lnB>
                      <a:noFill/>
                    </a:lnB>
                  </a:tcPr>
                </a:tc>
                <a:extLst>
                  <a:ext uri="{0D108BD9-81ED-4DB2-BD59-A6C34878D82A}">
                    <a16:rowId xmlns:a16="http://schemas.microsoft.com/office/drawing/2014/main" val="10011"/>
                  </a:ext>
                </a:extLst>
              </a:tr>
              <a:tr h="334833">
                <a:tc>
                  <a:txBody>
                    <a:bodyPr/>
                    <a:lstStyle/>
                    <a:p>
                      <a:pPr algn="l" fontAlgn="b"/>
                      <a:r>
                        <a:rPr lang="en-US" sz="1100" b="0" i="0" u="none" strike="noStrike">
                          <a:solidFill>
                            <a:srgbClr val="000000"/>
                          </a:solidFill>
                          <a:latin typeface="Calibri"/>
                        </a:rPr>
                        <a:t>TNS</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21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45</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71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13</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150</a:t>
                      </a:r>
                    </a:p>
                  </a:txBody>
                  <a:tcPr marL="0" marR="0" marT="0" marB="0" anchor="b">
                    <a:lnL>
                      <a:noFill/>
                    </a:lnL>
                    <a:lnR>
                      <a:noFill/>
                    </a:lnR>
                    <a:lnT>
                      <a:noFill/>
                    </a:lnT>
                    <a:lnB>
                      <a:noFill/>
                    </a:lnB>
                  </a:tcPr>
                </a:tc>
                <a:extLst>
                  <a:ext uri="{0D108BD9-81ED-4DB2-BD59-A6C34878D82A}">
                    <a16:rowId xmlns:a16="http://schemas.microsoft.com/office/drawing/2014/main" val="10012"/>
                  </a:ext>
                </a:extLst>
              </a:tr>
              <a:tr h="334833">
                <a:tc>
                  <a:txBody>
                    <a:bodyPr/>
                    <a:lstStyle/>
                    <a:p>
                      <a:pPr algn="l" fontAlgn="b"/>
                      <a:r>
                        <a:rPr lang="en-US" sz="1100" b="0" i="0" u="none" strike="noStrike">
                          <a:solidFill>
                            <a:srgbClr val="000000"/>
                          </a:solidFill>
                          <a:latin typeface="Calibri"/>
                        </a:rPr>
                        <a:t>WBL</a:t>
                      </a:r>
                    </a:p>
                  </a:txBody>
                  <a:tcPr marL="0" marR="0" marT="0" marB="0" anchor="b">
                    <a:lnL>
                      <a:noFill/>
                    </a:lnL>
                    <a:lnR>
                      <a:noFill/>
                    </a:lnR>
                    <a:lnT>
                      <a:noFill/>
                    </a:lnT>
                    <a:lnB w="6350" cap="flat" cmpd="sng" algn="ctr">
                      <a:solidFill>
                        <a:srgbClr val="9CC3E6"/>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25</a:t>
                      </a:r>
                    </a:p>
                  </a:txBody>
                  <a:tcPr marL="0" marR="0" marT="0" marB="0" anchor="b">
                    <a:lnL>
                      <a:noFill/>
                    </a:lnL>
                    <a:lnR>
                      <a:noFill/>
                    </a:lnR>
                    <a:lnT>
                      <a:noFill/>
                    </a:lnT>
                    <a:lnB w="6350" cap="flat" cmpd="sng" algn="ctr">
                      <a:solidFill>
                        <a:srgbClr val="9CC3E6"/>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34</a:t>
                      </a:r>
                    </a:p>
                  </a:txBody>
                  <a:tcPr marL="0" marR="0" marT="0" marB="0" anchor="b">
                    <a:lnL>
                      <a:noFill/>
                    </a:lnL>
                    <a:lnR>
                      <a:noFill/>
                    </a:lnR>
                    <a:lnT>
                      <a:noFill/>
                    </a:lnT>
                    <a:lnB w="6350" cap="flat" cmpd="sng" algn="ctr">
                      <a:solidFill>
                        <a:srgbClr val="9CC3E6"/>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84</a:t>
                      </a:r>
                    </a:p>
                  </a:txBody>
                  <a:tcPr marL="0" marR="0" marT="0" marB="0" anchor="b">
                    <a:lnL>
                      <a:noFill/>
                    </a:lnL>
                    <a:lnR>
                      <a:noFill/>
                    </a:lnR>
                    <a:lnT>
                      <a:noFill/>
                    </a:lnT>
                    <a:lnB w="6350" cap="flat" cmpd="sng" algn="ctr">
                      <a:solidFill>
                        <a:srgbClr val="9CC3E6"/>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13</a:t>
                      </a:r>
                    </a:p>
                  </a:txBody>
                  <a:tcPr marL="0" marR="0" marT="0" marB="0" anchor="b">
                    <a:lnL>
                      <a:noFill/>
                    </a:lnL>
                    <a:lnR>
                      <a:noFill/>
                    </a:lnR>
                    <a:lnT>
                      <a:noFill/>
                    </a:lnT>
                    <a:lnB w="6350" cap="flat" cmpd="sng" algn="ctr">
                      <a:solidFill>
                        <a:srgbClr val="9CC3E6"/>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156</a:t>
                      </a:r>
                    </a:p>
                  </a:txBody>
                  <a:tcPr marL="0" marR="0" marT="0" marB="0" anchor="b">
                    <a:lnL>
                      <a:noFill/>
                    </a:lnL>
                    <a:lnR>
                      <a:noFill/>
                    </a:lnR>
                    <a:lnT>
                      <a:noFill/>
                    </a:lnT>
                    <a:lnB w="6350" cap="flat" cmpd="sng" algn="ctr">
                      <a:solidFill>
                        <a:srgbClr val="9CC3E6"/>
                      </a:solidFill>
                      <a:prstDash val="solid"/>
                      <a:round/>
                      <a:headEnd type="none" w="med" len="med"/>
                      <a:tailEnd type="none" w="med" len="med"/>
                    </a:lnB>
                  </a:tcPr>
                </a:tc>
                <a:extLst>
                  <a:ext uri="{0D108BD9-81ED-4DB2-BD59-A6C34878D82A}">
                    <a16:rowId xmlns:a16="http://schemas.microsoft.com/office/drawing/2014/main" val="10013"/>
                  </a:ext>
                </a:extLst>
              </a:tr>
              <a:tr h="334833">
                <a:tc>
                  <a:txBody>
                    <a:bodyPr/>
                    <a:lstStyle/>
                    <a:p>
                      <a:pPr algn="l" fontAlgn="b"/>
                      <a:r>
                        <a:rPr lang="en-US" sz="1100" b="1" i="0" u="none" strike="noStrike">
                          <a:solidFill>
                            <a:srgbClr val="000000"/>
                          </a:solidFill>
                          <a:latin typeface="Calibri"/>
                        </a:rPr>
                        <a:t>Grand Total</a:t>
                      </a:r>
                    </a:p>
                  </a:txBody>
                  <a:tcPr marL="0" marR="0" marT="0" marB="0" anchor="b">
                    <a:lnL>
                      <a:noFill/>
                    </a:lnL>
                    <a:lnR>
                      <a:noFill/>
                    </a:lnR>
                    <a:lnT w="6350" cap="flat" cmpd="sng" algn="ctr">
                      <a:solidFill>
                        <a:srgbClr val="9CC3E6"/>
                      </a:solidFill>
                      <a:prstDash val="solid"/>
                      <a:round/>
                      <a:headEnd type="none" w="med" len="med"/>
                      <a:tailEnd type="none" w="med" len="med"/>
                    </a:lnT>
                    <a:lnB>
                      <a:noFill/>
                    </a:lnB>
                    <a:solidFill>
                      <a:srgbClr val="DEEBF6"/>
                    </a:solidFill>
                  </a:tcPr>
                </a:tc>
                <a:tc>
                  <a:txBody>
                    <a:bodyPr/>
                    <a:lstStyle/>
                    <a:p>
                      <a:pPr algn="r" fontAlgn="b"/>
                      <a:r>
                        <a:rPr lang="en-US" sz="1100" b="1" i="0" u="none" strike="noStrike">
                          <a:solidFill>
                            <a:srgbClr val="000000"/>
                          </a:solidFill>
                          <a:latin typeface="Calibri"/>
                        </a:rPr>
                        <a:t>220</a:t>
                      </a:r>
                    </a:p>
                  </a:txBody>
                  <a:tcPr marL="0" marR="0" marT="0" marB="0" anchor="b">
                    <a:lnL>
                      <a:noFill/>
                    </a:lnL>
                    <a:lnR>
                      <a:noFill/>
                    </a:lnR>
                    <a:lnT w="6350" cap="flat" cmpd="sng" algn="ctr">
                      <a:solidFill>
                        <a:srgbClr val="9CC3E6"/>
                      </a:solidFill>
                      <a:prstDash val="solid"/>
                      <a:round/>
                      <a:headEnd type="none" w="med" len="med"/>
                      <a:tailEnd type="none" w="med" len="med"/>
                    </a:lnT>
                    <a:lnB>
                      <a:noFill/>
                    </a:lnB>
                    <a:solidFill>
                      <a:srgbClr val="DEEBF6"/>
                    </a:solidFill>
                  </a:tcPr>
                </a:tc>
                <a:tc>
                  <a:txBody>
                    <a:bodyPr/>
                    <a:lstStyle/>
                    <a:p>
                      <a:pPr algn="r" fontAlgn="b"/>
                      <a:r>
                        <a:rPr lang="en-US" sz="1100" b="1" i="0" u="none" strike="noStrike">
                          <a:solidFill>
                            <a:srgbClr val="000000"/>
                          </a:solidFill>
                          <a:latin typeface="Calibri"/>
                        </a:rPr>
                        <a:t>398</a:t>
                      </a:r>
                    </a:p>
                  </a:txBody>
                  <a:tcPr marL="0" marR="0" marT="0" marB="0" anchor="b">
                    <a:lnL>
                      <a:noFill/>
                    </a:lnL>
                    <a:lnR>
                      <a:noFill/>
                    </a:lnR>
                    <a:lnT w="6350" cap="flat" cmpd="sng" algn="ctr">
                      <a:solidFill>
                        <a:srgbClr val="9CC3E6"/>
                      </a:solidFill>
                      <a:prstDash val="solid"/>
                      <a:round/>
                      <a:headEnd type="none" w="med" len="med"/>
                      <a:tailEnd type="none" w="med" len="med"/>
                    </a:lnT>
                    <a:lnB>
                      <a:noFill/>
                    </a:lnB>
                    <a:solidFill>
                      <a:srgbClr val="DEEBF6"/>
                    </a:solidFill>
                  </a:tcPr>
                </a:tc>
                <a:tc>
                  <a:txBody>
                    <a:bodyPr/>
                    <a:lstStyle/>
                    <a:p>
                      <a:pPr algn="r" fontAlgn="b"/>
                      <a:r>
                        <a:rPr lang="en-US" sz="1100" b="1" i="0" u="none" strike="noStrike">
                          <a:solidFill>
                            <a:srgbClr val="000000"/>
                          </a:solidFill>
                          <a:latin typeface="Calibri"/>
                        </a:rPr>
                        <a:t>778</a:t>
                      </a:r>
                    </a:p>
                  </a:txBody>
                  <a:tcPr marL="0" marR="0" marT="0" marB="0" anchor="b">
                    <a:lnL>
                      <a:noFill/>
                    </a:lnL>
                    <a:lnR>
                      <a:noFill/>
                    </a:lnR>
                    <a:lnT w="6350" cap="flat" cmpd="sng" algn="ctr">
                      <a:solidFill>
                        <a:srgbClr val="9CC3E6"/>
                      </a:solidFill>
                      <a:prstDash val="solid"/>
                      <a:round/>
                      <a:headEnd type="none" w="med" len="med"/>
                      <a:tailEnd type="none" w="med" len="med"/>
                    </a:lnT>
                    <a:lnB>
                      <a:noFill/>
                    </a:lnB>
                    <a:solidFill>
                      <a:srgbClr val="DEEBF6"/>
                    </a:solidFill>
                  </a:tcPr>
                </a:tc>
                <a:tc>
                  <a:txBody>
                    <a:bodyPr/>
                    <a:lstStyle/>
                    <a:p>
                      <a:pPr algn="r" fontAlgn="b"/>
                      <a:r>
                        <a:rPr lang="en-US" sz="1100" b="1" i="0" u="none" strike="noStrike">
                          <a:solidFill>
                            <a:srgbClr val="000000"/>
                          </a:solidFill>
                          <a:latin typeface="Calibri"/>
                        </a:rPr>
                        <a:t>137</a:t>
                      </a:r>
                    </a:p>
                  </a:txBody>
                  <a:tcPr marL="0" marR="0" marT="0" marB="0" anchor="b">
                    <a:lnL>
                      <a:noFill/>
                    </a:lnL>
                    <a:lnR>
                      <a:noFill/>
                    </a:lnR>
                    <a:lnT w="6350" cap="flat" cmpd="sng" algn="ctr">
                      <a:solidFill>
                        <a:srgbClr val="9CC3E6"/>
                      </a:solidFill>
                      <a:prstDash val="solid"/>
                      <a:round/>
                      <a:headEnd type="none" w="med" len="med"/>
                      <a:tailEnd type="none" w="med" len="med"/>
                    </a:lnT>
                    <a:lnB>
                      <a:noFill/>
                    </a:lnB>
                    <a:solidFill>
                      <a:srgbClr val="DEEBF6"/>
                    </a:solidFill>
                  </a:tcPr>
                </a:tc>
                <a:tc>
                  <a:txBody>
                    <a:bodyPr/>
                    <a:lstStyle/>
                    <a:p>
                      <a:pPr algn="r" fontAlgn="b"/>
                      <a:r>
                        <a:rPr lang="en-US" sz="1100" b="1" i="0" u="none" strike="noStrike" dirty="0">
                          <a:solidFill>
                            <a:srgbClr val="000000"/>
                          </a:solidFill>
                          <a:latin typeface="Calibri"/>
                        </a:rPr>
                        <a:t>1533</a:t>
                      </a:r>
                    </a:p>
                  </a:txBody>
                  <a:tcPr marL="0" marR="0" marT="0" marB="0" anchor="b">
                    <a:lnL>
                      <a:noFill/>
                    </a:lnL>
                    <a:lnR>
                      <a:noFill/>
                    </a:lnR>
                    <a:lnT w="6350" cap="flat" cmpd="sng" algn="ctr">
                      <a:solidFill>
                        <a:srgbClr val="9CC3E6"/>
                      </a:solidFill>
                      <a:prstDash val="solid"/>
                      <a:round/>
                      <a:headEnd type="none" w="med" len="med"/>
                      <a:tailEnd type="none" w="med" len="med"/>
                    </a:lnT>
                    <a:lnB>
                      <a:noFill/>
                    </a:lnB>
                    <a:solidFill>
                      <a:srgbClr val="DEEBF6"/>
                    </a:solid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3" name="Chart 2"/>
          <p:cNvGraphicFramePr/>
          <p:nvPr>
            <p:extLst>
              <p:ext uri="{D42A27DB-BD31-4B8C-83A1-F6EECF244321}">
                <p14:modId xmlns:p14="http://schemas.microsoft.com/office/powerpoint/2010/main" val="3340371517"/>
              </p:ext>
            </p:extLst>
          </p:nvPr>
        </p:nvGraphicFramePr>
        <p:xfrm>
          <a:off x="228600" y="1085850"/>
          <a:ext cx="7467600" cy="5391150"/>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p:cNvPicPr>
            <a:picLocks noChangeAspect="1"/>
          </p:cNvPicPr>
          <p:nvPr/>
        </p:nvPicPr>
        <p:blipFill>
          <a:blip r:embed="rId3"/>
          <a:stretch>
            <a:fillRect/>
          </a:stretch>
        </p:blipFill>
        <p:spPr>
          <a:xfrm>
            <a:off x="8077200" y="1991994"/>
            <a:ext cx="2520855" cy="3578861"/>
          </a:xfrm>
          <a:prstGeom prst="rect">
            <a:avLst/>
          </a:prstGeom>
        </p:spPr>
      </p:pic>
      <p:sp>
        <p:nvSpPr>
          <p:cNvPr id="5" name="TextBox 4"/>
          <p:cNvSpPr txBox="1"/>
          <p:nvPr/>
        </p:nvSpPr>
        <p:spPr>
          <a:xfrm>
            <a:off x="8458200" y="1195786"/>
            <a:ext cx="2057400" cy="800219"/>
          </a:xfrm>
          <a:prstGeom prst="rect">
            <a:avLst/>
          </a:prstGeom>
          <a:noFill/>
        </p:spPr>
        <p:txBody>
          <a:bodyPr wrap="square" rtlCol="0">
            <a:spAutoFit/>
          </a:bodyPr>
          <a:lstStyle/>
          <a:p>
            <a:endParaRPr lang="en-US" dirty="0" smtClean="0"/>
          </a:p>
          <a:p>
            <a:r>
              <a:rPr lang="en-US" sz="2800" dirty="0" smtClean="0"/>
              <a:t>SLICER</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524000"/>
            <a:ext cx="7543800" cy="3785652"/>
          </a:xfrm>
          <a:prstGeom prst="rect">
            <a:avLst/>
          </a:prstGeom>
          <a:noFill/>
        </p:spPr>
        <p:txBody>
          <a:bodyPr wrap="square" rtlCol="0">
            <a:spAutoFit/>
          </a:bodyPr>
          <a:lstStyle/>
          <a:p>
            <a:r>
              <a:rPr lang="en-US" sz="2400" dirty="0" smtClean="0"/>
              <a:t>An employee data set serves as a foundational resource for analyzing and understanding various aspects of workforce dynamics within an organization. The insights derived from this data set are instrumental in shaping effective HR strategies and driving organizational success. </a:t>
            </a:r>
          </a:p>
          <a:p>
            <a:r>
              <a:rPr lang="en-US" sz="2400" dirty="0" smtClean="0"/>
              <a:t>THUS THE  FINAL OUTPUT IS CREATED AS EMPLOYEE DATA ANALYSIS USING VARIOUS FUNCTION LIKE PIVOT TABLE, CHARTS , GRAPHS, FORMULAS ETC,. THUS THIS ANALYSIS IS USED TO FIND THE EMPLOYEES WITH GREATER EFFICIENCY. </a:t>
            </a: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838200" y="1524000"/>
            <a:ext cx="6705600" cy="3785652"/>
          </a:xfrm>
          <a:prstGeom prst="rect">
            <a:avLst/>
          </a:prstGeom>
          <a:noFill/>
        </p:spPr>
        <p:txBody>
          <a:bodyPr wrap="square" rtlCol="0">
            <a:spAutoFit/>
          </a:bodyPr>
          <a:lstStyle/>
          <a:p>
            <a:r>
              <a:rPr lang="en-US" sz="2400" dirty="0" smtClean="0"/>
              <a:t>Analyze employee data to evaluate overall workforce performance, identify trends and patterns in employee metrics, and provide actionable insights to improve employee satisfaction, retention, and productivity. This problem statement sets a clear framework for the analysis and outlines the areas of focus, data requirements, and expected outcomes, ensuring a structured approach to understanding and improving employee data.</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38200" y="1828800"/>
            <a:ext cx="5867400" cy="3785652"/>
          </a:xfrm>
          <a:prstGeom prst="rect">
            <a:avLst/>
          </a:prstGeom>
          <a:noFill/>
        </p:spPr>
        <p:txBody>
          <a:bodyPr wrap="square" rtlCol="0">
            <a:spAutoFit/>
          </a:bodyPr>
          <a:lstStyle/>
          <a:p>
            <a:r>
              <a:rPr lang="en-US" sz="2400" dirty="0" smtClean="0"/>
              <a:t>The primary objective of this project is to analyze comprehensive employee data to gain insights into workforce performance, retention trends, employee satisfaction, and demographic patterns. This analysis aims to identify key drivers of employee engagement and effectiveness, recommend strategies for improvement, and support strategic decision-making to enhance overall organizational health.</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1600200" y="2286000"/>
            <a:ext cx="5791200" cy="2246769"/>
          </a:xfrm>
          <a:prstGeom prst="rect">
            <a:avLst/>
          </a:prstGeom>
          <a:noFill/>
        </p:spPr>
        <p:txBody>
          <a:bodyPr wrap="square" rtlCol="0">
            <a:spAutoFit/>
          </a:bodyPr>
          <a:lstStyle/>
          <a:p>
            <a:r>
              <a:rPr lang="en-US" sz="2800" b="1" dirty="0" smtClean="0">
                <a:sym typeface="Wingdings"/>
              </a:rPr>
              <a:t></a:t>
            </a:r>
            <a:r>
              <a:rPr lang="en-US" sz="2800" b="1" dirty="0" smtClean="0"/>
              <a:t>EMPLOYEES</a:t>
            </a:r>
          </a:p>
          <a:p>
            <a:r>
              <a:rPr lang="en-US" sz="2800" b="1" dirty="0" smtClean="0">
                <a:sym typeface="Wingdings"/>
              </a:rPr>
              <a:t>EMPLOYER</a:t>
            </a:r>
            <a:endParaRPr lang="en-US" sz="2800" b="1" dirty="0" smtClean="0"/>
          </a:p>
          <a:p>
            <a:r>
              <a:rPr lang="en-US" sz="2800" b="1" dirty="0" smtClean="0">
                <a:sym typeface="Wingdings"/>
              </a:rPr>
              <a:t>HUMAN RESOURCES (HR) TEAM</a:t>
            </a:r>
            <a:endParaRPr lang="en-US" sz="2800" dirty="0" smtClean="0"/>
          </a:p>
          <a:p>
            <a:r>
              <a:rPr lang="en-US" sz="2800" b="1" dirty="0" smtClean="0">
                <a:sym typeface="Wingdings"/>
              </a:rPr>
              <a:t>ORGANIZATION</a:t>
            </a:r>
          </a:p>
          <a:p>
            <a:r>
              <a:rPr lang="en-US" sz="2800" b="1" dirty="0" smtClean="0">
                <a:sym typeface="Wingdings"/>
              </a:rPr>
              <a:t>MANAGERS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smtClean="0"/>
              <a:t>O</a:t>
            </a:r>
            <a:r>
              <a:rPr sz="3600" spc="25" smtClean="0"/>
              <a:t>U</a:t>
            </a:r>
            <a:r>
              <a:rPr sz="3600" smtClean="0"/>
              <a:t>R</a:t>
            </a:r>
            <a:r>
              <a:rPr sz="3600" spc="5" smtClean="0"/>
              <a:t> </a:t>
            </a:r>
            <a:r>
              <a:rPr sz="3600" spc="25" smtClean="0"/>
              <a:t>S</a:t>
            </a:r>
            <a:r>
              <a:rPr sz="3600" spc="10" smtClean="0"/>
              <a:t>O</a:t>
            </a:r>
            <a:r>
              <a:rPr sz="3600" spc="25" smtClean="0"/>
              <a:t>LU</a:t>
            </a:r>
            <a:r>
              <a:rPr sz="3600" spc="-35" smtClean="0"/>
              <a:t>T</a:t>
            </a:r>
            <a:r>
              <a:rPr sz="3600" spc="-30" smtClean="0"/>
              <a:t>I</a:t>
            </a:r>
            <a:r>
              <a:rPr sz="3600" spc="10" smtClean="0"/>
              <a:t>O</a:t>
            </a:r>
            <a:r>
              <a:rPr sz="3600" smtClean="0"/>
              <a:t>N</a:t>
            </a:r>
            <a:r>
              <a:rPr sz="3600" spc="-345" smtClean="0"/>
              <a:t> </a:t>
            </a:r>
            <a:r>
              <a:rPr sz="3600" spc="-35" smtClean="0"/>
              <a:t>A</a:t>
            </a:r>
            <a:r>
              <a:rPr sz="3600" spc="-5" smtClean="0"/>
              <a:t>N</a:t>
            </a:r>
            <a:r>
              <a:rPr sz="3600" smtClean="0"/>
              <a:t>D</a:t>
            </a:r>
            <a:r>
              <a:rPr sz="3600" spc="35" smtClean="0"/>
              <a:t> </a:t>
            </a:r>
            <a:r>
              <a:rPr sz="3600" spc="-30" smtClean="0"/>
              <a:t>I</a:t>
            </a:r>
            <a:r>
              <a:rPr sz="3600" spc="-35" smtClean="0"/>
              <a:t>T</a:t>
            </a:r>
            <a:r>
              <a:rPr sz="3600" smtClean="0"/>
              <a:t>S</a:t>
            </a:r>
            <a:r>
              <a:rPr sz="3600" spc="60" smtClean="0"/>
              <a:t> </a:t>
            </a:r>
            <a:r>
              <a:rPr sz="3600" spc="-295" smtClean="0"/>
              <a:t>V</a:t>
            </a:r>
            <a:r>
              <a:rPr sz="3600" spc="-35" smtClean="0"/>
              <a:t>A</a:t>
            </a:r>
            <a:r>
              <a:rPr sz="3600" spc="25" smtClean="0"/>
              <a:t>LU</a:t>
            </a:r>
            <a:r>
              <a:rPr sz="3600" smtClean="0"/>
              <a:t>E</a:t>
            </a:r>
            <a:r>
              <a:rPr sz="3600" spc="-65" smtClean="0"/>
              <a:t> </a:t>
            </a:r>
            <a:r>
              <a:rPr sz="3600" spc="-15" smtClean="0"/>
              <a:t>P</a:t>
            </a:r>
            <a:r>
              <a:rPr sz="3600" spc="-30" smtClean="0"/>
              <a:t>R</a:t>
            </a:r>
            <a:r>
              <a:rPr sz="3600" spc="10" smtClean="0"/>
              <a:t>O</a:t>
            </a:r>
            <a:r>
              <a:rPr sz="3600" spc="-15" smtClean="0"/>
              <a:t>P</a:t>
            </a:r>
            <a:r>
              <a:rPr sz="3600" spc="10" smtClean="0"/>
              <a:t>O</a:t>
            </a:r>
            <a:r>
              <a:rPr sz="3600" spc="25" smtClean="0"/>
              <a:t>S</a:t>
            </a:r>
            <a:r>
              <a:rPr sz="3600" spc="-30" smtClean="0"/>
              <a:t>I</a:t>
            </a:r>
            <a:r>
              <a:rPr sz="3600" spc="-35" smtClean="0"/>
              <a:t>T</a:t>
            </a:r>
            <a:r>
              <a:rPr sz="3600" spc="-30" smtClean="0"/>
              <a:t>I</a:t>
            </a:r>
            <a:r>
              <a:rPr sz="3600" spc="10" smtClean="0"/>
              <a:t>O</a:t>
            </a:r>
            <a:r>
              <a:rPr sz="3600" smtClean="0"/>
              <a:t>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p:cNvSpPr txBox="1"/>
          <p:nvPr/>
        </p:nvSpPr>
        <p:spPr>
          <a:xfrm>
            <a:off x="3048000" y="1524000"/>
            <a:ext cx="5562600" cy="5139869"/>
          </a:xfrm>
          <a:prstGeom prst="rect">
            <a:avLst/>
          </a:prstGeom>
          <a:noFill/>
        </p:spPr>
        <p:txBody>
          <a:bodyPr wrap="square" rtlCol="0">
            <a:spAutoFit/>
          </a:bodyPr>
          <a:lstStyle/>
          <a:p>
            <a:pPr>
              <a:buFont typeface="Wingdings" pitchFamily="2" charset="2"/>
              <a:buChar char="v"/>
            </a:pPr>
            <a:r>
              <a:rPr lang="en-US" sz="2000" dirty="0" smtClean="0"/>
              <a:t> </a:t>
            </a:r>
            <a:r>
              <a:rPr lang="en-US" sz="2400" dirty="0" smtClean="0"/>
              <a:t>CONDITIONAL FORMATING </a:t>
            </a:r>
            <a:r>
              <a:rPr lang="en-US" sz="2000" dirty="0" smtClean="0"/>
              <a:t>-  allows you to apply specific formatting to cells based on their values or conditions. </a:t>
            </a:r>
          </a:p>
          <a:p>
            <a:pPr>
              <a:buFont typeface="Wingdings" pitchFamily="2" charset="2"/>
              <a:buChar char="v"/>
            </a:pPr>
            <a:r>
              <a:rPr lang="en-US" sz="2400" dirty="0" smtClean="0"/>
              <a:t> FILTERING  - </a:t>
            </a:r>
            <a:r>
              <a:rPr lang="en-US" sz="2000" dirty="0" smtClean="0"/>
              <a:t>is the process of displaying only the data that meets specific criteria while hiding the rest</a:t>
            </a:r>
            <a:endParaRPr lang="en-US" sz="2000" b="1" dirty="0" smtClean="0"/>
          </a:p>
          <a:p>
            <a:pPr>
              <a:buFont typeface="Wingdings" pitchFamily="2" charset="2"/>
              <a:buChar char="v"/>
            </a:pPr>
            <a:r>
              <a:rPr lang="en-US" sz="2000" b="1" dirty="0" smtClean="0"/>
              <a:t> PIVOT TABLE - D</a:t>
            </a:r>
            <a:r>
              <a:rPr lang="en-US" sz="2000" dirty="0" smtClean="0"/>
              <a:t>ata summarization tool that allows you to aggregate, analyze, and present data dynamically by rearranging and organizing it in various ways.</a:t>
            </a:r>
            <a:r>
              <a:rPr lang="en-US" sz="2000" b="1" dirty="0" smtClean="0"/>
              <a:t>	</a:t>
            </a:r>
          </a:p>
          <a:p>
            <a:pPr>
              <a:buFont typeface="Wingdings" pitchFamily="2" charset="2"/>
              <a:buChar char="v"/>
            </a:pPr>
            <a:r>
              <a:rPr lang="en-US" sz="2000" b="1" dirty="0" smtClean="0"/>
              <a:t> CHART - </a:t>
            </a:r>
            <a:r>
              <a:rPr lang="en-US" sz="2000" dirty="0" smtClean="0"/>
              <a:t>is a visual representation of data that helps to illustrate trends, patterns, and comparisons.</a:t>
            </a:r>
            <a:endParaRPr lang="en-US" sz="2000" b="1" dirty="0" smtClean="0"/>
          </a:p>
          <a:p>
            <a:endParaRPr lang="en-US" sz="2000" dirty="0" smtClean="0"/>
          </a:p>
          <a:p>
            <a:endParaRPr lang="en-US" sz="2000" dirty="0" smtClean="0"/>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838200" y="1295400"/>
            <a:ext cx="8001000" cy="4832092"/>
          </a:xfrm>
          <a:prstGeom prst="rect">
            <a:avLst/>
          </a:prstGeom>
          <a:noFill/>
        </p:spPr>
        <p:txBody>
          <a:bodyPr wrap="square" rtlCol="0">
            <a:spAutoFit/>
          </a:bodyPr>
          <a:lstStyle/>
          <a:p>
            <a:r>
              <a:rPr lang="en-US" sz="2800" b="1" dirty="0" smtClean="0"/>
              <a:t>EMPLOYEE DATASET</a:t>
            </a:r>
            <a:r>
              <a:rPr lang="en-US" sz="2800" dirty="0" smtClean="0"/>
              <a:t>:  KAGGLE</a:t>
            </a:r>
          </a:p>
          <a:p>
            <a:r>
              <a:rPr lang="en-US" sz="2800" b="1" dirty="0" smtClean="0"/>
              <a:t>TOTAL</a:t>
            </a:r>
            <a:r>
              <a:rPr lang="en-US" sz="2800" dirty="0" smtClean="0"/>
              <a:t>: 26 FEATURE</a:t>
            </a:r>
          </a:p>
          <a:p>
            <a:r>
              <a:rPr lang="en-US" sz="2800" b="1" dirty="0" smtClean="0"/>
              <a:t>USED</a:t>
            </a:r>
            <a:r>
              <a:rPr lang="en-US" sz="2800" dirty="0" smtClean="0"/>
              <a:t>: 9 FEATURE</a:t>
            </a:r>
          </a:p>
          <a:p>
            <a:pPr>
              <a:buFont typeface="Wingdings" pitchFamily="2" charset="2"/>
              <a:buChar char="Ø"/>
            </a:pPr>
            <a:r>
              <a:rPr lang="en-US" sz="2800" dirty="0" smtClean="0"/>
              <a:t> EMPLOYEE ID</a:t>
            </a:r>
          </a:p>
          <a:p>
            <a:pPr>
              <a:buFont typeface="Wingdings" pitchFamily="2" charset="2"/>
              <a:buChar char="Ø"/>
            </a:pPr>
            <a:r>
              <a:rPr lang="en-US" sz="2800" dirty="0" smtClean="0"/>
              <a:t> FIRST NAME</a:t>
            </a:r>
          </a:p>
          <a:p>
            <a:pPr>
              <a:buFont typeface="Wingdings" pitchFamily="2" charset="2"/>
              <a:buChar char="Ø"/>
            </a:pPr>
            <a:r>
              <a:rPr lang="en-US" sz="2800" dirty="0" smtClean="0"/>
              <a:t> LAST NAME</a:t>
            </a:r>
          </a:p>
          <a:p>
            <a:pPr>
              <a:buFont typeface="Wingdings" pitchFamily="2" charset="2"/>
              <a:buChar char="Ø"/>
            </a:pPr>
            <a:r>
              <a:rPr lang="en-US" sz="2800" dirty="0" smtClean="0"/>
              <a:t> BUSINESS UNIT</a:t>
            </a:r>
          </a:p>
          <a:p>
            <a:pPr>
              <a:buFont typeface="Wingdings" pitchFamily="2" charset="2"/>
              <a:buChar char="Ø"/>
            </a:pPr>
            <a:r>
              <a:rPr lang="en-US" sz="2800" dirty="0" smtClean="0"/>
              <a:t> EMPLOYEE TYPE</a:t>
            </a:r>
          </a:p>
          <a:p>
            <a:pPr>
              <a:buFont typeface="Wingdings" pitchFamily="2" charset="2"/>
              <a:buChar char="Ø"/>
            </a:pPr>
            <a:r>
              <a:rPr lang="en-US" sz="2800" dirty="0" smtClean="0"/>
              <a:t> GENDER</a:t>
            </a:r>
          </a:p>
          <a:p>
            <a:pPr>
              <a:buFont typeface="Wingdings" pitchFamily="2" charset="2"/>
              <a:buChar char="Ø"/>
            </a:pPr>
            <a:r>
              <a:rPr lang="en-US" sz="2800" dirty="0" smtClean="0"/>
              <a:t> PERFORMANCE SCORE</a:t>
            </a:r>
          </a:p>
          <a:p>
            <a:pPr>
              <a:buFont typeface="Wingdings" pitchFamily="2" charset="2"/>
              <a:buChar char="Ø"/>
            </a:pPr>
            <a:r>
              <a:rPr lang="en-US" sz="2800" dirty="0" smtClean="0"/>
              <a:t> CURRENT EMPLOYEE RATING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743200" y="2286000"/>
            <a:ext cx="4800600" cy="2308324"/>
          </a:xfrm>
          <a:prstGeom prst="rect">
            <a:avLst/>
          </a:prstGeom>
          <a:noFill/>
          <a:ln>
            <a:solidFill>
              <a:schemeClr val="accent1"/>
            </a:solidFill>
          </a:ln>
        </p:spPr>
        <p:txBody>
          <a:bodyPr wrap="square" rtlCol="0">
            <a:spAutoFit/>
          </a:bodyPr>
          <a:lstStyle/>
          <a:p>
            <a:pPr>
              <a:buFont typeface="Arial" pitchFamily="34" charset="0"/>
              <a:buChar char="•"/>
            </a:pPr>
            <a:r>
              <a:rPr lang="en-US" sz="2400" dirty="0" smtClean="0"/>
              <a:t> CONTITIONAL FORMATING</a:t>
            </a:r>
          </a:p>
          <a:p>
            <a:pPr>
              <a:buFont typeface="Arial" pitchFamily="34" charset="0"/>
              <a:buChar char="•"/>
            </a:pPr>
            <a:r>
              <a:rPr lang="en-US" sz="2400" dirty="0" smtClean="0"/>
              <a:t> FORMULA USED</a:t>
            </a:r>
          </a:p>
          <a:p>
            <a:pPr>
              <a:buFont typeface="Arial" pitchFamily="34" charset="0"/>
              <a:buChar char="•"/>
            </a:pPr>
            <a:r>
              <a:rPr lang="en-US" sz="2400" dirty="0" smtClean="0"/>
              <a:t>RATINGS</a:t>
            </a:r>
          </a:p>
          <a:p>
            <a:pPr>
              <a:buFont typeface="Arial" pitchFamily="34" charset="0"/>
              <a:buChar char="•"/>
            </a:pPr>
            <a:r>
              <a:rPr lang="en-US" sz="2400" dirty="0" smtClean="0"/>
              <a:t> PIVOT TABLE</a:t>
            </a:r>
          </a:p>
          <a:p>
            <a:pPr>
              <a:buFont typeface="Arial" pitchFamily="34" charset="0"/>
              <a:buChar char="•"/>
            </a:pPr>
            <a:r>
              <a:rPr lang="en-US" sz="2400" dirty="0" smtClean="0"/>
              <a:t> CHARTS</a:t>
            </a:r>
          </a:p>
          <a:p>
            <a:pPr>
              <a:buFont typeface="Arial" pitchFamily="34" charset="0"/>
              <a:buChar char="•"/>
            </a:pPr>
            <a:r>
              <a:rPr lang="en-US" sz="2400" dirty="0" smtClean="0"/>
              <a:t>  PERFORMANCE LEVEL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TotalTime>
  <Words>663</Words>
  <Application>Microsoft Office PowerPoint</Application>
  <PresentationFormat>Widescreen</PresentationFormat>
  <Paragraphs>157</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Nadhiya</cp:lastModifiedBy>
  <cp:revision>20</cp:revision>
  <dcterms:created xsi:type="dcterms:W3CDTF">2024-03-29T15:07:22Z</dcterms:created>
  <dcterms:modified xsi:type="dcterms:W3CDTF">2024-08-30T18:35:51Z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