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271" r:id="rId4"/>
    <p:sldId id="270" r:id="rId5"/>
    <p:sldId id="274" r:id="rId6"/>
    <p:sldId id="272" r:id="rId7"/>
    <p:sldId id="280" r:id="rId8"/>
    <p:sldId id="281" r:id="rId9"/>
    <p:sldId id="282" r:id="rId10"/>
    <p:sldId id="283" r:id="rId11"/>
    <p:sldId id="299" r:id="rId12"/>
    <p:sldId id="307" r:id="rId13"/>
    <p:sldId id="302" r:id="rId14"/>
    <p:sldId id="300" r:id="rId15"/>
    <p:sldId id="277" r:id="rId16"/>
    <p:sldId id="288" r:id="rId17"/>
    <p:sldId id="265" r:id="rId18"/>
    <p:sldId id="289" r:id="rId19"/>
    <p:sldId id="304" r:id="rId20"/>
    <p:sldId id="305" r:id="rId21"/>
    <p:sldId id="306" r:id="rId22"/>
    <p:sldId id="260" r:id="rId23"/>
    <p:sldId id="262" r:id="rId24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314" autoAdjust="0"/>
  </p:normalViewPr>
  <p:slideViewPr>
    <p:cSldViewPr snapToGrid="0" showGuides="1">
      <p:cViewPr varScale="1">
        <p:scale>
          <a:sx n="98" d="100"/>
          <a:sy n="98" d="100"/>
        </p:scale>
        <p:origin x="2040" y="184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4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9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400" b="0"/>
            </a:lvl1pPr>
            <a:lvl4pPr marL="1168400" indent="-342900"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0YZQNgkf9Y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/>
              <a:t>Live Computer Generated Visuals Based on the Sound Waves of Music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Nadia Abouelleil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Date 12/9/2023</a:t>
            </a:r>
          </a:p>
        </p:txBody>
      </p:sp>
      <p:pic>
        <p:nvPicPr>
          <p:cNvPr id="3" name="Picture 2" descr="Music note 1200839 PNG">
            <a:extLst>
              <a:ext uri="{FF2B5EF4-FFF2-40B4-BE49-F238E27FC236}">
                <a16:creationId xmlns:a16="http://schemas.microsoft.com/office/drawing/2014/main" id="{05D494D3-C5C5-13C0-769C-82F44B9A3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371"/>
          <a:stretch/>
        </p:blipFill>
        <p:spPr bwMode="auto">
          <a:xfrm>
            <a:off x="5401832" y="196990"/>
            <a:ext cx="3742168" cy="266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1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An Audio-Driven System For Real-Time Music Visualisation </a:t>
            </a:r>
            <a:r>
              <a:rPr lang="en-IE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by Max Graf, Harold Chijioke Opara, and Mathieu Barthet (2021)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Highlights the importance of real-time music visualisation in live performances.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Details the technical framework, algorithms, and methodologies of the developed 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Discusses the artistic dimension of the system, ensuring emotional resonance with audiences.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Emphasises iterative feedback loops and system adaptability.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Literature Reviews – </a:t>
            </a:r>
            <a:r>
              <a:rPr lang="en-IE" sz="1600" b="1" i="0" u="none" strike="noStrike" dirty="0">
                <a:effectLst/>
                <a:latin typeface="Söhne"/>
              </a:rPr>
              <a:t>An Audio-Driven System For Real-Time Music Visualisation</a:t>
            </a:r>
            <a:endParaRPr lang="en-IE" b="0" i="0" u="none" strike="noStrike" dirty="0">
              <a:effectLst/>
              <a:latin typeface="Söhn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96957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841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Music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Mood </a:t>
            </a:r>
            <a:r>
              <a:rPr lang="en-GB" dirty="0">
                <a:sym typeface="Wingdings" pitchFamily="2" charset="2"/>
              </a:rPr>
              <a:t> Colour Mapping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96957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  <p:pic>
        <p:nvPicPr>
          <p:cNvPr id="4098" name="Picture 2" descr="Pin on Värioppi">
            <a:extLst>
              <a:ext uri="{FF2B5EF4-FFF2-40B4-BE49-F238E27FC236}">
                <a16:creationId xmlns:a16="http://schemas.microsoft.com/office/drawing/2014/main" id="{0FD2DBF0-45DA-7FC4-761F-1C4D36F3F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27" y="1745025"/>
            <a:ext cx="3650010" cy="442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E01B52-CBB1-E493-63C5-4D754C8B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10928"/>
              </p:ext>
            </p:extLst>
          </p:nvPr>
        </p:nvGraphicFramePr>
        <p:xfrm>
          <a:off x="500063" y="1760081"/>
          <a:ext cx="4191520" cy="4298567"/>
        </p:xfrm>
        <a:graphic>
          <a:graphicData uri="http://schemas.openxmlformats.org/drawingml/2006/table">
            <a:tbl>
              <a:tblPr/>
              <a:tblGrid>
                <a:gridCol w="1100138">
                  <a:extLst>
                    <a:ext uri="{9D8B030D-6E8A-4147-A177-3AD203B41FA5}">
                      <a16:colId xmlns:a16="http://schemas.microsoft.com/office/drawing/2014/main" val="2173269504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1352357814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419435773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075452920"/>
                    </a:ext>
                  </a:extLst>
                </a:gridCol>
                <a:gridCol w="776807">
                  <a:extLst>
                    <a:ext uri="{9D8B030D-6E8A-4147-A177-3AD203B41FA5}">
                      <a16:colId xmlns:a16="http://schemas.microsoft.com/office/drawing/2014/main" val="1988702787"/>
                    </a:ext>
                  </a:extLst>
                </a:gridCol>
              </a:tblGrid>
              <a:tr h="448263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>
                          <a:effectLst/>
                        </a:rPr>
                        <a:t>Mood</a:t>
                      </a:r>
                    </a:p>
                  </a:txBody>
                  <a:tcPr marL="19050" marR="1905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0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dirty="0">
                          <a:effectLst/>
                        </a:rPr>
                        <a:t>Intensity</a:t>
                      </a:r>
                    </a:p>
                  </a:txBody>
                  <a:tcPr marL="19050" marR="1905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0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>
                          <a:effectLst/>
                        </a:rPr>
                        <a:t>Timbre</a:t>
                      </a:r>
                    </a:p>
                  </a:txBody>
                  <a:tcPr marL="19050" marR="1905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0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>
                          <a:effectLst/>
                        </a:rPr>
                        <a:t>Pitch</a:t>
                      </a:r>
                    </a:p>
                  </a:txBody>
                  <a:tcPr marL="19050" marR="1905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0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dirty="0">
                          <a:effectLst/>
                        </a:rPr>
                        <a:t>Rhythm</a:t>
                      </a:r>
                    </a:p>
                  </a:txBody>
                  <a:tcPr marL="19050" marR="1905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337166"/>
                  </a:ext>
                </a:extLst>
              </a:tr>
              <a:tr h="380833"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b="1">
                          <a:solidFill>
                            <a:srgbClr val="000000"/>
                          </a:solidFill>
                          <a:effectLst/>
                        </a:rPr>
                        <a:t>Happy</a:t>
                      </a:r>
                    </a:p>
                  </a:txBody>
                  <a:tcPr marL="47625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2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</a:rPr>
                        <a:t>Very 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Very 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21305"/>
                  </a:ext>
                </a:extLst>
              </a:tr>
              <a:tr h="380833"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b="1">
                          <a:solidFill>
                            <a:srgbClr val="000000"/>
                          </a:solidFill>
                          <a:effectLst/>
                        </a:rPr>
                        <a:t>Exuberant</a:t>
                      </a:r>
                    </a:p>
                  </a:txBody>
                  <a:tcPr marL="47625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2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925719"/>
                  </a:ext>
                </a:extLst>
              </a:tr>
              <a:tr h="448263"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b="1">
                          <a:solidFill>
                            <a:srgbClr val="000000"/>
                          </a:solidFill>
                          <a:effectLst/>
                        </a:rPr>
                        <a:t>Energetic</a:t>
                      </a:r>
                    </a:p>
                  </a:txBody>
                  <a:tcPr marL="47625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2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Very 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87978"/>
                  </a:ext>
                </a:extLst>
              </a:tr>
              <a:tr h="380833"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b="1">
                          <a:solidFill>
                            <a:srgbClr val="000000"/>
                          </a:solidFill>
                          <a:effectLst/>
                        </a:rPr>
                        <a:t>Frantic</a:t>
                      </a:r>
                    </a:p>
                  </a:txBody>
                  <a:tcPr marL="47625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2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Very 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Very 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07927"/>
                  </a:ext>
                </a:extLst>
              </a:tr>
              <a:tr h="715223"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b="1">
                          <a:solidFill>
                            <a:srgbClr val="000000"/>
                          </a:solidFill>
                          <a:effectLst/>
                        </a:rPr>
                        <a:t>Anxious/Sad</a:t>
                      </a:r>
                    </a:p>
                  </a:txBody>
                  <a:tcPr marL="47625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2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Very 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Very 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235845"/>
                  </a:ext>
                </a:extLst>
              </a:tr>
              <a:tr h="380833"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b="1" dirty="0">
                          <a:solidFill>
                            <a:srgbClr val="000000"/>
                          </a:solidFill>
                          <a:effectLst/>
                        </a:rPr>
                        <a:t>Depression</a:t>
                      </a:r>
                    </a:p>
                  </a:txBody>
                  <a:tcPr marL="47625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2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724328"/>
                  </a:ext>
                </a:extLst>
              </a:tr>
              <a:tr h="448263"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b="1">
                          <a:solidFill>
                            <a:srgbClr val="000000"/>
                          </a:solidFill>
                          <a:effectLst/>
                        </a:rPr>
                        <a:t>Calm</a:t>
                      </a:r>
                    </a:p>
                  </a:txBody>
                  <a:tcPr marL="47625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2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Very 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Very 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Very 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99885"/>
                  </a:ext>
                </a:extLst>
              </a:tr>
              <a:tr h="715223"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b="1">
                          <a:solidFill>
                            <a:srgbClr val="000000"/>
                          </a:solidFill>
                          <a:effectLst/>
                        </a:rPr>
                        <a:t>Contentment</a:t>
                      </a:r>
                    </a:p>
                  </a:txBody>
                  <a:tcPr marL="47625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9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2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0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94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8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ABDB-B727-97A2-C873-C49F728F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B242-BCC2-49CF-E60E-3B6E48092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realm of music visualisation isn't entirely uncharted. Several tools and platforms exist, turning sound into sights.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the emphasis on real-time adaptation, user interactivity, and personalisation sets this project apart.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Leveraging modern libraries and technologies, the tool pushes the boundaries of what's been done before in this domain.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FC70B-08D8-A16F-FEC1-E8DC8990C1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A7660-C529-8725-CB0D-D2AA5C9D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032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  <p:pic>
        <p:nvPicPr>
          <p:cNvPr id="8" name="image5.png">
            <a:extLst>
              <a:ext uri="{FF2B5EF4-FFF2-40B4-BE49-F238E27FC236}">
                <a16:creationId xmlns:a16="http://schemas.microsoft.com/office/drawing/2014/main" id="{A1741D09-CAE7-DFA6-F321-E528C481EF6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9421" y="430614"/>
            <a:ext cx="5650230" cy="57956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5185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High-Level System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/>
          </a:p>
        </p:txBody>
      </p:sp>
      <p:pic>
        <p:nvPicPr>
          <p:cNvPr id="8" name="image10.png">
            <a:extLst>
              <a:ext uri="{FF2B5EF4-FFF2-40B4-BE49-F238E27FC236}">
                <a16:creationId xmlns:a16="http://schemas.microsoft.com/office/drawing/2014/main" id="{B062FC26-69BB-4E10-4BC7-E2C384DC37C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1850" y="1773999"/>
            <a:ext cx="8740299" cy="41696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6402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User Interface and Interaction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344186-33D9-7CD8-4DC3-25839708F185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User engagement is central to the design. The interface allows for music uploads, offers playback controls, and provides progress indicators. Interactivity is managed via event listeners and integrated functions, ensuring a responsive experience.</a:t>
            </a:r>
            <a:endParaRPr lang="en-IE" sz="1800" b="0" i="0" u="none" strike="noStrike" dirty="0">
              <a:solidFill>
                <a:srgbClr val="FF0000"/>
              </a:solidFill>
              <a:effectLst/>
              <a:latin typeface="Söhne"/>
            </a:endParaRPr>
          </a:p>
        </p:txBody>
      </p:sp>
      <p:pic>
        <p:nvPicPr>
          <p:cNvPr id="7" name="image11.png">
            <a:extLst>
              <a:ext uri="{FF2B5EF4-FFF2-40B4-BE49-F238E27FC236}">
                <a16:creationId xmlns:a16="http://schemas.microsoft.com/office/drawing/2014/main" id="{9B3E4C8B-447F-3CD9-F49D-546E79BB7F58}"/>
              </a:ext>
            </a:extLst>
          </p:cNvPr>
          <p:cNvPicPr/>
          <p:nvPr/>
        </p:nvPicPr>
        <p:blipFill rotWithShape="1">
          <a:blip r:embed="rId2"/>
          <a:srcRect b="84216"/>
          <a:stretch/>
        </p:blipFill>
        <p:spPr>
          <a:xfrm>
            <a:off x="396081" y="4532829"/>
            <a:ext cx="8351838" cy="861499"/>
          </a:xfrm>
          <a:prstGeom prst="rect">
            <a:avLst/>
          </a:prstGeom>
          <a:ln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416902-58F7-7ADD-1399-7A34EA6D3B21}"/>
              </a:ext>
            </a:extLst>
          </p:cNvPr>
          <p:cNvSpPr/>
          <p:nvPr/>
        </p:nvSpPr>
        <p:spPr>
          <a:xfrm>
            <a:off x="4343399" y="4532829"/>
            <a:ext cx="471488" cy="439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03E16-35E2-4CFB-798A-D925A461421E}"/>
              </a:ext>
            </a:extLst>
          </p:cNvPr>
          <p:cNvSpPr/>
          <p:nvPr/>
        </p:nvSpPr>
        <p:spPr>
          <a:xfrm>
            <a:off x="8369298" y="4523759"/>
            <a:ext cx="471488" cy="439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9D590-4B12-7FEC-B04D-F2600BD6585F}"/>
              </a:ext>
            </a:extLst>
          </p:cNvPr>
          <p:cNvSpPr/>
          <p:nvPr/>
        </p:nvSpPr>
        <p:spPr>
          <a:xfrm>
            <a:off x="410366" y="4523758"/>
            <a:ext cx="1489871" cy="439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4321A-AA07-204C-33FC-0AA844468B44}"/>
              </a:ext>
            </a:extLst>
          </p:cNvPr>
          <p:cNvSpPr/>
          <p:nvPr/>
        </p:nvSpPr>
        <p:spPr>
          <a:xfrm>
            <a:off x="410367" y="4915246"/>
            <a:ext cx="8351838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5F8F-7060-18BA-EB52-44AB8F807D86}"/>
              </a:ext>
            </a:extLst>
          </p:cNvPr>
          <p:cNvSpPr txBox="1"/>
          <p:nvPr/>
        </p:nvSpPr>
        <p:spPr>
          <a:xfrm>
            <a:off x="4090009" y="5448298"/>
            <a:ext cx="963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Progress 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82DEB-9799-0196-D5E4-7C21AFC759E3}"/>
              </a:ext>
            </a:extLst>
          </p:cNvPr>
          <p:cNvSpPr txBox="1"/>
          <p:nvPr/>
        </p:nvSpPr>
        <p:spPr>
          <a:xfrm>
            <a:off x="3922610" y="4198586"/>
            <a:ext cx="13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Play/Pause 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142C5-5E7C-0F95-7A0D-7F3195690048}"/>
              </a:ext>
            </a:extLst>
          </p:cNvPr>
          <p:cNvSpPr txBox="1"/>
          <p:nvPr/>
        </p:nvSpPr>
        <p:spPr>
          <a:xfrm>
            <a:off x="8080151" y="4201860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Song Upload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483AA-5EEB-158B-019A-6A138FB02DD6}"/>
              </a:ext>
            </a:extLst>
          </p:cNvPr>
          <p:cNvSpPr txBox="1"/>
          <p:nvPr/>
        </p:nvSpPr>
        <p:spPr>
          <a:xfrm>
            <a:off x="253204" y="4200255"/>
            <a:ext cx="259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Visualisation Options Dropdown Menu</a:t>
            </a:r>
          </a:p>
        </p:txBody>
      </p:sp>
    </p:spTree>
    <p:extLst>
      <p:ext uri="{BB962C8B-B14F-4D97-AF65-F5344CB8AC3E}">
        <p14:creationId xmlns:p14="http://schemas.microsoft.com/office/powerpoint/2010/main" val="76054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Real-time Responsiveness</a:t>
            </a:r>
            <a:r>
              <a:rPr lang="en-I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Ensuring the application remains responsive under varying loads, especially when processing complex sound waves in real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Sound-Colour Mapping</a:t>
            </a:r>
            <a:r>
              <a:rPr lang="en-I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Achieving accurate translation of musical notes and intricacies into corresponding visuals using the </a:t>
            </a:r>
            <a:r>
              <a:rPr lang="en-IE" sz="1800" b="0" i="0" u="none" strike="noStrike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chroma.js</a:t>
            </a:r>
            <a:r>
              <a:rPr lang="en-I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Browser Compatibility</a:t>
            </a:r>
            <a:r>
              <a:rPr lang="en-I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Ensuring consistent performance and appearance across different web browsers, given the intricacies of HTML5 and JavaScript.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Algorithmic Complexity</a:t>
            </a:r>
            <a:r>
              <a:rPr lang="en-I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challenge of optimising algorithms, especially when processing sound wave data with the </a:t>
            </a:r>
            <a:r>
              <a:rPr lang="en-IE" sz="180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meyda.js</a:t>
            </a:r>
            <a:r>
              <a:rPr lang="en-I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User Feedback Integration</a:t>
            </a:r>
            <a:r>
              <a:rPr lang="en-IE" sz="1800" b="0" i="0" u="none" strike="noStrike" dirty="0">
                <a:solidFill>
                  <a:srgbClr val="374151"/>
                </a:solidFill>
                <a:effectLst/>
                <a:latin typeface="Söhne"/>
              </a:rPr>
              <a:t>: Adapting and refining the application based on diverse user feedback while ensuring stability and performance.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4ED0F-A011-1BB0-CF2A-C537E1DE8F7B}"/>
              </a:ext>
            </a:extLst>
          </p:cNvPr>
          <p:cNvSpPr txBox="1"/>
          <p:nvPr/>
        </p:nvSpPr>
        <p:spPr>
          <a:xfrm>
            <a:off x="4564856" y="-1902143"/>
            <a:ext cx="4579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E" b="1" i="0" u="none" strike="noStrike" dirty="0">
                <a:solidFill>
                  <a:srgbClr val="374151"/>
                </a:solidFill>
                <a:effectLst/>
                <a:latin typeface="Söhne"/>
              </a:rPr>
              <a:t>Slide: Implementation Issues</a:t>
            </a:r>
            <a:endParaRPr lang="en-IE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1" i="0" u="none" strike="noStrike" dirty="0">
                <a:solidFill>
                  <a:srgbClr val="374151"/>
                </a:solidFill>
                <a:effectLst/>
                <a:latin typeface="Söhne"/>
              </a:rPr>
              <a:t>Title</a:t>
            </a:r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: Implementation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1" i="0" u="none" strike="noStrike" dirty="0">
                <a:solidFill>
                  <a:srgbClr val="374151"/>
                </a:solidFill>
                <a:effectLst/>
                <a:latin typeface="Söhne"/>
              </a:rPr>
              <a:t>Content</a:t>
            </a:r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8844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40,200+ Laptop Clipart Illustrations, Royalty-Free Vector Graphics &amp; Clip  Art - iStock">
            <a:extLst>
              <a:ext uri="{FF2B5EF4-FFF2-40B4-BE49-F238E27FC236}">
                <a16:creationId xmlns:a16="http://schemas.microsoft.com/office/drawing/2014/main" id="{E5FBC1D2-0408-A20E-4E06-A12AB2FCC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/>
          <a:stretch/>
        </p:blipFill>
        <p:spPr bwMode="auto">
          <a:xfrm>
            <a:off x="1140301" y="1543050"/>
            <a:ext cx="6863398" cy="495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1364" y="2928938"/>
            <a:ext cx="4461272" cy="726187"/>
          </a:xfrm>
        </p:spPr>
        <p:txBody>
          <a:bodyPr/>
          <a:lstStyle/>
          <a:p>
            <a:pPr algn="ctr"/>
            <a:r>
              <a:rPr lang="en-GB" sz="4800" dirty="0"/>
              <a:t>Demo of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444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Technical Assessment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: Rigorous testing phases to ensure optimal efficiency. Evaluation of real-time visual generation capabilities, leveraging libraries like 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p5.js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meyda.js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chroma.js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Visualisation Accuracy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: A deep dive into the application's ability to effectively translate musical sound waves into accurate and dynamic visuals, emphasising nuances like tempo, pitch, and rhythm.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User Experience &amp; Compatibility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: Comprehensive usability testing across various web browsers to determine the intuitiveness, responsiveness, and adaptability of the interface to diverse musical genres.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2390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Technical Challenges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: Recognising the complexities of real-time sound wave analysis and visualisation and the importance of choosing the right tools and libraries.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User Feedback's Value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significance of iterative feedback in shaping the project, emphasising that a user-centric approach often leads to a more successful outcome.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Adaptability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: Understanding the importance of creating a system that can adapt to various musical genres and user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Synthesis of Art and Tech</a:t>
            </a:r>
            <a:r>
              <a:rPr lang="en-IE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: Realising the profound impact of merging artistic sensibilities with technical prowess in creating an immersive experience.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>
                <a:solidFill>
                  <a:srgbClr val="374151"/>
                </a:solidFill>
                <a:latin typeface="Söhne"/>
              </a:rPr>
              <a:t>Lessons Learnt</a:t>
            </a:r>
            <a:endParaRPr lang="en-IE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224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passion for music and 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  <p:pic>
        <p:nvPicPr>
          <p:cNvPr id="1030" name="Picture 6" descr="Art, Music, and the Brain: How the Arts Influence Us">
            <a:extLst>
              <a:ext uri="{FF2B5EF4-FFF2-40B4-BE49-F238E27FC236}">
                <a16:creationId xmlns:a16="http://schemas.microsoft.com/office/drawing/2014/main" id="{B9F3C0B9-41F3-5A64-0CAE-58FE982A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65" y="2439989"/>
            <a:ext cx="6211389" cy="3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5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b="1" i="0" u="none" strike="noStrike" dirty="0">
                <a:solidFill>
                  <a:srgbClr val="374151"/>
                </a:solidFill>
                <a:effectLst/>
                <a:latin typeface="Söhne"/>
              </a:rPr>
              <a:t>Personal Growth</a:t>
            </a:r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: Acknowledging the growth experienced throughout the project, from understanding the complexities of the domain to managing implementation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1" i="0" u="none" strike="noStrike" dirty="0">
                <a:solidFill>
                  <a:srgbClr val="374151"/>
                </a:solidFill>
                <a:effectLst/>
                <a:latin typeface="Söhne"/>
              </a:rPr>
              <a:t>The Project's Impact</a:t>
            </a:r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: Recognising the potential of the application in revolutionising music visualisation and enhancing audience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1" i="0" u="none" strike="noStrike" dirty="0">
                <a:solidFill>
                  <a:srgbClr val="374151"/>
                </a:solidFill>
                <a:effectLst/>
                <a:latin typeface="Söhne"/>
              </a:rPr>
              <a:t>Future Potential</a:t>
            </a:r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: Contemplating the future of the project, from potential refinements to its broader applications in the entertainment industry.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20</a:t>
            </a:fld>
            <a:endParaRPr lang="en-I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37C330-A89C-69A9-543D-A671BAEA37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Reflection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21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Explore integration with other music platforms for wider accessibility.</a:t>
            </a:r>
          </a:p>
          <a:p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Develop mobile applications to reach a broader audience.</a:t>
            </a:r>
          </a:p>
          <a:p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Enhance visual customisation options, offering users more creative control.</a:t>
            </a:r>
          </a:p>
          <a:p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Incorporate machine learning for more adaptive and personalised visuals.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21</a:t>
            </a:fld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B7226-3900-7E22-869A-2DFF3289B6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/>
          <a:p>
            <a:r>
              <a:rPr lang="en-IE" b="0" i="0" u="none" strike="noStrike" dirty="0">
                <a:solidFill>
                  <a:srgbClr val="374151"/>
                </a:solidFill>
                <a:effectLst/>
                <a:latin typeface="Söhne"/>
              </a:rPr>
              <a:t>Future Potential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49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131618"/>
            <a:ext cx="7500939" cy="647363"/>
          </a:xfrm>
        </p:spPr>
        <p:txBody>
          <a:bodyPr/>
          <a:lstStyle/>
          <a:p>
            <a:pPr algn="ctr"/>
            <a:r>
              <a:rPr lang="en-GB" sz="5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Synaesthesia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neurological phenomenon in which one sensory input evokes a response in another sense 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  <p:pic>
        <p:nvPicPr>
          <p:cNvPr id="5124" name="Picture 4" descr="Time-space synaesthesia: how some people perceive the 'shape' of days,  weeks and years - ABC News">
            <a:extLst>
              <a:ext uri="{FF2B5EF4-FFF2-40B4-BE49-F238E27FC236}">
                <a16:creationId xmlns:a16="http://schemas.microsoft.com/office/drawing/2014/main" id="{2071C37E-9321-2818-765F-E74F1A5B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" y="2671857"/>
            <a:ext cx="7854462" cy="373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Tame Impala concert, and YouTube “acid trip” 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Motivation – Psychedelic Music/Videos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96957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  <p:pic>
        <p:nvPicPr>
          <p:cNvPr id="3076" name="Picture 4" descr="Pin on trippin">
            <a:extLst>
              <a:ext uri="{FF2B5EF4-FFF2-40B4-BE49-F238E27FC236}">
                <a16:creationId xmlns:a16="http://schemas.microsoft.com/office/drawing/2014/main" id="{A0D8F1A2-460C-10DF-8C98-203D60F3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8" y="2731811"/>
            <a:ext cx="3237767" cy="323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3FD8A77-C65B-2E6D-F165-7E56F725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16" y="2725777"/>
            <a:ext cx="4513476" cy="323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5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F2C48-C05D-AD35-660A-23186A5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29B67A-5C3C-102F-0BBB-042A69D0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95915B4-93BB-991A-657C-12A206D1B209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Motivation – YouTube Acid Trip Video Example</a:t>
            </a:r>
          </a:p>
        </p:txBody>
      </p:sp>
      <p:pic>
        <p:nvPicPr>
          <p:cNvPr id="11" name="Online Media 10" descr="Psychedelic Trance Hallucinations @ Andromeda LSD Visual MIX 2020 Psytrance HD Trippy Visuals">
            <a:hlinkClick r:id="" action="ppaction://media"/>
            <a:extLst>
              <a:ext uri="{FF2B5EF4-FFF2-40B4-BE49-F238E27FC236}">
                <a16:creationId xmlns:a16="http://schemas.microsoft.com/office/drawing/2014/main" id="{F4A505CF-9ECB-B377-C1DF-9AA9B810CBE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9421" y="1745025"/>
            <a:ext cx="7779444" cy="43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15147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lfaxAI"/>
              </a:rPr>
              <a:t>Create immersive experiences and increase audience engagement in the entertainment industry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96957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/>
          </a:p>
        </p:txBody>
      </p:sp>
      <p:pic>
        <p:nvPicPr>
          <p:cNvPr id="7174" name="Picture 6" descr="Crystals crystal trippy GIF on GIFER - by Nalanim">
            <a:extLst>
              <a:ext uri="{FF2B5EF4-FFF2-40B4-BE49-F238E27FC236}">
                <a16:creationId xmlns:a16="http://schemas.microsoft.com/office/drawing/2014/main" id="{BFA15793-3EBD-4700-DC99-F82CCB09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25" y="3122212"/>
            <a:ext cx="2865207" cy="201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DJ Booth | Welcome to Bloxburg Wiki | Fandom">
            <a:extLst>
              <a:ext uri="{FF2B5EF4-FFF2-40B4-BE49-F238E27FC236}">
                <a16:creationId xmlns:a16="http://schemas.microsoft.com/office/drawing/2014/main" id="{8A72FA58-2B3F-A298-025F-BCCA3657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10" y="3122212"/>
            <a:ext cx="3610708" cy="361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575834-61FE-559E-F0D4-2835B8CBE99E}"/>
              </a:ext>
            </a:extLst>
          </p:cNvPr>
          <p:cNvSpPr txBox="1"/>
          <p:nvPr/>
        </p:nvSpPr>
        <p:spPr>
          <a:xfrm>
            <a:off x="724365" y="2856605"/>
            <a:ext cx="4401733" cy="248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lfaxAI"/>
                <a:ea typeface="+mn-ea"/>
                <a:cs typeface="+mn-cs"/>
              </a:rPr>
              <a:t>Creative tool for artists to analyse and develop their music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lfaxAI"/>
                <a:ea typeface="+mn-ea"/>
                <a:cs typeface="+mn-cs"/>
              </a:rPr>
              <a:t>Create an engaging atmosphere in nightclubs behind DJ sets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6974A52-AC3C-3478-C689-6743BBE6AB1A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Motivation –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06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4229100" cy="404018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An exploration of existing works that attempt to visually represent music.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 study of methodologies, technologies, and approaches employed by predecessors in this domain.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Literature Reviews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96957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  <p:pic>
        <p:nvPicPr>
          <p:cNvPr id="3074" name="Picture 2" descr="Pin on Teacher!">
            <a:extLst>
              <a:ext uri="{FF2B5EF4-FFF2-40B4-BE49-F238E27FC236}">
                <a16:creationId xmlns:a16="http://schemas.microsoft.com/office/drawing/2014/main" id="{C390286E-AF69-3B68-48A5-B10C178A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2039178"/>
            <a:ext cx="2671762" cy="30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55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1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Colour of Music: Real-time Music Visualisation with Synaesthetic Sound-Colour Mapping </a:t>
            </a:r>
            <a:r>
              <a:rPr lang="en-IE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by Kia Ng, Joanne Armitage, and Alex McLean (2014)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Explores the world of synaesthesia, where auditory stimuli evoke visual perceptions.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Investigates the potential of synaesthesia for real-time music visualisation.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Details techniques and challenges in translating music nuances into accurate visual representations.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Emphasises user experience and iterative system improvements.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Literature Reviews – </a:t>
            </a:r>
            <a:r>
              <a:rPr lang="en-IE" b="1" i="0" u="none" strike="noStrike" dirty="0">
                <a:effectLst/>
                <a:latin typeface="Söhne"/>
              </a:rPr>
              <a:t>The Colour of Music</a:t>
            </a:r>
            <a:endParaRPr lang="en-IE" b="0" i="0" u="none" strike="noStrike" dirty="0">
              <a:effectLst/>
              <a:latin typeface="Söhn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96957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295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b="1" i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Composing Visual Music: Visual Music Practice at the Intersection of Technology, Audio-Visual Rhythms and Human Traces </a:t>
            </a:r>
            <a:r>
              <a:rPr lang="en-IE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by Julie Watkins (2018)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Chronicles the historical trajectory of visual music and its evolution.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Emphasises the importance of 'human traces' in visual music composition.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Outlines methodologies in visual music composition, balancing auditory and visual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Discusses challenges in integrating technology and audience preferences.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Literature Reviews – </a:t>
            </a:r>
            <a:r>
              <a:rPr lang="en-IE" b="1" i="0" u="none" strike="noStrike" dirty="0">
                <a:effectLst/>
                <a:latin typeface="Söhne"/>
              </a:rPr>
              <a:t>Composing Visual Music</a:t>
            </a:r>
            <a:endParaRPr lang="en-IE" b="0" i="0" u="none" strike="noStrike" dirty="0"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596957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5964705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1492</TotalTime>
  <Words>997</Words>
  <Application>Microsoft Macintosh PowerPoint</Application>
  <PresentationFormat>On-screen Show (4:3)</PresentationFormat>
  <Paragraphs>161</Paragraphs>
  <Slides>23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ColfaxAI</vt:lpstr>
      <vt:lpstr>Courier New</vt:lpstr>
      <vt:lpstr>Söhne</vt:lpstr>
      <vt:lpstr>Trinity_PPT_Calibri_Option1</vt:lpstr>
      <vt:lpstr>Live Computer Generated Visuals Based on the Sound Waves of Music 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Music  Mood  Colour Mapping</vt:lpstr>
      <vt:lpstr>Related Work</vt:lpstr>
      <vt:lpstr>Design</vt:lpstr>
      <vt:lpstr>Design</vt:lpstr>
      <vt:lpstr>Design</vt:lpstr>
      <vt:lpstr>Implementation Issues</vt:lpstr>
      <vt:lpstr>Demo of Project</vt:lpstr>
      <vt:lpstr>Evaluation</vt:lpstr>
      <vt:lpstr>Conclusion</vt:lpstr>
      <vt:lpstr>Conclusion</vt:lpstr>
      <vt:lpstr>Conclusion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Nadia Abouelleil</cp:lastModifiedBy>
  <cp:revision>15</cp:revision>
  <cp:lastPrinted>2014-12-16T10:33:11Z</cp:lastPrinted>
  <dcterms:created xsi:type="dcterms:W3CDTF">2015-04-21T16:55:16Z</dcterms:created>
  <dcterms:modified xsi:type="dcterms:W3CDTF">2023-09-12T11:00:17Z</dcterms:modified>
</cp:coreProperties>
</file>