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59" r:id="rId6"/>
    <p:sldId id="260" r:id="rId7"/>
    <p:sldId id="261" r:id="rId8"/>
    <p:sldId id="263" r:id="rId9"/>
    <p:sldId id="267" r:id="rId10"/>
    <p:sldId id="268" r:id="rId11"/>
    <p:sldId id="269" r:id="rId12"/>
    <p:sldId id="270" r:id="rId13"/>
    <p:sldId id="265" r:id="rId14"/>
    <p:sldId id="258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0F39-B0D6-4796-8E43-4D650CCA46BE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C1F0-42AE-457A-9037-97DA26AA7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22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0F39-B0D6-4796-8E43-4D650CCA46BE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C1F0-42AE-457A-9037-97DA26AA7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43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0F39-B0D6-4796-8E43-4D650CCA46BE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C1F0-42AE-457A-9037-97DA26AA7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74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0F39-B0D6-4796-8E43-4D650CCA46BE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C1F0-42AE-457A-9037-97DA26AA7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6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0F39-B0D6-4796-8E43-4D650CCA46BE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C1F0-42AE-457A-9037-97DA26AA7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03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0F39-B0D6-4796-8E43-4D650CCA46BE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C1F0-42AE-457A-9037-97DA26AA7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12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0F39-B0D6-4796-8E43-4D650CCA46BE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C1F0-42AE-457A-9037-97DA26AA7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73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0F39-B0D6-4796-8E43-4D650CCA46BE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C1F0-42AE-457A-9037-97DA26AA7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03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0F39-B0D6-4796-8E43-4D650CCA46BE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C1F0-42AE-457A-9037-97DA26AA7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00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0F39-B0D6-4796-8E43-4D650CCA46BE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C1F0-42AE-457A-9037-97DA26AA7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06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0F39-B0D6-4796-8E43-4D650CCA46BE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C1F0-42AE-457A-9037-97DA26AA7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38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E0F39-B0D6-4796-8E43-4D650CCA46BE}" type="datetimeFigureOut">
              <a:rPr lang="fr-FR" smtClean="0"/>
              <a:t>31/07/2021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2C1F0-42AE-457A-9037-97DA26AA7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99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Approach</a:t>
            </a:r>
            <a:r>
              <a:rPr lang="fr-FR" dirty="0" smtClean="0"/>
              <a:t> PPT for the </a:t>
            </a:r>
            <a:r>
              <a:rPr lang="en-US" dirty="0"/>
              <a:t> </a:t>
            </a:r>
            <a:r>
              <a:rPr lang="en-US" dirty="0" smtClean="0"/>
              <a:t>prediction of  </a:t>
            </a:r>
            <a:r>
              <a:rPr lang="en-US" dirty="0"/>
              <a:t>the probability </a:t>
            </a:r>
            <a:r>
              <a:rPr lang="en-US" dirty="0" smtClean="0"/>
              <a:t>of</a:t>
            </a:r>
            <a:r>
              <a:rPr lang="fr-FR" dirty="0" smtClean="0"/>
              <a:t> stroke happening for patients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68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Insights </a:t>
            </a:r>
            <a:r>
              <a:rPr lang="fr-FR" dirty="0" err="1" smtClean="0"/>
              <a:t>from</a:t>
            </a:r>
            <a:r>
              <a:rPr lang="fr-FR" dirty="0" smtClean="0"/>
              <a:t> EDA and </a:t>
            </a:r>
            <a:r>
              <a:rPr lang="fr-FR" dirty="0" err="1" smtClean="0"/>
              <a:t>most</a:t>
            </a:r>
            <a:r>
              <a:rPr lang="fr-FR" dirty="0" smtClean="0"/>
              <a:t> important data </a:t>
            </a:r>
            <a:r>
              <a:rPr lang="fr-FR" dirty="0" err="1" smtClean="0"/>
              <a:t>visualization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è"/>
            </a:pPr>
            <a:endParaRPr lang="en-US" sz="1500" dirty="0" smtClean="0"/>
          </a:p>
          <a:p>
            <a:pPr>
              <a:buFont typeface="Wingdings" panose="05000000000000000000" pitchFamily="2" charset="2"/>
              <a:buChar char="è"/>
            </a:pPr>
            <a:endParaRPr lang="en-US" sz="1500" dirty="0" smtClean="0"/>
          </a:p>
          <a:p>
            <a:pPr>
              <a:buFont typeface="Wingdings" panose="05000000000000000000" pitchFamily="2" charset="2"/>
              <a:buChar char="è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1200" dirty="0" smtClean="0"/>
              <a:t>glucose level is higher for those who has a stroke ,  </a:t>
            </a:r>
            <a:r>
              <a:rPr lang="en-US" sz="1200" dirty="0"/>
              <a:t>results are </a:t>
            </a:r>
            <a:r>
              <a:rPr lang="en-US" sz="1200" dirty="0" smtClean="0"/>
              <a:t> </a:t>
            </a:r>
            <a:r>
              <a:rPr lang="en-US" sz="1200" dirty="0"/>
              <a:t>significantly different</a:t>
            </a:r>
          </a:p>
          <a:p>
            <a:r>
              <a:rPr lang="en-US" sz="1200" dirty="0"/>
              <a:t>Boxplot </a:t>
            </a:r>
            <a:r>
              <a:rPr lang="en-US" sz="1200" dirty="0" smtClean="0"/>
              <a:t> for patients having stroke shows  </a:t>
            </a:r>
            <a:r>
              <a:rPr lang="en-US" sz="1200" dirty="0"/>
              <a:t>distribution </a:t>
            </a:r>
            <a:r>
              <a:rPr lang="en-US" sz="1200" dirty="0" smtClean="0"/>
              <a:t>without  </a:t>
            </a:r>
            <a:r>
              <a:rPr lang="en-US" sz="1200" dirty="0"/>
              <a:t>outliers </a:t>
            </a:r>
            <a:r>
              <a:rPr lang="en-US" sz="1200" dirty="0" smtClean="0"/>
              <a:t>on. For those who are likely to have a stroke, outliers are present on the upper end. 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398" y="1557823"/>
            <a:ext cx="8416628" cy="382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8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Insights </a:t>
            </a:r>
            <a:r>
              <a:rPr lang="fr-FR" dirty="0" err="1" smtClean="0"/>
              <a:t>from</a:t>
            </a:r>
            <a:r>
              <a:rPr lang="fr-FR" dirty="0" smtClean="0"/>
              <a:t> EDA and </a:t>
            </a:r>
            <a:r>
              <a:rPr lang="fr-FR" dirty="0" err="1" smtClean="0"/>
              <a:t>most</a:t>
            </a:r>
            <a:r>
              <a:rPr lang="fr-FR" dirty="0" smtClean="0"/>
              <a:t> important data </a:t>
            </a:r>
            <a:r>
              <a:rPr lang="fr-FR" dirty="0" err="1" smtClean="0"/>
              <a:t>visualization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è"/>
            </a:pPr>
            <a:endParaRPr lang="en-US" sz="1500" dirty="0" smtClean="0"/>
          </a:p>
          <a:p>
            <a:pPr>
              <a:buFont typeface="Wingdings" panose="05000000000000000000" pitchFamily="2" charset="2"/>
              <a:buChar char="è"/>
            </a:pPr>
            <a:endParaRPr lang="en-US" sz="1500" dirty="0" smtClean="0"/>
          </a:p>
          <a:p>
            <a:pPr>
              <a:buFont typeface="Wingdings" panose="05000000000000000000" pitchFamily="2" charset="2"/>
              <a:buChar char="è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1200" dirty="0" smtClean="0"/>
              <a:t>Aged people are likely to have a stroke , </a:t>
            </a:r>
            <a:r>
              <a:rPr lang="en-US" sz="1200" dirty="0"/>
              <a:t>results are </a:t>
            </a:r>
            <a:r>
              <a:rPr lang="en-US" sz="1200" dirty="0" smtClean="0"/>
              <a:t> </a:t>
            </a:r>
            <a:r>
              <a:rPr lang="en-US" sz="1200" dirty="0"/>
              <a:t>significantly different</a:t>
            </a:r>
          </a:p>
          <a:p>
            <a:r>
              <a:rPr lang="en-US" sz="1200" dirty="0"/>
              <a:t>Boxplot </a:t>
            </a:r>
            <a:r>
              <a:rPr lang="en-US" sz="1200" dirty="0" smtClean="0"/>
              <a:t> for patients with no stroke shows  </a:t>
            </a:r>
            <a:r>
              <a:rPr lang="en-US" sz="1200" dirty="0"/>
              <a:t>distribution </a:t>
            </a:r>
            <a:r>
              <a:rPr lang="en-US" sz="1200" dirty="0" smtClean="0"/>
              <a:t>without  </a:t>
            </a:r>
            <a:r>
              <a:rPr lang="en-US" sz="1200" dirty="0"/>
              <a:t>outliers </a:t>
            </a:r>
            <a:r>
              <a:rPr lang="en-US" sz="1200" dirty="0" smtClean="0"/>
              <a:t>on. For those who are likely to have a stroke, outliers are present on the lower end. 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287" y="1630213"/>
            <a:ext cx="8335399" cy="393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84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Insights </a:t>
            </a:r>
            <a:r>
              <a:rPr lang="fr-FR" dirty="0" err="1" smtClean="0"/>
              <a:t>from</a:t>
            </a:r>
            <a:r>
              <a:rPr lang="fr-FR" dirty="0" smtClean="0"/>
              <a:t> EDA and </a:t>
            </a:r>
            <a:r>
              <a:rPr lang="fr-FR" dirty="0" err="1" smtClean="0"/>
              <a:t>most</a:t>
            </a:r>
            <a:r>
              <a:rPr lang="fr-FR" dirty="0" smtClean="0"/>
              <a:t> important data </a:t>
            </a:r>
            <a:r>
              <a:rPr lang="fr-FR" dirty="0" err="1" smtClean="0"/>
              <a:t>visualization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è"/>
            </a:pPr>
            <a:endParaRPr lang="en-US" sz="1500" dirty="0" smtClean="0"/>
          </a:p>
          <a:p>
            <a:pPr>
              <a:buFont typeface="Wingdings" panose="05000000000000000000" pitchFamily="2" charset="2"/>
              <a:buChar char="è"/>
            </a:pPr>
            <a:endParaRPr lang="en-US" sz="1500" dirty="0" smtClean="0"/>
          </a:p>
          <a:p>
            <a:pPr>
              <a:buFont typeface="Wingdings" panose="05000000000000000000" pitchFamily="2" charset="2"/>
              <a:buChar char="è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1200" dirty="0" smtClean="0"/>
              <a:t>BMI is higher for those who are likely to have a stroke , </a:t>
            </a:r>
            <a:r>
              <a:rPr lang="en-US" sz="1200" dirty="0"/>
              <a:t>but results are </a:t>
            </a:r>
            <a:r>
              <a:rPr lang="en-US" sz="1200" dirty="0" smtClean="0"/>
              <a:t> not significantly </a:t>
            </a:r>
            <a:r>
              <a:rPr lang="en-US" sz="1200" dirty="0"/>
              <a:t>different</a:t>
            </a:r>
          </a:p>
          <a:p>
            <a:r>
              <a:rPr lang="en-US" sz="1200" dirty="0"/>
              <a:t>Boxplot </a:t>
            </a:r>
            <a:r>
              <a:rPr lang="en-US" sz="1200" dirty="0" smtClean="0"/>
              <a:t> shows  </a:t>
            </a:r>
            <a:r>
              <a:rPr lang="en-US" sz="1200" dirty="0"/>
              <a:t>distribution </a:t>
            </a:r>
            <a:r>
              <a:rPr lang="en-US" sz="1200" dirty="0" smtClean="0"/>
              <a:t>with  </a:t>
            </a:r>
            <a:r>
              <a:rPr lang="en-US" sz="1200" dirty="0"/>
              <a:t>outliers </a:t>
            </a:r>
            <a:r>
              <a:rPr lang="en-US" sz="1200" dirty="0" smtClean="0"/>
              <a:t>on upper end. For those who are likely to have a stroke, outliers are present on both the upper and lower end. 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73" y="1602421"/>
            <a:ext cx="7898584" cy="37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Insights </a:t>
            </a:r>
            <a:r>
              <a:rPr lang="fr-FR" dirty="0" err="1" smtClean="0"/>
              <a:t>from</a:t>
            </a:r>
            <a:r>
              <a:rPr lang="fr-FR" dirty="0" smtClean="0"/>
              <a:t> EDA and </a:t>
            </a:r>
            <a:r>
              <a:rPr lang="fr-FR" dirty="0" err="1" smtClean="0"/>
              <a:t>most</a:t>
            </a:r>
            <a:r>
              <a:rPr lang="fr-FR" dirty="0" smtClean="0"/>
              <a:t> important data </a:t>
            </a:r>
            <a:r>
              <a:rPr lang="fr-FR" dirty="0" err="1" smtClean="0"/>
              <a:t>visualization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dirty="0" err="1" smtClean="0"/>
              <a:t>Categorical</a:t>
            </a:r>
            <a:r>
              <a:rPr lang="fr-FR" dirty="0" smtClean="0"/>
              <a:t> Variables: </a:t>
            </a:r>
            <a:r>
              <a:rPr lang="en-US" dirty="0" smtClean="0"/>
              <a:t>'gender', '</a:t>
            </a:r>
            <a:r>
              <a:rPr lang="en-US" dirty="0" err="1" smtClean="0"/>
              <a:t>ever_married</a:t>
            </a:r>
            <a:r>
              <a:rPr lang="en-US" dirty="0" smtClean="0"/>
              <a:t>',   '</a:t>
            </a:r>
            <a:r>
              <a:rPr lang="en-US" dirty="0" err="1" smtClean="0"/>
              <a:t>work_type</a:t>
            </a:r>
            <a:r>
              <a:rPr lang="en-US" dirty="0" smtClean="0"/>
              <a:t>', '</a:t>
            </a:r>
            <a:r>
              <a:rPr lang="en-US" dirty="0" err="1" smtClean="0"/>
              <a:t>Residence_type</a:t>
            </a:r>
            <a:r>
              <a:rPr lang="en-US" dirty="0" smtClean="0"/>
              <a:t>', '</a:t>
            </a:r>
            <a:r>
              <a:rPr lang="en-US" dirty="0" err="1" smtClean="0"/>
              <a:t>smoking_status</a:t>
            </a:r>
            <a:r>
              <a:rPr lang="en-US" dirty="0" smtClean="0"/>
              <a:t>', 'hypertension', '</a:t>
            </a:r>
            <a:r>
              <a:rPr lang="en-US" dirty="0" err="1" smtClean="0"/>
              <a:t>heart_disease</a:t>
            </a:r>
            <a:r>
              <a:rPr lang="en-US" dirty="0" smtClean="0"/>
              <a:t>‘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1200" dirty="0" smtClean="0">
                <a:sym typeface="Wingdings" panose="05000000000000000000" pitchFamily="2" charset="2"/>
              </a:rPr>
              <a:t>Gender </a:t>
            </a:r>
            <a:r>
              <a:rPr lang="en-US" sz="1200" dirty="0">
                <a:sym typeface="Wingdings" panose="05000000000000000000" pitchFamily="2" charset="2"/>
              </a:rPr>
              <a:t>group has </a:t>
            </a:r>
            <a:r>
              <a:rPr lang="en-US" sz="1200" dirty="0" smtClean="0">
                <a:sym typeface="Wingdings" panose="05000000000000000000" pitchFamily="2" charset="2"/>
              </a:rPr>
              <a:t>insignificant </a:t>
            </a:r>
            <a:r>
              <a:rPr lang="en-US" sz="1200" dirty="0">
                <a:sym typeface="Wingdings" panose="05000000000000000000" pitchFamily="2" charset="2"/>
              </a:rPr>
              <a:t>effect on the </a:t>
            </a:r>
            <a:r>
              <a:rPr lang="en-US" sz="1200" dirty="0" smtClean="0">
                <a:sym typeface="Wingdings" panose="05000000000000000000" pitchFamily="2" charset="2"/>
              </a:rPr>
              <a:t>stroke.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1200" dirty="0" smtClean="0">
                <a:sym typeface="Wingdings" panose="05000000000000000000" pitchFamily="2" charset="2"/>
              </a:rPr>
              <a:t>Marriage </a:t>
            </a:r>
            <a:r>
              <a:rPr lang="en-US" sz="1200" dirty="0">
                <a:sym typeface="Wingdings" panose="05000000000000000000" pitchFamily="2" charset="2"/>
              </a:rPr>
              <a:t>status has </a:t>
            </a:r>
            <a:r>
              <a:rPr lang="en-US" sz="1200" dirty="0" smtClean="0">
                <a:sym typeface="Wingdings" panose="05000000000000000000" pitchFamily="2" charset="2"/>
              </a:rPr>
              <a:t>significant </a:t>
            </a:r>
            <a:r>
              <a:rPr lang="en-US" sz="1200" dirty="0">
                <a:sym typeface="Wingdings" panose="05000000000000000000" pitchFamily="2" charset="2"/>
              </a:rPr>
              <a:t>effect on the stroke</a:t>
            </a:r>
            <a:r>
              <a:rPr lang="en-US" sz="1200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1200" dirty="0" smtClean="0">
                <a:sym typeface="Wingdings" panose="05000000000000000000" pitchFamily="2" charset="2"/>
              </a:rPr>
              <a:t>Work Type status </a:t>
            </a:r>
            <a:r>
              <a:rPr lang="en-US" sz="1200" dirty="0">
                <a:sym typeface="Wingdings" panose="05000000000000000000" pitchFamily="2" charset="2"/>
              </a:rPr>
              <a:t>has significant effect on the stroke. 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1200" dirty="0" smtClean="0">
                <a:sym typeface="Wingdings" panose="05000000000000000000" pitchFamily="2" charset="2"/>
              </a:rPr>
              <a:t>Rural/ Urban  </a:t>
            </a:r>
            <a:r>
              <a:rPr lang="en-US" sz="1200" dirty="0">
                <a:sym typeface="Wingdings" panose="05000000000000000000" pitchFamily="2" charset="2"/>
              </a:rPr>
              <a:t>group has insignificant effect on the stroke.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1200" dirty="0" smtClean="0">
                <a:sym typeface="Wingdings" panose="05000000000000000000" pitchFamily="2" charset="2"/>
              </a:rPr>
              <a:t>Smoking status  </a:t>
            </a:r>
            <a:r>
              <a:rPr lang="en-US" sz="1200" dirty="0">
                <a:sym typeface="Wingdings" panose="05000000000000000000" pitchFamily="2" charset="2"/>
              </a:rPr>
              <a:t>group has </a:t>
            </a:r>
            <a:r>
              <a:rPr lang="en-US" sz="1200" dirty="0" smtClean="0">
                <a:sym typeface="Wingdings" panose="05000000000000000000" pitchFamily="2" charset="2"/>
              </a:rPr>
              <a:t>significant </a:t>
            </a:r>
            <a:r>
              <a:rPr lang="en-US" sz="1200" dirty="0">
                <a:sym typeface="Wingdings" panose="05000000000000000000" pitchFamily="2" charset="2"/>
              </a:rPr>
              <a:t>effect on the stroke</a:t>
            </a:r>
            <a:r>
              <a:rPr lang="en-US" sz="1200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1200" dirty="0" smtClean="0">
                <a:sym typeface="Wingdings" panose="05000000000000000000" pitchFamily="2" charset="2"/>
              </a:rPr>
              <a:t>Hypertension / Heart disease has </a:t>
            </a:r>
            <a:r>
              <a:rPr lang="en-US" sz="1200" dirty="0">
                <a:sym typeface="Wingdings" panose="05000000000000000000" pitchFamily="2" charset="2"/>
              </a:rPr>
              <a:t>significant effect on the stroke. </a:t>
            </a:r>
          </a:p>
          <a:p>
            <a:pPr marL="0" indent="0">
              <a:buNone/>
            </a:pPr>
            <a:endParaRPr lang="en-US" sz="12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US" sz="12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US" sz="12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US" sz="12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US" sz="1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8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FR" dirty="0" smtClean="0"/>
              <a:t>Data </a:t>
            </a:r>
            <a:r>
              <a:rPr lang="fr-FR" dirty="0" err="1" smtClean="0"/>
              <a:t>Preprocessing</a:t>
            </a:r>
            <a:r>
              <a:rPr lang="fr-FR" dirty="0" smtClean="0"/>
              <a:t> &amp; </a:t>
            </a:r>
            <a:r>
              <a:rPr lang="fr-FR" dirty="0" err="1" smtClean="0"/>
              <a:t>missing</a:t>
            </a:r>
            <a:r>
              <a:rPr lang="fr-FR" dirty="0" smtClean="0"/>
              <a:t> value imputation </a:t>
            </a:r>
            <a:r>
              <a:rPr lang="fr-FR" dirty="0" err="1" smtClean="0"/>
              <a:t>steps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variable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 smtClean="0"/>
              <a:t>Missing</a:t>
            </a:r>
            <a:r>
              <a:rPr lang="fr-FR" sz="1200" dirty="0" smtClean="0"/>
              <a:t> Values: </a:t>
            </a:r>
            <a:r>
              <a:rPr lang="fr-FR" sz="1200" dirty="0" err="1" smtClean="0"/>
              <a:t>bmi</a:t>
            </a:r>
            <a:r>
              <a:rPr lang="fr-FR" sz="1200" dirty="0" smtClean="0"/>
              <a:t> and </a:t>
            </a:r>
            <a:r>
              <a:rPr lang="fr-FR" sz="1200" dirty="0" err="1" smtClean="0"/>
              <a:t>average</a:t>
            </a:r>
            <a:r>
              <a:rPr lang="fr-FR" sz="1200" dirty="0" smtClean="0"/>
              <a:t> glucose </a:t>
            </a:r>
            <a:r>
              <a:rPr lang="fr-FR" sz="1200" dirty="0" err="1" smtClean="0"/>
              <a:t>level</a:t>
            </a:r>
            <a:endParaRPr lang="fr-FR" sz="1200" dirty="0" smtClean="0"/>
          </a:p>
          <a:p>
            <a:r>
              <a:rPr lang="fr-FR" sz="1200" dirty="0"/>
              <a:t> </a:t>
            </a:r>
            <a:r>
              <a:rPr lang="fr-FR" sz="1200" dirty="0" smtClean="0"/>
              <a:t>Replace </a:t>
            </a:r>
            <a:r>
              <a:rPr lang="fr-FR" sz="1200" dirty="0" err="1" smtClean="0"/>
              <a:t>missing</a:t>
            </a:r>
            <a:r>
              <a:rPr lang="fr-FR" sz="1200" dirty="0" smtClean="0"/>
              <a:t> </a:t>
            </a:r>
            <a:r>
              <a:rPr lang="fr-FR" sz="1200" dirty="0" err="1" smtClean="0"/>
              <a:t>bmi</a:t>
            </a:r>
            <a:r>
              <a:rPr lang="fr-FR" sz="1200" dirty="0" smtClean="0"/>
              <a:t> values by the </a:t>
            </a:r>
            <a:r>
              <a:rPr lang="fr-FR" sz="1200" dirty="0" err="1" smtClean="0"/>
              <a:t>mean</a:t>
            </a:r>
            <a:r>
              <a:rPr lang="fr-FR" sz="1200" dirty="0" smtClean="0"/>
              <a:t> </a:t>
            </a:r>
          </a:p>
          <a:p>
            <a:r>
              <a:rPr lang="fr-FR" sz="1200" dirty="0" smtClean="0"/>
              <a:t>Group </a:t>
            </a:r>
            <a:r>
              <a:rPr lang="fr-FR" sz="1200" dirty="0" err="1" smtClean="0"/>
              <a:t>missing</a:t>
            </a:r>
            <a:r>
              <a:rPr lang="fr-FR" sz="1200" dirty="0" smtClean="0"/>
              <a:t> values of smoking </a:t>
            </a:r>
            <a:r>
              <a:rPr lang="fr-FR" sz="1200" dirty="0" err="1" smtClean="0"/>
              <a:t>status</a:t>
            </a:r>
            <a:r>
              <a:rPr lang="fr-FR" sz="1200" dirty="0" smtClean="0"/>
              <a:t> </a:t>
            </a:r>
            <a:r>
              <a:rPr lang="fr-FR" sz="1200" dirty="0" err="1" smtClean="0"/>
              <a:t>into</a:t>
            </a:r>
            <a:r>
              <a:rPr lang="fr-FR" sz="1200" dirty="0" smtClean="0"/>
              <a:t> a new </a:t>
            </a:r>
            <a:r>
              <a:rPr lang="fr-FR" sz="1200" dirty="0" err="1" smtClean="0"/>
              <a:t>category</a:t>
            </a:r>
            <a:r>
              <a:rPr lang="fr-FR" sz="1200" dirty="0" smtClean="0"/>
              <a:t> ‘Non </a:t>
            </a:r>
            <a:r>
              <a:rPr lang="fr-FR" sz="1200" dirty="0" err="1" smtClean="0"/>
              <a:t>determined</a:t>
            </a:r>
            <a:r>
              <a:rPr lang="fr-FR" sz="1200" dirty="0" smtClean="0"/>
              <a:t>’ </a:t>
            </a:r>
          </a:p>
          <a:p>
            <a:r>
              <a:rPr lang="fr-FR" sz="1200" dirty="0" smtClean="0"/>
              <a:t>Replace ‘</a:t>
            </a:r>
            <a:r>
              <a:rPr lang="fr-FR" sz="1200" dirty="0" err="1" smtClean="0"/>
              <a:t>Other</a:t>
            </a:r>
            <a:r>
              <a:rPr lang="fr-FR" sz="1200" dirty="0" smtClean="0"/>
              <a:t>’ </a:t>
            </a:r>
            <a:r>
              <a:rPr lang="fr-FR" sz="1200" dirty="0" err="1" smtClean="0"/>
              <a:t>gender</a:t>
            </a:r>
            <a:r>
              <a:rPr lang="fr-FR" sz="1200" dirty="0" smtClean="0"/>
              <a:t> by the </a:t>
            </a:r>
            <a:r>
              <a:rPr lang="fr-FR" sz="1200" dirty="0" err="1" smtClean="0"/>
              <a:t>most</a:t>
            </a:r>
            <a:r>
              <a:rPr lang="fr-FR" sz="1200" dirty="0" smtClean="0"/>
              <a:t> </a:t>
            </a:r>
            <a:r>
              <a:rPr lang="fr-FR" sz="1200" dirty="0" err="1" smtClean="0"/>
              <a:t>frequent</a:t>
            </a:r>
            <a:r>
              <a:rPr lang="fr-FR" sz="1200" dirty="0" smtClean="0"/>
              <a:t> </a:t>
            </a:r>
            <a:r>
              <a:rPr lang="fr-FR" sz="1200" dirty="0" err="1" smtClean="0"/>
              <a:t>category</a:t>
            </a:r>
            <a:r>
              <a:rPr lang="fr-FR" sz="1200" dirty="0" smtClean="0"/>
              <a:t> </a:t>
            </a:r>
          </a:p>
          <a:p>
            <a:r>
              <a:rPr lang="fr-FR" sz="1200" dirty="0" smtClean="0"/>
              <a:t>Conversion of </a:t>
            </a:r>
            <a:r>
              <a:rPr lang="fr-FR" sz="1200" dirty="0" err="1" smtClean="0"/>
              <a:t>categorical</a:t>
            </a:r>
            <a:r>
              <a:rPr lang="fr-FR" sz="1200" dirty="0"/>
              <a:t> Variables </a:t>
            </a:r>
            <a:r>
              <a:rPr lang="fr-FR" sz="1200" dirty="0" err="1" smtClean="0"/>
              <a:t>using</a:t>
            </a:r>
            <a:r>
              <a:rPr lang="fr-FR" sz="1200" dirty="0" smtClean="0"/>
              <a:t> one hot  </a:t>
            </a:r>
            <a:r>
              <a:rPr lang="fr-FR" sz="1200" dirty="0" err="1" smtClean="0"/>
              <a:t>encoding</a:t>
            </a:r>
            <a:r>
              <a:rPr lang="fr-FR" sz="1200" dirty="0" smtClean="0"/>
              <a:t>  </a:t>
            </a:r>
            <a:r>
              <a:rPr lang="fr-FR" sz="1200" dirty="0" err="1" smtClean="0"/>
              <a:t>scheme</a:t>
            </a:r>
            <a:r>
              <a:rPr lang="fr-FR" sz="1200" dirty="0" smtClean="0"/>
              <a:t> </a:t>
            </a:r>
            <a:endParaRPr lang="fr-FR" sz="1200" dirty="0"/>
          </a:p>
          <a:p>
            <a:r>
              <a:rPr lang="fr-FR" sz="1200" dirty="0" err="1" smtClean="0"/>
              <a:t>Standardization</a:t>
            </a:r>
            <a:r>
              <a:rPr lang="fr-FR" sz="1200" dirty="0" smtClean="0"/>
              <a:t> of </a:t>
            </a:r>
            <a:r>
              <a:rPr lang="fr-FR" sz="1200" dirty="0" err="1" smtClean="0"/>
              <a:t>numerical</a:t>
            </a:r>
            <a:r>
              <a:rPr lang="fr-FR" sz="1200" dirty="0" smtClean="0"/>
              <a:t> variables </a:t>
            </a:r>
            <a:r>
              <a:rPr lang="fr-FR" sz="1200" dirty="0" err="1" smtClean="0"/>
              <a:t>using</a:t>
            </a:r>
            <a:r>
              <a:rPr lang="fr-FR" sz="1200" dirty="0" smtClean="0"/>
              <a:t> Standard  </a:t>
            </a:r>
            <a:r>
              <a:rPr lang="fr-FR" sz="1200" dirty="0" err="1" smtClean="0"/>
              <a:t>Scaler</a:t>
            </a:r>
            <a:r>
              <a:rPr lang="fr-FR" sz="1200" dirty="0" smtClean="0"/>
              <a:t> </a:t>
            </a:r>
          </a:p>
          <a:p>
            <a:r>
              <a:rPr lang="fr-FR" sz="1200" dirty="0" smtClean="0"/>
              <a:t>No log transformation are </a:t>
            </a:r>
            <a:r>
              <a:rPr lang="fr-FR" sz="1200" dirty="0" err="1" smtClean="0"/>
              <a:t>performed</a:t>
            </a:r>
            <a:r>
              <a:rPr lang="fr-FR" sz="1200" dirty="0" smtClean="0"/>
              <a:t> on data, </a:t>
            </a:r>
            <a:r>
              <a:rPr lang="fr-FR" sz="1200" dirty="0" err="1" smtClean="0"/>
              <a:t>sicne</a:t>
            </a:r>
            <a:r>
              <a:rPr lang="fr-FR" sz="1200" dirty="0" smtClean="0"/>
              <a:t> </a:t>
            </a:r>
            <a:r>
              <a:rPr lang="fr-FR" sz="1200" dirty="0" err="1" smtClean="0"/>
              <a:t>they</a:t>
            </a:r>
            <a:r>
              <a:rPr lang="fr-FR" sz="1200" dirty="0" smtClean="0"/>
              <a:t> </a:t>
            </a:r>
            <a:r>
              <a:rPr lang="fr-FR" sz="1200" dirty="0" err="1" smtClean="0"/>
              <a:t>seem</a:t>
            </a:r>
            <a:r>
              <a:rPr lang="fr-FR" sz="1200" dirty="0" smtClean="0"/>
              <a:t> </a:t>
            </a:r>
            <a:r>
              <a:rPr lang="fr-FR" sz="1200" dirty="0" err="1" smtClean="0"/>
              <a:t>legerly</a:t>
            </a:r>
            <a:r>
              <a:rPr lang="fr-FR" sz="1200" dirty="0" smtClean="0"/>
              <a:t> </a:t>
            </a:r>
            <a:r>
              <a:rPr lang="fr-FR" sz="1200" dirty="0" err="1" smtClean="0"/>
              <a:t>skewed</a:t>
            </a:r>
            <a:r>
              <a:rPr lang="fr-FR" sz="1200" dirty="0" smtClean="0"/>
              <a:t> </a:t>
            </a:r>
          </a:p>
          <a:p>
            <a:r>
              <a:rPr lang="fr-FR" sz="1200" dirty="0"/>
              <a:t> </a:t>
            </a:r>
            <a:r>
              <a:rPr lang="fr-FR" sz="1200" dirty="0" err="1" smtClean="0"/>
              <a:t>Removal</a:t>
            </a:r>
            <a:r>
              <a:rPr lang="fr-FR" sz="1200" dirty="0"/>
              <a:t> </a:t>
            </a:r>
            <a:r>
              <a:rPr lang="fr-FR" sz="1200" dirty="0" smtClean="0"/>
              <a:t>of </a:t>
            </a:r>
            <a:r>
              <a:rPr lang="fr-FR" sz="1200" dirty="0" err="1" smtClean="0"/>
              <a:t>multicolinear</a:t>
            </a:r>
            <a:r>
              <a:rPr lang="fr-FR" sz="1200" dirty="0" smtClean="0"/>
              <a:t> </a:t>
            </a:r>
            <a:r>
              <a:rPr lang="fr-FR" sz="1200" dirty="0" err="1" smtClean="0"/>
              <a:t>features</a:t>
            </a:r>
            <a:r>
              <a:rPr lang="fr-FR" sz="1200" dirty="0" smtClean="0"/>
              <a:t> (</a:t>
            </a:r>
            <a:r>
              <a:rPr lang="fr-FR" sz="1200" dirty="0">
                <a:solidFill>
                  <a:srgbClr val="000000"/>
                </a:solidFill>
                <a:ea typeface="Courier New" panose="02070309020205020404" pitchFamily="49" charset="0"/>
              </a:rPr>
              <a:t>'</a:t>
            </a:r>
            <a:r>
              <a:rPr lang="fr-FR" sz="1200" dirty="0" err="1">
                <a:solidFill>
                  <a:srgbClr val="000000"/>
                </a:solidFill>
                <a:ea typeface="Courier New" panose="02070309020205020404" pitchFamily="49" charset="0"/>
              </a:rPr>
              <a:t>Residence_type_Urban</a:t>
            </a:r>
            <a:r>
              <a:rPr lang="fr-FR" sz="1200" dirty="0">
                <a:solidFill>
                  <a:srgbClr val="000000"/>
                </a:solidFill>
                <a:ea typeface="Courier New" panose="02070309020205020404" pitchFamily="49" charset="0"/>
              </a:rPr>
              <a:t>', '</a:t>
            </a:r>
            <a:r>
              <a:rPr lang="fr-FR" sz="1200" dirty="0" err="1">
                <a:solidFill>
                  <a:srgbClr val="000000"/>
                </a:solidFill>
                <a:ea typeface="Courier New" panose="02070309020205020404" pitchFamily="49" charset="0"/>
              </a:rPr>
              <a:t>ever_married_Yes</a:t>
            </a:r>
            <a:r>
              <a:rPr lang="fr-FR" sz="12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fr-FR" sz="1200" dirty="0" smtClean="0">
                <a:solidFill>
                  <a:srgbClr val="000000"/>
                </a:solidFill>
                <a:ea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000000"/>
                </a:solidFill>
                <a:ea typeface="Courier New" panose="02070309020205020404" pitchFamily="49" charset="0"/>
              </a:rPr>
              <a:t>'</a:t>
            </a:r>
            <a:r>
              <a:rPr lang="fr-FR" sz="1200" dirty="0" err="1">
                <a:solidFill>
                  <a:srgbClr val="000000"/>
                </a:solidFill>
                <a:ea typeface="Courier New" panose="02070309020205020404" pitchFamily="49" charset="0"/>
              </a:rPr>
              <a:t>gender_Male</a:t>
            </a:r>
            <a:r>
              <a:rPr lang="fr-FR" sz="1200" dirty="0">
                <a:solidFill>
                  <a:srgbClr val="000000"/>
                </a:solidFill>
                <a:ea typeface="Courier New" panose="02070309020205020404" pitchFamily="49" charset="0"/>
              </a:rPr>
              <a:t>', 'heart_disease_1', 'hypertension_1</a:t>
            </a:r>
            <a:r>
              <a:rPr lang="fr-FR" sz="1200" dirty="0" smtClean="0"/>
              <a:t> ) (</a:t>
            </a:r>
            <a:r>
              <a:rPr lang="fr-FR" sz="1200" dirty="0" err="1" smtClean="0"/>
              <a:t>Correlation</a:t>
            </a:r>
            <a:r>
              <a:rPr lang="fr-FR" sz="1200" dirty="0" smtClean="0"/>
              <a:t> index </a:t>
            </a:r>
            <a:r>
              <a:rPr lang="fr-FR" sz="1200" dirty="0" err="1" smtClean="0"/>
              <a:t>higher</a:t>
            </a:r>
            <a:r>
              <a:rPr lang="fr-FR" sz="1200" dirty="0" smtClean="0"/>
              <a:t> </a:t>
            </a:r>
            <a:r>
              <a:rPr lang="fr-FR" sz="1200" dirty="0" err="1" smtClean="0"/>
              <a:t>than</a:t>
            </a:r>
            <a:r>
              <a:rPr lang="fr-FR" sz="1200" dirty="0" smtClean="0"/>
              <a:t> 0,8)</a:t>
            </a:r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679" y="1927860"/>
            <a:ext cx="5520341" cy="38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2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	Final Model Description along with parameters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1) Split and test data </a:t>
            </a:r>
          </a:p>
          <a:p>
            <a:pPr marL="0" indent="0">
              <a:buNone/>
            </a:pPr>
            <a:r>
              <a:rPr lang="en-US" dirty="0" err="1"/>
              <a:t>xtrain</a:t>
            </a:r>
            <a:r>
              <a:rPr lang="en-US" dirty="0"/>
              <a:t>, </a:t>
            </a:r>
            <a:r>
              <a:rPr lang="en-US" dirty="0" err="1"/>
              <a:t>xvalid</a:t>
            </a:r>
            <a:r>
              <a:rPr lang="en-US" dirty="0"/>
              <a:t>, </a:t>
            </a:r>
            <a:r>
              <a:rPr lang="en-US" dirty="0" err="1"/>
              <a:t>ytrain</a:t>
            </a:r>
            <a:r>
              <a:rPr lang="en-US" dirty="0"/>
              <a:t>, </a:t>
            </a:r>
            <a:r>
              <a:rPr lang="en-US" dirty="0" err="1"/>
              <a:t>yvalid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</a:t>
            </a:r>
            <a:r>
              <a:rPr lang="en-US" dirty="0" err="1"/>
              <a:t>X,y,test_size</a:t>
            </a:r>
            <a:r>
              <a:rPr lang="en-US" dirty="0"/>
              <a:t>=0.3,stratify=y, </a:t>
            </a:r>
            <a:r>
              <a:rPr lang="en-US" dirty="0" err="1"/>
              <a:t>random_state</a:t>
            </a:r>
            <a:r>
              <a:rPr lang="en-US" dirty="0"/>
              <a:t>=11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) Baseline Model Parameters</a:t>
            </a:r>
          </a:p>
          <a:p>
            <a:r>
              <a:rPr lang="en-US" dirty="0" smtClean="0"/>
              <a:t>Features with correlation index less than 0.8 </a:t>
            </a:r>
          </a:p>
          <a:p>
            <a:r>
              <a:rPr lang="en-US" dirty="0" smtClean="0"/>
              <a:t>Use logistic regression  </a:t>
            </a:r>
          </a:p>
          <a:p>
            <a:r>
              <a:rPr lang="en-US" dirty="0" smtClean="0"/>
              <a:t>Set the class weights parameters class weights to balanced  (the target is imbalanced)</a:t>
            </a:r>
          </a:p>
          <a:p>
            <a:pPr marL="0" indent="0">
              <a:buNone/>
            </a:pPr>
            <a:r>
              <a:rPr lang="en-US" dirty="0" smtClean="0"/>
              <a:t>3) New model with improved classification performance) </a:t>
            </a:r>
          </a:p>
          <a:p>
            <a:pPr marL="0" indent="0">
              <a:buNone/>
            </a:pPr>
            <a:r>
              <a:rPr lang="en-US" dirty="0" smtClean="0"/>
              <a:t>3,1) Feature selection of </a:t>
            </a:r>
            <a:r>
              <a:rPr lang="en-US" smtClean="0"/>
              <a:t>the </a:t>
            </a:r>
            <a:r>
              <a:rPr lang="en-US"/>
              <a:t>9</a:t>
            </a:r>
            <a:r>
              <a:rPr lang="en-US" smtClean="0"/>
              <a:t> </a:t>
            </a:r>
            <a:r>
              <a:rPr lang="en-US" dirty="0" smtClean="0"/>
              <a:t>first ranked variables using RFE </a:t>
            </a:r>
          </a:p>
          <a:p>
            <a:pPr marL="0" indent="0">
              <a:buNone/>
            </a:pPr>
            <a:r>
              <a:rPr lang="en-US" dirty="0" smtClean="0"/>
              <a:t>3,2) </a:t>
            </a:r>
            <a:r>
              <a:rPr lang="en-US" dirty="0" err="1" smtClean="0"/>
              <a:t>Hypertuning</a:t>
            </a:r>
            <a:r>
              <a:rPr lang="en-US" dirty="0" smtClean="0"/>
              <a:t> of model parameters </a:t>
            </a:r>
          </a:p>
          <a:p>
            <a:pPr marL="0" indent="0">
              <a:buNone/>
            </a:pPr>
            <a:r>
              <a:rPr lang="en-US" dirty="0" smtClean="0"/>
              <a:t>3,3) Use of ROC_AUC as metric evaluation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992" y="3795402"/>
            <a:ext cx="3470441" cy="23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Insights </a:t>
            </a:r>
            <a:r>
              <a:rPr lang="fr-FR" dirty="0" err="1" smtClean="0"/>
              <a:t>from</a:t>
            </a:r>
            <a:r>
              <a:rPr lang="fr-FR" dirty="0" smtClean="0"/>
              <a:t> EDA and </a:t>
            </a:r>
            <a:r>
              <a:rPr lang="fr-FR" dirty="0" err="1" smtClean="0"/>
              <a:t>most</a:t>
            </a:r>
            <a:r>
              <a:rPr lang="fr-FR" dirty="0" smtClean="0"/>
              <a:t> important data </a:t>
            </a:r>
            <a:r>
              <a:rPr lang="fr-FR" dirty="0" err="1" smtClean="0"/>
              <a:t>visualization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Numerical</a:t>
            </a:r>
            <a:r>
              <a:rPr lang="fr-FR" dirty="0" smtClean="0"/>
              <a:t> Variables:  Age, Body Mass index, </a:t>
            </a:r>
            <a:r>
              <a:rPr lang="fr-FR" dirty="0" err="1" smtClean="0"/>
              <a:t>Average</a:t>
            </a:r>
            <a:r>
              <a:rPr lang="fr-FR" dirty="0" smtClean="0"/>
              <a:t> of glucose </a:t>
            </a:r>
            <a:r>
              <a:rPr lang="fr-FR" dirty="0" err="1" smtClean="0"/>
              <a:t>level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54" y="2249752"/>
            <a:ext cx="5009983" cy="40621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5" y="2249752"/>
            <a:ext cx="5003830" cy="39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2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Insights </a:t>
            </a:r>
            <a:r>
              <a:rPr lang="fr-FR" dirty="0" err="1" smtClean="0"/>
              <a:t>from</a:t>
            </a:r>
            <a:r>
              <a:rPr lang="fr-FR" dirty="0" smtClean="0"/>
              <a:t> EDA and </a:t>
            </a:r>
            <a:r>
              <a:rPr lang="fr-FR" dirty="0" err="1" smtClean="0"/>
              <a:t>most</a:t>
            </a:r>
            <a:r>
              <a:rPr lang="fr-FR" dirty="0" smtClean="0"/>
              <a:t> important data </a:t>
            </a:r>
            <a:r>
              <a:rPr lang="fr-FR" dirty="0" err="1" smtClean="0"/>
              <a:t>visualization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Numerical</a:t>
            </a:r>
            <a:r>
              <a:rPr lang="fr-FR" dirty="0" smtClean="0"/>
              <a:t> Variables:  Age, Body Mass index, </a:t>
            </a:r>
            <a:r>
              <a:rPr lang="fr-FR" dirty="0" err="1" smtClean="0"/>
              <a:t>Average</a:t>
            </a:r>
            <a:r>
              <a:rPr lang="fr-FR" dirty="0" smtClean="0"/>
              <a:t> of glucose </a:t>
            </a:r>
            <a:r>
              <a:rPr lang="fr-FR" dirty="0" err="1" smtClean="0"/>
              <a:t>level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700" y="2392946"/>
            <a:ext cx="4798820" cy="433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3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Insights </a:t>
            </a:r>
            <a:r>
              <a:rPr lang="fr-FR" dirty="0" err="1" smtClean="0"/>
              <a:t>from</a:t>
            </a:r>
            <a:r>
              <a:rPr lang="fr-FR" dirty="0" smtClean="0"/>
              <a:t> EDA and </a:t>
            </a:r>
            <a:r>
              <a:rPr lang="fr-FR" dirty="0" err="1" smtClean="0"/>
              <a:t>most</a:t>
            </a:r>
            <a:r>
              <a:rPr lang="fr-FR" dirty="0" smtClean="0"/>
              <a:t> important data </a:t>
            </a:r>
            <a:r>
              <a:rPr lang="fr-FR" dirty="0" err="1" smtClean="0"/>
              <a:t>visualization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FR" sz="4800" dirty="0" err="1" smtClean="0"/>
              <a:t>Numerical</a:t>
            </a:r>
            <a:r>
              <a:rPr lang="fr-FR" sz="4800" dirty="0" smtClean="0"/>
              <a:t> Variables:  Age, Body Mass index, </a:t>
            </a:r>
            <a:r>
              <a:rPr lang="fr-FR" sz="4800" dirty="0" err="1" smtClean="0"/>
              <a:t>Average</a:t>
            </a:r>
            <a:r>
              <a:rPr lang="fr-FR" sz="4800" dirty="0" smtClean="0"/>
              <a:t> of glucose </a:t>
            </a:r>
            <a:r>
              <a:rPr lang="fr-FR" sz="4800" dirty="0" err="1" smtClean="0"/>
              <a:t>level</a:t>
            </a:r>
            <a:endParaRPr lang="fr-FR" sz="4800" dirty="0" smtClean="0"/>
          </a:p>
          <a:p>
            <a:r>
              <a:rPr lang="fr-FR" sz="4800" dirty="0" smtClean="0">
                <a:sym typeface="Wingdings" panose="05000000000000000000" pitchFamily="2" charset="2"/>
              </a:rPr>
              <a:t> </a:t>
            </a:r>
            <a:r>
              <a:rPr lang="en-US" sz="4800" b="1" dirty="0" smtClean="0"/>
              <a:t>id</a:t>
            </a:r>
            <a:r>
              <a:rPr lang="en-US" sz="4800" dirty="0" smtClean="0"/>
              <a:t>:</a:t>
            </a:r>
            <a:endParaRPr lang="en-US" sz="4800" dirty="0"/>
          </a:p>
          <a:p>
            <a:pPr lvl="1"/>
            <a:r>
              <a:rPr lang="en-US" sz="4800" dirty="0"/>
              <a:t>variable is unique for every </a:t>
            </a:r>
            <a:r>
              <a:rPr lang="en-US" sz="4800" dirty="0" smtClean="0"/>
              <a:t>patient, </a:t>
            </a:r>
            <a:r>
              <a:rPr lang="en-US" sz="4800" dirty="0"/>
              <a:t>Hence uniform distribution.</a:t>
            </a:r>
          </a:p>
          <a:p>
            <a:pPr lvl="1"/>
            <a:r>
              <a:rPr lang="en-US" sz="4800" dirty="0"/>
              <a:t>This variable does not contribute any information</a:t>
            </a:r>
          </a:p>
          <a:p>
            <a:pPr lvl="1"/>
            <a:r>
              <a:rPr lang="en-US" sz="4800" dirty="0"/>
              <a:t>Can be eliminated from data</a:t>
            </a:r>
          </a:p>
          <a:p>
            <a:r>
              <a:rPr lang="en-US" sz="4800" b="1" dirty="0"/>
              <a:t>age</a:t>
            </a:r>
            <a:r>
              <a:rPr lang="en-US" sz="4800" dirty="0"/>
              <a:t>:</a:t>
            </a:r>
          </a:p>
          <a:p>
            <a:pPr lvl="1"/>
            <a:r>
              <a:rPr lang="en-US" sz="4800" dirty="0"/>
              <a:t>Median Age = </a:t>
            </a:r>
            <a:r>
              <a:rPr lang="en-US" sz="4800" dirty="0" smtClean="0"/>
              <a:t>44</a:t>
            </a:r>
            <a:endParaRPr lang="en-US" sz="4800" dirty="0"/>
          </a:p>
          <a:p>
            <a:pPr lvl="1"/>
            <a:r>
              <a:rPr lang="en-US" sz="4800" dirty="0"/>
              <a:t>Most customers age between 2</a:t>
            </a:r>
            <a:r>
              <a:rPr lang="en-US" sz="4800" dirty="0" smtClean="0"/>
              <a:t>0 </a:t>
            </a:r>
            <a:r>
              <a:rPr lang="en-US" sz="4800" dirty="0"/>
              <a:t>to </a:t>
            </a:r>
            <a:r>
              <a:rPr lang="en-US" sz="4800" dirty="0" smtClean="0"/>
              <a:t>65</a:t>
            </a:r>
            <a:endParaRPr lang="en-US" sz="4800" dirty="0"/>
          </a:p>
          <a:p>
            <a:pPr lvl="1"/>
            <a:r>
              <a:rPr lang="en-US" sz="4800" dirty="0" err="1"/>
              <a:t>skewness</a:t>
            </a:r>
            <a:r>
              <a:rPr lang="en-US" sz="4800" dirty="0"/>
              <a:t> -</a:t>
            </a:r>
            <a:r>
              <a:rPr lang="en-US" sz="4800" dirty="0" smtClean="0"/>
              <a:t>0.1 </a:t>
            </a:r>
            <a:r>
              <a:rPr lang="en-US" sz="4800" dirty="0"/>
              <a:t>:  </a:t>
            </a:r>
            <a:r>
              <a:rPr lang="en-US" sz="4800" dirty="0" smtClean="0"/>
              <a:t>The age is almost symmetrical, </a:t>
            </a:r>
            <a:r>
              <a:rPr lang="en-US" sz="4800" dirty="0" err="1" smtClean="0"/>
              <a:t>skewness</a:t>
            </a:r>
            <a:r>
              <a:rPr lang="en-US" sz="4800" dirty="0" smtClean="0"/>
              <a:t> is </a:t>
            </a:r>
            <a:r>
              <a:rPr lang="en-US" sz="4800" dirty="0" err="1" smtClean="0"/>
              <a:t>negligeable</a:t>
            </a:r>
            <a:endParaRPr lang="en-US" sz="4800" dirty="0" smtClean="0"/>
          </a:p>
          <a:p>
            <a:pPr lvl="1"/>
            <a:r>
              <a:rPr lang="en-US" sz="4800" dirty="0" smtClean="0"/>
              <a:t>kurtosis </a:t>
            </a:r>
            <a:r>
              <a:rPr lang="en-US" sz="4800" dirty="0"/>
              <a:t>= </a:t>
            </a:r>
            <a:r>
              <a:rPr lang="en-US" sz="4800" dirty="0" smtClean="0"/>
              <a:t>-</a:t>
            </a:r>
            <a:r>
              <a:rPr lang="en-US" sz="4800" dirty="0"/>
              <a:t>1</a:t>
            </a:r>
            <a:r>
              <a:rPr lang="en-US" sz="4800" dirty="0" smtClean="0"/>
              <a:t>; </a:t>
            </a:r>
            <a:r>
              <a:rPr lang="en-US" sz="4800" dirty="0"/>
              <a:t>very less likely to have extreme/outlier values.</a:t>
            </a:r>
          </a:p>
          <a:p>
            <a:r>
              <a:rPr lang="en-US" sz="4800" b="1" dirty="0" smtClean="0"/>
              <a:t>Average glucose level :</a:t>
            </a:r>
            <a:endParaRPr lang="en-US" sz="4800" dirty="0"/>
          </a:p>
          <a:p>
            <a:pPr lvl="1" algn="just"/>
            <a:r>
              <a:rPr lang="en-US" sz="4800" dirty="0" smtClean="0"/>
              <a:t>Most of Glucose level range from 60 to 150 .</a:t>
            </a:r>
            <a:endParaRPr lang="en-US" sz="4800" dirty="0"/>
          </a:p>
          <a:p>
            <a:pPr lvl="1" algn="just"/>
            <a:r>
              <a:rPr lang="en-US" sz="4800" dirty="0" err="1"/>
              <a:t>skewness</a:t>
            </a:r>
            <a:r>
              <a:rPr lang="en-US" sz="4800" dirty="0"/>
              <a:t> </a:t>
            </a:r>
            <a:r>
              <a:rPr lang="en-US" sz="4800" dirty="0" smtClean="0"/>
              <a:t>1.68 </a:t>
            </a:r>
            <a:r>
              <a:rPr lang="en-US" sz="4800" dirty="0"/>
              <a:t>: this is </a:t>
            </a:r>
            <a:r>
              <a:rPr lang="en-US" sz="4800" dirty="0" smtClean="0"/>
              <a:t>right </a:t>
            </a:r>
            <a:r>
              <a:rPr lang="en-US" sz="4800" dirty="0"/>
              <a:t>skewed, </a:t>
            </a:r>
            <a:r>
              <a:rPr lang="en-US" sz="4800" dirty="0" smtClean="0"/>
              <a:t>variable </a:t>
            </a:r>
            <a:r>
              <a:rPr lang="en-US" sz="4800" dirty="0"/>
              <a:t>is significantly biased </a:t>
            </a:r>
            <a:r>
              <a:rPr lang="en-US" sz="4800" dirty="0" smtClean="0"/>
              <a:t>towards lower levels of glucose.</a:t>
            </a:r>
            <a:endParaRPr lang="en-US" sz="4800" dirty="0"/>
          </a:p>
          <a:p>
            <a:pPr lvl="1" algn="just"/>
            <a:r>
              <a:rPr lang="en-US" sz="4800" dirty="0"/>
              <a:t>Kurtosis = </a:t>
            </a:r>
            <a:r>
              <a:rPr lang="en-US" sz="4800" dirty="0" smtClean="0"/>
              <a:t>2.18: </a:t>
            </a:r>
            <a:r>
              <a:rPr lang="en-US" sz="4800" dirty="0"/>
              <a:t>Extreme values and Outliers are very likely to be present in </a:t>
            </a:r>
            <a:r>
              <a:rPr lang="en-US" sz="4800" dirty="0" smtClean="0"/>
              <a:t>average glucose level.</a:t>
            </a:r>
          </a:p>
          <a:p>
            <a:pPr lvl="1" algn="just"/>
            <a:r>
              <a:rPr lang="en-US" sz="4800" dirty="0" smtClean="0"/>
              <a:t>A trend may be present for glucose level between 200 and 250 (Should be further investigated)  </a:t>
            </a:r>
          </a:p>
          <a:p>
            <a:r>
              <a:rPr lang="en-US" sz="4800" b="1" dirty="0" smtClean="0"/>
              <a:t>Body mass index</a:t>
            </a:r>
          </a:p>
          <a:p>
            <a:pPr lvl="1" algn="just"/>
            <a:r>
              <a:rPr lang="en-US" sz="4800" dirty="0" smtClean="0"/>
              <a:t>Most of </a:t>
            </a:r>
            <a:r>
              <a:rPr lang="en-US" sz="4800" dirty="0" err="1" smtClean="0"/>
              <a:t>bmi</a:t>
            </a:r>
            <a:r>
              <a:rPr lang="en-US" sz="4800" dirty="0" smtClean="0"/>
              <a:t> range from 20 to  38.</a:t>
            </a:r>
          </a:p>
          <a:p>
            <a:pPr lvl="1" algn="just"/>
            <a:r>
              <a:rPr lang="en-US" sz="4800" dirty="0" err="1" smtClean="0"/>
              <a:t>skewness</a:t>
            </a:r>
            <a:r>
              <a:rPr lang="en-US" sz="4800" dirty="0" smtClean="0"/>
              <a:t> 0.91 : BMI is negligible biased towards lower level of BMI</a:t>
            </a:r>
          </a:p>
          <a:p>
            <a:pPr lvl="1" algn="just"/>
            <a:r>
              <a:rPr lang="en-US" sz="4800" dirty="0" smtClean="0"/>
              <a:t>Kurtosis = 2.16: Extreme values and Outliers are very likely to be present in average glucose level.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804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Insights </a:t>
            </a:r>
            <a:r>
              <a:rPr lang="fr-FR" dirty="0" err="1" smtClean="0"/>
              <a:t>from</a:t>
            </a:r>
            <a:r>
              <a:rPr lang="fr-FR" dirty="0" smtClean="0"/>
              <a:t> EDA and </a:t>
            </a:r>
            <a:r>
              <a:rPr lang="fr-FR" dirty="0" err="1" smtClean="0"/>
              <a:t>most</a:t>
            </a:r>
            <a:r>
              <a:rPr lang="fr-FR" dirty="0" smtClean="0"/>
              <a:t> important data </a:t>
            </a:r>
            <a:r>
              <a:rPr lang="fr-FR" dirty="0" err="1" smtClean="0"/>
              <a:t>visualization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Categorical</a:t>
            </a:r>
            <a:r>
              <a:rPr lang="fr-FR" dirty="0" smtClean="0"/>
              <a:t> Variables: </a:t>
            </a:r>
            <a:r>
              <a:rPr lang="en-US" dirty="0" smtClean="0"/>
              <a:t>'gender', '</a:t>
            </a:r>
            <a:r>
              <a:rPr lang="en-US" dirty="0" err="1" smtClean="0"/>
              <a:t>ever_married</a:t>
            </a:r>
            <a:r>
              <a:rPr lang="en-US" dirty="0" smtClean="0"/>
              <a:t>',   '</a:t>
            </a:r>
            <a:r>
              <a:rPr lang="en-US" dirty="0" err="1" smtClean="0"/>
              <a:t>work_type</a:t>
            </a:r>
            <a:r>
              <a:rPr lang="en-US" dirty="0" smtClean="0"/>
              <a:t>', '</a:t>
            </a:r>
            <a:r>
              <a:rPr lang="en-US" dirty="0" err="1" smtClean="0"/>
              <a:t>Residence_type</a:t>
            </a:r>
            <a:r>
              <a:rPr lang="en-US" dirty="0" smtClean="0"/>
              <a:t>', '</a:t>
            </a:r>
            <a:r>
              <a:rPr lang="en-US" dirty="0" err="1" smtClean="0"/>
              <a:t>smoking_status</a:t>
            </a:r>
            <a:r>
              <a:rPr lang="en-US" dirty="0" smtClean="0"/>
              <a:t>', 'hypertension', '</a:t>
            </a:r>
            <a:r>
              <a:rPr lang="en-US" dirty="0" err="1" smtClean="0"/>
              <a:t>heart_disease</a:t>
            </a:r>
            <a:r>
              <a:rPr lang="en-US" dirty="0" smtClean="0"/>
              <a:t>‘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14" y="2725615"/>
            <a:ext cx="11010572" cy="372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7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Insights </a:t>
            </a:r>
            <a:r>
              <a:rPr lang="fr-FR" dirty="0" err="1" smtClean="0"/>
              <a:t>from</a:t>
            </a:r>
            <a:r>
              <a:rPr lang="fr-FR" dirty="0" smtClean="0"/>
              <a:t> EDA and </a:t>
            </a:r>
            <a:r>
              <a:rPr lang="fr-FR" dirty="0" err="1" smtClean="0"/>
              <a:t>most</a:t>
            </a:r>
            <a:r>
              <a:rPr lang="fr-FR" dirty="0" smtClean="0"/>
              <a:t> important data </a:t>
            </a:r>
            <a:r>
              <a:rPr lang="fr-FR" dirty="0" err="1" smtClean="0"/>
              <a:t>visualization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Categorical</a:t>
            </a:r>
            <a:r>
              <a:rPr lang="fr-FR" dirty="0" smtClean="0"/>
              <a:t> Variables: </a:t>
            </a:r>
            <a:r>
              <a:rPr lang="en-US" dirty="0" smtClean="0"/>
              <a:t>'gender', '</a:t>
            </a:r>
            <a:r>
              <a:rPr lang="en-US" dirty="0" err="1" smtClean="0"/>
              <a:t>ever_married</a:t>
            </a:r>
            <a:r>
              <a:rPr lang="en-US" dirty="0" smtClean="0"/>
              <a:t>',   '</a:t>
            </a:r>
            <a:r>
              <a:rPr lang="en-US" dirty="0" err="1" smtClean="0"/>
              <a:t>work_type</a:t>
            </a:r>
            <a:r>
              <a:rPr lang="en-US" dirty="0" smtClean="0"/>
              <a:t>', '</a:t>
            </a:r>
            <a:r>
              <a:rPr lang="en-US" dirty="0" err="1" smtClean="0"/>
              <a:t>Residence_type</a:t>
            </a:r>
            <a:r>
              <a:rPr lang="en-US" dirty="0" smtClean="0"/>
              <a:t>', '</a:t>
            </a:r>
            <a:r>
              <a:rPr lang="en-US" dirty="0" err="1" smtClean="0"/>
              <a:t>smoking_status</a:t>
            </a:r>
            <a:r>
              <a:rPr lang="en-US" dirty="0" smtClean="0"/>
              <a:t>', 'hypertension', '</a:t>
            </a:r>
            <a:r>
              <a:rPr lang="en-US" dirty="0" err="1" smtClean="0"/>
              <a:t>heart_disease</a:t>
            </a:r>
            <a:r>
              <a:rPr lang="en-US" dirty="0" smtClean="0"/>
              <a:t>‘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79" y="2734330"/>
            <a:ext cx="9925495" cy="33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7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Insights </a:t>
            </a:r>
            <a:r>
              <a:rPr lang="fr-FR" dirty="0" err="1" smtClean="0"/>
              <a:t>from</a:t>
            </a:r>
            <a:r>
              <a:rPr lang="fr-FR" dirty="0" smtClean="0"/>
              <a:t> EDA and </a:t>
            </a:r>
            <a:r>
              <a:rPr lang="fr-FR" dirty="0" err="1" smtClean="0"/>
              <a:t>most</a:t>
            </a:r>
            <a:r>
              <a:rPr lang="fr-FR" dirty="0" smtClean="0"/>
              <a:t> important data </a:t>
            </a:r>
            <a:r>
              <a:rPr lang="fr-FR" dirty="0" err="1" smtClean="0"/>
              <a:t>visualization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Categorical</a:t>
            </a:r>
            <a:r>
              <a:rPr lang="fr-FR" dirty="0" smtClean="0"/>
              <a:t> Variables: </a:t>
            </a:r>
            <a:r>
              <a:rPr lang="en-US" dirty="0" smtClean="0"/>
              <a:t>'gender', '</a:t>
            </a:r>
            <a:r>
              <a:rPr lang="en-US" dirty="0" err="1" smtClean="0"/>
              <a:t>ever_married</a:t>
            </a:r>
            <a:r>
              <a:rPr lang="en-US" dirty="0" smtClean="0"/>
              <a:t>',   '</a:t>
            </a:r>
            <a:r>
              <a:rPr lang="en-US" dirty="0" err="1" smtClean="0"/>
              <a:t>work_type</a:t>
            </a:r>
            <a:r>
              <a:rPr lang="en-US" dirty="0" smtClean="0"/>
              <a:t>', '</a:t>
            </a:r>
            <a:r>
              <a:rPr lang="en-US" dirty="0" err="1" smtClean="0"/>
              <a:t>Residence_type</a:t>
            </a:r>
            <a:r>
              <a:rPr lang="en-US" dirty="0" smtClean="0"/>
              <a:t>', '</a:t>
            </a:r>
            <a:r>
              <a:rPr lang="en-US" dirty="0" err="1" smtClean="0"/>
              <a:t>smoking_status</a:t>
            </a:r>
            <a:r>
              <a:rPr lang="en-US" dirty="0" smtClean="0"/>
              <a:t>', 'hypertension', '</a:t>
            </a:r>
            <a:r>
              <a:rPr lang="en-US" dirty="0" err="1" smtClean="0"/>
              <a:t>heart_disease</a:t>
            </a:r>
            <a:r>
              <a:rPr lang="en-US" dirty="0" smtClean="0"/>
              <a:t>‘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7162"/>
            <a:ext cx="10190767" cy="33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3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Insights </a:t>
            </a:r>
            <a:r>
              <a:rPr lang="fr-FR" dirty="0" err="1" smtClean="0"/>
              <a:t>from</a:t>
            </a:r>
            <a:r>
              <a:rPr lang="fr-FR" dirty="0" smtClean="0"/>
              <a:t> EDA and </a:t>
            </a:r>
            <a:r>
              <a:rPr lang="fr-FR" dirty="0" err="1" smtClean="0"/>
              <a:t>most</a:t>
            </a:r>
            <a:r>
              <a:rPr lang="fr-FR" dirty="0" smtClean="0"/>
              <a:t> important data </a:t>
            </a:r>
            <a:r>
              <a:rPr lang="fr-FR" dirty="0" err="1" smtClean="0"/>
              <a:t>visualization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Categorical</a:t>
            </a:r>
            <a:r>
              <a:rPr lang="fr-FR" dirty="0" smtClean="0"/>
              <a:t> Variables: </a:t>
            </a:r>
            <a:r>
              <a:rPr lang="en-US" dirty="0" smtClean="0"/>
              <a:t>'gender', '</a:t>
            </a:r>
            <a:r>
              <a:rPr lang="en-US" dirty="0" err="1" smtClean="0"/>
              <a:t>ever_married</a:t>
            </a:r>
            <a:r>
              <a:rPr lang="en-US" dirty="0" smtClean="0"/>
              <a:t>',   '</a:t>
            </a:r>
            <a:r>
              <a:rPr lang="en-US" dirty="0" err="1" smtClean="0"/>
              <a:t>work_type</a:t>
            </a:r>
            <a:r>
              <a:rPr lang="en-US" dirty="0" smtClean="0"/>
              <a:t>', '</a:t>
            </a:r>
            <a:r>
              <a:rPr lang="en-US" dirty="0" err="1" smtClean="0"/>
              <a:t>Residence_type</a:t>
            </a:r>
            <a:r>
              <a:rPr lang="en-US" dirty="0" smtClean="0"/>
              <a:t>', '</a:t>
            </a:r>
            <a:r>
              <a:rPr lang="en-US" dirty="0" err="1" smtClean="0"/>
              <a:t>smoking_status</a:t>
            </a:r>
            <a:r>
              <a:rPr lang="en-US" dirty="0" smtClean="0"/>
              <a:t>', 'hypertension', '</a:t>
            </a:r>
            <a:r>
              <a:rPr lang="en-US" dirty="0" err="1" smtClean="0"/>
              <a:t>heart_disease</a:t>
            </a:r>
            <a:r>
              <a:rPr lang="en-US" dirty="0" smtClean="0"/>
              <a:t>‘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06" y="2748253"/>
            <a:ext cx="6026493" cy="39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1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Insights </a:t>
            </a:r>
            <a:r>
              <a:rPr lang="fr-FR" dirty="0" err="1" smtClean="0"/>
              <a:t>from</a:t>
            </a:r>
            <a:r>
              <a:rPr lang="fr-FR" dirty="0" smtClean="0"/>
              <a:t> EDA and </a:t>
            </a:r>
            <a:r>
              <a:rPr lang="fr-FR" dirty="0" err="1" smtClean="0"/>
              <a:t>most</a:t>
            </a:r>
            <a:r>
              <a:rPr lang="fr-FR" dirty="0" smtClean="0"/>
              <a:t> important data </a:t>
            </a:r>
            <a:r>
              <a:rPr lang="fr-FR" dirty="0" err="1" smtClean="0"/>
              <a:t>visualization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dirty="0" err="1" smtClean="0"/>
              <a:t>Categorical</a:t>
            </a:r>
            <a:r>
              <a:rPr lang="fr-FR" dirty="0" smtClean="0"/>
              <a:t> Variables: </a:t>
            </a:r>
            <a:r>
              <a:rPr lang="en-US" dirty="0" smtClean="0"/>
              <a:t>'gender', '</a:t>
            </a:r>
            <a:r>
              <a:rPr lang="en-US" dirty="0" err="1" smtClean="0"/>
              <a:t>ever_married</a:t>
            </a:r>
            <a:r>
              <a:rPr lang="en-US" dirty="0" smtClean="0"/>
              <a:t>',   '</a:t>
            </a:r>
            <a:r>
              <a:rPr lang="en-US" dirty="0" err="1" smtClean="0"/>
              <a:t>work_type</a:t>
            </a:r>
            <a:r>
              <a:rPr lang="en-US" dirty="0" smtClean="0"/>
              <a:t>', '</a:t>
            </a:r>
            <a:r>
              <a:rPr lang="en-US" dirty="0" err="1" smtClean="0"/>
              <a:t>Residence_type</a:t>
            </a:r>
            <a:r>
              <a:rPr lang="en-US" dirty="0" smtClean="0"/>
              <a:t>', '</a:t>
            </a:r>
            <a:r>
              <a:rPr lang="en-US" dirty="0" err="1" smtClean="0"/>
              <a:t>smoking_status</a:t>
            </a:r>
            <a:r>
              <a:rPr lang="en-US" dirty="0" smtClean="0"/>
              <a:t>', 'hypertension', '</a:t>
            </a:r>
            <a:r>
              <a:rPr lang="en-US" dirty="0" err="1" smtClean="0"/>
              <a:t>heart_disease</a:t>
            </a:r>
            <a:r>
              <a:rPr lang="en-US" dirty="0" smtClean="0"/>
              <a:t>‘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sz="1500" dirty="0" smtClean="0">
                <a:sym typeface="Wingdings" panose="05000000000000000000" pitchFamily="2" charset="2"/>
              </a:rPr>
              <a:t>~40% of patients are male and ~60 % are female 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sz="1500" dirty="0" smtClean="0">
                <a:sym typeface="Wingdings" panose="05000000000000000000" pitchFamily="2" charset="2"/>
              </a:rPr>
              <a:t>~35% of patients are not married and ~ 65% are married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sz="1500" dirty="0">
                <a:sym typeface="Wingdings" panose="05000000000000000000" pitchFamily="2" charset="2"/>
              </a:rPr>
              <a:t> </a:t>
            </a:r>
            <a:r>
              <a:rPr lang="en-US" sz="1500" dirty="0" smtClean="0"/>
              <a:t>Majority </a:t>
            </a:r>
            <a:r>
              <a:rPr lang="en-US" sz="1500" dirty="0"/>
              <a:t>of </a:t>
            </a:r>
            <a:r>
              <a:rPr lang="en-US" sz="1500" dirty="0" smtClean="0"/>
              <a:t>patients do not have heart disease neither hypertension 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sz="1500" dirty="0"/>
              <a:t> </a:t>
            </a:r>
            <a:r>
              <a:rPr lang="en-US" sz="1500" dirty="0" smtClean="0"/>
              <a:t>Same patients percentage  lives in rural and urban areas 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sz="1500" dirty="0" smtClean="0"/>
              <a:t>Majority of patients work in private sector and never smoke  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sz="1500" dirty="0" smtClean="0"/>
              <a:t>~30% of patients did not give any information about their smoking habits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sz="1500" dirty="0" smtClean="0"/>
              <a:t> ~28% of patients are confirmed to smoke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sz="1500" dirty="0" smtClean="0"/>
          </a:p>
          <a:p>
            <a:pPr>
              <a:buFont typeface="Wingdings" panose="05000000000000000000" pitchFamily="2" charset="2"/>
              <a:buChar char="è"/>
            </a:pPr>
            <a:endParaRPr lang="en-US" sz="1500" dirty="0" smtClean="0"/>
          </a:p>
          <a:p>
            <a:pPr>
              <a:buFont typeface="Wingdings" panose="05000000000000000000" pitchFamily="2" charset="2"/>
              <a:buChar char="è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12362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723</Words>
  <Application>Microsoft Office PowerPoint</Application>
  <PresentationFormat>Grand écran</PresentationFormat>
  <Paragraphs>158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Thème Office</vt:lpstr>
      <vt:lpstr>Approach PPT for the  prediction of  the probability of stroke happening for patients</vt:lpstr>
      <vt:lpstr>Insights from EDA and most important data visualization</vt:lpstr>
      <vt:lpstr>Insights from EDA and most important data visualization</vt:lpstr>
      <vt:lpstr>Insights from EDA and most important data visualization</vt:lpstr>
      <vt:lpstr>Insights from EDA and most important data visualization</vt:lpstr>
      <vt:lpstr>Insights from EDA and most important data visualization</vt:lpstr>
      <vt:lpstr>Insights from EDA and most important data visualization</vt:lpstr>
      <vt:lpstr>Insights from EDA and most important data visualization</vt:lpstr>
      <vt:lpstr>Insights from EDA and most important data visualization</vt:lpstr>
      <vt:lpstr>Insights from EDA and most important data visualization</vt:lpstr>
      <vt:lpstr>Insights from EDA and most important data visualization</vt:lpstr>
      <vt:lpstr>Insights from EDA and most important data visualization</vt:lpstr>
      <vt:lpstr>Insights from EDA and most important data visualization</vt:lpstr>
      <vt:lpstr>Data Preprocessing &amp; missing value imputation steps for each variable</vt:lpstr>
      <vt:lpstr> Final Model Description along with parameters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Appraoach PPT for</dc:title>
  <dc:creator>nyj635@outlook.fr</dc:creator>
  <cp:lastModifiedBy>nyj635@outlook.fr</cp:lastModifiedBy>
  <cp:revision>29</cp:revision>
  <dcterms:created xsi:type="dcterms:W3CDTF">2021-07-30T18:57:29Z</dcterms:created>
  <dcterms:modified xsi:type="dcterms:W3CDTF">2021-07-31T12:59:12Z</dcterms:modified>
</cp:coreProperties>
</file>