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c4d08c0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c4d08c0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c4d08c0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5c4d08c0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5c4d08c0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5c4d08c0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c4d08c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c4d08c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c4d08c0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c4d08c0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5c4d08c0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95c4d08c0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5c4d08c0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5c4d08c07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c4d08c0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5c4d08c0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6d1e5a1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6d1e5a1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5c4d08c0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5c4d08c0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5c4d08c0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5c4d08c0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5c4d08c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5c4d08c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c4d08c07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5c4d08c07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6d1e5a17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6d1e5a17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c4d08c0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c4d08c0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5c4d08c0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5c4d08c07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5c4d08c07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5c4d08c07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5c4d08c0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5c4d08c0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5c4d08c0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5c4d08c0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5c4d08c0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5c4d08c0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5c4d08c07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5c4d08c07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c4d08c0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5c4d08c07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e6cce81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e6cce81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5c4d08c0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5c4d08c07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5c4d08c07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5c4d08c07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5c4d08c07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5c4d08c07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5c4d08c0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5c4d08c07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5c4d08c0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5c4d08c0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5c4d08c07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5c4d08c07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5c4d08c07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5c4d08c07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prompt is back to normal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75197b8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75197b8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770da950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770da950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75197b8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75197b8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c4d08c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c4d08c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76380da6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76380da6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76380da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76380da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976380da6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976380da6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7852dcf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7852dcf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6d1e5a1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6d1e5a1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76380da6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76380da6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7aebe188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7aebe188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7aebe18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7aebe18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97aebe18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97aebe18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7aebe1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7aebe18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5c4d08c0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5c4d08c0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7ba90831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7ba90831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c4d08c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c4d08c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c4d08c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c4d08c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COMMAND LINE (easier on Mac or Linux)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5c4d08c0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5c4d08c0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5c4d08c0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5c4d08c0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virtual-environments-104c62d48c54#ee8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reecodecamp.org/news/compiled-versus-interpreted-language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abook.org/en/500L/a-python-interpreter-written-in-pyth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python.org/moin/BeginnersGuide/Downloa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irtual-environments-a-primer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4.6.0/_downloads/52a95608c49671267e40c689e0bc00ca/conda-cheatshee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naconda.com/blog/understanding-conda-and-pip" TargetMode="External"/><Relationship Id="rId4" Type="http://schemas.openxmlformats.org/officeDocument/2006/relationships/hyperlink" Target="https://deeplearning.lipingyang.org/2018/12/23/anaconda-vs-miniconda-vs-virtualenv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abook.org/en/500L/a-python-interpreter-written-in-pyth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python.org/moin/BeginnersGuide/Downloa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reference/pip_freeze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att.might.net/articles/intro-to-make/" TargetMode="External"/><Relationship Id="rId4" Type="http://schemas.openxmlformats.org/officeDocument/2006/relationships/hyperlink" Target="https://docs.conda.io/projects/conda/en/latest/commands/list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997950/whats-the-difference-between-module-package-and-library-in-hask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5275"/>
            <a:ext cx="8520600" cy="4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Info Session: Virtual Environments</a:t>
            </a:r>
            <a:endParaRPr sz="3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i="1"/>
              <a:t>By Nadia Blostein</a:t>
            </a:r>
            <a:endParaRPr sz="33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0" y="2825800"/>
            <a:ext cx="556800" cy="357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839675" y="2825800"/>
            <a:ext cx="7188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You are now using your Python interpreter</a:t>
            </a:r>
            <a:endParaRPr sz="1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997000" y="2863450"/>
            <a:ext cx="7019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Find out where your system packages are stored!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RECALL:</a:t>
            </a: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lang="en" sz="2700" baseline="300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28" name="Google Shape;128;p23"/>
          <p:cNvSpPr/>
          <p:nvPr/>
        </p:nvSpPr>
        <p:spPr>
          <a:xfrm>
            <a:off x="496200" y="2890850"/>
            <a:ext cx="1404000" cy="5472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997000" y="2863450"/>
            <a:ext cx="7019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Find out where your system packages are stored!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RECALL:</a:t>
            </a: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lang="en" sz="2700" baseline="300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37" name="Google Shape;137;p24"/>
          <p:cNvSpPr/>
          <p:nvPr/>
        </p:nvSpPr>
        <p:spPr>
          <a:xfrm>
            <a:off x="1609725" y="3375250"/>
            <a:ext cx="726000" cy="229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468000" y="3368500"/>
            <a:ext cx="5676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Find out where your site packages are stored!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RECALL:</a:t>
            </a: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lang="en" sz="2700" baseline="300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46" name="Google Shape;146;p25"/>
          <p:cNvSpPr/>
          <p:nvPr/>
        </p:nvSpPr>
        <p:spPr>
          <a:xfrm>
            <a:off x="520400" y="3604900"/>
            <a:ext cx="2795700" cy="547200"/>
          </a:xfrm>
          <a:prstGeom prst="rect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3468000" y="3368500"/>
            <a:ext cx="56760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</a:rPr>
              <a:t>Find out where your site packages are stored!</a:t>
            </a:r>
            <a:endParaRPr sz="2200" b="1"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0" y="649425"/>
            <a:ext cx="9144000" cy="22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RECALL:</a:t>
            </a: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0000FF"/>
                </a:solidFill>
              </a:rPr>
              <a:t>System packages:</a:t>
            </a:r>
            <a:r>
              <a:rPr lang="en" sz="2700"/>
              <a:t> standard Python library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" sz="2700" b="1" u="sng">
                <a:solidFill>
                  <a:srgbClr val="9900FF"/>
                </a:solidFill>
              </a:rPr>
              <a:t>Site Packages:</a:t>
            </a:r>
            <a:r>
              <a:rPr lang="en" sz="2700"/>
              <a:t> 3</a:t>
            </a:r>
            <a:r>
              <a:rPr lang="en" sz="2700" baseline="30000"/>
              <a:t>rd</a:t>
            </a:r>
            <a:r>
              <a:rPr lang="en" sz="2700"/>
              <a:t> party packages (usually from PyPI)</a:t>
            </a:r>
            <a:endParaRPr sz="2300"/>
          </a:p>
        </p:txBody>
      </p:sp>
      <p:sp>
        <p:nvSpPr>
          <p:cNvPr id="155" name="Google Shape;155;p26"/>
          <p:cNvSpPr/>
          <p:nvPr/>
        </p:nvSpPr>
        <p:spPr>
          <a:xfrm>
            <a:off x="5179925" y="4137700"/>
            <a:ext cx="726000" cy="229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118825" y="4245275"/>
            <a:ext cx="4526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stop using your Python interpreter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0" y="4302275"/>
            <a:ext cx="1488600" cy="357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2088675" y="4302275"/>
            <a:ext cx="1873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</a:rPr>
              <a:t>or: CTRL + D</a:t>
            </a:r>
            <a:endParaRPr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3600" y="588925"/>
            <a:ext cx="9076800" cy="4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u="sng"/>
              <a:t>System packages</a:t>
            </a:r>
            <a:r>
              <a:rPr lang="en" sz="1600"/>
              <a:t>: packages that are part of the standard Python library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u="sng"/>
              <a:t>Site Packages:</a:t>
            </a:r>
            <a:r>
              <a:rPr lang="en" sz="1600"/>
              <a:t> 3</a:t>
            </a:r>
            <a:r>
              <a:rPr lang="en" sz="1600" baseline="30000"/>
              <a:t>rd</a:t>
            </a:r>
            <a:r>
              <a:rPr lang="en" sz="1600"/>
              <a:t> party packages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 u="sng"/>
              <a:t>Virtual Environments: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242729"/>
                </a:solidFill>
              </a:rPr>
              <a:t>Python tool for package management and project isolation</a:t>
            </a:r>
            <a:endParaRPr sz="1600">
              <a:solidFill>
                <a:srgbClr val="242729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242729"/>
                </a:solidFill>
              </a:rPr>
              <a:t>Allow for site packages (</a:t>
            </a:r>
            <a:r>
              <a:rPr lang="en" sz="1600">
                <a:solidFill>
                  <a:schemeClr val="dk1"/>
                </a:solidFill>
              </a:rPr>
              <a:t>3</a:t>
            </a:r>
            <a:r>
              <a:rPr lang="en" sz="1600" baseline="30000">
                <a:solidFill>
                  <a:schemeClr val="dk1"/>
                </a:solidFill>
              </a:rPr>
              <a:t>rd</a:t>
            </a:r>
            <a:r>
              <a:rPr lang="en" sz="1600">
                <a:solidFill>
                  <a:schemeClr val="dk1"/>
                </a:solidFill>
              </a:rPr>
              <a:t> party packages) to be installed in a local directory (ex: specific project) instead of globally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ie create a “local” (project-specific) site-packages directory that can use its own version of Python!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Why?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https://towardsdatascience.com/virtual-environments-104c62d48c54#ee81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700" b="1">
                <a:solidFill>
                  <a:srgbClr val="292929"/>
                </a:solidFill>
              </a:rPr>
              <a:t>“Resolve dependency issues</a:t>
            </a:r>
            <a:r>
              <a:rPr lang="en" sz="1700">
                <a:solidFill>
                  <a:srgbClr val="292929"/>
                </a:solidFill>
              </a:rPr>
              <a:t> by allowing you to use different versions of a package for different projects. </a:t>
            </a:r>
            <a:endParaRPr sz="1700">
              <a:solidFill>
                <a:srgbClr val="292929"/>
              </a:solidFill>
            </a:endParaRPr>
          </a:p>
          <a:p>
            <a:pPr marL="13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■"/>
            </a:pPr>
            <a:r>
              <a:rPr lang="en" sz="1700">
                <a:solidFill>
                  <a:srgbClr val="292929"/>
                </a:solidFill>
              </a:rPr>
              <a:t>Make your project </a:t>
            </a:r>
            <a:r>
              <a:rPr lang="en" sz="1700" b="1">
                <a:solidFill>
                  <a:srgbClr val="292929"/>
                </a:solidFill>
              </a:rPr>
              <a:t>self-contained</a:t>
            </a:r>
            <a:r>
              <a:rPr lang="en" sz="1700">
                <a:solidFill>
                  <a:srgbClr val="292929"/>
                </a:solidFill>
              </a:rPr>
              <a:t> and </a:t>
            </a:r>
            <a:r>
              <a:rPr lang="en" sz="1700" b="1">
                <a:solidFill>
                  <a:srgbClr val="292929"/>
                </a:solidFill>
              </a:rPr>
              <a:t>reproducible</a:t>
            </a:r>
            <a:r>
              <a:rPr lang="en" sz="1700">
                <a:solidFill>
                  <a:srgbClr val="292929"/>
                </a:solidFill>
              </a:rPr>
              <a:t> by capturing all package dependencies in a requirements file.</a:t>
            </a:r>
            <a:endParaRPr sz="1700">
              <a:solidFill>
                <a:srgbClr val="292929"/>
              </a:solidFill>
            </a:endParaRPr>
          </a:p>
          <a:p>
            <a:pPr marL="1371600" lvl="2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Char char="■"/>
            </a:pPr>
            <a:r>
              <a:rPr lang="en" sz="1700">
                <a:solidFill>
                  <a:srgbClr val="292929"/>
                </a:solidFill>
              </a:rPr>
              <a:t>Install packages on a host on which you do not have admin privileges.</a:t>
            </a:r>
            <a:endParaRPr sz="1700">
              <a:solidFill>
                <a:srgbClr val="292929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■"/>
            </a:pPr>
            <a:r>
              <a:rPr lang="en" sz="1700">
                <a:solidFill>
                  <a:srgbClr val="292929"/>
                </a:solidFill>
              </a:rPr>
              <a:t>Keep your global </a:t>
            </a:r>
            <a:r>
              <a:rPr lang="en" sz="1300">
                <a:solidFill>
                  <a:srgbClr val="292929"/>
                </a:solidFill>
                <a:highlight>
                  <a:srgbClr val="F2F2F2"/>
                </a:highlight>
              </a:rPr>
              <a:t>site-packages/</a:t>
            </a:r>
            <a:r>
              <a:rPr lang="en" sz="1700">
                <a:solidFill>
                  <a:srgbClr val="292929"/>
                </a:solidFill>
              </a:rPr>
              <a:t> system site-packages directory tidy by removing the need to install packages system-wide which you might only need for one project.”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33600" y="588925"/>
            <a:ext cx="9076800" cy="4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Project B examines the relationship between TBV and age in a</a:t>
            </a:r>
            <a:r>
              <a:rPr lang="en" sz="1800" i="1">
                <a:solidFill>
                  <a:srgbClr val="242729"/>
                </a:solidFill>
              </a:rPr>
              <a:t> new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i="1">
                <a:solidFill>
                  <a:srgbClr val="0000FF"/>
                </a:solidFill>
              </a:rPr>
              <a:t>project_B.py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lang="en" sz="1800" i="1">
                <a:solidFill>
                  <a:srgbClr val="0000FF"/>
                </a:solidFill>
              </a:rPr>
              <a:t>new_dataset.csv </a:t>
            </a:r>
            <a:r>
              <a:rPr lang="en" sz="1800"/>
              <a:t>(data file)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Dependencies:</a:t>
            </a:r>
            <a:endParaRPr sz="1800">
              <a:solidFill>
                <a:srgbClr val="242729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lang="en" sz="1800" b="1">
                <a:solidFill>
                  <a:srgbClr val="CC0000"/>
                </a:solidFill>
              </a:rPr>
              <a:t>numpy v 1.19</a:t>
            </a:r>
            <a:endParaRPr sz="1800">
              <a:solidFill>
                <a:srgbClr val="242729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lang="en" sz="1800" b="1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lang="en" sz="1800" b="1">
                <a:solidFill>
                  <a:srgbClr val="38761D"/>
                </a:solidFill>
              </a:rPr>
              <a:t>matplotlib 3.3.1</a:t>
            </a:r>
            <a:endParaRPr sz="1800" b="1">
              <a:solidFill>
                <a:srgbClr val="3876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800">
                <a:solidFill>
                  <a:srgbClr val="242729"/>
                </a:solidFill>
              </a:rPr>
              <a:t>Project A examines the relationship between TBV and age in an</a:t>
            </a:r>
            <a:r>
              <a:rPr lang="en" sz="1800" i="1">
                <a:solidFill>
                  <a:srgbClr val="242729"/>
                </a:solidFill>
              </a:rPr>
              <a:t> old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 i="1">
                <a:solidFill>
                  <a:srgbClr val="0000FF"/>
                </a:solidFill>
              </a:rPr>
              <a:t>project_A.py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lang="en" sz="1800" i="1">
                <a:solidFill>
                  <a:srgbClr val="0000FF"/>
                </a:solidFill>
              </a:rPr>
              <a:t>dataset.csv </a:t>
            </a:r>
            <a:r>
              <a:rPr lang="en" sz="1800">
                <a:solidFill>
                  <a:schemeClr val="dk1"/>
                </a:solidFill>
              </a:rPr>
              <a:t>(data file)</a:t>
            </a:r>
            <a:endParaRPr sz="1800">
              <a:solidFill>
                <a:srgbClr val="24272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</a:t>
            </a:r>
            <a:endParaRPr sz="1800">
              <a:solidFill>
                <a:srgbClr val="242729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CC0000"/>
                </a:solidFill>
              </a:rPr>
              <a:t>numpy v 1.15</a:t>
            </a:r>
            <a:endParaRPr sz="1800">
              <a:solidFill>
                <a:srgbClr val="242729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38761D"/>
                </a:solidFill>
              </a:rPr>
              <a:t>matplotlib 3.3.1</a:t>
            </a:r>
            <a:r>
              <a:rPr lang="en" sz="1800"/>
              <a:t>,</a:t>
            </a:r>
            <a:endParaRPr sz="18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FF9900"/>
                </a:solidFill>
              </a:rPr>
              <a:t>linearmodels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Virtual Environments: Motivation</a:t>
            </a:r>
            <a:endParaRPr sz="2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Virtual Environments: Motivation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2251050" y="1500700"/>
            <a:ext cx="798900" cy="35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33600" y="588925"/>
            <a:ext cx="9076800" cy="4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Project B examines the relationship between TBV and age in a</a:t>
            </a:r>
            <a:r>
              <a:rPr lang="en" sz="1800" i="1">
                <a:solidFill>
                  <a:srgbClr val="242729"/>
                </a:solidFill>
              </a:rPr>
              <a:t> new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 i="1">
                <a:solidFill>
                  <a:srgbClr val="0000FF"/>
                </a:solidFill>
              </a:rPr>
              <a:t>project_B.py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lang="en" sz="1800" i="1">
                <a:solidFill>
                  <a:srgbClr val="0000FF"/>
                </a:solidFill>
              </a:rPr>
              <a:t>new_dataset.csv </a:t>
            </a:r>
            <a:r>
              <a:rPr lang="en" sz="1800"/>
              <a:t>(data file)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Dependencies:</a:t>
            </a:r>
            <a:endParaRPr sz="1800">
              <a:solidFill>
                <a:srgbClr val="242729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lang="en" sz="1800" b="1">
                <a:solidFill>
                  <a:srgbClr val="CC0000"/>
                </a:solidFill>
              </a:rPr>
              <a:t>numpy v 1.19</a:t>
            </a:r>
            <a:endParaRPr sz="1800">
              <a:solidFill>
                <a:srgbClr val="242729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lang="en" sz="1800" b="1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■"/>
            </a:pPr>
            <a:r>
              <a:rPr lang="en" sz="1800" b="1">
                <a:solidFill>
                  <a:srgbClr val="38761D"/>
                </a:solidFill>
              </a:rPr>
              <a:t>matplotlib 3.3.1</a:t>
            </a:r>
            <a:endParaRPr sz="1800" b="1">
              <a:solidFill>
                <a:srgbClr val="3876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800">
                <a:solidFill>
                  <a:srgbClr val="242729"/>
                </a:solidFill>
              </a:rPr>
              <a:t>Project A examines the relationship between TBV and age in an</a:t>
            </a:r>
            <a:r>
              <a:rPr lang="en" sz="1800" i="1">
                <a:solidFill>
                  <a:srgbClr val="242729"/>
                </a:solidFill>
              </a:rPr>
              <a:t> old</a:t>
            </a:r>
            <a:r>
              <a:rPr lang="en" sz="1800">
                <a:solidFill>
                  <a:srgbClr val="242729"/>
                </a:solidFill>
              </a:rPr>
              <a:t> dataset</a:t>
            </a:r>
            <a:endParaRPr sz="1800">
              <a:solidFill>
                <a:srgbClr val="24272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 i="1">
                <a:solidFill>
                  <a:srgbClr val="0000FF"/>
                </a:solidFill>
              </a:rPr>
              <a:t>project_A.py</a:t>
            </a:r>
            <a:r>
              <a:rPr lang="en" sz="1800">
                <a:solidFill>
                  <a:srgbClr val="242729"/>
                </a:solidFill>
              </a:rPr>
              <a:t> (script) loads &amp; analyzes </a:t>
            </a:r>
            <a:r>
              <a:rPr lang="en" sz="1800" i="1">
                <a:solidFill>
                  <a:srgbClr val="0000FF"/>
                </a:solidFill>
              </a:rPr>
              <a:t>dataset.csv </a:t>
            </a:r>
            <a:r>
              <a:rPr lang="en" sz="1800">
                <a:solidFill>
                  <a:schemeClr val="dk1"/>
                </a:solidFill>
              </a:rPr>
              <a:t>(data file)</a:t>
            </a:r>
            <a:endParaRPr sz="1800">
              <a:solidFill>
                <a:srgbClr val="242729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800">
                <a:solidFill>
                  <a:srgbClr val="242729"/>
                </a:solidFill>
              </a:rPr>
              <a:t>Dependencies</a:t>
            </a:r>
            <a:endParaRPr sz="1800">
              <a:solidFill>
                <a:srgbClr val="242729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CC0000"/>
                </a:solidFill>
              </a:rPr>
              <a:t>numpy v 1.15</a:t>
            </a:r>
            <a:endParaRPr sz="1800">
              <a:solidFill>
                <a:srgbClr val="242729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3C78D8"/>
                </a:solidFill>
              </a:rPr>
              <a:t>pandas v 1.1.2</a:t>
            </a:r>
            <a:endParaRPr sz="1800">
              <a:solidFill>
                <a:srgbClr val="242729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38761D"/>
                </a:solidFill>
              </a:rPr>
              <a:t>matplotlib 3.3.1</a:t>
            </a:r>
            <a:r>
              <a:rPr lang="en" sz="1800"/>
              <a:t>,</a:t>
            </a:r>
            <a:endParaRPr sz="18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 b="1">
                <a:solidFill>
                  <a:srgbClr val="FF9900"/>
                </a:solidFill>
              </a:rPr>
              <a:t>linearmodels</a:t>
            </a:r>
            <a:endParaRPr sz="1800" b="1">
              <a:solidFill>
                <a:srgbClr val="FF99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 b="1">
                <a:solidFill>
                  <a:srgbClr val="FF0000"/>
                </a:solidFill>
              </a:rPr>
              <a:t>Alert! </a:t>
            </a:r>
            <a:r>
              <a:rPr lang="en" sz="1800">
                <a:solidFill>
                  <a:schemeClr val="dk1"/>
                </a:solidFill>
              </a:rPr>
              <a:t>Different package dependencies → store in separate virtual environments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2251050" y="3262725"/>
            <a:ext cx="798900" cy="35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1452150" y="4165475"/>
            <a:ext cx="1597800" cy="35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Note: this example assumes that you are using Python 3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66825"/>
            <a:ext cx="8839201" cy="216371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Interpreted vs Compiled Programming Languages: What's the Difference?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741825" y="1502675"/>
            <a:ext cx="2727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“</a:t>
            </a:r>
            <a:endParaRPr sz="3100"/>
          </a:p>
        </p:txBody>
      </p:sp>
      <p:sp>
        <p:nvSpPr>
          <p:cNvPr id="62" name="Google Shape;62;p14"/>
          <p:cNvSpPr txBox="1"/>
          <p:nvPr/>
        </p:nvSpPr>
        <p:spPr>
          <a:xfrm>
            <a:off x="5934275" y="2644125"/>
            <a:ext cx="5916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”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2493075" y="1488575"/>
            <a:ext cx="44295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Make a directory and cd into it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/>
          <p:nvPr/>
        </p:nvSpPr>
        <p:spPr>
          <a:xfrm>
            <a:off x="3872750" y="1670125"/>
            <a:ext cx="44295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Create a virtual environment (can name it anything you want)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 b="85101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/>
        </p:nvSpPr>
        <p:spPr>
          <a:xfrm>
            <a:off x="3254175" y="2005950"/>
            <a:ext cx="16374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Create a virtual environment (can name it anything you want)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85101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/>
          <p:nvPr/>
        </p:nvSpPr>
        <p:spPr>
          <a:xfrm>
            <a:off x="1512975" y="2506750"/>
            <a:ext cx="16374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253325" y="2506750"/>
            <a:ext cx="4822800" cy="68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contains script that allows you to switch from global venv to local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4">
            <a:alphaModFix/>
          </a:blip>
          <a:srcRect b="85101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1569400" y="4513450"/>
            <a:ext cx="1294500" cy="291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3516825" y="4459300"/>
            <a:ext cx="4353000" cy="39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Copy of your local env’s version of Python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4">
            <a:alphaModFix/>
          </a:blip>
          <a:srcRect b="85101"/>
          <a:stretch/>
        </p:blipFill>
        <p:spPr>
          <a:xfrm>
            <a:off x="0" y="1468400"/>
            <a:ext cx="9144001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50" y="2005950"/>
            <a:ext cx="7408226" cy="29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/>
          <p:nvPr/>
        </p:nvSpPr>
        <p:spPr>
          <a:xfrm>
            <a:off x="1958875" y="4731100"/>
            <a:ext cx="1294500" cy="240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3562650" y="4305200"/>
            <a:ext cx="4353000" cy="6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Where the 3rd party packages of the local venv are stored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/>
          <p:nvPr/>
        </p:nvSpPr>
        <p:spPr>
          <a:xfrm>
            <a:off x="4089600" y="1900975"/>
            <a:ext cx="30816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Switch from global to local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/>
          <p:nvPr/>
        </p:nvSpPr>
        <p:spPr>
          <a:xfrm>
            <a:off x="45825" y="2095725"/>
            <a:ext cx="10884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Switch from global to local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/>
          <p:nvPr/>
        </p:nvSpPr>
        <p:spPr>
          <a:xfrm>
            <a:off x="5074775" y="2049900"/>
            <a:ext cx="1237200" cy="344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Switch from local to global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/>
          <p:nvPr/>
        </p:nvSpPr>
        <p:spPr>
          <a:xfrm>
            <a:off x="0" y="2290475"/>
            <a:ext cx="41583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Switch from local to global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About Python...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588925"/>
            <a:ext cx="91440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“Python is an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high-level </a:t>
            </a:r>
            <a:r>
              <a:rPr lang="en" sz="1600">
                <a:highlight>
                  <a:srgbClr val="FFFFFF"/>
                </a:highlight>
              </a:rPr>
              <a:t>and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general-purpose</a:t>
            </a:r>
            <a:r>
              <a:rPr lang="en" sz="1600">
                <a:highlight>
                  <a:srgbClr val="FFFFFF"/>
                </a:highlight>
              </a:rPr>
              <a:t> programming language” (Wiki)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: executed line-by-line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High-level</a:t>
            </a:r>
            <a:r>
              <a:rPr lang="en" sz="1600">
                <a:highlight>
                  <a:srgbClr val="FFFFFF"/>
                </a:highlight>
              </a:rPr>
              <a:t>: human readable (as opposed to machine readable)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General purpose</a:t>
            </a:r>
            <a:r>
              <a:rPr lang="en" sz="1600">
                <a:highlight>
                  <a:srgbClr val="FFFFFF"/>
                </a:highlight>
              </a:rPr>
              <a:t>: designed for variety of applications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Python interpreter: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“The Python interpreter is a </a:t>
            </a:r>
            <a:r>
              <a:rPr lang="en" sz="1600" i="1">
                <a:solidFill>
                  <a:schemeClr val="dk1"/>
                </a:solidFill>
              </a:rPr>
              <a:t>virtual machine</a:t>
            </a:r>
            <a:r>
              <a:rPr lang="en" sz="1600">
                <a:solidFill>
                  <a:schemeClr val="dk1"/>
                </a:solidFill>
              </a:rPr>
              <a:t>, meaning that it is software that emulates a physical computer.”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https://www.aosabook.org/en/500L/a-python-interpreter-written-in-python.html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Thus, when you install a version of Python on your computer, you are installing a version of a Python interpreter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Python interpreter can read and execute Python code line-by-line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Practise (from your command line):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i="1">
                <a:solidFill>
                  <a:schemeClr val="dk1"/>
                </a:solidFill>
              </a:rPr>
              <a:t>$ python test_script.py</a:t>
            </a:r>
            <a:endParaRPr sz="1600" i="1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you are asking your Python interpreter to read and execute each line in test_script.py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Python installation: </a:t>
            </a:r>
            <a:r>
              <a:rPr lang="en" sz="1600" b="1" u="sng">
                <a:solidFill>
                  <a:schemeClr val="hlink"/>
                </a:solidFill>
                <a:hlinkClick r:id="rId4"/>
              </a:rPr>
              <a:t>https://wiki.python.org/moin/BeginnersGuide/Download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4381170"/>
            <a:ext cx="9144000" cy="53273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NOTATION. </a:t>
            </a:r>
            <a:r>
              <a:rPr lang="en" dirty="0">
                <a:solidFill>
                  <a:schemeClr val="accent5"/>
                </a:solidFill>
              </a:rPr>
              <a:t>$ </a:t>
            </a:r>
            <a:r>
              <a:rPr lang="en" u="sng" dirty="0" err="1">
                <a:solidFill>
                  <a:schemeClr val="accent5"/>
                </a:solidFill>
              </a:rPr>
              <a:t>some_text_here</a:t>
            </a:r>
            <a:r>
              <a:rPr lang="en" dirty="0"/>
              <a:t>: </a:t>
            </a:r>
            <a:r>
              <a:rPr lang="en" dirty="0" err="1">
                <a:solidFill>
                  <a:schemeClr val="accent5"/>
                </a:solidFill>
              </a:rPr>
              <a:t>some_text_here</a:t>
            </a:r>
            <a:r>
              <a:rPr lang="en" dirty="0">
                <a:solidFill>
                  <a:schemeClr val="accent5"/>
                </a:solidFill>
              </a:rPr>
              <a:t> </a:t>
            </a:r>
            <a:r>
              <a:rPr lang="en" dirty="0"/>
              <a:t>is a command-line argument (you can just copy-paste it into your terminal!)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2"/>
          <p:cNvSpPr/>
          <p:nvPr/>
        </p:nvSpPr>
        <p:spPr>
          <a:xfrm>
            <a:off x="4020875" y="2281350"/>
            <a:ext cx="23139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Install 3</a:t>
            </a:r>
            <a:r>
              <a:rPr lang="en" sz="2000" b="1" baseline="30000">
                <a:solidFill>
                  <a:srgbClr val="FF0000"/>
                </a:solidFill>
              </a:rPr>
              <a:t>rd</a:t>
            </a:r>
            <a:r>
              <a:rPr lang="en" sz="2000" b="1">
                <a:solidFill>
                  <a:srgbClr val="FF0000"/>
                </a:solidFill>
              </a:rPr>
              <a:t> party package in global site-packages directory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/>
          <p:nvPr/>
        </p:nvSpPr>
        <p:spPr>
          <a:xfrm>
            <a:off x="0" y="2499000"/>
            <a:ext cx="9061200" cy="497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3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Use bcrypt to hash a password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/>
        </p:nvSpPr>
        <p:spPr>
          <a:xfrm>
            <a:off x="41400" y="2882825"/>
            <a:ext cx="65454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4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Use bcrypt to hash a password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/>
          <p:nvPr/>
        </p:nvSpPr>
        <p:spPr>
          <a:xfrm>
            <a:off x="4078150" y="3077575"/>
            <a:ext cx="29442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Switch back to your local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/>
          <p:nvPr/>
        </p:nvSpPr>
        <p:spPr>
          <a:xfrm>
            <a:off x="0" y="3272300"/>
            <a:ext cx="1134000" cy="2904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Switch back to your local venv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/>
          <p:nvPr/>
        </p:nvSpPr>
        <p:spPr>
          <a:xfrm>
            <a:off x="0" y="3272300"/>
            <a:ext cx="9144000" cy="497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Use bcrypt to hash a password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Venv 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0" y="738250"/>
            <a:ext cx="9144000" cy="399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 Virtual Environments: A Primer – Real Python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8400"/>
            <a:ext cx="9144001" cy="333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8"/>
          <p:cNvSpPr/>
          <p:nvPr/>
        </p:nvSpPr>
        <p:spPr>
          <a:xfrm>
            <a:off x="0" y="3642825"/>
            <a:ext cx="4799700" cy="7446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8"/>
          <p:cNvSpPr txBox="1"/>
          <p:nvPr/>
        </p:nvSpPr>
        <p:spPr>
          <a:xfrm>
            <a:off x="0" y="1137550"/>
            <a:ext cx="9144000" cy="29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</a:rPr>
              <a:t>ModuleNotFoundError !</a:t>
            </a:r>
            <a:endParaRPr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Anaconda and Miniconda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115500" y="641225"/>
            <a:ext cx="8913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>
                <a:solidFill>
                  <a:srgbClr val="0000FF"/>
                </a:solidFill>
              </a:rPr>
              <a:t>Pip</a:t>
            </a:r>
            <a:r>
              <a:rPr lang="en" u="sng"/>
              <a:t>:</a:t>
            </a:r>
            <a:r>
              <a:rPr lang="en"/>
              <a:t> package manager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>
                <a:solidFill>
                  <a:srgbClr val="9900FF"/>
                </a:solidFill>
              </a:rPr>
              <a:t>Virtualenv</a:t>
            </a:r>
            <a:r>
              <a:rPr lang="en" u="sng"/>
              <a:t>:</a:t>
            </a:r>
            <a:r>
              <a:rPr lang="en"/>
              <a:t> environment manager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>
                <a:solidFill>
                  <a:srgbClr val="FF0000"/>
                </a:solidFill>
              </a:rPr>
              <a:t>Conda:</a:t>
            </a:r>
            <a:r>
              <a:rPr lang="en"/>
              <a:t> both!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Packaging tool and installer (</a:t>
            </a:r>
            <a:r>
              <a:rPr lang="en">
                <a:solidFill>
                  <a:srgbClr val="0000FF"/>
                </a:solidFill>
              </a:rPr>
              <a:t>like pip!</a:t>
            </a:r>
            <a:r>
              <a:rPr lang="en"/>
              <a:t>) → packages from Anaconda Repository and Anaconda Cloud (instead of PyPI)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virtual environment (</a:t>
            </a:r>
            <a:r>
              <a:rPr lang="en">
                <a:solidFill>
                  <a:srgbClr val="9900FF"/>
                </a:solidFill>
              </a:rPr>
              <a:t>like virtualenv!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Command line tool</a:t>
            </a:r>
            <a:r>
              <a:rPr lang="en"/>
              <a:t>: does not require a Python interpreter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Conda Cheat Sheet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u="sng">
                <a:solidFill>
                  <a:schemeClr val="dk1"/>
                </a:solidFill>
              </a:rPr>
              <a:t>Anaconda:</a:t>
            </a:r>
            <a:r>
              <a:rPr lang="en">
                <a:solidFill>
                  <a:schemeClr val="dk1"/>
                </a:solidFill>
              </a:rPr>
              <a:t> Python and R distribution, “aims to simplify package management and deployment” (Wiki)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rgbClr val="38761D"/>
                </a:solidFill>
              </a:rPr>
              <a:t>Python interpreter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 i="1">
                <a:solidFill>
                  <a:schemeClr val="dk1"/>
                </a:solidFill>
              </a:rPr>
              <a:t>any version you chose</a:t>
            </a:r>
            <a:r>
              <a:rPr lang="en">
                <a:solidFill>
                  <a:schemeClr val="dk1"/>
                </a:solidFill>
              </a:rPr>
              <a:t>) + </a:t>
            </a:r>
            <a:r>
              <a:rPr lang="en" b="1">
                <a:solidFill>
                  <a:srgbClr val="FF0000"/>
                </a:solidFill>
              </a:rPr>
              <a:t>Conda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lang="en" b="1">
                <a:solidFill>
                  <a:srgbClr val="FF9900"/>
                </a:solidFill>
              </a:rPr>
              <a:t>“meta-packages anaconda” </a:t>
            </a:r>
            <a:r>
              <a:rPr lang="en">
                <a:solidFill>
                  <a:schemeClr val="dk1"/>
                </a:solidFill>
              </a:rPr>
              <a:t>(predetermined set of Python packages)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u="sng"/>
              <a:t>Miniconda:</a:t>
            </a:r>
            <a:endParaRPr b="1" u="sng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38761D"/>
                </a:solidFill>
              </a:rPr>
              <a:t>Python interpreter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 i="1">
                <a:solidFill>
                  <a:schemeClr val="dk1"/>
                </a:solidFill>
              </a:rPr>
              <a:t>any version you chose</a:t>
            </a:r>
            <a:r>
              <a:rPr lang="en">
                <a:solidFill>
                  <a:schemeClr val="dk1"/>
                </a:solidFill>
              </a:rPr>
              <a:t>) + </a:t>
            </a:r>
            <a:r>
              <a:rPr lang="en" b="1">
                <a:solidFill>
                  <a:srgbClr val="FF0000"/>
                </a:solidFill>
              </a:rPr>
              <a:t>Conda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manually install any packages/dependencies you need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⊕: </a:t>
            </a:r>
            <a:r>
              <a:rPr lang="en"/>
              <a:t>less space, quicker to install, customizable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⊖: requires a better understanding of venvs as well as what your project requires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READ MORE: 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u="sng">
                <a:solidFill>
                  <a:schemeClr val="hlink"/>
                </a:solidFill>
                <a:hlinkClick r:id="rId4"/>
              </a:rPr>
              <a:t>Anaconda vs. Miniconda vs. Virtualenv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u="sng">
                <a:solidFill>
                  <a:schemeClr val="hlink"/>
                </a:solidFill>
                <a:hlinkClick r:id="rId5"/>
              </a:rPr>
              <a:t>Understanding Conda and Pip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453025" y="720275"/>
            <a:ext cx="8337900" cy="39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Download the correct files from the CobraLab Google Drive: CobraLab → PRESENTATIONS → LAB MEETINGS → Info_Session_2020 → 2020-09-16-virtual-environments → test_conda_env.tar.gz: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https://drive.google.com/drive/folders/1Ngtmwn-ePr-8Kt5ai8CluKVG93E3qupI?usp=sharing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(2) Unzip the .tar file and cd into through your terminal!</a:t>
            </a:r>
            <a:endParaRPr sz="1800"/>
          </a:p>
        </p:txBody>
      </p:sp>
      <p:sp>
        <p:nvSpPr>
          <p:cNvPr id="363" name="Google Shape;363;p50"/>
          <p:cNvSpPr txBox="1"/>
          <p:nvPr/>
        </p:nvSpPr>
        <p:spPr>
          <a:xfrm>
            <a:off x="0" y="4273700"/>
            <a:ext cx="9144000" cy="64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NOTATION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$ </a:t>
            </a:r>
            <a:r>
              <a:rPr lang="en" u="sng">
                <a:solidFill>
                  <a:schemeClr val="accent5"/>
                </a:solidFill>
              </a:rPr>
              <a:t>some_text_here</a:t>
            </a:r>
            <a:r>
              <a:rPr lang="en"/>
              <a:t>: </a:t>
            </a:r>
            <a:r>
              <a:rPr lang="en">
                <a:solidFill>
                  <a:schemeClr val="accent5"/>
                </a:solidFill>
              </a:rPr>
              <a:t>some_text_here </a:t>
            </a:r>
            <a:r>
              <a:rPr lang="en"/>
              <a:t>is a command-line argument (you can just copy-paste it into your terminal!)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OPTION 1</a:t>
            </a:r>
            <a:r>
              <a:rPr lang="en"/>
              <a:t> (2</a:t>
            </a:r>
            <a:r>
              <a:rPr lang="en" baseline="30000"/>
              <a:t>nd</a:t>
            </a:r>
            <a:r>
              <a:rPr lang="en"/>
              <a:t> option later):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Create your conda environment: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conda create --name my_conda_env python=3.8.3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Activate your condal environment: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$ source activate </a:t>
            </a:r>
            <a:r>
              <a:rPr lang="en">
                <a:solidFill>
                  <a:schemeClr val="dk1"/>
                </a:solidFill>
              </a:rPr>
              <a:t>my_conda_env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(5) Download all of the right packages and dependencies to be able to run HCP_interactive_plot.ipynb: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numpy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pandas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$ conda install plotly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dash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-c conda-forge -c plotly jupyter-dash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jupyter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conda install nb_conda_kernels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(6) Launch Jupyter Notebook!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$ jupyter notebook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About Python...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3750" y="690300"/>
            <a:ext cx="88965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“Python is an </a:t>
            </a: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, </a:t>
            </a: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high-level </a:t>
            </a:r>
            <a:r>
              <a:rPr lang="en" sz="1600">
                <a:highlight>
                  <a:srgbClr val="FFFFFF"/>
                </a:highlight>
              </a:rPr>
              <a:t>and </a:t>
            </a: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general-purpose</a:t>
            </a:r>
            <a:r>
              <a:rPr lang="en" sz="1600">
                <a:highlight>
                  <a:srgbClr val="FFFFFF"/>
                </a:highlight>
              </a:rPr>
              <a:t> programming language” (Wiki)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rgbClr val="0000FF"/>
                </a:solidFill>
                <a:highlight>
                  <a:srgbClr val="FFFFFF"/>
                </a:highlight>
              </a:rPr>
              <a:t>Interpreted</a:t>
            </a:r>
            <a:r>
              <a:rPr lang="en" sz="1600">
                <a:highlight>
                  <a:srgbClr val="FFFFFF"/>
                </a:highlight>
              </a:rPr>
              <a:t>: executed line-by-line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rgbClr val="9900FF"/>
                </a:solidFill>
                <a:highlight>
                  <a:srgbClr val="FFFFFF"/>
                </a:highlight>
              </a:rPr>
              <a:t>High-level</a:t>
            </a:r>
            <a:r>
              <a:rPr lang="en" sz="1600">
                <a:highlight>
                  <a:srgbClr val="FFFFFF"/>
                </a:highlight>
              </a:rPr>
              <a:t>: human readable (as opposed to machine readable)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solidFill>
                  <a:srgbClr val="FF00FF"/>
                </a:solidFill>
                <a:highlight>
                  <a:srgbClr val="FFFFFF"/>
                </a:highlight>
              </a:rPr>
              <a:t>General purpose</a:t>
            </a:r>
            <a:r>
              <a:rPr lang="en" sz="1600">
                <a:highlight>
                  <a:srgbClr val="FFFFFF"/>
                </a:highlight>
              </a:rPr>
              <a:t>: designed for variety of applications</a:t>
            </a:r>
            <a:endParaRPr sz="1600"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Python interpreter:</a:t>
            </a:r>
            <a:endParaRPr sz="1600"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“The Python interpreter is a </a:t>
            </a:r>
            <a:r>
              <a:rPr lang="en" sz="1600" i="1">
                <a:solidFill>
                  <a:schemeClr val="dk1"/>
                </a:solidFill>
              </a:rPr>
              <a:t>virtual machine</a:t>
            </a:r>
            <a:r>
              <a:rPr lang="en" sz="1600">
                <a:solidFill>
                  <a:schemeClr val="dk1"/>
                </a:solidFill>
              </a:rPr>
              <a:t>, meaning that it is software that emulates a physical computer.”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https://www.aosabook.org/en/500L/a-python-interpreter-written-in-python.html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Thus, when you install a version of Python on your computer, you are installing a version of a Python interpreter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Python interpreter can read and execute Python code line-by-line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Practise (from your command line):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i="1">
                <a:solidFill>
                  <a:schemeClr val="dk1"/>
                </a:solidFill>
              </a:rPr>
              <a:t>$ python test_script.py</a:t>
            </a:r>
            <a:endParaRPr sz="1600" i="1">
              <a:solidFill>
                <a:schemeClr val="dk1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you are asking your Python interpreter to read and execute each line in test_script.py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Python installation: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https://wiki.python.org/moin/BeginnersGuide/Download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Great! Now that your computer has a Python interpreter, all you’re just missing is...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50" y="1238425"/>
            <a:ext cx="8839200" cy="3217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2"/>
          <p:cNvSpPr txBox="1"/>
          <p:nvPr/>
        </p:nvSpPr>
        <p:spPr>
          <a:xfrm>
            <a:off x="152400" y="741325"/>
            <a:ext cx="6988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(8) Open the Jupyter Notebook:</a:t>
            </a:r>
            <a:endParaRPr sz="1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152400" y="741325"/>
            <a:ext cx="6988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(9) Make sure you are using the right kernel</a:t>
            </a: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0" y="1165375"/>
            <a:ext cx="6298516" cy="39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152400" y="741325"/>
            <a:ext cx="6988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(10) Run all of the cells</a:t>
            </a: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75" y="1238425"/>
            <a:ext cx="5598270" cy="36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Maintaining good habits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396" name="Google Shape;396;p55"/>
          <p:cNvSpPr txBox="1"/>
          <p:nvPr/>
        </p:nvSpPr>
        <p:spPr>
          <a:xfrm>
            <a:off x="30450" y="588925"/>
            <a:ext cx="9083100" cy="4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Your </a:t>
            </a:r>
            <a:r>
              <a:rPr lang="en" sz="2500" b="1"/>
              <a:t>final goa</a:t>
            </a:r>
            <a:r>
              <a:rPr lang="en" sz="2500"/>
              <a:t>l is for anybody (including yourself) to be able </a:t>
            </a:r>
            <a:r>
              <a:rPr lang="en" sz="2500" b="1"/>
              <a:t>reproduce</a:t>
            </a:r>
            <a:r>
              <a:rPr lang="en" sz="2500"/>
              <a:t> your results </a:t>
            </a:r>
            <a:r>
              <a:rPr lang="en" sz="2500" b="1"/>
              <a:t>whenever</a:t>
            </a:r>
            <a:r>
              <a:rPr lang="en" sz="2500"/>
              <a:t> and as </a:t>
            </a:r>
            <a:r>
              <a:rPr lang="en" sz="2500" b="1"/>
              <a:t>seamlessly</a:t>
            </a:r>
            <a:r>
              <a:rPr lang="en" sz="2500"/>
              <a:t> as possible, whilst minimizing the steps required to do so.</a:t>
            </a:r>
            <a:endParaRPr sz="2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Maintaining good habits… save dependencies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60900" y="650100"/>
            <a:ext cx="9083100" cy="4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u="sng">
                <a:solidFill>
                  <a:schemeClr val="hlink"/>
                </a:solidFill>
                <a:hlinkClick r:id="rId3"/>
              </a:rPr>
              <a:t>pip freeze</a:t>
            </a:r>
            <a:r>
              <a:rPr lang="en"/>
              <a:t>: virtual environments (venv)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List all packages in the current environment: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$ pip freeze -l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Save packages for future use: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$ PATH_TO_ENV_1/bin/pip pip freeze &gt; requirements.txt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Reinstall packages from an export file: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$ PATH_TO_ENV_2/bin/pip install -r requirements.txt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u="sng">
                <a:solidFill>
                  <a:schemeClr val="hlink"/>
                </a:solidFill>
                <a:hlinkClick r:id="rId4"/>
              </a:rPr>
              <a:t>conda list</a:t>
            </a:r>
            <a:r>
              <a:rPr lang="en"/>
              <a:t>: conda environments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packages in the current environment: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list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all packages installed into the environment 'myenv':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list -n myenv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 packages for future use: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list --explicit &gt; package-list.txt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Reinstall packages from an export file:</a:t>
            </a:r>
            <a:endParaRPr/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$ conda create -n myenv --file package-list.txt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lang="en" b="1" u="sng">
                <a:solidFill>
                  <a:schemeClr val="hlink"/>
                </a:solidFill>
                <a:hlinkClick r:id="rId5"/>
              </a:rPr>
              <a:t>Makefiles</a:t>
            </a:r>
            <a:endParaRPr b="1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Deploying software, sharing projects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124800" y="588925"/>
            <a:ext cx="90612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OPTION 2</a:t>
            </a:r>
            <a:r>
              <a:rPr lang="en" sz="2500"/>
              <a:t>: </a:t>
            </a:r>
            <a:r>
              <a:rPr lang="en" sz="2500" b="1"/>
              <a:t>package list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(3) Create your conda environment:</a:t>
            </a:r>
            <a:endParaRPr sz="25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$ conda create --name my_conda_env python=3.8.3 </a:t>
            </a:r>
            <a:r>
              <a:rPr lang="en" sz="2500">
                <a:solidFill>
                  <a:srgbClr val="FF0000"/>
                </a:solidFill>
              </a:rPr>
              <a:t>--file=package-list.txt</a:t>
            </a:r>
            <a:endParaRPr sz="2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(4) Activate your condal environment: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$ source activate </a:t>
            </a:r>
            <a:r>
              <a:rPr lang="en" sz="2500">
                <a:solidFill>
                  <a:schemeClr val="dk1"/>
                </a:solidFill>
              </a:rPr>
              <a:t>my_conda_env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(5) </a:t>
            </a:r>
            <a:r>
              <a:rPr lang="en" sz="2500">
                <a:solidFill>
                  <a:schemeClr val="dk1"/>
                </a:solidFill>
              </a:rPr>
              <a:t>Launch Jupyter Notebook!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	$ jupyter notebook or $ python HCP_interactive_plot.py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lang="en" sz="2500" b="1">
                <a:solidFill>
                  <a:schemeClr val="dk1"/>
                </a:solidFill>
              </a:rPr>
              <a:t> makefile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4" name="Google Shape;424;p59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lang="en" sz="2500" b="1">
                <a:solidFill>
                  <a:schemeClr val="dk1"/>
                </a:solidFill>
              </a:rPr>
              <a:t> makefile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(3) $ make install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211500" y="3094538"/>
            <a:ext cx="2962200" cy="497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431" name="Google Shape;4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0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lang="en" sz="2500" b="1">
                <a:solidFill>
                  <a:schemeClr val="dk1"/>
                </a:solidFill>
              </a:rPr>
              <a:t> makefile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(3) $ make install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(4) $ make plot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434" name="Google Shape;434;p60"/>
          <p:cNvSpPr/>
          <p:nvPr/>
        </p:nvSpPr>
        <p:spPr>
          <a:xfrm>
            <a:off x="211500" y="3631813"/>
            <a:ext cx="2962200" cy="497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Build your own Conda Virtual Environment!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88" y="3094538"/>
            <a:ext cx="5876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1"/>
          <p:cNvSpPr txBox="1"/>
          <p:nvPr/>
        </p:nvSpPr>
        <p:spPr>
          <a:xfrm>
            <a:off x="249600" y="4666175"/>
            <a:ext cx="4299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makefile anatomy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249600" y="588925"/>
            <a:ext cx="86448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OPTION 3</a:t>
            </a:r>
            <a:r>
              <a:rPr lang="en" sz="2500">
                <a:solidFill>
                  <a:schemeClr val="dk1"/>
                </a:solidFill>
              </a:rPr>
              <a:t>:</a:t>
            </a:r>
            <a:r>
              <a:rPr lang="en" sz="2500" b="1">
                <a:solidFill>
                  <a:schemeClr val="dk1"/>
                </a:solidFill>
              </a:rPr>
              <a:t> makefile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(3) $ make install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(4) $ make plot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(5) $ make clean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443" name="Google Shape;443;p61"/>
          <p:cNvSpPr/>
          <p:nvPr/>
        </p:nvSpPr>
        <p:spPr>
          <a:xfrm>
            <a:off x="211500" y="4169075"/>
            <a:ext cx="2962200" cy="497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MODULES, LIBRARIES AND PACKAGES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7300" y="675925"/>
            <a:ext cx="87294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module &lt; library &lt; packages. 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 i="1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https://stackoverflow.com/questions/16997950/whats-the-difference-between-module-package-and-library-in-haskell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“A </a:t>
            </a:r>
            <a:r>
              <a:rPr lang="en" sz="1800" b="1" u="sng">
                <a:solidFill>
                  <a:srgbClr val="242729"/>
                </a:solidFill>
              </a:rPr>
              <a:t>module</a:t>
            </a:r>
            <a:r>
              <a:rPr lang="en" sz="1800">
                <a:solidFill>
                  <a:srgbClr val="242729"/>
                </a:solidFill>
              </a:rPr>
              <a:t> is a set of functions, types, classes, ... put together in a common namespace.</a:t>
            </a:r>
            <a:endParaRPr sz="1800">
              <a:solidFill>
                <a:srgbClr val="2427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A </a:t>
            </a:r>
            <a:r>
              <a:rPr lang="en" sz="1800" b="1" u="sng">
                <a:solidFill>
                  <a:srgbClr val="242729"/>
                </a:solidFill>
              </a:rPr>
              <a:t>library</a:t>
            </a:r>
            <a:r>
              <a:rPr lang="en" sz="1800">
                <a:solidFill>
                  <a:srgbClr val="242729"/>
                </a:solidFill>
              </a:rPr>
              <a:t> is a set of modules which makes sense to put together and that can be used in a program or another library.</a:t>
            </a:r>
            <a:endParaRPr sz="1800">
              <a:solidFill>
                <a:srgbClr val="24272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 sz="1800">
                <a:solidFill>
                  <a:srgbClr val="242729"/>
                </a:solidFill>
              </a:rPr>
              <a:t>A </a:t>
            </a:r>
            <a:r>
              <a:rPr lang="en" sz="1800" b="1" u="sng">
                <a:solidFill>
                  <a:srgbClr val="242729"/>
                </a:solidFill>
              </a:rPr>
              <a:t>package</a:t>
            </a:r>
            <a:r>
              <a:rPr lang="en" sz="1800">
                <a:solidFill>
                  <a:srgbClr val="242729"/>
                </a:solidFill>
              </a:rPr>
              <a:t> is a unit of distribution that can contain a library or an executable or both. It's a way to share your code with the community.”</a:t>
            </a:r>
            <a:endParaRPr sz="1800">
              <a:solidFill>
                <a:srgbClr val="2427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42729"/>
                </a:solidFill>
              </a:rPr>
              <a:t>Cool… But how does Python download, store and resolve packages?</a:t>
            </a:r>
            <a:endParaRPr sz="1800" b="1">
              <a:solidFill>
                <a:srgbClr val="24272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>
            <a:spLocks noGrp="1"/>
          </p:cNvSpPr>
          <p:nvPr>
            <p:ph type="ctrTitle"/>
          </p:nvPr>
        </p:nvSpPr>
        <p:spPr>
          <a:xfrm>
            <a:off x="311700" y="205275"/>
            <a:ext cx="8520600" cy="4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Thank you!</a:t>
            </a:r>
            <a:endParaRPr sz="33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07300" y="675925"/>
            <a:ext cx="87294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 u="sng"/>
              <a:t>System packages</a:t>
            </a:r>
            <a:r>
              <a:rPr lang="en" sz="2400"/>
              <a:t>: packages that are part of the standard Python library (automatically downloaded when you download your interpreter)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 u="sng"/>
              <a:t>Site Packages:</a:t>
            </a:r>
            <a:r>
              <a:rPr lang="en" sz="2400"/>
              <a:t> 3</a:t>
            </a:r>
            <a:r>
              <a:rPr lang="en" sz="2400" baseline="30000"/>
              <a:t>rd</a:t>
            </a:r>
            <a:r>
              <a:rPr lang="en" sz="2400"/>
              <a:t> party packages, usually installed using pip or easy_install commands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 u="sng"/>
              <a:t>PyPI (Python Package Index)</a:t>
            </a:r>
            <a:r>
              <a:rPr lang="en" sz="2000"/>
              <a:t>: 3</a:t>
            </a:r>
            <a:r>
              <a:rPr lang="en" sz="2000" baseline="30000"/>
              <a:t>rd</a:t>
            </a:r>
            <a:r>
              <a:rPr lang="en" sz="2000"/>
              <a:t> party software repository for Python (Wiki)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b="1" u="sng"/>
              <a:t>Pip</a:t>
            </a:r>
            <a:r>
              <a:rPr lang="en" sz="2000"/>
              <a:t>: </a:t>
            </a:r>
            <a:r>
              <a:rPr lang="en" sz="2000">
                <a:highlight>
                  <a:srgbClr val="FFFFFF"/>
                </a:highlight>
              </a:rPr>
              <a:t>standard package-management system used to install and manage software packages written in Python. Many packages can be found in the default source for packages and their dependencies — Python Package Index (Wiki)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0" y="707950"/>
            <a:ext cx="1912200" cy="320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1930800" y="674650"/>
            <a:ext cx="72132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</a:rPr>
              <a:t>Command line prompt (usually takes commands in a language called Bash)</a:t>
            </a:r>
            <a:endParaRPr sz="1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>
            <a:off x="1779050" y="962100"/>
            <a:ext cx="2214900" cy="8412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993900" y="962100"/>
            <a:ext cx="515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FFFF"/>
                </a:solidFill>
              </a:rPr>
              <a:t>Check what Python interpreter you are using</a:t>
            </a:r>
            <a:endParaRPr sz="1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91825"/>
            <a:ext cx="9144000" cy="497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</a:rPr>
              <a:t>How does Python download, store and resolve packages?</a:t>
            </a:r>
            <a:endParaRPr sz="2000" b="1">
              <a:solidFill>
                <a:schemeClr val="accent5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7950"/>
            <a:ext cx="9144000" cy="43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1827450" y="1918125"/>
            <a:ext cx="980100" cy="3570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2856275" y="1630250"/>
            <a:ext cx="6208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Tell your OS that you now want to use the Python interpreter</a:t>
            </a:r>
            <a:endParaRPr sz="1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</a:rPr>
              <a:t>(</a:t>
            </a:r>
            <a:r>
              <a:rPr lang="en" sz="1600" b="1" i="1">
                <a:solidFill>
                  <a:srgbClr val="FFFFFF"/>
                </a:solidFill>
              </a:rPr>
              <a:t>ie write commands in Python instead of in Bash</a:t>
            </a:r>
            <a:r>
              <a:rPr lang="en" sz="1600" b="1">
                <a:solidFill>
                  <a:srgbClr val="FFFFFF"/>
                </a:solidFill>
              </a:rPr>
              <a:t>)</a:t>
            </a:r>
            <a:endParaRPr sz="1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</Words>
  <Application>Microsoft Macintosh PowerPoint</Application>
  <PresentationFormat>On-screen Show (16:9)</PresentationFormat>
  <Paragraphs>286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Georgia</vt:lpstr>
      <vt:lpstr>Simple Light</vt:lpstr>
      <vt:lpstr>Info Session: Virtual Environments By Nadia Blostein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Session: Virtual Environments By Nadia Blostein</dc:title>
  <cp:lastModifiedBy>Nadia Blostein</cp:lastModifiedBy>
  <cp:revision>1</cp:revision>
  <dcterms:modified xsi:type="dcterms:W3CDTF">2021-02-25T14:32:36Z</dcterms:modified>
</cp:coreProperties>
</file>