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D8C2-2F27-4A58-948C-CC9C60322D5F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82464F-E4E8-4E29-B219-79E4E8DC8C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D8C2-2F27-4A58-948C-CC9C60322D5F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464F-E4E8-4E29-B219-79E4E8DC8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582464F-E4E8-4E29-B219-79E4E8DC8C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D8C2-2F27-4A58-948C-CC9C60322D5F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D8C2-2F27-4A58-948C-CC9C60322D5F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582464F-E4E8-4E29-B219-79E4E8DC8C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D8C2-2F27-4A58-948C-CC9C60322D5F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82464F-E4E8-4E29-B219-79E4E8DC8C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5FBD8C2-2F27-4A58-948C-CC9C60322D5F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464F-E4E8-4E29-B219-79E4E8DC8C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D8C2-2F27-4A58-948C-CC9C60322D5F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582464F-E4E8-4E29-B219-79E4E8DC8C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D8C2-2F27-4A58-948C-CC9C60322D5F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582464F-E4E8-4E29-B219-79E4E8DC8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D8C2-2F27-4A58-948C-CC9C60322D5F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82464F-E4E8-4E29-B219-79E4E8DC8C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82464F-E4E8-4E29-B219-79E4E8DC8C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D8C2-2F27-4A58-948C-CC9C60322D5F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582464F-E4E8-4E29-B219-79E4E8DC8C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5FBD8C2-2F27-4A58-948C-CC9C60322D5F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5FBD8C2-2F27-4A58-948C-CC9C60322D5F}" type="datetimeFigureOut">
              <a:rPr lang="en-US" smtClean="0"/>
              <a:pPr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582464F-E4E8-4E29-B219-79E4E8DC8C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91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696200" cy="2819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DINAMIKA PELAKSANAAN UUD’45 SEJAK AWAL KEMERDEKAAN HINGGA ERA </a:t>
            </a:r>
            <a:r>
              <a:rPr lang="en-US" b="1" dirty="0" smtClean="0"/>
              <a:t>SEKARANG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MASA </a:t>
            </a:r>
            <a:r>
              <a:rPr lang="en-US" sz="3600" b="1" dirty="0"/>
              <a:t>REFORMASI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57150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Kajian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mengamandemen</a:t>
            </a:r>
            <a:r>
              <a:rPr lang="en-US" dirty="0"/>
              <a:t> UUD 1945, </a:t>
            </a:r>
            <a:r>
              <a:rPr lang="en-US" dirty="0" err="1"/>
              <a:t>karena</a:t>
            </a:r>
            <a:r>
              <a:rPr lang="en-US" dirty="0"/>
              <a:t> UUD 1945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fleksibel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Indonesia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Mengamandemen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“</a:t>
            </a:r>
            <a:r>
              <a:rPr lang="en-US" i="1" dirty="0" err="1" smtClean="0"/>
              <a:t>multiinter-pretable</a:t>
            </a:r>
            <a:r>
              <a:rPr lang="en-US" dirty="0"/>
              <a:t>”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pasal-pasal</a:t>
            </a:r>
            <a:r>
              <a:rPr lang="en-US" dirty="0"/>
              <a:t> UUD 1945,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sentralisasi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dimaksudkan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menyempurnakan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UUD 1945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Pembukaan</a:t>
            </a:r>
            <a:r>
              <a:rPr lang="en-US" dirty="0"/>
              <a:t> UUD </a:t>
            </a:r>
            <a:r>
              <a:rPr lang="en-US" dirty="0" smtClean="0"/>
              <a:t>1945,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/>
              <a:t>Pembukaan</a:t>
            </a:r>
            <a:r>
              <a:rPr lang="en-US" dirty="0"/>
              <a:t> UUD 1945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ikrar</a:t>
            </a:r>
            <a:r>
              <a:rPr lang="en-US" dirty="0"/>
              <a:t> </a:t>
            </a:r>
            <a:r>
              <a:rPr lang="en-US" dirty="0" err="1"/>
              <a:t>berdirinya</a:t>
            </a:r>
            <a:r>
              <a:rPr lang="en-US" dirty="0"/>
              <a:t> </a:t>
            </a:r>
            <a:r>
              <a:rPr lang="en-US" dirty="0" smtClean="0"/>
              <a:t>NKRI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Pancasila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Negara, MPR </a:t>
            </a:r>
            <a:r>
              <a:rPr lang="en-US" dirty="0" err="1"/>
              <a:t>berketetapan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mengubahnya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5240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7</a:t>
            </a:r>
            <a:r>
              <a:rPr lang="en-US" sz="2800" b="1" dirty="0" smtClean="0"/>
              <a:t> </a:t>
            </a:r>
            <a:r>
              <a:rPr lang="en-US" sz="2800" b="1" dirty="0"/>
              <a:t>KUNCI POKOK SISTEM PEMERINTAHAN NEGARA R.I.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Indonesia </a:t>
            </a:r>
            <a:r>
              <a:rPr lang="en-US" b="1" dirty="0" err="1"/>
              <a:t>adalah</a:t>
            </a:r>
            <a:r>
              <a:rPr lang="en-US" b="1" dirty="0"/>
              <a:t> Negara yang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Hukum</a:t>
            </a:r>
            <a:r>
              <a:rPr lang="en-US" b="1" dirty="0"/>
              <a:t> (</a:t>
            </a:r>
            <a:r>
              <a:rPr lang="en-US" b="1" i="1" dirty="0" err="1"/>
              <a:t>Rechtsstsat</a:t>
            </a:r>
            <a:r>
              <a:rPr lang="en-US" b="1" dirty="0" smtClean="0"/>
              <a:t>) </a:t>
            </a:r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dirty="0" smtClean="0"/>
              <a:t>Negara Indonesia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yang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(</a:t>
            </a:r>
            <a:r>
              <a:rPr lang="en-US" i="1" dirty="0" err="1" smtClean="0"/>
              <a:t>rechtsstaat</a:t>
            </a:r>
            <a:r>
              <a:rPr lang="en-US" dirty="0" smtClean="0"/>
              <a:t>),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belaka</a:t>
            </a:r>
            <a:r>
              <a:rPr lang="en-US" dirty="0"/>
              <a:t> (</a:t>
            </a:r>
            <a:r>
              <a:rPr lang="en-US" i="1" dirty="0" err="1"/>
              <a:t>machtsstaat</a:t>
            </a:r>
            <a:r>
              <a:rPr lang="en-US" dirty="0"/>
              <a:t>). </a:t>
            </a:r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berlandaskan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dipertanggung</a:t>
            </a:r>
            <a:r>
              <a:rPr lang="en-US" dirty="0" smtClean="0"/>
              <a:t> </a:t>
            </a:r>
            <a:r>
              <a:rPr lang="en-US" dirty="0" err="1" smtClean="0"/>
              <a:t>jawabkan</a:t>
            </a:r>
            <a:r>
              <a:rPr lang="en-US" dirty="0" smtClean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tekanan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kekuasaan</a:t>
            </a:r>
            <a:endParaRPr lang="en-US" b="1" dirty="0" smtClean="0"/>
          </a:p>
          <a:p>
            <a:pPr marL="514350" indent="-514350">
              <a:buNone/>
            </a:pPr>
            <a:endParaRPr lang="en-US" b="1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2)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Konstitusional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Pemerintahan</a:t>
            </a:r>
            <a:r>
              <a:rPr lang="en-US" dirty="0" smtClean="0"/>
              <a:t> </a:t>
            </a:r>
            <a:r>
              <a:rPr lang="en-US" dirty="0"/>
              <a:t>Indonesia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konstitusional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absolut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).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system </a:t>
            </a:r>
            <a:r>
              <a:rPr lang="en-US" dirty="0" err="1"/>
              <a:t>konstitusional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sah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aparatur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dibatasi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formal </a:t>
            </a:r>
            <a:r>
              <a:rPr lang="en-US" dirty="0" err="1"/>
              <a:t>berdasarkan</a:t>
            </a:r>
            <a:r>
              <a:rPr lang="en-US" dirty="0"/>
              <a:t> UUD 1945.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aparatur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bersumber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UUD 1945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undang-undang</a:t>
            </a:r>
            <a:r>
              <a:rPr lang="en-US" dirty="0"/>
              <a:t> yang </a:t>
            </a:r>
            <a:r>
              <a:rPr lang="en-US" dirty="0" err="1"/>
              <a:t>menyelenggarakan</a:t>
            </a:r>
            <a:r>
              <a:rPr lang="en-US" dirty="0"/>
              <a:t> UUD 1945.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3) </a:t>
            </a:r>
            <a:r>
              <a:rPr lang="en-US" b="1" dirty="0" err="1"/>
              <a:t>Kekuasaan</a:t>
            </a:r>
            <a:r>
              <a:rPr lang="en-US" b="1" dirty="0"/>
              <a:t> Negara yang </a:t>
            </a:r>
            <a:r>
              <a:rPr lang="en-US" b="1" dirty="0" err="1"/>
              <a:t>Tertinggi</a:t>
            </a:r>
            <a:r>
              <a:rPr lang="en-US" b="1" dirty="0"/>
              <a:t> </a:t>
            </a:r>
            <a:r>
              <a:rPr lang="en-US" b="1" dirty="0" err="1"/>
              <a:t>di</a:t>
            </a:r>
            <a:r>
              <a:rPr lang="en-US" b="1" dirty="0"/>
              <a:t> </a:t>
            </a:r>
            <a:r>
              <a:rPr lang="en-US" b="1" dirty="0" err="1"/>
              <a:t>Tangan</a:t>
            </a:r>
            <a:r>
              <a:rPr lang="en-US" b="1" dirty="0"/>
              <a:t> Rakyat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Kedaulatan</a:t>
            </a:r>
            <a:r>
              <a:rPr lang="en-US" dirty="0"/>
              <a:t>,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rakyat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UUD 1945 (</a:t>
            </a:r>
            <a:r>
              <a:rPr lang="en-US" dirty="0" err="1"/>
              <a:t>Pasal</a:t>
            </a:r>
            <a:r>
              <a:rPr lang="en-US" dirty="0"/>
              <a:t> 1 </a:t>
            </a:r>
            <a:r>
              <a:rPr lang="en-US" dirty="0" err="1"/>
              <a:t>ayat</a:t>
            </a:r>
            <a:r>
              <a:rPr lang="en-US" dirty="0"/>
              <a:t> 2). </a:t>
            </a:r>
            <a:r>
              <a:rPr lang="en-US" dirty="0" err="1"/>
              <a:t>Badan</a:t>
            </a:r>
            <a:r>
              <a:rPr lang="en-US" dirty="0"/>
              <a:t> yang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kewenangan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kedaulatan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MPR,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penjelmaan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rakyat</a:t>
            </a:r>
            <a:r>
              <a:rPr lang="en-US" dirty="0"/>
              <a:t> Indonesia. </a:t>
            </a:r>
            <a:r>
              <a:rPr lang="en-US" dirty="0" err="1"/>
              <a:t>Majelis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rnenetapkan</a:t>
            </a:r>
            <a:r>
              <a:rPr lang="en-US" dirty="0"/>
              <a:t> UUD,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melantik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memberhentikan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Wakil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haluan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haluan-haluan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MPR,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majelis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mandataris</a:t>
            </a:r>
            <a:r>
              <a:rPr lang="en-US" dirty="0"/>
              <a:t> MPR, </a:t>
            </a:r>
            <a:r>
              <a:rPr lang="en-US" dirty="0" err="1"/>
              <a:t>maka</a:t>
            </a:r>
            <a:r>
              <a:rPr lang="en-US" dirty="0"/>
              <a:t> dia.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putusan-putusan</a:t>
            </a:r>
            <a:r>
              <a:rPr lang="en-US" dirty="0"/>
              <a:t> </a:t>
            </a:r>
            <a:r>
              <a:rPr lang="en-US" dirty="0" err="1"/>
              <a:t>majelis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4) </a:t>
            </a:r>
            <a:r>
              <a:rPr lang="en-US" b="1" dirty="0" err="1"/>
              <a:t>Presiden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Penyelenggara</a:t>
            </a:r>
            <a:r>
              <a:rPr lang="en-US" b="1" dirty="0"/>
              <a:t> </a:t>
            </a:r>
            <a:r>
              <a:rPr lang="en-US" b="1" dirty="0" err="1"/>
              <a:t>Pemerintah</a:t>
            </a:r>
            <a:r>
              <a:rPr lang="en-US" b="1" dirty="0"/>
              <a:t> Negara yang </a:t>
            </a:r>
            <a:r>
              <a:rPr lang="en-US" b="1" dirty="0" err="1"/>
              <a:t>Tertinggi</a:t>
            </a:r>
            <a:r>
              <a:rPr lang="en-US" b="1" dirty="0"/>
              <a:t> </a:t>
            </a:r>
            <a:r>
              <a:rPr lang="en-US" b="1" dirty="0" err="1"/>
              <a:t>di</a:t>
            </a:r>
            <a:r>
              <a:rPr lang="en-US" b="1" dirty="0"/>
              <a:t> </a:t>
            </a:r>
            <a:r>
              <a:rPr lang="en-US" b="1" dirty="0" err="1"/>
              <a:t>bawah</a:t>
            </a:r>
            <a:r>
              <a:rPr lang="en-US" b="1" dirty="0"/>
              <a:t> </a:t>
            </a:r>
            <a:r>
              <a:rPr lang="en-US" b="1" dirty="0" smtClean="0"/>
              <a:t>MPR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Pasal</a:t>
            </a:r>
            <a:r>
              <a:rPr lang="en-US" dirty="0" smtClean="0"/>
              <a:t> </a:t>
            </a:r>
            <a:r>
              <a:rPr lang="en-US" dirty="0"/>
              <a:t>4 </a:t>
            </a:r>
            <a:r>
              <a:rPr lang="en-US" dirty="0" err="1"/>
              <a:t>ayat</a:t>
            </a:r>
            <a:r>
              <a:rPr lang="en-US" dirty="0"/>
              <a:t> (I) UUD 1945 </a:t>
            </a:r>
            <a:r>
              <a:rPr lang="en-US" dirty="0" err="1"/>
              <a:t>menyebutkan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Republik</a:t>
            </a:r>
            <a:r>
              <a:rPr lang="en-US" dirty="0"/>
              <a:t> Indonesia </a:t>
            </a:r>
            <a:r>
              <a:rPr lang="en-US" dirty="0" err="1"/>
              <a:t>memegang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kewajibannya</a:t>
            </a:r>
            <a:r>
              <a:rPr lang="en-US" dirty="0"/>
              <a:t>,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dibantu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wakil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.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Wakil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pasal-pasal</a:t>
            </a:r>
            <a:r>
              <a:rPr lang="en-US" dirty="0"/>
              <a:t> UUD 1945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amandemen</a:t>
            </a:r>
            <a:r>
              <a:rPr lang="en-US" dirty="0"/>
              <a:t> </a:t>
            </a:r>
            <a:r>
              <a:rPr lang="en-US" dirty="0" err="1"/>
              <a:t>keempat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5) </a:t>
            </a:r>
            <a:r>
              <a:rPr lang="en-US" b="1" dirty="0" err="1" smtClean="0"/>
              <a:t>Presiden</a:t>
            </a:r>
            <a:r>
              <a:rPr lang="en-US" b="1" dirty="0" smtClean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Bertanggung</a:t>
            </a:r>
            <a:r>
              <a:rPr lang="en-US" b="1" dirty="0"/>
              <a:t> </a:t>
            </a:r>
            <a:r>
              <a:rPr lang="en-US" b="1" dirty="0" err="1"/>
              <a:t>Jawab</a:t>
            </a:r>
            <a:r>
              <a:rPr lang="en-US" b="1" dirty="0"/>
              <a:t> </a:t>
            </a:r>
            <a:r>
              <a:rPr lang="en-US" b="1" dirty="0" err="1"/>
              <a:t>kepada</a:t>
            </a:r>
            <a:r>
              <a:rPr lang="en-US" b="1" dirty="0"/>
              <a:t> </a:t>
            </a:r>
            <a:r>
              <a:rPr lang="en-US" b="1" dirty="0" smtClean="0"/>
              <a:t>DPR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Kerjasama</a:t>
            </a:r>
            <a:r>
              <a:rPr lang="en-US" dirty="0" smtClean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DPR,  :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smtClean="0"/>
              <a:t> UU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smtClean="0"/>
              <a:t>APBN, </a:t>
            </a:r>
            <a:r>
              <a:rPr lang="en-US" dirty="0" err="1"/>
              <a:t>pengangkatan</a:t>
            </a:r>
            <a:r>
              <a:rPr lang="en-US" dirty="0"/>
              <a:t> </a:t>
            </a:r>
            <a:r>
              <a:rPr lang="en-US" dirty="0" err="1"/>
              <a:t>duta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konsul</a:t>
            </a:r>
            <a:r>
              <a:rPr lang="en-US" dirty="0"/>
              <a:t>, </a:t>
            </a:r>
            <a:r>
              <a:rPr lang="en-US" dirty="0" err="1"/>
              <a:t>penganugerahan</a:t>
            </a:r>
            <a:r>
              <a:rPr lang="en-US" dirty="0"/>
              <a:t> </a:t>
            </a:r>
            <a:r>
              <a:rPr lang="en-US" dirty="0" err="1"/>
              <a:t>gelar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,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amnesti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abolisi</a:t>
            </a:r>
            <a:r>
              <a:rPr lang="en-US" dirty="0"/>
              <a:t> </a:t>
            </a:r>
            <a:r>
              <a:rPr lang="en-US" dirty="0" err="1" smtClean="0"/>
              <a:t>dll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Presiden</a:t>
            </a:r>
            <a:r>
              <a:rPr lang="en-US" dirty="0" smtClean="0"/>
              <a:t> </a:t>
            </a:r>
            <a:r>
              <a:rPr lang="en-US" dirty="0" err="1"/>
              <a:t>harus</a:t>
            </a:r>
            <a:r>
              <a:rPr lang="en-US" dirty="0"/>
              <a:t>,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smtClean="0"/>
              <a:t>DPR,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DPR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Presiden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membekukan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/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membubarkan</a:t>
            </a:r>
            <a:r>
              <a:rPr lang="en-US" dirty="0"/>
              <a:t> DPR </a:t>
            </a:r>
            <a:r>
              <a:rPr lang="en-US" dirty="0" smtClean="0"/>
              <a:t>(7C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DPR pun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menjatuhkan</a:t>
            </a:r>
            <a:r>
              <a:rPr lang="en-US" dirty="0"/>
              <a:t> </a:t>
            </a:r>
            <a:r>
              <a:rPr lang="en-US" dirty="0" err="1" smtClean="0"/>
              <a:t>Presiden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	DPR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mengawasi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DPR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usul</a:t>
            </a:r>
            <a:r>
              <a:rPr lang="en-US" dirty="0"/>
              <a:t> </a:t>
            </a:r>
            <a:r>
              <a:rPr lang="en-US" dirty="0" err="1"/>
              <a:t>pemberhentian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MPR </a:t>
            </a:r>
            <a:r>
              <a:rPr lang="en-US" dirty="0" smtClean="0"/>
              <a:t>(7A</a:t>
            </a:r>
            <a:r>
              <a:rPr lang="en-US" dirty="0"/>
              <a:t>, 7B).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6) </a:t>
            </a:r>
            <a:r>
              <a:rPr lang="en-US" b="1" dirty="0" err="1"/>
              <a:t>Menteri</a:t>
            </a:r>
            <a:r>
              <a:rPr lang="en-US" b="1" dirty="0"/>
              <a:t> Negara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Pembantu</a:t>
            </a:r>
            <a:r>
              <a:rPr lang="en-US" b="1" dirty="0"/>
              <a:t> </a:t>
            </a:r>
            <a:r>
              <a:rPr lang="en-US" b="1" dirty="0" err="1"/>
              <a:t>Presiden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Menteri</a:t>
            </a:r>
            <a:r>
              <a:rPr lang="en-US" b="1" dirty="0"/>
              <a:t> Negara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Bertanggung</a:t>
            </a:r>
            <a:r>
              <a:rPr lang="en-US" b="1" dirty="0"/>
              <a:t> </a:t>
            </a:r>
            <a:r>
              <a:rPr lang="en-US" b="1" dirty="0" err="1"/>
              <a:t>Jawab</a:t>
            </a:r>
            <a:r>
              <a:rPr lang="en-US" b="1" dirty="0"/>
              <a:t> </a:t>
            </a:r>
            <a:r>
              <a:rPr lang="en-US" b="1" dirty="0" err="1"/>
              <a:t>kepada</a:t>
            </a:r>
            <a:r>
              <a:rPr lang="en-US" b="1" dirty="0"/>
              <a:t> </a:t>
            </a:r>
            <a:r>
              <a:rPr lang="en-US" b="1" dirty="0" err="1"/>
              <a:t>Dewan</a:t>
            </a:r>
            <a:r>
              <a:rPr lang="en-US" b="1" dirty="0"/>
              <a:t> </a:t>
            </a:r>
            <a:r>
              <a:rPr lang="en-US" b="1" dirty="0" err="1"/>
              <a:t>Perwakilan</a:t>
            </a:r>
            <a:r>
              <a:rPr lang="en-US" b="1" dirty="0"/>
              <a:t> Rakyat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Presiden</a:t>
            </a:r>
            <a:r>
              <a:rPr lang="en-US" dirty="0" smtClean="0"/>
              <a:t> </a:t>
            </a:r>
            <a:r>
              <a:rPr lang="en-US" dirty="0" err="1"/>
              <a:t>dibantu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/>
              <a:t>Menteri-menteri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memberhentikan</a:t>
            </a:r>
            <a:r>
              <a:rPr lang="en-US" dirty="0"/>
              <a:t> </a:t>
            </a:r>
            <a:r>
              <a:rPr lang="en-US" dirty="0" err="1"/>
              <a:t>menteri-menteri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UU </a:t>
            </a:r>
            <a:r>
              <a:rPr lang="en-US" dirty="0" smtClean="0"/>
              <a:t>(</a:t>
            </a:r>
            <a:r>
              <a:rPr lang="en-US" dirty="0" err="1" smtClean="0"/>
              <a:t>Pasal</a:t>
            </a:r>
            <a:r>
              <a:rPr lang="en-US" dirty="0" smtClean="0"/>
              <a:t> </a:t>
            </a:r>
            <a:r>
              <a:rPr lang="en-US" dirty="0"/>
              <a:t>17).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Menteri-menteri</a:t>
            </a:r>
            <a:r>
              <a:rPr lang="en-US" dirty="0" smtClean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smtClean="0"/>
              <a:t>DPR,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pembantu</a:t>
            </a:r>
            <a:r>
              <a:rPr lang="en-US" dirty="0" smtClean="0"/>
              <a:t> </a:t>
            </a:r>
            <a:r>
              <a:rPr lang="en-US" dirty="0" err="1"/>
              <a:t>Presiden</a:t>
            </a:r>
            <a:r>
              <a:rPr lang="en-US" dirty="0"/>
              <a:t>.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Presiden</a:t>
            </a:r>
            <a:r>
              <a:rPr lang="en-US" dirty="0" smtClean="0"/>
              <a:t> </a:t>
            </a:r>
            <a:r>
              <a:rPr lang="en-US" dirty="0" err="1"/>
              <a:t>berwenang</a:t>
            </a:r>
            <a:r>
              <a:rPr lang="en-US" dirty="0"/>
              <a:t> </a:t>
            </a:r>
            <a:r>
              <a:rPr lang="en-US" dirty="0" err="1"/>
              <a:t>mengangkat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memberhentikan</a:t>
            </a:r>
            <a:r>
              <a:rPr lang="en-US" dirty="0"/>
              <a:t> </a:t>
            </a:r>
            <a:r>
              <a:rPr lang="en-US" dirty="0" err="1"/>
              <a:t>menteri</a:t>
            </a:r>
            <a:r>
              <a:rPr lang="en-US" dirty="0"/>
              <a:t>. </a:t>
            </a:r>
            <a:r>
              <a:rPr lang="en-US" dirty="0" err="1"/>
              <a:t>Pembentukan</a:t>
            </a:r>
            <a:r>
              <a:rPr lang="en-US" dirty="0"/>
              <a:t>, </a:t>
            </a:r>
            <a:r>
              <a:rPr lang="en-US" dirty="0" err="1"/>
              <a:t>pengubahan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pembubaran</a:t>
            </a:r>
            <a:r>
              <a:rPr lang="en-US" dirty="0"/>
              <a:t> </a:t>
            </a:r>
            <a:r>
              <a:rPr lang="en-US" dirty="0" err="1"/>
              <a:t>kementerian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undang-undang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7. </a:t>
            </a:r>
            <a:r>
              <a:rPr lang="en-US" b="1" dirty="0" err="1"/>
              <a:t>Kekuasaan</a:t>
            </a:r>
            <a:r>
              <a:rPr lang="en-US" b="1" dirty="0"/>
              <a:t> </a:t>
            </a:r>
            <a:r>
              <a:rPr lang="en-US" b="1" dirty="0" err="1"/>
              <a:t>Kepala</a:t>
            </a:r>
            <a:r>
              <a:rPr lang="en-US" b="1" dirty="0"/>
              <a:t> Negara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Terbatas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/>
              <a:t>Kepala</a:t>
            </a:r>
            <a:r>
              <a:rPr lang="en-US" dirty="0"/>
              <a:t> Negara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DPR,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diktator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kekuasaannya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. </a:t>
            </a:r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/>
              <a:t>DPR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menteri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 yang </a:t>
            </a:r>
            <a:r>
              <a:rPr lang="en-US" dirty="0" err="1"/>
              <a:t>absolut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mutlak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kedudukan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DPR </a:t>
            </a:r>
            <a:r>
              <a:rPr lang="en-US" dirty="0" err="1"/>
              <a:t>sangatlah</a:t>
            </a:r>
            <a:r>
              <a:rPr lang="en-US" dirty="0"/>
              <a:t> </a:t>
            </a:r>
            <a:r>
              <a:rPr lang="en-US" dirty="0" err="1"/>
              <a:t>kuat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dibubarkan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,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berwenang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usul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 smtClean="0"/>
              <a:t>pembentukan</a:t>
            </a:r>
            <a:r>
              <a:rPr lang="en-US" dirty="0" smtClean="0"/>
              <a:t> UU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smtClean="0"/>
              <a:t>APBN.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DPR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MPR </a:t>
            </a:r>
            <a:r>
              <a:rPr lang="en-US" dirty="0" err="1"/>
              <a:t>maka</a:t>
            </a:r>
            <a:r>
              <a:rPr lang="en-US" dirty="0"/>
              <a:t> DPR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wewenang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mengadakan</a:t>
            </a:r>
            <a:r>
              <a:rPr lang="en-US" dirty="0"/>
              <a:t> </a:t>
            </a:r>
            <a:r>
              <a:rPr lang="en-US" dirty="0" err="1" smtClean="0"/>
              <a:t>sidang</a:t>
            </a:r>
            <a:r>
              <a:rPr lang="en-US" dirty="0" smtClean="0"/>
              <a:t> </a:t>
            </a:r>
            <a:r>
              <a:rPr lang="en-US" dirty="0" err="1"/>
              <a:t>istimewa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pertanggungjawaban</a:t>
            </a:r>
            <a:r>
              <a:rPr lang="en-US" dirty="0"/>
              <a:t> </a:t>
            </a:r>
            <a:r>
              <a:rPr lang="en-US" dirty="0" err="1" smtClean="0"/>
              <a:t>Presiden</a:t>
            </a:r>
            <a:r>
              <a:rPr lang="en-US" dirty="0" smtClean="0"/>
              <a:t>.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MPR, DPR,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err="1" smtClean="0">
                <a:solidFill>
                  <a:schemeClr val="tx1"/>
                </a:solidFill>
              </a:rPr>
              <a:t>Masa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kemerdekaan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( </a:t>
            </a:r>
            <a:r>
              <a:rPr lang="en-US" sz="3200" b="1" dirty="0">
                <a:solidFill>
                  <a:schemeClr val="tx1"/>
                </a:solidFill>
              </a:rPr>
              <a:t>1945 s/d 27 </a:t>
            </a:r>
            <a:r>
              <a:rPr lang="en-US" sz="3200" b="1" dirty="0" err="1" smtClean="0">
                <a:solidFill>
                  <a:schemeClr val="tx1"/>
                </a:solidFill>
              </a:rPr>
              <a:t>Desember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1949)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Adl</a:t>
            </a:r>
            <a:r>
              <a:rPr lang="en-US" sz="3200" dirty="0" smtClean="0"/>
              <a:t> </a:t>
            </a:r>
            <a:r>
              <a:rPr lang="en-US" sz="3200" dirty="0" err="1" smtClean="0"/>
              <a:t>masa</a:t>
            </a:r>
            <a:r>
              <a:rPr lang="en-US" sz="3200" dirty="0" smtClean="0"/>
              <a:t> </a:t>
            </a:r>
            <a:r>
              <a:rPr lang="en-US" sz="3200" dirty="0" err="1"/>
              <a:t>revolusi</a:t>
            </a:r>
            <a:r>
              <a:rPr lang="en-US" sz="3200" dirty="0"/>
              <a:t> </a:t>
            </a:r>
            <a:r>
              <a:rPr lang="en-US" sz="3200" dirty="0" err="1"/>
              <a:t>fisik</a:t>
            </a:r>
            <a:r>
              <a:rPr lang="en-US" sz="3200" dirty="0"/>
              <a:t> </a:t>
            </a:r>
            <a:r>
              <a:rPr lang="en-US" sz="3200" dirty="0" err="1"/>
              <a:t>karena</a:t>
            </a:r>
            <a:r>
              <a:rPr lang="en-US" sz="3200" dirty="0"/>
              <a:t> </a:t>
            </a:r>
            <a:r>
              <a:rPr lang="en-US" sz="3200" dirty="0" err="1"/>
              <a:t>bangsa</a:t>
            </a:r>
            <a:r>
              <a:rPr lang="en-US" sz="3200" dirty="0"/>
              <a:t> Indonesia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berjuang</a:t>
            </a:r>
            <a:r>
              <a:rPr lang="en-US" sz="3200" dirty="0"/>
              <a:t> </a:t>
            </a:r>
            <a:r>
              <a:rPr lang="en-US" sz="3200" dirty="0" err="1"/>
              <a:t>kembali</a:t>
            </a:r>
            <a:r>
              <a:rPr lang="en-US" sz="3200" dirty="0"/>
              <a:t> </a:t>
            </a:r>
            <a:r>
              <a:rPr lang="en-US" sz="3200" dirty="0" err="1"/>
              <a:t>mempertahankan</a:t>
            </a:r>
            <a:r>
              <a:rPr lang="en-US" sz="3200" dirty="0"/>
              <a:t> </a:t>
            </a:r>
            <a:r>
              <a:rPr lang="en-US" sz="3200" dirty="0" err="1"/>
              <a:t>negara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rongrongan</a:t>
            </a:r>
            <a:r>
              <a:rPr lang="en-US" sz="3200" dirty="0"/>
              <a:t> </a:t>
            </a:r>
            <a:r>
              <a:rPr lang="en-US" sz="3200" dirty="0" err="1"/>
              <a:t>penjajah</a:t>
            </a:r>
            <a:r>
              <a:rPr lang="en-US" sz="3200" dirty="0"/>
              <a:t> yang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mau</a:t>
            </a:r>
            <a:r>
              <a:rPr lang="en-US" sz="3200" dirty="0"/>
              <a:t> </a:t>
            </a:r>
            <a:r>
              <a:rPr lang="en-US" sz="3200" dirty="0" err="1"/>
              <a:t>mengakui</a:t>
            </a:r>
            <a:r>
              <a:rPr lang="en-US" sz="3200" dirty="0"/>
              <a:t> </a:t>
            </a:r>
            <a:r>
              <a:rPr lang="en-US" sz="3200" dirty="0" err="1"/>
              <a:t>kemerdekaan</a:t>
            </a:r>
            <a:r>
              <a:rPr lang="en-US" sz="3200" dirty="0"/>
              <a:t> Indonesia. </a:t>
            </a:r>
            <a:endParaRPr lang="en-US" sz="3200" dirty="0" smtClean="0"/>
          </a:p>
          <a:p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/>
              <a:t>masa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juga</a:t>
            </a:r>
            <a:r>
              <a:rPr lang="en-US" sz="3200" dirty="0"/>
              <a:t> </a:t>
            </a:r>
            <a:r>
              <a:rPr lang="en-US" sz="3200" dirty="0" err="1"/>
              <a:t>terjadi</a:t>
            </a:r>
            <a:r>
              <a:rPr lang="en-US" sz="3200" dirty="0"/>
              <a:t> </a:t>
            </a:r>
            <a:r>
              <a:rPr lang="en-US" sz="3200" dirty="0" err="1"/>
              <a:t>penyimpangan</a:t>
            </a:r>
            <a:r>
              <a:rPr lang="en-US" sz="3200" dirty="0"/>
              <a:t> system </a:t>
            </a:r>
            <a:r>
              <a:rPr lang="en-US" sz="3200" dirty="0" err="1"/>
              <a:t>pemerintahan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presidensial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parlementer</a:t>
            </a:r>
            <a:r>
              <a:rPr lang="en-US" sz="3200" dirty="0"/>
              <a:t>, </a:t>
            </a:r>
            <a:r>
              <a:rPr lang="en-US" sz="3200" dirty="0" err="1"/>
              <a:t>karena</a:t>
            </a:r>
            <a:r>
              <a:rPr lang="en-US" sz="3200" dirty="0"/>
              <a:t> NKRI </a:t>
            </a:r>
            <a:r>
              <a:rPr lang="en-US" sz="3200" dirty="0" err="1"/>
              <a:t>berubah</a:t>
            </a:r>
            <a:r>
              <a:rPr lang="en-US" sz="3200" dirty="0"/>
              <a:t> </a:t>
            </a:r>
            <a:r>
              <a:rPr lang="en-US" sz="3200" dirty="0" err="1"/>
              <a:t>menjadi</a:t>
            </a:r>
            <a:r>
              <a:rPr lang="en-US" sz="3200" dirty="0"/>
              <a:t> </a:t>
            </a:r>
            <a:r>
              <a:rPr lang="en-US" sz="3200" dirty="0" err="1"/>
              <a:t>negara</a:t>
            </a:r>
            <a:r>
              <a:rPr lang="en-US" sz="3200" dirty="0"/>
              <a:t> RIS </a:t>
            </a:r>
            <a:r>
              <a:rPr lang="en-US" sz="3200" dirty="0" err="1"/>
              <a:t>sesuai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sidang</a:t>
            </a:r>
            <a:r>
              <a:rPr lang="en-US" sz="3200" dirty="0"/>
              <a:t> KMB.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/>
              <a:t>lanjutan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762000"/>
            <a:ext cx="9144000" cy="5791200"/>
          </a:xfrm>
        </p:spPr>
        <p:txBody>
          <a:bodyPr>
            <a:normAutofit/>
          </a:bodyPr>
          <a:lstStyle/>
          <a:p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bertahan</a:t>
            </a:r>
            <a:r>
              <a:rPr lang="en-US" dirty="0"/>
              <a:t> </a:t>
            </a:r>
            <a:r>
              <a:rPr lang="en-US" dirty="0" err="1"/>
              <a:t>lama,karena</a:t>
            </a:r>
            <a:r>
              <a:rPr lang="en-US" dirty="0"/>
              <a:t> </a:t>
            </a:r>
            <a:r>
              <a:rPr lang="en-US" dirty="0" smtClean="0"/>
              <a:t>17 </a:t>
            </a:r>
            <a:r>
              <a:rPr lang="en-US" dirty="0" err="1" smtClean="0"/>
              <a:t>Agst</a:t>
            </a:r>
            <a:r>
              <a:rPr lang="en-US" dirty="0" smtClean="0"/>
              <a:t> 1950 </a:t>
            </a:r>
            <a:r>
              <a:rPr lang="en-US" dirty="0" err="1"/>
              <a:t>negara</a:t>
            </a:r>
            <a:r>
              <a:rPr lang="en-US" dirty="0"/>
              <a:t> RIS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NKRI </a:t>
            </a:r>
            <a:r>
              <a:rPr lang="en-US" dirty="0" smtClean="0"/>
              <a:t>dgUUDS’50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Ternyata</a:t>
            </a:r>
            <a:r>
              <a:rPr lang="en-US" dirty="0" smtClean="0"/>
              <a:t> </a:t>
            </a:r>
            <a:r>
              <a:rPr lang="en-US" dirty="0" err="1"/>
              <a:t>pelaksanaan</a:t>
            </a:r>
            <a:r>
              <a:rPr lang="en-US" dirty="0"/>
              <a:t> UUDS’50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memuaskan</a:t>
            </a:r>
            <a:r>
              <a:rPr lang="en-US" dirty="0"/>
              <a:t> </a:t>
            </a:r>
            <a:r>
              <a:rPr lang="en-US" dirty="0" err="1"/>
              <a:t>rakyat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stabilitas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 smtClean="0"/>
              <a:t>.</a:t>
            </a:r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pergantian</a:t>
            </a:r>
            <a:r>
              <a:rPr lang="en-US" dirty="0"/>
              <a:t> </a:t>
            </a:r>
            <a:r>
              <a:rPr lang="en-US" dirty="0" err="1" smtClean="0"/>
              <a:t>kabinet</a:t>
            </a:r>
            <a:r>
              <a:rPr lang="en-US" dirty="0" smtClean="0"/>
              <a:t> </a:t>
            </a:r>
            <a:r>
              <a:rPr lang="en-US" dirty="0" err="1"/>
              <a:t>sebanyak</a:t>
            </a:r>
            <a:r>
              <a:rPr lang="en-US" dirty="0"/>
              <a:t>, 7 </a:t>
            </a:r>
            <a:r>
              <a:rPr lang="en-US" dirty="0" smtClean="0"/>
              <a:t>x:</a:t>
            </a:r>
            <a:endParaRPr lang="en-US" dirty="0"/>
          </a:p>
          <a:p>
            <a:pPr marL="1828800" lvl="3" indent="-457200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</a:rPr>
              <a:t>Kabinet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Natsir</a:t>
            </a:r>
            <a:r>
              <a:rPr lang="en-US" dirty="0">
                <a:solidFill>
                  <a:srgbClr val="C00000"/>
                </a:solidFill>
              </a:rPr>
              <a:t> (6-9-1950 s/d 27-4-1951)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</a:rPr>
              <a:t>Kabinet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Sukirman</a:t>
            </a:r>
            <a:r>
              <a:rPr lang="en-US" dirty="0">
                <a:solidFill>
                  <a:srgbClr val="C00000"/>
                </a:solidFill>
              </a:rPr>
              <a:t> (27-4-1951 s/d 3-4-1952)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</a:rPr>
              <a:t>Kabinet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Wilopo</a:t>
            </a:r>
            <a:r>
              <a:rPr lang="en-US" dirty="0">
                <a:solidFill>
                  <a:srgbClr val="C00000"/>
                </a:solidFill>
              </a:rPr>
              <a:t> (3-4-1952 s/d 1-8-1953)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</a:rPr>
              <a:t>Kabinet</a:t>
            </a:r>
            <a:r>
              <a:rPr lang="en-US" dirty="0">
                <a:solidFill>
                  <a:srgbClr val="C00000"/>
                </a:solidFill>
              </a:rPr>
              <a:t> Ali </a:t>
            </a:r>
            <a:r>
              <a:rPr lang="en-US" dirty="0" err="1">
                <a:solidFill>
                  <a:srgbClr val="C00000"/>
                </a:solidFill>
              </a:rPr>
              <a:t>Sastroamijoyo</a:t>
            </a:r>
            <a:r>
              <a:rPr lang="en-US" dirty="0">
                <a:solidFill>
                  <a:srgbClr val="C00000"/>
                </a:solidFill>
              </a:rPr>
              <a:t> I (1-8-1953 s/d 12-8-1955)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</a:rPr>
              <a:t>Kabinet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Burhanudin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Harahap</a:t>
            </a:r>
            <a:r>
              <a:rPr lang="en-US" dirty="0">
                <a:solidFill>
                  <a:srgbClr val="C00000"/>
                </a:solidFill>
              </a:rPr>
              <a:t>, (12-8-1955 s/d 24-3-1956)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</a:rPr>
              <a:t>Kabinet</a:t>
            </a:r>
            <a:r>
              <a:rPr lang="en-US" dirty="0">
                <a:solidFill>
                  <a:srgbClr val="C00000"/>
                </a:solidFill>
              </a:rPr>
              <a:t> Ali </a:t>
            </a:r>
            <a:r>
              <a:rPr lang="en-US" dirty="0" err="1">
                <a:solidFill>
                  <a:srgbClr val="C00000"/>
                </a:solidFill>
              </a:rPr>
              <a:t>Sastroamijoyo</a:t>
            </a:r>
            <a:r>
              <a:rPr lang="en-US" dirty="0">
                <a:solidFill>
                  <a:srgbClr val="C00000"/>
                </a:solidFill>
              </a:rPr>
              <a:t> II (24-3-1956 s/d 9-4-1957)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 err="1">
                <a:solidFill>
                  <a:srgbClr val="C00000"/>
                </a:solidFill>
              </a:rPr>
              <a:t>Kabinet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Juanda</a:t>
            </a:r>
            <a:r>
              <a:rPr lang="en-US" dirty="0">
                <a:solidFill>
                  <a:srgbClr val="C00000"/>
                </a:solidFill>
              </a:rPr>
              <a:t> (9-4-1957 s/d 10-7-1959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 smtClean="0"/>
              <a:t>Konstituante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gagal</a:t>
            </a:r>
            <a:r>
              <a:rPr lang="en-US" dirty="0" smtClean="0"/>
              <a:t>, Pres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 smtClean="0"/>
              <a:t>Dekrit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MASA ORLA (5 Jul 1959 s/d -11 Mar 1966</a:t>
            </a:r>
            <a:r>
              <a:rPr lang="en-US" sz="2800" b="1" dirty="0">
                <a:solidFill>
                  <a:schemeClr val="tx1"/>
                </a:solidFill>
              </a:rPr>
              <a:t>)</a:t>
            </a: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r>
              <a:rPr lang="en-US" dirty="0"/>
              <a:t>Di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penyelewengan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Pancasila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Nasakom</a:t>
            </a:r>
            <a:r>
              <a:rPr lang="en-US" dirty="0"/>
              <a:t>, </a:t>
            </a:r>
            <a:r>
              <a:rPr lang="en-US" dirty="0" err="1"/>
              <a:t>pengangkatan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seumur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pembubaran</a:t>
            </a:r>
            <a:r>
              <a:rPr lang="en-US" dirty="0"/>
              <a:t> DPR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 smtClean="0"/>
              <a:t>.</a:t>
            </a:r>
          </a:p>
          <a:p>
            <a:r>
              <a:rPr lang="en-US" dirty="0" err="1"/>
              <a:t>Ciri-ciri</a:t>
            </a:r>
            <a:r>
              <a:rPr lang="en-US" dirty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>
                <a:solidFill>
                  <a:srgbClr val="C00000"/>
                </a:solidFill>
              </a:rPr>
              <a:t>Landasan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idil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Pancasila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dan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lands </a:t>
            </a:r>
            <a:r>
              <a:rPr lang="en-US" sz="2400" dirty="0" err="1">
                <a:solidFill>
                  <a:srgbClr val="C00000"/>
                </a:solidFill>
              </a:rPr>
              <a:t>struktural</a:t>
            </a:r>
            <a:r>
              <a:rPr lang="en-US" sz="2400" dirty="0">
                <a:solidFill>
                  <a:srgbClr val="C00000"/>
                </a:solidFill>
              </a:rPr>
              <a:t> UUD </a:t>
            </a:r>
            <a:r>
              <a:rPr lang="en-US" sz="2400" dirty="0" smtClean="0">
                <a:solidFill>
                  <a:srgbClr val="C00000"/>
                </a:solidFill>
              </a:rPr>
              <a:t>1945.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>
                <a:solidFill>
                  <a:srgbClr val="C00000"/>
                </a:solidFill>
              </a:rPr>
              <a:t>Mempunyai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tujuan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 err="1"/>
              <a:t>Membentuk</a:t>
            </a:r>
            <a:r>
              <a:rPr lang="en-US" sz="2400" dirty="0"/>
              <a:t> NKRI yang </a:t>
            </a:r>
            <a:r>
              <a:rPr lang="en-US" sz="2400" dirty="0" err="1"/>
              <a:t>berbentuk</a:t>
            </a:r>
            <a:r>
              <a:rPr lang="en-US" sz="2400" dirty="0"/>
              <a:t> </a:t>
            </a:r>
            <a:r>
              <a:rPr lang="en-US" sz="2400" dirty="0" err="1"/>
              <a:t>kesatuan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kebangsaan</a:t>
            </a:r>
            <a:r>
              <a:rPr lang="en-US" sz="2400" dirty="0"/>
              <a:t> yang </a:t>
            </a:r>
            <a:r>
              <a:rPr lang="en-US" sz="2400" dirty="0" err="1"/>
              <a:t>demokratis</a:t>
            </a:r>
            <a:r>
              <a:rPr lang="en-US" sz="2400" dirty="0"/>
              <a:t>.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 yang  </a:t>
            </a:r>
            <a:r>
              <a:rPr lang="en-US" sz="2400" dirty="0" err="1" smtClean="0"/>
              <a:t>adil</a:t>
            </a:r>
            <a:r>
              <a:rPr lang="en-US" sz="2400" dirty="0" smtClean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makmur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materil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spiritual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wadah</a:t>
            </a:r>
            <a:r>
              <a:rPr lang="en-US" sz="2400" dirty="0"/>
              <a:t> NKRI.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yang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smtClean="0"/>
              <a:t>dg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/>
              <a:t>negara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dunia</a:t>
            </a:r>
            <a:r>
              <a:rPr lang="en-US" sz="2400" dirty="0"/>
              <a:t>, </a:t>
            </a:r>
            <a:r>
              <a:rPr lang="en-US" sz="2400" dirty="0" err="1"/>
              <a:t>terutama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smtClean="0"/>
              <a:t>negara2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kawasan</a:t>
            </a:r>
            <a:r>
              <a:rPr lang="en-US" sz="2400" dirty="0"/>
              <a:t> Asia-</a:t>
            </a:r>
            <a:r>
              <a:rPr lang="en-US" sz="2400" dirty="0" err="1"/>
              <a:t>Afrika</a:t>
            </a:r>
            <a:endParaRPr lang="en-US" sz="2400" dirty="0"/>
          </a:p>
          <a:p>
            <a:pPr marL="1371600" lvl="2" indent="-457200">
              <a:buFont typeface="+mj-lt"/>
              <a:buAutoNum type="alphaLcPeriod"/>
            </a:pPr>
            <a:r>
              <a:rPr lang="en-US" sz="2400" dirty="0" err="1"/>
              <a:t>Melaksanakannya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meluruskan</a:t>
            </a:r>
            <a:r>
              <a:rPr lang="en-US" sz="2400" dirty="0"/>
              <a:t> </a:t>
            </a:r>
            <a:r>
              <a:rPr lang="en-US" sz="2400" dirty="0" err="1"/>
              <a:t>segala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.</a:t>
            </a:r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700" b="1" dirty="0" smtClean="0">
                <a:solidFill>
                  <a:schemeClr val="tx1"/>
                </a:solidFill>
              </a:rPr>
              <a:t>PENYIMPANGAN-2 DLM  </a:t>
            </a:r>
            <a:r>
              <a:rPr lang="en-US" sz="2700" b="1" dirty="0">
                <a:solidFill>
                  <a:schemeClr val="tx1"/>
                </a:solidFill>
              </a:rPr>
              <a:t>PELAKSANAAN UUDS 1945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r>
              <a:rPr lang="en-US" dirty="0"/>
              <a:t>UUD 1945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murni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konsekuen</a:t>
            </a:r>
            <a:r>
              <a:rPr lang="en-US" dirty="0"/>
              <a:t>.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MPR, DPR, DPA </a:t>
            </a:r>
            <a:r>
              <a:rPr lang="en-US" dirty="0" err="1"/>
              <a:t>dan</a:t>
            </a:r>
            <a:r>
              <a:rPr lang="en-US" dirty="0"/>
              <a:t> BPK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UUD 1945,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Penyimpangan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smtClean="0"/>
              <a:t>al: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C00000"/>
                </a:solidFill>
              </a:rPr>
              <a:t>Presiden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membuat</a:t>
            </a:r>
            <a:r>
              <a:rPr lang="en-US" dirty="0">
                <a:solidFill>
                  <a:srgbClr val="C00000"/>
                </a:solidFill>
              </a:rPr>
              <a:t> UU </a:t>
            </a:r>
            <a:r>
              <a:rPr lang="en-US" dirty="0" err="1">
                <a:solidFill>
                  <a:srgbClr val="C00000"/>
                </a:solidFill>
              </a:rPr>
              <a:t>tanpa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persetujuan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DPR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C00000"/>
                </a:solidFill>
              </a:rPr>
              <a:t>Presiden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membubarkan</a:t>
            </a:r>
            <a:r>
              <a:rPr lang="en-US" dirty="0">
                <a:solidFill>
                  <a:srgbClr val="C00000"/>
                </a:solidFill>
              </a:rPr>
              <a:t> DPR yang </a:t>
            </a:r>
            <a:r>
              <a:rPr lang="en-US" dirty="0" err="1">
                <a:solidFill>
                  <a:srgbClr val="C00000"/>
                </a:solidFill>
              </a:rPr>
              <a:t>tidak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menyetujui</a:t>
            </a:r>
            <a:r>
              <a:rPr lang="en-US" dirty="0">
                <a:solidFill>
                  <a:srgbClr val="C00000"/>
                </a:solidFill>
              </a:rPr>
              <a:t> APBN yang </a:t>
            </a:r>
            <a:r>
              <a:rPr lang="en-US" dirty="0" err="1">
                <a:solidFill>
                  <a:srgbClr val="C00000"/>
                </a:solidFill>
              </a:rPr>
              <a:t>diajukannya</a:t>
            </a:r>
            <a:r>
              <a:rPr lang="en-US" dirty="0">
                <a:solidFill>
                  <a:srgbClr val="C00000"/>
                </a:solidFill>
              </a:rPr>
              <a:t>. </a:t>
            </a:r>
            <a:endParaRPr lang="en-US" dirty="0" smtClean="0">
              <a:solidFill>
                <a:srgbClr val="C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C00000"/>
                </a:solidFill>
              </a:rPr>
              <a:t>Presiden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memegang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kekuasaan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penuh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MPR </a:t>
            </a:r>
            <a:r>
              <a:rPr lang="en-US" dirty="0" err="1" smtClean="0">
                <a:solidFill>
                  <a:srgbClr val="C00000"/>
                </a:solidFill>
              </a:rPr>
              <a:t>mengangkat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sebagai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Presiden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seumur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hidup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dirty="0" smtClean="0"/>
              <a:t> Pres </a:t>
            </a:r>
            <a:r>
              <a:rPr lang="en-US" dirty="0" err="1" smtClean="0"/>
              <a:t>Soekarno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Srt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kpd</a:t>
            </a:r>
            <a:r>
              <a:rPr lang="en-US" dirty="0" smtClean="0"/>
              <a:t> </a:t>
            </a:r>
            <a:r>
              <a:rPr lang="en-US" dirty="0" err="1" smtClean="0"/>
              <a:t>Letjen</a:t>
            </a:r>
            <a:r>
              <a:rPr lang="en-US" dirty="0" smtClean="0"/>
              <a:t> </a:t>
            </a:r>
            <a:r>
              <a:rPr lang="en-US" dirty="0" err="1" smtClean="0"/>
              <a:t>Soeharto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pemulihan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stabilitas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219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chemeClr val="tx1"/>
                </a:solidFill>
              </a:rPr>
              <a:t>MASA </a:t>
            </a:r>
            <a:r>
              <a:rPr lang="en-US" sz="3600" b="1" dirty="0">
                <a:solidFill>
                  <a:schemeClr val="tx1"/>
                </a:solidFill>
              </a:rPr>
              <a:t>ORDE BARU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ahir</a:t>
            </a:r>
            <a:r>
              <a:rPr lang="en-US" dirty="0" smtClean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diselenggarakannya</a:t>
            </a:r>
            <a:r>
              <a:rPr lang="en-US" dirty="0"/>
              <a:t> seminar TNI/AD yang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Seskoad</a:t>
            </a:r>
            <a:r>
              <a:rPr lang="en-US" dirty="0"/>
              <a:t> Bandung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25 s/d 31 </a:t>
            </a:r>
            <a:r>
              <a:rPr lang="en-US" dirty="0" err="1"/>
              <a:t>Agustus</a:t>
            </a:r>
            <a:r>
              <a:rPr lang="en-US" dirty="0"/>
              <a:t> 1966. </a:t>
            </a:r>
            <a:endParaRPr lang="en-US" dirty="0" smtClean="0"/>
          </a:p>
          <a:p>
            <a:r>
              <a:rPr lang="en-US" dirty="0" err="1" smtClean="0"/>
              <a:t>Ciri-ciri</a:t>
            </a:r>
            <a:r>
              <a:rPr lang="en-US" dirty="0" smtClean="0"/>
              <a:t> al 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C00000"/>
                </a:solidFill>
              </a:rPr>
              <a:t>Landasan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Idiil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Pancasila</a:t>
            </a:r>
            <a:endParaRPr lang="en-US" dirty="0" smtClean="0">
              <a:solidFill>
                <a:srgbClr val="C0000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C00000"/>
                </a:solidFill>
              </a:rPr>
              <a:t>Landasan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konstitusional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UUD </a:t>
            </a:r>
            <a:r>
              <a:rPr lang="en-US" dirty="0" smtClean="0">
                <a:solidFill>
                  <a:srgbClr val="C00000"/>
                </a:solidFill>
              </a:rPr>
              <a:t>1945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C00000"/>
                </a:solidFill>
              </a:rPr>
              <a:t>landasan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strukturalnya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adalah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Kabinet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Ampera</a:t>
            </a:r>
            <a:endParaRPr lang="en-US" dirty="0" smtClean="0">
              <a:solidFill>
                <a:srgbClr val="C0000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C00000"/>
                </a:solidFill>
              </a:rPr>
              <a:t>landasan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operasionalnya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adalah</a:t>
            </a:r>
            <a:r>
              <a:rPr lang="en-US" dirty="0">
                <a:solidFill>
                  <a:srgbClr val="C00000"/>
                </a:solidFill>
              </a:rPr>
              <a:t> Tap MPR </a:t>
            </a:r>
            <a:r>
              <a:rPr lang="en-US" dirty="0" err="1">
                <a:solidFill>
                  <a:srgbClr val="C00000"/>
                </a:solidFill>
              </a:rPr>
              <a:t>sejak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sidang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umum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</a:t>
            </a:r>
            <a:r>
              <a:rPr lang="en-US" dirty="0">
                <a:solidFill>
                  <a:srgbClr val="C00000"/>
                </a:solidFill>
              </a:rPr>
              <a:t> IV </a:t>
            </a:r>
            <a:r>
              <a:rPr lang="en-US" dirty="0" err="1">
                <a:solidFill>
                  <a:srgbClr val="C00000"/>
                </a:solidFill>
              </a:rPr>
              <a:t>tahun</a:t>
            </a:r>
            <a:r>
              <a:rPr lang="en-US" dirty="0">
                <a:solidFill>
                  <a:srgbClr val="C00000"/>
                </a:solidFill>
              </a:rPr>
              <a:t> 1966.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 smtClean="0">
                <a:solidFill>
                  <a:schemeClr val="tx1"/>
                </a:solidFill>
              </a:rPr>
              <a:t>Lanjutan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513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Tujuannya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menegakkan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keadilan</a:t>
            </a:r>
            <a:r>
              <a:rPr lang="en-US" dirty="0"/>
              <a:t> </a:t>
            </a:r>
            <a:r>
              <a:rPr lang="en-US" dirty="0" err="1"/>
              <a:t>demi</a:t>
            </a:r>
            <a:r>
              <a:rPr lang="en-US" dirty="0"/>
              <a:t> </a:t>
            </a:r>
            <a:r>
              <a:rPr lang="en-US" dirty="0" err="1"/>
              <a:t>Ampera</a:t>
            </a:r>
            <a:r>
              <a:rPr lang="en-US" dirty="0"/>
              <a:t>, </a:t>
            </a:r>
            <a:r>
              <a:rPr lang="en-US" dirty="0" err="1"/>
              <a:t>Tritura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Hanura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konstitusional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/>
              <a:t>Pancasila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murni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konsekuen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Orde</a:t>
            </a:r>
            <a:r>
              <a:rPr lang="en-US" dirty="0" smtClean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menghendaki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meninggalkan</a:t>
            </a:r>
            <a:r>
              <a:rPr lang="en-US" dirty="0"/>
              <a:t> </a:t>
            </a:r>
            <a:r>
              <a:rPr lang="en-US" dirty="0" err="1"/>
              <a:t>komitmen</a:t>
            </a:r>
            <a:r>
              <a:rPr lang="en-US" dirty="0"/>
              <a:t> </a:t>
            </a:r>
            <a:r>
              <a:rPr lang="en-US" dirty="0" err="1"/>
              <a:t>antikolonialisme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Orde</a:t>
            </a:r>
            <a:r>
              <a:rPr lang="en-US" dirty="0" smtClean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 smtClean="0"/>
              <a:t>menginginkan</a:t>
            </a:r>
            <a:r>
              <a:rPr lang="en-US" dirty="0" smtClean="0"/>
              <a:t> </a:t>
            </a:r>
            <a:r>
              <a:rPr lang="en-US" dirty="0" err="1"/>
              <a:t>tatanan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, </a:t>
            </a:r>
            <a:r>
              <a:rPr lang="en-US" dirty="0" err="1"/>
              <a:t>perekonomian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yang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cita-cita</a:t>
            </a:r>
            <a:r>
              <a:rPr lang="en-US" dirty="0"/>
              <a:t> </a:t>
            </a:r>
            <a:r>
              <a:rPr lang="en-US" dirty="0" err="1"/>
              <a:t>demokrasi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PENGAMALAN UUD 1945 OLEH ORDE BARU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3340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erhasil</a:t>
            </a:r>
            <a:r>
              <a:rPr lang="en-US" dirty="0" smtClean="0"/>
              <a:t> </a:t>
            </a:r>
            <a:r>
              <a:rPr lang="en-US" dirty="0" err="1"/>
              <a:t>menyalurkan</a:t>
            </a:r>
            <a:r>
              <a:rPr lang="en-US" dirty="0"/>
              <a:t> </a:t>
            </a:r>
            <a:r>
              <a:rPr lang="en-US" dirty="0" err="1"/>
              <a:t>aspirasi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mengoreksi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Orde</a:t>
            </a:r>
            <a:r>
              <a:rPr lang="en-US" dirty="0"/>
              <a:t> Lama. </a:t>
            </a:r>
            <a:endParaRPr lang="en-US" dirty="0" smtClean="0"/>
          </a:p>
          <a:p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/>
              <a:t>hukum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smtClean="0"/>
              <a:t>al:</a:t>
            </a:r>
          </a:p>
          <a:p>
            <a:pPr lvl="1"/>
            <a:r>
              <a:rPr lang="en-US" dirty="0" smtClean="0"/>
              <a:t> Tap</a:t>
            </a:r>
            <a:r>
              <a:rPr lang="en-US" dirty="0"/>
              <a:t>. MPR </a:t>
            </a:r>
            <a:r>
              <a:rPr lang="en-US" dirty="0" err="1"/>
              <a:t>No.IX</a:t>
            </a:r>
            <a:r>
              <a:rPr lang="en-US" dirty="0"/>
              <a:t>/MPR/1966, </a:t>
            </a:r>
            <a:r>
              <a:rPr lang="en-US" dirty="0" err="1" smtClean="0"/>
              <a:t>ttg</a:t>
            </a:r>
            <a:r>
              <a:rPr lang="en-US" dirty="0" smtClean="0"/>
              <a:t> </a:t>
            </a:r>
            <a:r>
              <a:rPr lang="en-US" dirty="0" err="1" smtClean="0"/>
              <a:t>Pengesahan</a:t>
            </a:r>
            <a:r>
              <a:rPr lang="en-US" dirty="0" smtClean="0"/>
              <a:t> </a:t>
            </a:r>
            <a:r>
              <a:rPr lang="en-US" dirty="0" err="1" smtClean="0"/>
              <a:t>Supersemar</a:t>
            </a:r>
            <a:endParaRPr lang="en-US" dirty="0" smtClean="0"/>
          </a:p>
          <a:p>
            <a:pPr lvl="1"/>
            <a:r>
              <a:rPr lang="en-US" dirty="0" smtClean="0"/>
              <a:t>Tap</a:t>
            </a:r>
            <a:r>
              <a:rPr lang="en-US" dirty="0"/>
              <a:t>. MPR No.XXV/MPR/1966 </a:t>
            </a:r>
            <a:r>
              <a:rPr lang="en-US" dirty="0" err="1" smtClean="0"/>
              <a:t>ttg</a:t>
            </a:r>
            <a:r>
              <a:rPr lang="en-US" dirty="0" smtClean="0"/>
              <a:t> </a:t>
            </a:r>
            <a:r>
              <a:rPr lang="en-US" dirty="0" err="1"/>
              <a:t>pembubaran</a:t>
            </a:r>
            <a:r>
              <a:rPr lang="en-US" dirty="0"/>
              <a:t> PKI &amp;</a:t>
            </a:r>
            <a:r>
              <a:rPr lang="en-US" dirty="0" smtClean="0"/>
              <a:t> </a:t>
            </a:r>
            <a:r>
              <a:rPr lang="en-US" dirty="0" err="1"/>
              <a:t>ormasnya</a:t>
            </a:r>
            <a:r>
              <a:rPr lang="en-US" dirty="0"/>
              <a:t>,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Tap </a:t>
            </a:r>
            <a:r>
              <a:rPr lang="en-US" dirty="0"/>
              <a:t>MPR No.XII/MPR/1966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err="1" smtClean="0"/>
              <a:t>Sidang</a:t>
            </a:r>
            <a:r>
              <a:rPr lang="en-US" dirty="0" smtClean="0"/>
              <a:t> </a:t>
            </a:r>
            <a:r>
              <a:rPr lang="en-US" dirty="0" err="1"/>
              <a:t>istimewa</a:t>
            </a:r>
            <a:r>
              <a:rPr lang="en-US" dirty="0"/>
              <a:t> MPRS 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/>
              <a:t>1967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mandat</a:t>
            </a:r>
            <a:r>
              <a:rPr lang="en-US" dirty="0"/>
              <a:t> MPRS </a:t>
            </a:r>
            <a:r>
              <a:rPr lang="en-US" dirty="0" smtClean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Soekarno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Sidang</a:t>
            </a:r>
            <a:r>
              <a:rPr lang="en-US" dirty="0" smtClean="0"/>
              <a:t> </a:t>
            </a:r>
            <a:r>
              <a:rPr lang="en-US" dirty="0" err="1"/>
              <a:t>istimewa</a:t>
            </a:r>
            <a:r>
              <a:rPr lang="en-US" dirty="0"/>
              <a:t> 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/>
              <a:t>1968 MPRS </a:t>
            </a:r>
            <a:r>
              <a:rPr lang="en-US" dirty="0" err="1"/>
              <a:t>mengangkat</a:t>
            </a:r>
            <a:r>
              <a:rPr lang="en-US" dirty="0"/>
              <a:t> </a:t>
            </a:r>
            <a:r>
              <a:rPr lang="en-US" dirty="0" err="1"/>
              <a:t>Soeharto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terselenggaranya</a:t>
            </a:r>
            <a:r>
              <a:rPr lang="en-US" dirty="0"/>
              <a:t> </a:t>
            </a:r>
            <a:r>
              <a:rPr lang="en-US" dirty="0" err="1"/>
              <a:t>Pemilu</a:t>
            </a:r>
            <a:r>
              <a:rPr lang="en-US" dirty="0"/>
              <a:t>. 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/>
              <a:t>lembaga</a:t>
            </a:r>
            <a:r>
              <a:rPr lang="en-US" dirty="0"/>
              <a:t> Negara </a:t>
            </a:r>
            <a:r>
              <a:rPr lang="en-US" dirty="0" err="1"/>
              <a:t>seperti</a:t>
            </a:r>
            <a:r>
              <a:rPr lang="en-US" dirty="0"/>
              <a:t> MPR, DPR, DPA </a:t>
            </a:r>
            <a:r>
              <a:rPr lang="en-US" dirty="0" err="1"/>
              <a:t>dan</a:t>
            </a:r>
            <a:r>
              <a:rPr lang="en-US" dirty="0"/>
              <a:t> BPK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UUD 1945.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11162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 smtClean="0"/>
              <a:t>lanjutan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457200"/>
            <a:ext cx="9144000" cy="6400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kenegaraan</a:t>
            </a:r>
            <a:r>
              <a:rPr lang="en-US" dirty="0"/>
              <a:t> lima </a:t>
            </a:r>
            <a:r>
              <a:rPr lang="en-US" dirty="0" err="1"/>
              <a:t>tahunan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MPR </a:t>
            </a:r>
            <a:r>
              <a:rPr lang="en-US" dirty="0" err="1"/>
              <a:t>mengadakan</a:t>
            </a:r>
            <a:r>
              <a:rPr lang="en-US" dirty="0"/>
              <a:t> </a:t>
            </a:r>
            <a:r>
              <a:rPr lang="en-US" dirty="0" err="1"/>
              <a:t>sidang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Pemilu</a:t>
            </a:r>
            <a:endParaRPr lang="en-US" dirty="0"/>
          </a:p>
          <a:p>
            <a:pPr lvl="1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sidang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MPR </a:t>
            </a:r>
            <a:r>
              <a:rPr lang="en-US" dirty="0" err="1"/>
              <a:t>bertugas</a:t>
            </a:r>
            <a:r>
              <a:rPr lang="en-US" dirty="0"/>
              <a:t>; </a:t>
            </a:r>
          </a:p>
          <a:p>
            <a:pPr lvl="2"/>
            <a:r>
              <a:rPr lang="en-US" dirty="0" err="1"/>
              <a:t>Menetapkan</a:t>
            </a:r>
            <a:r>
              <a:rPr lang="en-US" dirty="0"/>
              <a:t> GBHN. </a:t>
            </a:r>
          </a:p>
          <a:p>
            <a:pPr lvl="2"/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wakilnya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GBHN.</a:t>
            </a:r>
          </a:p>
          <a:p>
            <a:pPr lvl="1"/>
            <a:r>
              <a:rPr lang="en-US" dirty="0" err="1"/>
              <a:t>Presiden</a:t>
            </a:r>
            <a:r>
              <a:rPr lang="en-US" dirty="0"/>
              <a:t>, </a:t>
            </a:r>
            <a:r>
              <a:rPr lang="en-US" dirty="0" err="1" smtClean="0"/>
              <a:t>wapres</a:t>
            </a:r>
            <a:r>
              <a:rPr lang="en-US" dirty="0" smtClean="0"/>
              <a:t>, </a:t>
            </a:r>
            <a:r>
              <a:rPr lang="en-US" dirty="0" err="1"/>
              <a:t>dan</a:t>
            </a:r>
            <a:r>
              <a:rPr lang="en-US" dirty="0"/>
              <a:t> Menteri-2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UUD 1945.</a:t>
            </a:r>
          </a:p>
          <a:p>
            <a:pPr lvl="1"/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: </a:t>
            </a:r>
          </a:p>
          <a:p>
            <a:pPr lvl="2"/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DPA </a:t>
            </a:r>
            <a:r>
              <a:rPr lang="en-US" dirty="0" err="1"/>
              <a:t>dan</a:t>
            </a:r>
            <a:r>
              <a:rPr lang="en-US" dirty="0"/>
              <a:t> BPK. </a:t>
            </a:r>
          </a:p>
          <a:p>
            <a:pPr lvl="2"/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Pemilu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 </a:t>
            </a:r>
          </a:p>
          <a:p>
            <a:pPr lvl="2"/>
            <a:r>
              <a:rPr lang="en-US" dirty="0" err="1"/>
              <a:t>Mengajukan</a:t>
            </a:r>
            <a:r>
              <a:rPr lang="en-US" dirty="0"/>
              <a:t> APBN 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Repelita</a:t>
            </a:r>
            <a:r>
              <a:rPr lang="en-US" dirty="0"/>
              <a:t>. </a:t>
            </a:r>
          </a:p>
          <a:p>
            <a:pPr lvl="2"/>
            <a:r>
              <a:rPr lang="en-US" dirty="0" err="1"/>
              <a:t>Membuat</a:t>
            </a:r>
            <a:r>
              <a:rPr lang="en-US" dirty="0"/>
              <a:t> UU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DPR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UUD 1945 </a:t>
            </a:r>
            <a:r>
              <a:rPr lang="en-US" dirty="0" err="1"/>
              <a:t>dan</a:t>
            </a:r>
            <a:r>
              <a:rPr lang="en-US" dirty="0"/>
              <a:t> GBHN.</a:t>
            </a:r>
          </a:p>
          <a:p>
            <a:pPr lvl="1"/>
            <a:r>
              <a:rPr lang="en-US" dirty="0"/>
              <a:t>DPR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mengawasi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Presiden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tugasnya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UUD 1945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UU.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217</TotalTime>
  <Words>808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DINAMIKA PELAKSANAAN UUD’45 SEJAK AWAL KEMERDEKAAN HINGGA ERA SEKARANG</vt:lpstr>
      <vt:lpstr>Masa kemerdekaan ( 1945 s/d 27 Desember 1949)</vt:lpstr>
      <vt:lpstr>lanjutan</vt:lpstr>
      <vt:lpstr>                              MASA ORLA (5 Jul 1959 s/d -11 Mar 1966) </vt:lpstr>
      <vt:lpstr>         PENYIMPANGAN-2 DLM  PELAKSANAAN UUDS 1945 </vt:lpstr>
      <vt:lpstr> MASA ORDE BARU </vt:lpstr>
      <vt:lpstr>Lanjutan</vt:lpstr>
      <vt:lpstr>PENGAMALAN UUD 1945 OLEH ORDE BARU</vt:lpstr>
      <vt:lpstr>lanjutan</vt:lpstr>
      <vt:lpstr>   MASA REFORMASI </vt:lpstr>
      <vt:lpstr>7 KUNCI POKOK SISTEM PEMERINTAHAN NEGARA R.I.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Office</cp:lastModifiedBy>
  <cp:revision>23</cp:revision>
  <dcterms:created xsi:type="dcterms:W3CDTF">2014-11-10T13:07:19Z</dcterms:created>
  <dcterms:modified xsi:type="dcterms:W3CDTF">2015-08-27T12:41:32Z</dcterms:modified>
</cp:coreProperties>
</file>