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9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89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1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82" r:id="rId29"/>
    <p:sldId id="263" r:id="rId30"/>
    <p:sldId id="279" r:id="rId31"/>
    <p:sldId id="286" r:id="rId32"/>
    <p:sldId id="291" r:id="rId33"/>
    <p:sldId id="287" r:id="rId34"/>
    <p:sldId id="288" r:id="rId35"/>
    <p:sldId id="292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05" r:id="rId50"/>
    <p:sldId id="306" r:id="rId51"/>
    <p:sldId id="310" r:id="rId52"/>
    <p:sldId id="311" r:id="rId53"/>
    <p:sldId id="307" r:id="rId54"/>
    <p:sldId id="308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2CA7-C0B0-430D-AF42-F80DB3468B8B}" v="74" dt="2023-10-17T04:16:2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5D6C2-1C95-B2C7-8F66-BEC88B011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C921C-13C5-CD5B-8D1C-CE962D69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DE62C-C278-213E-1B3F-75763660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8695D-8349-D9B6-D0BC-59956754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00A40-FF26-5CDF-252F-81286F85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6745F-9A44-D49F-ED0F-DE597CE2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568C7-2E9B-84D4-D8DE-C732CB57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86EE1-7DF5-61EE-D300-3EC6927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D58B0-8242-596C-97D2-71096D8F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E99BA-1A19-379C-B792-44F1D179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7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5B168D-5C46-C52A-B912-0FCDAB1C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562DC-F9F9-0999-99D4-1EE4BFD39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19CE3-EEF0-544D-0ED9-EE346A5B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1205F-6554-6951-1859-9563431E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AC2F9-A31F-D48F-6F30-2972165D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4693-421A-C627-1884-0AB6BB8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3C651-4D1A-C692-3626-8924C876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07F06-1392-DC10-CC9C-DBE376C9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593FC-79A6-5047-C472-F15256FC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EB9D8-75DF-D32E-328B-1EA813D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5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24539-1598-B59F-5615-F5CE220A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C82EBB-81C6-E90F-5A85-B5ACBB1C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DC73A-3F9F-6873-5A0F-E56AB9DE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1AA9-0056-4EE5-891C-F77A4730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DB4F7-694E-1369-7C1D-3BD33E7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44D48-6586-3EA7-A0CB-085777F4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E7D25-452B-EE7C-111A-CA2C1C40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A09CDA-5FF1-D7CE-45C0-882197CE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E3E08-CE80-CC06-67C2-167144E1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C2016-A307-DC56-BAFE-DB6AC473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B9025E-F3DB-26DF-4B3B-0FF9381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9107-647E-9812-3489-88258004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DE17F-632D-7D80-720D-668F9B19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D8159-D66C-2800-4B81-2A9A00D5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55CEE8-0701-0BD2-A11F-A645B700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D6F8E-4A30-152C-57B3-4D30D39C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A6B75C-C337-1F14-B166-E8FF3EE7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A661F2-DDF7-1CCE-8CEE-90933D0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86710C-05CA-C40A-F9A8-C478EF9B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416ED-6810-A37C-23B8-EC1BAC3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A0060-F8F6-D480-4012-2A456ADA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2CE9AB-AF60-62A6-861F-48C60491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0324D-7182-7B09-73DF-E9B3F4CF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BF1DC0-21FA-C958-5C4C-896B1C16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B3663A-3FA2-625D-23D0-319BA29E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5DF9D8-80BF-F4D9-228E-26091DBC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201B-BE47-AF32-03E4-37DA9180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09924-1756-5B23-CFEF-B72D2559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FFEC5-1E16-0557-A79F-46F06E99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A0A06-2E36-7BF3-3719-073159FD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86BD5-034F-254C-7A79-091B3C57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F2B900-C40D-BFC3-49A1-3480E90A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6F176-1513-F4BE-9FA4-B34BAA87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833807-BC91-297B-2D39-D7DC10CF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19C4C-8040-A509-790B-4A629B6D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7BBB1-1036-B2F8-8FC1-FB5B4248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2ACF6-1C30-7072-18E3-0DD3B3D2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9D9D2-A214-A4FF-162D-2EC28E5C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0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38DC7F-A00F-CA35-ECD8-B266A8E2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7C868-C86E-2F85-0CD9-BCA7FE7A0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76EC5-992B-5457-2B89-FC912751F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3CC1-C0FC-46A1-9F70-295D261AA86A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D794C-AD94-D2B7-FE54-C1FFCDC6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F446C-4305-9D57-8FE2-82FDF831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D431-0561-4A02-BE5B-69A625774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angular-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s.google.com/maps?hl=pt-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ocode.maps.co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.maps.co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overview?hl=pt-br" TargetMode="External"/><Relationship Id="rId2" Type="http://schemas.openxmlformats.org/officeDocument/2006/relationships/hyperlink" Target="https://github.com/angular/components/tree/main/src/google-maps#readme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2619375" y="1190625"/>
            <a:ext cx="6431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2"/>
                </a:solidFill>
              </a:rPr>
              <a:t>SETUP DO PROJETO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BEEFE57-E5CC-7669-6E4D-71C85C7A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36" y="2468917"/>
            <a:ext cx="2551064" cy="25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708" y="211601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Criando Componente Mapa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O componente será criado na pasta APP </a:t>
            </a:r>
          </a:p>
          <a:p>
            <a:endParaRPr lang="pt-BR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76A21C-49D7-A8D0-AFCC-E9BEC7BE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37668"/>
            <a:ext cx="4159257" cy="27964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6199464" y="1074044"/>
            <a:ext cx="5684415" cy="470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Um componente no Angular  é composto de </a:t>
            </a:r>
          </a:p>
          <a:p>
            <a:r>
              <a:rPr lang="pt-BR" dirty="0"/>
              <a:t>4 arquivos: 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CSS</a:t>
            </a:r>
            <a:r>
              <a:rPr lang="pt-BR" dirty="0"/>
              <a:t> – Ficarão nossas estilizações da página, classes CSS.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HTML</a:t>
            </a:r>
            <a:r>
              <a:rPr lang="pt-BR" dirty="0"/>
              <a:t> – Aqui é onde escrevemos nossas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 para construção da página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/>
              <a:t>Component</a:t>
            </a:r>
            <a:r>
              <a:rPr lang="pt-BR" dirty="0"/>
              <a:t> – Temos a lógica do componente, dependências, declaração de variáveis, algumas funções de validação, declaração de formulários quando necessário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/>
              <a:t>Spec</a:t>
            </a:r>
            <a:r>
              <a:rPr lang="pt-BR" dirty="0"/>
              <a:t> – Arquivo de Testes do componente (não será coberto nesse tutorial) </a:t>
            </a:r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41785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708" y="211601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Criando Componente Mapa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O componente será criado na pasta APP </a:t>
            </a:r>
          </a:p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5238750" y="1335634"/>
            <a:ext cx="5684415" cy="470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Dentro da pasta do componente mapa vamos criar também duas pastas Models e Services que serão usadas mais a seguir.</a:t>
            </a:r>
          </a:p>
          <a:p>
            <a:endParaRPr lang="pt-BR" b="1" i="1" dirty="0"/>
          </a:p>
          <a:p>
            <a:r>
              <a:rPr lang="pt-BR" dirty="0"/>
              <a:t>E assim fica a estrutura do componente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51B392-ACBA-98BD-F8A4-68CDFDA0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0" y="1555498"/>
            <a:ext cx="3669905" cy="374700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8F442B-3BBE-A8B2-667B-154A86A330CE}"/>
              </a:ext>
            </a:extLst>
          </p:cNvPr>
          <p:cNvCxnSpPr/>
          <p:nvPr/>
        </p:nvCxnSpPr>
        <p:spPr>
          <a:xfrm>
            <a:off x="284630" y="2161690"/>
            <a:ext cx="5117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2A41E60-9CE1-EA23-A0A9-B9E1C33527DA}"/>
              </a:ext>
            </a:extLst>
          </p:cNvPr>
          <p:cNvCxnSpPr/>
          <p:nvPr/>
        </p:nvCxnSpPr>
        <p:spPr>
          <a:xfrm>
            <a:off x="284630" y="2439925"/>
            <a:ext cx="5117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9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9458" y="241367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Configurando Rotas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7920962" y="729865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Quando iniciamos o projeto foi perguntado sobre a criação do </a:t>
            </a:r>
            <a:r>
              <a:rPr lang="pt-BR" dirty="0" err="1"/>
              <a:t>routing</a:t>
            </a:r>
            <a:r>
              <a:rPr lang="pt-BR" dirty="0"/>
              <a:t> module. É nesse módulo que configuramos as rotas da nossa aplicação.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Na constante </a:t>
            </a:r>
            <a:r>
              <a:rPr lang="pt-BR" dirty="0" err="1"/>
              <a:t>routes</a:t>
            </a:r>
            <a:r>
              <a:rPr lang="pt-BR" dirty="0"/>
              <a:t>, criamos as rotas e indicamos qual componente corresponde aquela rota, também é aqui que configurando Route </a:t>
            </a:r>
            <a:r>
              <a:rPr lang="pt-BR" dirty="0" err="1"/>
              <a:t>Guards</a:t>
            </a:r>
            <a:r>
              <a:rPr lang="pt-BR" dirty="0"/>
              <a:t>, que são ‘componentes’ do framework para negar o  acesso a pessoas não autorizadas ou não autenticadas.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F16A1B-5B71-B748-62EB-3B77DC3A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5" y="1335634"/>
            <a:ext cx="7473346" cy="37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9458" y="241367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Configurando Rotas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5987387" y="847136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Após a configuração da rota, se navegarmos para localhost:4200/mapa veremos a mensagem ‘mapa </a:t>
            </a:r>
            <a:r>
              <a:rPr lang="pt-BR" dirty="0" err="1"/>
              <a:t>works</a:t>
            </a:r>
            <a:r>
              <a:rPr lang="pt-BR" dirty="0"/>
              <a:t>’. </a:t>
            </a:r>
          </a:p>
          <a:p>
            <a:endParaRPr lang="pt-BR" dirty="0"/>
          </a:p>
          <a:p>
            <a:r>
              <a:rPr lang="pt-BR" dirty="0"/>
              <a:t>É uma </a:t>
            </a:r>
            <a:r>
              <a:rPr lang="pt-BR" dirty="0" err="1"/>
              <a:t>tag</a:t>
            </a:r>
            <a:r>
              <a:rPr lang="pt-BR" dirty="0"/>
              <a:t> que está declarada no HTML do componente Mapas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D5C380-93B9-706A-50F8-13F91F83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2" y="847136"/>
            <a:ext cx="4849580" cy="27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033" y="368345"/>
            <a:ext cx="12020758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Instalando a biblioteca do Maps no projeto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5987387" y="847136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71D0A1-88CF-2116-A1F1-59532298FC96}"/>
              </a:ext>
            </a:extLst>
          </p:cNvPr>
          <p:cNvSpPr txBox="1"/>
          <p:nvPr/>
        </p:nvSpPr>
        <p:spPr>
          <a:xfrm>
            <a:off x="205712" y="802075"/>
            <a:ext cx="5414038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Vamos instalar as bibliotecas necessária para o funcionamento </a:t>
            </a:r>
            <a:r>
              <a:rPr lang="pt-BR" dirty="0" err="1"/>
              <a:t>maps</a:t>
            </a:r>
            <a:r>
              <a:rPr lang="pt-BR" dirty="0"/>
              <a:t> no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2DE082-2A09-362C-AE4B-9E910AA9FA9A}"/>
              </a:ext>
            </a:extLst>
          </p:cNvPr>
          <p:cNvSpPr txBox="1"/>
          <p:nvPr/>
        </p:nvSpPr>
        <p:spPr>
          <a:xfrm>
            <a:off x="205712" y="1580613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No terminal do projeto no </a:t>
            </a:r>
            <a:r>
              <a:rPr lang="pt-BR" dirty="0" err="1"/>
              <a:t>vscode</a:t>
            </a:r>
            <a:r>
              <a:rPr lang="pt-BR" dirty="0"/>
              <a:t> executar:  </a:t>
            </a:r>
          </a:p>
          <a:p>
            <a:r>
              <a:rPr lang="pt-BR" b="1" dirty="0" err="1"/>
              <a:t>npm</a:t>
            </a:r>
            <a:r>
              <a:rPr lang="pt-BR" b="1" dirty="0"/>
              <a:t> i @googlemaps/extended-component-library</a:t>
            </a:r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0AEBFB-9CDF-B1C8-38BD-7CB25CDF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95420"/>
            <a:ext cx="10174120" cy="12003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9AA85-81CE-BA75-741A-3496820575B4}"/>
              </a:ext>
            </a:extLst>
          </p:cNvPr>
          <p:cNvSpPr txBox="1"/>
          <p:nvPr/>
        </p:nvSpPr>
        <p:spPr>
          <a:xfrm>
            <a:off x="205711" y="3790755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 carregador: </a:t>
            </a:r>
          </a:p>
          <a:p>
            <a:r>
              <a:rPr lang="pt-BR" b="1" dirty="0" err="1"/>
              <a:t>npm</a:t>
            </a:r>
            <a:r>
              <a:rPr lang="pt-BR" b="1" dirty="0"/>
              <a:t> i @googlemaps/js-api-loader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09303F-631D-5BD9-845B-BDAADB6F56DA}"/>
              </a:ext>
            </a:extLst>
          </p:cNvPr>
          <p:cNvSpPr txBox="1"/>
          <p:nvPr/>
        </p:nvSpPr>
        <p:spPr>
          <a:xfrm>
            <a:off x="186690" y="4780870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dos tipos para </a:t>
            </a:r>
            <a:r>
              <a:rPr lang="pt-BR" dirty="0" err="1"/>
              <a:t>Typescript</a:t>
            </a:r>
            <a:r>
              <a:rPr lang="pt-BR" dirty="0"/>
              <a:t>: </a:t>
            </a:r>
          </a:p>
          <a:p>
            <a:r>
              <a:rPr lang="pt-BR" b="1" dirty="0" err="1"/>
              <a:t>npm</a:t>
            </a:r>
            <a:r>
              <a:rPr lang="pt-BR" b="1" dirty="0"/>
              <a:t> i -D @types/google.maps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433B5A-045D-98B9-E5D4-60CBD63F5636}"/>
              </a:ext>
            </a:extLst>
          </p:cNvPr>
          <p:cNvSpPr txBox="1"/>
          <p:nvPr/>
        </p:nvSpPr>
        <p:spPr>
          <a:xfrm>
            <a:off x="167669" y="5766002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dos componentes Maps para Angular: </a:t>
            </a:r>
          </a:p>
          <a:p>
            <a:r>
              <a:rPr lang="pt-BR" b="1" dirty="0" err="1"/>
              <a:t>npm</a:t>
            </a:r>
            <a:r>
              <a:rPr lang="pt-BR" b="1" dirty="0"/>
              <a:t> i @angular/google-maps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43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033" y="368345"/>
            <a:ext cx="12020758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Instalando a biblioteca do Maps no projeto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5987387" y="847136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71D0A1-88CF-2116-A1F1-59532298FC96}"/>
              </a:ext>
            </a:extLst>
          </p:cNvPr>
          <p:cNvSpPr txBox="1"/>
          <p:nvPr/>
        </p:nvSpPr>
        <p:spPr>
          <a:xfrm>
            <a:off x="205712" y="802075"/>
            <a:ext cx="5414038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Vamos instalar as bibliotecas necessária para o funcionamento </a:t>
            </a:r>
            <a:r>
              <a:rPr lang="pt-BR" dirty="0" err="1"/>
              <a:t>maps</a:t>
            </a:r>
            <a:r>
              <a:rPr lang="pt-BR" dirty="0"/>
              <a:t> no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2DE082-2A09-362C-AE4B-9E910AA9FA9A}"/>
              </a:ext>
            </a:extLst>
          </p:cNvPr>
          <p:cNvSpPr txBox="1"/>
          <p:nvPr/>
        </p:nvSpPr>
        <p:spPr>
          <a:xfrm>
            <a:off x="205712" y="1580613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No terminal do projeto no </a:t>
            </a:r>
            <a:r>
              <a:rPr lang="pt-BR" dirty="0" err="1"/>
              <a:t>vscode</a:t>
            </a:r>
            <a:r>
              <a:rPr lang="pt-BR" dirty="0"/>
              <a:t> executar:  </a:t>
            </a:r>
          </a:p>
          <a:p>
            <a:r>
              <a:rPr lang="pt-BR" b="1" dirty="0" err="1"/>
              <a:t>npm</a:t>
            </a:r>
            <a:r>
              <a:rPr lang="pt-BR" b="1" dirty="0"/>
              <a:t> i @googlemaps/extended-component-library</a:t>
            </a:r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0AEBFB-9CDF-B1C8-38BD-7CB25CDF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95420"/>
            <a:ext cx="10174120" cy="12003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9AA85-81CE-BA75-741A-3496820575B4}"/>
              </a:ext>
            </a:extLst>
          </p:cNvPr>
          <p:cNvSpPr txBox="1"/>
          <p:nvPr/>
        </p:nvSpPr>
        <p:spPr>
          <a:xfrm>
            <a:off x="205711" y="3790755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 carregador: </a:t>
            </a:r>
          </a:p>
          <a:p>
            <a:r>
              <a:rPr lang="pt-BR" b="1" dirty="0" err="1"/>
              <a:t>npm</a:t>
            </a:r>
            <a:r>
              <a:rPr lang="pt-BR" b="1" dirty="0"/>
              <a:t> i @googlemaps/js-api-loader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09303F-631D-5BD9-845B-BDAADB6F56DA}"/>
              </a:ext>
            </a:extLst>
          </p:cNvPr>
          <p:cNvSpPr txBox="1"/>
          <p:nvPr/>
        </p:nvSpPr>
        <p:spPr>
          <a:xfrm>
            <a:off x="186690" y="4780870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dos tipos para </a:t>
            </a:r>
            <a:r>
              <a:rPr lang="pt-BR" dirty="0" err="1"/>
              <a:t>Typescript</a:t>
            </a:r>
            <a:r>
              <a:rPr lang="pt-BR" dirty="0"/>
              <a:t>: </a:t>
            </a:r>
          </a:p>
          <a:p>
            <a:r>
              <a:rPr lang="pt-BR" b="1" dirty="0" err="1"/>
              <a:t>npm</a:t>
            </a:r>
            <a:r>
              <a:rPr lang="pt-BR" b="1" dirty="0"/>
              <a:t> i -D @types/google.maps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433B5A-045D-98B9-E5D4-60CBD63F5636}"/>
              </a:ext>
            </a:extLst>
          </p:cNvPr>
          <p:cNvSpPr txBox="1"/>
          <p:nvPr/>
        </p:nvSpPr>
        <p:spPr>
          <a:xfrm>
            <a:off x="167669" y="5766002"/>
            <a:ext cx="7366455" cy="1162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Executar a instalação dos componentes Maps para Angular: </a:t>
            </a:r>
          </a:p>
          <a:p>
            <a:r>
              <a:rPr lang="pt-BR" b="1" dirty="0" err="1"/>
              <a:t>npm</a:t>
            </a:r>
            <a:r>
              <a:rPr lang="pt-BR" b="1" dirty="0"/>
              <a:t> i @angular/google-maps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96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033" y="241367"/>
            <a:ext cx="62200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Instalando </a:t>
            </a:r>
            <a:r>
              <a:rPr lang="pt-BR" b="1" dirty="0" err="1"/>
              <a:t>Bootstrap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6012554" y="845612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9446FAB-B1F9-D8DE-94F2-1E96EA94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" y="845612"/>
            <a:ext cx="1603943" cy="12781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8FB72E-3228-9534-765B-0102C3E5EFEF}"/>
              </a:ext>
            </a:extLst>
          </p:cNvPr>
          <p:cNvSpPr txBox="1"/>
          <p:nvPr/>
        </p:nvSpPr>
        <p:spPr>
          <a:xfrm>
            <a:off x="1771721" y="845612"/>
            <a:ext cx="741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Bootstrap</a:t>
            </a:r>
            <a:r>
              <a:rPr lang="pt-BR" dirty="0"/>
              <a:t> é um framework front-</a:t>
            </a:r>
            <a:r>
              <a:rPr lang="pt-BR" dirty="0" err="1"/>
              <a:t>end</a:t>
            </a:r>
            <a:r>
              <a:rPr lang="pt-BR" dirty="0"/>
              <a:t> voltado pra UI, vêm com classes CSS que facilitam a estilização, criação de páginas responsivas e sua documentação possui vários componentes prontos para serem utilizados. </a:t>
            </a:r>
          </a:p>
          <a:p>
            <a:endParaRPr lang="pt-BR" dirty="0"/>
          </a:p>
          <a:p>
            <a:r>
              <a:rPr lang="pt-BR" dirty="0"/>
              <a:t>Documentação: </a:t>
            </a:r>
            <a:r>
              <a:rPr lang="pt-BR" dirty="0">
                <a:hlinkClick r:id="rId3"/>
              </a:rPr>
              <a:t>https://getbootstrap.com/docs/5.3/getting-started/introduction/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2AA8A7-2433-FBA7-B9F1-A484AFDFE9C1}"/>
              </a:ext>
            </a:extLst>
          </p:cNvPr>
          <p:cNvSpPr txBox="1"/>
          <p:nvPr/>
        </p:nvSpPr>
        <p:spPr>
          <a:xfrm>
            <a:off x="1771721" y="2845182"/>
            <a:ext cx="600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instalar, dentro do projeto no </a:t>
            </a:r>
            <a:r>
              <a:rPr lang="pt-BR" dirty="0" err="1"/>
              <a:t>vscode</a:t>
            </a:r>
            <a:r>
              <a:rPr lang="pt-BR" dirty="0"/>
              <a:t> executar o seguinte comando no terminal: </a:t>
            </a:r>
          </a:p>
          <a:p>
            <a:r>
              <a:rPr lang="pt-BR" b="1" i="1" dirty="0" err="1"/>
              <a:t>npm</a:t>
            </a:r>
            <a:r>
              <a:rPr lang="pt-BR" b="1" i="1" dirty="0"/>
              <a:t> i bootstrap@5.3.2</a:t>
            </a:r>
          </a:p>
          <a:p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F70F486-F236-9BB7-179E-F6984AA5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22" y="4012818"/>
            <a:ext cx="733527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033" y="241367"/>
            <a:ext cx="62200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Instalando </a:t>
            </a:r>
            <a:r>
              <a:rPr lang="pt-BR" b="1" dirty="0" err="1"/>
              <a:t>Bootstrap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6012554" y="845612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9446FAB-B1F9-D8DE-94F2-1E96EA94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" y="845612"/>
            <a:ext cx="1603943" cy="12781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8FB72E-3228-9534-765B-0102C3E5EFEF}"/>
              </a:ext>
            </a:extLst>
          </p:cNvPr>
          <p:cNvSpPr txBox="1"/>
          <p:nvPr/>
        </p:nvSpPr>
        <p:spPr>
          <a:xfrm>
            <a:off x="1771722" y="845612"/>
            <a:ext cx="600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colocar uma </a:t>
            </a:r>
            <a:r>
              <a:rPr lang="pt-BR" dirty="0" err="1"/>
              <a:t>nav</a:t>
            </a:r>
            <a:r>
              <a:rPr lang="pt-BR" dirty="0"/>
              <a:t>  bar no nosso projeto.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2AA8A7-2433-FBA7-B9F1-A484AFDFE9C1}"/>
              </a:ext>
            </a:extLst>
          </p:cNvPr>
          <p:cNvSpPr txBox="1"/>
          <p:nvPr/>
        </p:nvSpPr>
        <p:spPr>
          <a:xfrm>
            <a:off x="1946263" y="1330691"/>
            <a:ext cx="600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documentação procurar por </a:t>
            </a:r>
            <a:r>
              <a:rPr lang="pt-BR" dirty="0" err="1"/>
              <a:t>NavBar</a:t>
            </a:r>
            <a:r>
              <a:rPr lang="pt-BR" dirty="0"/>
              <a:t>. </a:t>
            </a:r>
            <a:endParaRPr lang="pt-BR" b="1" i="1" dirty="0"/>
          </a:p>
          <a:p>
            <a:r>
              <a:rPr lang="pt-BR" dirty="0"/>
              <a:t> Vou selecionar o código da primeira e levar para o </a:t>
            </a:r>
            <a:r>
              <a:rPr lang="pt-BR" dirty="0" err="1"/>
              <a:t>html</a:t>
            </a:r>
            <a:r>
              <a:rPr lang="pt-BR" dirty="0"/>
              <a:t> do componente principal App.html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9149C2-A24A-1E7B-B798-46CC921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8" y="2254021"/>
            <a:ext cx="6580823" cy="39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033" y="241367"/>
            <a:ext cx="62200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Instalando </a:t>
            </a:r>
            <a:r>
              <a:rPr lang="pt-BR" b="1" dirty="0" err="1"/>
              <a:t>Bootstrap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419100" y="729865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b="1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4A0548-1014-1FBB-0387-A899AF224517}"/>
              </a:ext>
            </a:extLst>
          </p:cNvPr>
          <p:cNvSpPr txBox="1"/>
          <p:nvPr/>
        </p:nvSpPr>
        <p:spPr>
          <a:xfrm>
            <a:off x="6012554" y="845612"/>
            <a:ext cx="3880454" cy="620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9446FAB-B1F9-D8DE-94F2-1E96EA94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" y="845612"/>
            <a:ext cx="1603943" cy="12781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8FB72E-3228-9534-765B-0102C3E5EFEF}"/>
              </a:ext>
            </a:extLst>
          </p:cNvPr>
          <p:cNvSpPr txBox="1"/>
          <p:nvPr/>
        </p:nvSpPr>
        <p:spPr>
          <a:xfrm>
            <a:off x="1771722" y="845612"/>
            <a:ext cx="600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colocar uma </a:t>
            </a:r>
            <a:r>
              <a:rPr lang="pt-BR" dirty="0" err="1"/>
              <a:t>nav</a:t>
            </a:r>
            <a:r>
              <a:rPr lang="pt-BR" dirty="0"/>
              <a:t>  bar no nosso projeto.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2AA8A7-2433-FBA7-B9F1-A484AFDFE9C1}"/>
              </a:ext>
            </a:extLst>
          </p:cNvPr>
          <p:cNvSpPr txBox="1"/>
          <p:nvPr/>
        </p:nvSpPr>
        <p:spPr>
          <a:xfrm>
            <a:off x="1946263" y="1330691"/>
            <a:ext cx="600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documentação procurar por </a:t>
            </a:r>
            <a:r>
              <a:rPr lang="pt-BR" dirty="0" err="1"/>
              <a:t>NavBar</a:t>
            </a:r>
            <a:r>
              <a:rPr lang="pt-BR" dirty="0"/>
              <a:t>. </a:t>
            </a:r>
            <a:endParaRPr lang="pt-BR" b="1" i="1" dirty="0"/>
          </a:p>
          <a:p>
            <a:r>
              <a:rPr lang="pt-BR" dirty="0"/>
              <a:t> Vou selecionar o código da primeira e levar para o </a:t>
            </a:r>
            <a:r>
              <a:rPr lang="pt-BR" dirty="0" err="1"/>
              <a:t>html</a:t>
            </a:r>
            <a:r>
              <a:rPr lang="pt-BR" dirty="0"/>
              <a:t> do componente principal App.html</a:t>
            </a:r>
          </a:p>
          <a:p>
            <a:r>
              <a:rPr lang="pt-BR" dirty="0"/>
              <a:t>Com algumas alterações na classe conforme abaixo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0B6F61-2DB6-50C0-1AD4-19946CE6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88" y="2646767"/>
            <a:ext cx="701137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8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2466975" y="876300"/>
            <a:ext cx="69973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COMEÇANDO COM 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GOOGLE MAPS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0DCA5086-574D-BF85-EE7A-E430E8FA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2" y="3258083"/>
            <a:ext cx="2874617" cy="25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5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58" y="396851"/>
            <a:ext cx="4538444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Sobre o Angular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BFE377E-30AA-C6B2-CCB1-9ADBC028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18" y="1634691"/>
            <a:ext cx="9310255" cy="290959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Um framework para desenvolvimento web baseado em </a:t>
            </a:r>
            <a:r>
              <a:rPr lang="pt-BR" dirty="0" err="1"/>
              <a:t>Typescript</a:t>
            </a:r>
            <a:r>
              <a:rPr lang="pt-BR" dirty="0"/>
              <a:t> e orientado a componente.</a:t>
            </a:r>
          </a:p>
          <a:p>
            <a:pPr algn="l"/>
            <a:r>
              <a:rPr lang="pt-BR" dirty="0"/>
              <a:t>Angular foi lançando em 2016, como substituto ao </a:t>
            </a:r>
            <a:r>
              <a:rPr lang="pt-BR" dirty="0" err="1"/>
              <a:t>AngularJS</a:t>
            </a:r>
            <a:r>
              <a:rPr lang="pt-BR" dirty="0"/>
              <a:t>, popularmente chamado de Angular2 , mantido pela equipe de desenvolvimento da Google. </a:t>
            </a:r>
          </a:p>
          <a:p>
            <a:pPr algn="l"/>
            <a:endParaRPr lang="pt-BR" dirty="0"/>
          </a:p>
          <a:p>
            <a:pPr algn="l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sua arquitetura modular e o poderoso sistema de injeção de dependência facilitam a manutenção de aplicações complexas.</a:t>
            </a:r>
          </a:p>
          <a:p>
            <a:pPr algn="l"/>
            <a:endParaRPr lang="pt-BR" dirty="0">
              <a:solidFill>
                <a:srgbClr val="093366"/>
              </a:solidFill>
              <a:latin typeface="Inter"/>
            </a:endParaRPr>
          </a:p>
          <a:p>
            <a:pPr algn="l"/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algn="l"/>
            <a:endParaRPr lang="pt-BR" dirty="0">
              <a:solidFill>
                <a:srgbClr val="093366"/>
              </a:solidFill>
              <a:latin typeface="Inter"/>
            </a:endParaRPr>
          </a:p>
          <a:p>
            <a:pPr algn="l"/>
            <a:endParaRPr lang="pt-BR" b="0" i="0" dirty="0">
              <a:solidFill>
                <a:srgbClr val="093366"/>
              </a:solidFill>
              <a:effectLst/>
              <a:latin typeface="Inter"/>
            </a:endParaRPr>
          </a:p>
          <a:p>
            <a:pPr algn="l"/>
            <a:endParaRPr lang="pt-BR" dirty="0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F7D26EB5-C8C2-A042-A2CD-437EB49F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620"/>
            <a:ext cx="2551064" cy="25510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42F5F6-33DA-2AD0-1B7F-85B163D42DEA}"/>
              </a:ext>
            </a:extLst>
          </p:cNvPr>
          <p:cNvSpPr txBox="1"/>
          <p:nvPr/>
        </p:nvSpPr>
        <p:spPr>
          <a:xfrm>
            <a:off x="2551064" y="5176361"/>
            <a:ext cx="437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https://www.alura.com.br/artigos/angular-js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17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279963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639" y="910404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hlinkClick r:id="rId2"/>
              </a:rPr>
              <a:t>https://developers.google.com/maps?hl=pt-br</a:t>
            </a:r>
            <a:endParaRPr lang="pt-BR" b="1" i="1" dirty="0"/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" y="920535"/>
            <a:ext cx="1267946" cy="11419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303581-9831-9F09-A3E5-718F6267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639" y="1491501"/>
            <a:ext cx="7125267" cy="46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279963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664" y="885732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Após um cadastro inicial, é necessário cadastrar um cartão de crédito, pois o Maps é executado na nuvem da Google e boa parte dos serviços da nuvem possuem custos após um número de acessos. 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" y="920535"/>
            <a:ext cx="1267946" cy="11419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B710E14-6BF7-63B3-D71F-AE42E950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45" y="1899722"/>
            <a:ext cx="7292432" cy="27610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7CBCBE-08B0-04F7-5F1F-C583DDB51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45" y="4866376"/>
            <a:ext cx="4725059" cy="18957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877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279963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54" y="1017395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Para testes de desenvolvimento, desde que, respeitando o limite de acessos mensais, o serviço não é cobrado e a utilização pode ser monitorada 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" y="920535"/>
            <a:ext cx="1267946" cy="1141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2B524FF-E00C-2C70-6A7C-56F5B055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" y="2397898"/>
            <a:ext cx="8923452" cy="36317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7001A0-8764-F278-D9C1-B77D4CFA2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486" y="2397898"/>
            <a:ext cx="2411433" cy="32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279963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54" y="807845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É possível configurar um alerta de gasto na parte de ‘Orçamentos e Alertas’  </a:t>
            </a:r>
          </a:p>
          <a:p>
            <a:pPr algn="l"/>
            <a:endParaRPr lang="pt-BR" dirty="0"/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" y="920535"/>
            <a:ext cx="1267946" cy="1141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16C0C0-6DDE-B224-2790-B7FF3EE0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77" y="1334859"/>
            <a:ext cx="8478723" cy="52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1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" y="279963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54" y="807845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No console, vamos buscar no menu a Plataforma Google Maps e ir em API e Serviços</a:t>
            </a:r>
          </a:p>
          <a:p>
            <a:pPr algn="l"/>
            <a:endParaRPr lang="pt-BR" dirty="0"/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671544"/>
            <a:ext cx="1267946" cy="1141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56ADBA-ACBC-D323-5C4A-CAAA5C4E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17" y="1599287"/>
            <a:ext cx="8608458" cy="49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0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2" y="202076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54" y="807845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No primeiro acesso, ele irá exibir uma chave, que é uma API Key usada pelo google para conceder autorização no uso das API, essa chave é atrelada a sua conta, portanto não deve ser compartilhada sob nenhuma hipótese.</a:t>
            </a:r>
          </a:p>
          <a:p>
            <a:pPr algn="l"/>
            <a:r>
              <a:rPr lang="pt-BR" dirty="0"/>
              <a:t>Desmarque o ‘Ativar todas a APIs do Google Maps nesse projeto’ 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" y="663360"/>
            <a:ext cx="1267946" cy="1141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BC6090-8DDB-37EF-CC55-8EEB4821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22" y="2321433"/>
            <a:ext cx="583964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2" y="202076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179" y="787015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O próximo passo é proteger a sua chave, como este projeto é para fins de estudo e não deve ser executado na web , vamos apenas restringir o uso da chave na API “Maps </a:t>
            </a:r>
            <a:r>
              <a:rPr lang="pt-BR" dirty="0" err="1"/>
              <a:t>JavaScript</a:t>
            </a:r>
            <a:r>
              <a:rPr lang="pt-BR" dirty="0"/>
              <a:t> API”. Desse modo, a chave não poderá ser utilizada em outros serviços da Google Cloud.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" y="663360"/>
            <a:ext cx="1267946" cy="1141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7584D2-9680-E141-AEF4-23D8DB90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52" y="2281197"/>
            <a:ext cx="5348873" cy="4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3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2" y="202076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Começando com o 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604" y="676703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Em um ambiente produtivo, existem outras restrições que podem ser adicionadas à chave, como restrições por IP , onde você diz que apenas seu domínio pode utilizar aquela chave para executar chamadas. </a:t>
            </a:r>
          </a:p>
          <a:p>
            <a:pPr algn="l"/>
            <a:r>
              <a:rPr lang="pt-BR" dirty="0"/>
              <a:t>Na nuvem a preocupação com segurança é muito grande pois podem refletir em custos para as organizações. Até o modo que se programa, utilizando essas </a:t>
            </a:r>
            <a:r>
              <a:rPr lang="pt-BR" dirty="0" err="1"/>
              <a:t>API’s</a:t>
            </a:r>
            <a:r>
              <a:rPr lang="pt-BR" dirty="0"/>
              <a:t> podem resultar em custos, chamadas desnecessárias etc. 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95D11A63-D2AA-AC8F-3657-F0A7BBAE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" y="663360"/>
            <a:ext cx="1267946" cy="1141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7584D2-9680-E141-AEF4-23D8DB90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78" y="3306568"/>
            <a:ext cx="4167772" cy="33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2037819" y="1209675"/>
            <a:ext cx="7836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 POUCO SOBRE RXJS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55E9B81C-E3BC-7812-5539-A81C7E010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45" y="3429000"/>
            <a:ext cx="2740109" cy="27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0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173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Um pouco sobre </a:t>
            </a:r>
            <a:r>
              <a:rPr lang="pt-BR" b="1" dirty="0" err="1"/>
              <a:t>RxJs</a:t>
            </a:r>
            <a:endParaRPr lang="pt-BR" b="1" dirty="0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C78AB4C6-53C4-7D61-2999-8CBEBCB0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1" y="763942"/>
            <a:ext cx="5509333" cy="36937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33F2D-4769-62CA-5490-B9B77ED42F63}"/>
              </a:ext>
            </a:extLst>
          </p:cNvPr>
          <p:cNvSpPr txBox="1"/>
          <p:nvPr/>
        </p:nvSpPr>
        <p:spPr>
          <a:xfrm>
            <a:off x="180976" y="439425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https://community.revelo.com.br/programacao-sincrona-vs-assincrona/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2400C5-E957-B697-ED9B-7A78698A218D}"/>
              </a:ext>
            </a:extLst>
          </p:cNvPr>
          <p:cNvSpPr txBox="1"/>
          <p:nvPr/>
        </p:nvSpPr>
        <p:spPr>
          <a:xfrm>
            <a:off x="5842319" y="590193"/>
            <a:ext cx="63436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Síncrono x Assíncrono </a:t>
            </a:r>
          </a:p>
          <a:p>
            <a:endParaRPr lang="pt-BR" dirty="0"/>
          </a:p>
          <a:p>
            <a:r>
              <a:rPr lang="pt-BR" dirty="0"/>
              <a:t>A programação </a:t>
            </a:r>
            <a:r>
              <a:rPr lang="pt-BR" b="1" dirty="0"/>
              <a:t>síncrona</a:t>
            </a:r>
            <a:r>
              <a:rPr lang="pt-BR" dirty="0"/>
              <a:t> é o tipo padrão de execução do código e é o que vemos inicialmente nos nossos primeiros projetos. A sua principal vantagem é que é de fácil leitura e sua sintaxe é mais simples. Contudo, na programação síncrona, o código é interrompido enquanto o retorno da função não for concluído. Na prática, isso quer dizer que a experiência do usuário dentro da sua aplicação seria cortada ao iniciar uma execução demorada. A execução do código ficaria “travada” enquanto estivesse realizando qualquer função, sendo esta a  sua principal desvantagem.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B50412-C37A-718F-4323-A7D3E55FB449}"/>
              </a:ext>
            </a:extLst>
          </p:cNvPr>
          <p:cNvSpPr txBox="1"/>
          <p:nvPr/>
        </p:nvSpPr>
        <p:spPr>
          <a:xfrm>
            <a:off x="5842318" y="4236482"/>
            <a:ext cx="6343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programação </a:t>
            </a:r>
            <a:r>
              <a:rPr lang="pt-BR" b="1" dirty="0"/>
              <a:t>assíncrona</a:t>
            </a:r>
            <a:r>
              <a:rPr lang="pt-BR" dirty="0"/>
              <a:t> o código não respeitará uma ordem hierárquica ou sequencial. Isto é, o código chamará a função, porém continuará executando as outras linhas enquanto espera a resposta da função. A </a:t>
            </a:r>
            <a:r>
              <a:rPr lang="pt-BR" dirty="0" err="1"/>
              <a:t>assincronicidade</a:t>
            </a:r>
            <a:r>
              <a:rPr lang="pt-BR" dirty="0"/>
              <a:t> é uma boa ideia quando a função provavelmente levará algum tempo para ser executada, como requisições de dados para o servidor ou como a função </a:t>
            </a:r>
            <a:r>
              <a:rPr lang="pt-BR" dirty="0" err="1"/>
              <a:t>setTimeout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426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279" y="396851"/>
            <a:ext cx="4538444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Setup projeto: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854" y="122795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Node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https://nodejs.org/en</a:t>
            </a:r>
            <a:endParaRPr lang="pt-BR" dirty="0"/>
          </a:p>
          <a:p>
            <a:pPr algn="l"/>
            <a:r>
              <a:rPr lang="pt-BR" dirty="0"/>
              <a:t>Dar preferência para as versões LTS</a:t>
            </a:r>
          </a:p>
        </p:txBody>
      </p:sp>
      <p:pic>
        <p:nvPicPr>
          <p:cNvPr id="5" name="Imagem 4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99DDE407-887F-3E48-4CA2-4058AB65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7" y="1230051"/>
            <a:ext cx="1446807" cy="88503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F334736-22B3-685A-BEE5-878F1074E509}"/>
              </a:ext>
            </a:extLst>
          </p:cNvPr>
          <p:cNvSpPr txBox="1">
            <a:spLocks/>
          </p:cNvSpPr>
          <p:nvPr/>
        </p:nvSpPr>
        <p:spPr>
          <a:xfrm>
            <a:off x="1585027" y="2688404"/>
            <a:ext cx="4395831" cy="3136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Typescript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Após instalar o node, abrir o CMD e executar o comando</a:t>
            </a:r>
          </a:p>
          <a:p>
            <a:pPr algn="l"/>
            <a:r>
              <a:rPr lang="pt-BR" b="1" dirty="0"/>
              <a:t>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typescript</a:t>
            </a:r>
            <a:r>
              <a:rPr lang="pt-BR" b="1" dirty="0"/>
              <a:t> --</a:t>
            </a:r>
            <a:r>
              <a:rPr lang="pt-BR" b="1" dirty="0" err="1"/>
              <a:t>save-dev</a:t>
            </a:r>
            <a:endParaRPr lang="pt-BR" b="1" dirty="0"/>
          </a:p>
          <a:p>
            <a:pPr algn="l"/>
            <a:r>
              <a:rPr lang="pt-BR" dirty="0" err="1"/>
              <a:t>Obs</a:t>
            </a:r>
            <a:r>
              <a:rPr lang="pt-BR" dirty="0"/>
              <a:t>: Se o </a:t>
            </a:r>
            <a:r>
              <a:rPr lang="pt-BR" dirty="0" err="1"/>
              <a:t>cmd</a:t>
            </a:r>
            <a:r>
              <a:rPr lang="pt-BR" dirty="0"/>
              <a:t> não reconhecer o comando do </a:t>
            </a:r>
            <a:r>
              <a:rPr lang="pt-BR" dirty="0" err="1"/>
              <a:t>npm</a:t>
            </a:r>
            <a:r>
              <a:rPr lang="pt-BR" dirty="0"/>
              <a:t> verifique se o </a:t>
            </a:r>
            <a:r>
              <a:rPr lang="pt-BR" dirty="0" err="1"/>
              <a:t>nodejs</a:t>
            </a:r>
            <a:r>
              <a:rPr lang="pt-BR" dirty="0"/>
              <a:t> está declarado nas variáveis de ambiente do sistema operacional. </a:t>
            </a:r>
          </a:p>
          <a:p>
            <a:pPr algn="l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F11C19-E957-1E6E-6565-589FD3EA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031" y="2601118"/>
            <a:ext cx="6119356" cy="3709252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9F8C71E8-7C9C-6F86-4D36-1A8E4E14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025" y="2664457"/>
            <a:ext cx="2271216" cy="1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4848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Um pouco sobre </a:t>
            </a:r>
            <a:r>
              <a:rPr lang="pt-BR" b="1" dirty="0" err="1"/>
              <a:t>RxJs</a:t>
            </a:r>
            <a:endParaRPr lang="pt-BR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58D9BD6-1563-D910-DDB2-665C772D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921" y="918284"/>
            <a:ext cx="9144000" cy="1655762"/>
          </a:xfrm>
        </p:spPr>
        <p:txBody>
          <a:bodyPr/>
          <a:lstStyle/>
          <a:p>
            <a:pPr algn="l"/>
            <a:r>
              <a:rPr lang="pt-BR" dirty="0" err="1"/>
              <a:t>RxJS</a:t>
            </a:r>
            <a:r>
              <a:rPr lang="pt-BR" dirty="0"/>
              <a:t> (</a:t>
            </a:r>
            <a:r>
              <a:rPr lang="pt-BR" dirty="0" err="1"/>
              <a:t>Reactive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 for </a:t>
            </a:r>
            <a:r>
              <a:rPr lang="pt-BR" dirty="0" err="1"/>
              <a:t>JavaScript</a:t>
            </a:r>
            <a:r>
              <a:rPr lang="pt-BR" dirty="0"/>
              <a:t>), é uma biblioteca para programação reativa que utiliza o padrão </a:t>
            </a:r>
            <a:r>
              <a:rPr lang="pt-BR" dirty="0" err="1"/>
              <a:t>Observer</a:t>
            </a:r>
            <a:r>
              <a:rPr lang="pt-BR" dirty="0"/>
              <a:t> fazendo com que seja mais fácil lidar com chamadas assíncronas e resposta a eventos. Ela já vem com o Angular por padrão.</a:t>
            </a: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A9C17A96-EF2E-7825-4AD9-643B1D03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6" y="773520"/>
            <a:ext cx="1543050" cy="1543050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7068C-FF4F-8348-FD36-082E7EE0396D}"/>
              </a:ext>
            </a:extLst>
          </p:cNvPr>
          <p:cNvSpPr txBox="1"/>
          <p:nvPr/>
        </p:nvSpPr>
        <p:spPr>
          <a:xfrm>
            <a:off x="5423221" y="3063514"/>
            <a:ext cx="6229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“O </a:t>
            </a:r>
            <a:r>
              <a:rPr lang="pt-BR" dirty="0" err="1"/>
              <a:t>Observer</a:t>
            </a:r>
            <a:r>
              <a:rPr lang="pt-BR" dirty="0"/>
              <a:t> é um padrão de projeto comportamental que permite que você defina um mecanismo de assinatura para notificar múltiplos objetos sobre quaisquer eventos que aconteçam com o objeto que eles estão observando.”</a:t>
            </a:r>
          </a:p>
          <a:p>
            <a:endParaRPr lang="pt-BR" dirty="0"/>
          </a:p>
          <a:p>
            <a:r>
              <a:rPr lang="pt-BR" dirty="0"/>
              <a:t>https://refactoring.guru/pt-br/design-patterns/observer</a:t>
            </a:r>
          </a:p>
        </p:txBody>
      </p:sp>
      <p:pic>
        <p:nvPicPr>
          <p:cNvPr id="12" name="Imagem 11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9952B5-7721-D10C-51E9-51F73108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5" y="2908956"/>
            <a:ext cx="5068706" cy="31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10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4309149" y="1209675"/>
            <a:ext cx="3293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SERVIÇOS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4A1CA3-4795-F76E-AD6C-A23CFB0BF2D1}"/>
              </a:ext>
            </a:extLst>
          </p:cNvPr>
          <p:cNvSpPr txBox="1"/>
          <p:nvPr/>
        </p:nvSpPr>
        <p:spPr>
          <a:xfrm>
            <a:off x="4550326" y="3929106"/>
            <a:ext cx="2929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MODELS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37511A-E4CA-9CC0-273C-1BF56EA6F378}"/>
              </a:ext>
            </a:extLst>
          </p:cNvPr>
          <p:cNvSpPr txBox="1"/>
          <p:nvPr/>
        </p:nvSpPr>
        <p:spPr>
          <a:xfrm>
            <a:off x="5676221" y="2486200"/>
            <a:ext cx="559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E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MODELS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F3294C-2B9D-3928-71F5-6D45DFBED137}"/>
              </a:ext>
            </a:extLst>
          </p:cNvPr>
          <p:cNvSpPr txBox="1"/>
          <p:nvPr/>
        </p:nvSpPr>
        <p:spPr>
          <a:xfrm>
            <a:off x="414294" y="720859"/>
            <a:ext cx="7563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 models nos ajudam a modelar os dados e </a:t>
            </a:r>
            <a:r>
              <a:rPr lang="pt-BR" dirty="0" err="1"/>
              <a:t>tipar</a:t>
            </a:r>
            <a:r>
              <a:rPr lang="pt-BR" dirty="0"/>
              <a:t> os objetos que vão ser utilizados no nosso sistema.  </a:t>
            </a:r>
          </a:p>
          <a:p>
            <a:r>
              <a:rPr lang="pt-BR" dirty="0"/>
              <a:t>Utilizaremos a API </a:t>
            </a:r>
            <a:r>
              <a:rPr lang="pt-BR" dirty="0">
                <a:hlinkClick r:id="rId2"/>
              </a:rPr>
              <a:t>https://geocode.maps.co/</a:t>
            </a:r>
            <a:r>
              <a:rPr lang="pt-BR" dirty="0"/>
              <a:t> para obter uma lista de objetos que contém algumas localizações do Rio de Janeiro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180393-1E25-6A99-6498-3169C896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4" y="1951093"/>
            <a:ext cx="10377183" cy="18777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F878E9-D649-FA06-A549-F63F6C1FA1B8}"/>
              </a:ext>
            </a:extLst>
          </p:cNvPr>
          <p:cNvSpPr txBox="1"/>
          <p:nvPr/>
        </p:nvSpPr>
        <p:spPr>
          <a:xfrm>
            <a:off x="269584" y="4145759"/>
            <a:ext cx="2883716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Geocoding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licence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powered_by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osm_type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osm_id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display_name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importance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96EAC4D-6F26-CFF6-2D8A-3112EED4D7ED}"/>
              </a:ext>
            </a:extLst>
          </p:cNvPr>
          <p:cNvSpPr txBox="1"/>
          <p:nvPr/>
        </p:nvSpPr>
        <p:spPr>
          <a:xfrm>
            <a:off x="3153300" y="4088634"/>
            <a:ext cx="3449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Na pasta Models vamos criar o arquivo </a:t>
            </a:r>
            <a:r>
              <a:rPr lang="pt-BR" dirty="0" err="1"/>
              <a:t>geocoding.ts</a:t>
            </a:r>
            <a:r>
              <a:rPr lang="pt-BR" dirty="0"/>
              <a:t> e criar essa interface chamada </a:t>
            </a:r>
            <a:r>
              <a:rPr lang="pt-BR" dirty="0" err="1"/>
              <a:t>Geocoding</a:t>
            </a:r>
            <a:r>
              <a:rPr lang="pt-BR" dirty="0"/>
              <a:t>, ela é o modelo do retorno da API </a:t>
            </a:r>
          </a:p>
        </p:txBody>
      </p:sp>
    </p:spTree>
    <p:extLst>
      <p:ext uri="{BB962C8B-B14F-4D97-AF65-F5344CB8AC3E}">
        <p14:creationId xmlns:p14="http://schemas.microsoft.com/office/powerpoint/2010/main" val="305723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SERVIÇOS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58D9BD6-1563-D910-DDB2-665C772D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702" y="904953"/>
            <a:ext cx="7498971" cy="218564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/>
              <a:t>Services  é a parte do componente onde colocamos nossas lógicas de negócio, chamadas à API, envio de dados etc. Services podem ser injetados nos componentes, beneficiando o reaproveitamento de código e manutenção. Por exemplo: posso ter um serviço de autenticação onde possui toda a lógica da autenticação, o componente de login só deve ter a lógica referente ao funcionamento do componente da tela de login, controle de formulários, comportamento dos botões por exemplo. 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3" name="Subtítulo 4">
            <a:extLst>
              <a:ext uri="{FF2B5EF4-FFF2-40B4-BE49-F238E27FC236}">
                <a16:creationId xmlns:a16="http://schemas.microsoft.com/office/drawing/2014/main" id="{08B06C49-E448-E6A3-5C4E-CF7EE9A15C42}"/>
              </a:ext>
            </a:extLst>
          </p:cNvPr>
          <p:cNvSpPr txBox="1">
            <a:spLocks/>
          </p:cNvSpPr>
          <p:nvPr/>
        </p:nvSpPr>
        <p:spPr>
          <a:xfrm>
            <a:off x="448288" y="3429000"/>
            <a:ext cx="7498971" cy="2185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Vamos criar o serviço que irá nos dar os pontos </a:t>
            </a:r>
            <a:r>
              <a:rPr lang="pt-BR" dirty="0" err="1"/>
              <a:t>lat</a:t>
            </a:r>
            <a:r>
              <a:rPr lang="pt-BR" dirty="0"/>
              <a:t> e </a:t>
            </a:r>
            <a:r>
              <a:rPr lang="pt-BR" dirty="0" err="1"/>
              <a:t>long</a:t>
            </a:r>
            <a:r>
              <a:rPr lang="pt-BR" dirty="0"/>
              <a:t> que vamos marcar no mapa.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Para gerar um serviço execute o comando no terminal do </a:t>
            </a:r>
            <a:r>
              <a:rPr lang="pt-BR" dirty="0" err="1"/>
              <a:t>vscode</a:t>
            </a:r>
            <a:r>
              <a:rPr lang="pt-BR" dirty="0"/>
              <a:t>: </a:t>
            </a:r>
          </a:p>
          <a:p>
            <a:pPr algn="l"/>
            <a:r>
              <a:rPr lang="pt-BR" b="1" i="1" dirty="0" err="1"/>
              <a:t>ng</a:t>
            </a:r>
            <a:r>
              <a:rPr lang="pt-BR" b="1" i="1" dirty="0"/>
              <a:t> </a:t>
            </a:r>
            <a:r>
              <a:rPr lang="pt-BR" b="1" i="1" dirty="0" err="1"/>
              <a:t>generate</a:t>
            </a:r>
            <a:r>
              <a:rPr lang="pt-BR" b="1" i="1" dirty="0"/>
              <a:t> </a:t>
            </a:r>
            <a:r>
              <a:rPr lang="pt-BR" b="1" i="1" dirty="0" err="1"/>
              <a:t>service</a:t>
            </a:r>
            <a:r>
              <a:rPr lang="pt-BR" b="1" i="1" dirty="0"/>
              <a:t> mapa/</a:t>
            </a:r>
            <a:r>
              <a:rPr lang="pt-BR" b="1" i="1" dirty="0" err="1"/>
              <a:t>services</a:t>
            </a:r>
            <a:r>
              <a:rPr lang="pt-BR" b="1" i="1" dirty="0"/>
              <a:t>/mapa</a:t>
            </a:r>
          </a:p>
        </p:txBody>
      </p:sp>
    </p:spTree>
    <p:extLst>
      <p:ext uri="{BB962C8B-B14F-4D97-AF65-F5344CB8AC3E}">
        <p14:creationId xmlns:p14="http://schemas.microsoft.com/office/powerpoint/2010/main" val="3598600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SERVIÇOS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1C9ED8-3512-0435-230D-A91EA4420AA6}"/>
              </a:ext>
            </a:extLst>
          </p:cNvPr>
          <p:cNvSpPr txBox="1"/>
          <p:nvPr/>
        </p:nvSpPr>
        <p:spPr>
          <a:xfrm>
            <a:off x="293614" y="755009"/>
            <a:ext cx="1064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 serviço criado, iremos inserir no construtor da classe a propriedade http do tipo </a:t>
            </a:r>
            <a:r>
              <a:rPr lang="pt-BR" dirty="0" err="1"/>
              <a:t>HttpClient</a:t>
            </a:r>
            <a:r>
              <a:rPr lang="pt-BR" dirty="0"/>
              <a:t>, </a:t>
            </a:r>
          </a:p>
          <a:p>
            <a:r>
              <a:rPr lang="pt-BR" dirty="0"/>
              <a:t>É um serviço do Angular que é utilizado para realizar requisições HTTP , é parecido com a </a:t>
            </a:r>
            <a:r>
              <a:rPr lang="pt-BR" dirty="0" err="1"/>
              <a:t>Fetch</a:t>
            </a:r>
            <a:r>
              <a:rPr lang="pt-BR" dirty="0"/>
              <a:t> API do JS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89D0A9-14DE-6496-FC6F-C834D427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26" y="1401339"/>
            <a:ext cx="8392225" cy="421869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F3294C-2B9D-3928-71F5-6D45DFBED137}"/>
              </a:ext>
            </a:extLst>
          </p:cNvPr>
          <p:cNvSpPr txBox="1"/>
          <p:nvPr/>
        </p:nvSpPr>
        <p:spPr>
          <a:xfrm>
            <a:off x="1994221" y="5711174"/>
            <a:ext cx="612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Criaremos também a função para obter o </a:t>
            </a:r>
            <a:r>
              <a:rPr lang="pt-BR" dirty="0" err="1"/>
              <a:t>LatLong</a:t>
            </a:r>
            <a:r>
              <a:rPr lang="pt-BR" dirty="0"/>
              <a:t> utilizando a Free </a:t>
            </a:r>
            <a:r>
              <a:rPr lang="pt-BR" dirty="0" err="1"/>
              <a:t>Geocoding</a:t>
            </a:r>
            <a:r>
              <a:rPr lang="pt-BR" dirty="0"/>
              <a:t> API </a:t>
            </a:r>
            <a:r>
              <a:rPr lang="pt-BR" dirty="0">
                <a:hlinkClick r:id="rId3"/>
              </a:rPr>
              <a:t>https://geocode.maps.co/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215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3528620" y="1209675"/>
            <a:ext cx="48549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FINALIZANDO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41882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Finalizando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03EC8B4-BBF0-C85B-D314-6DC10222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6" y="1434163"/>
            <a:ext cx="9741073" cy="282383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77BAE3-6231-A281-451D-5257BCEA9732}"/>
              </a:ext>
            </a:extLst>
          </p:cNvPr>
          <p:cNvSpPr txBox="1"/>
          <p:nvPr/>
        </p:nvSpPr>
        <p:spPr>
          <a:xfrm>
            <a:off x="353096" y="684774"/>
            <a:ext cx="11767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Voltando ao </a:t>
            </a:r>
            <a:r>
              <a:rPr lang="pt-BR" b="1" dirty="0" err="1"/>
              <a:t>MapaComponent</a:t>
            </a:r>
            <a:r>
              <a:rPr lang="pt-BR" dirty="0"/>
              <a:t>, vamos injetar no construtor o </a:t>
            </a:r>
            <a:r>
              <a:rPr lang="pt-BR" dirty="0" err="1"/>
              <a:t>httpClient</a:t>
            </a:r>
            <a:r>
              <a:rPr lang="pt-BR" dirty="0"/>
              <a:t> que vai chamar a API do google para a inicialização </a:t>
            </a:r>
          </a:p>
          <a:p>
            <a:r>
              <a:rPr lang="pt-BR" dirty="0"/>
              <a:t>Do mapa, e vamos injetar o </a:t>
            </a:r>
            <a:r>
              <a:rPr lang="pt-BR" dirty="0" err="1"/>
              <a:t>MapaService</a:t>
            </a:r>
            <a:r>
              <a:rPr lang="pt-BR" dirty="0"/>
              <a:t>, que possui o método para obter as localizações que serão marcadas no mapa.</a:t>
            </a:r>
          </a:p>
          <a:p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A2A2F94-D7DC-1F65-2935-3F62E0F3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08" y="4438503"/>
            <a:ext cx="5675792" cy="233948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6EE835-3DF1-0E24-507D-53E27D27660A}"/>
              </a:ext>
            </a:extLst>
          </p:cNvPr>
          <p:cNvSpPr txBox="1"/>
          <p:nvPr/>
        </p:nvSpPr>
        <p:spPr>
          <a:xfrm>
            <a:off x="6096000" y="4438503"/>
            <a:ext cx="58134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Importante adicionar o </a:t>
            </a:r>
          </a:p>
          <a:p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google.maps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pt-B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Nos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imports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do componente, para que possamos utilizar a tipagem de objeto da biblioteca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16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Finalizando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03EC8B4-BBF0-C85B-D314-6DC10222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3" y="3320593"/>
            <a:ext cx="9232578" cy="267642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77BAE3-6231-A281-451D-5257BCEA9732}"/>
              </a:ext>
            </a:extLst>
          </p:cNvPr>
          <p:cNvSpPr txBox="1"/>
          <p:nvPr/>
        </p:nvSpPr>
        <p:spPr>
          <a:xfrm>
            <a:off x="353096" y="684774"/>
            <a:ext cx="756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componente vamos declarar nosso primeiro </a:t>
            </a:r>
            <a:r>
              <a:rPr lang="pt-BR" dirty="0" err="1"/>
              <a:t>Observable</a:t>
            </a:r>
            <a:r>
              <a:rPr lang="pt-BR" dirty="0"/>
              <a:t>, da biblioteca </a:t>
            </a:r>
            <a:r>
              <a:rPr lang="pt-BR" dirty="0" err="1"/>
              <a:t>RxJs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FB215-EE18-4461-8D85-34B5A9CD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6" y="1042888"/>
            <a:ext cx="5449144" cy="12459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26C3AE-8588-815F-96B4-6D774E5C2CE3}"/>
              </a:ext>
            </a:extLst>
          </p:cNvPr>
          <p:cNvSpPr txBox="1"/>
          <p:nvPr/>
        </p:nvSpPr>
        <p:spPr>
          <a:xfrm>
            <a:off x="456706" y="2397263"/>
            <a:ext cx="9900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que o mapa não seja renderizado antes que a chamada à API do Google esteja finalizada</a:t>
            </a:r>
          </a:p>
          <a:p>
            <a:r>
              <a:rPr lang="pt-BR" dirty="0"/>
              <a:t>A chamada </a:t>
            </a:r>
            <a:r>
              <a:rPr lang="pt-BR" dirty="0" err="1"/>
              <a:t>httpclient.jsonp</a:t>
            </a:r>
            <a:r>
              <a:rPr lang="pt-BR" dirty="0"/>
              <a:t> também retorna um </a:t>
            </a:r>
            <a:r>
              <a:rPr lang="pt-BR" dirty="0" err="1"/>
              <a:t>Observable</a:t>
            </a:r>
            <a:r>
              <a:rPr lang="pt-BR" dirty="0"/>
              <a:t>, mas não é um </a:t>
            </a:r>
            <a:r>
              <a:rPr lang="pt-BR" dirty="0" err="1"/>
              <a:t>boolean</a:t>
            </a:r>
            <a:r>
              <a:rPr lang="pt-BR" dirty="0"/>
              <a:t>, então precisamos,</a:t>
            </a:r>
          </a:p>
          <a:p>
            <a:r>
              <a:rPr lang="pt-BR" dirty="0"/>
              <a:t>‘transformar’ esse retorno. Pipe, </a:t>
            </a: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catchError</a:t>
            </a:r>
            <a:r>
              <a:rPr lang="pt-BR" dirty="0"/>
              <a:t> são operadores </a:t>
            </a:r>
            <a:r>
              <a:rPr lang="pt-BR" dirty="0" err="1"/>
              <a:t>RxJs</a:t>
            </a:r>
            <a:r>
              <a:rPr lang="pt-BR" dirty="0"/>
              <a:t> para manipular </a:t>
            </a:r>
            <a:r>
              <a:rPr lang="pt-BR" dirty="0" err="1"/>
              <a:t>observables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67F568-DBEC-E7AA-139B-1E65B3D03F68}"/>
              </a:ext>
            </a:extLst>
          </p:cNvPr>
          <p:cNvSpPr txBox="1"/>
          <p:nvPr/>
        </p:nvSpPr>
        <p:spPr>
          <a:xfrm>
            <a:off x="353096" y="6146988"/>
            <a:ext cx="10018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Fazendo isso, ao finalizar a chamada, o valor da nossa variável </a:t>
            </a:r>
            <a:r>
              <a:rPr lang="pt-BR" dirty="0" err="1"/>
              <a:t>apiLoaded</a:t>
            </a:r>
            <a:r>
              <a:rPr lang="pt-BR" dirty="0"/>
              <a:t> é alterado para </a:t>
            </a:r>
            <a:r>
              <a:rPr lang="pt-BR" dirty="0" err="1"/>
              <a:t>true</a:t>
            </a:r>
            <a:r>
              <a:rPr lang="pt-BR" dirty="0"/>
              <a:t> se sucesso.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072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Finalizando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77BAE3-6231-A281-451D-5257BCEA9732}"/>
              </a:ext>
            </a:extLst>
          </p:cNvPr>
          <p:cNvSpPr txBox="1"/>
          <p:nvPr/>
        </p:nvSpPr>
        <p:spPr>
          <a:xfrm>
            <a:off x="185316" y="858634"/>
            <a:ext cx="11821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componentes que vamos utilizar no </a:t>
            </a:r>
            <a:r>
              <a:rPr lang="pt-BR" dirty="0" err="1"/>
              <a:t>template</a:t>
            </a:r>
            <a:r>
              <a:rPr lang="pt-BR" dirty="0"/>
              <a:t> foram desenvolvidos para o Angular, é possível usar os exemplos</a:t>
            </a:r>
          </a:p>
          <a:p>
            <a:r>
              <a:rPr lang="pt-BR" dirty="0"/>
              <a:t>Da documentação do Google, mas indicamos usar o que foi desenvolvido para o Angular pois essa implementação é mais limpa </a:t>
            </a:r>
          </a:p>
          <a:p>
            <a:r>
              <a:rPr lang="pt-BR" dirty="0"/>
              <a:t>E leva em consideração as boas práticas do framework, mas nada impede utilizar os exemplos que tem na documentação do </a:t>
            </a:r>
          </a:p>
          <a:p>
            <a:r>
              <a:rPr lang="pt-BR" dirty="0"/>
              <a:t>Google, a documentação do google serve como complemento para auxiliar o desenvolvimento. </a:t>
            </a:r>
          </a:p>
          <a:p>
            <a:endParaRPr lang="pt-BR" dirty="0"/>
          </a:p>
          <a:p>
            <a:r>
              <a:rPr lang="pt-BR" dirty="0"/>
              <a:t>Documentação Angular Maps : </a:t>
            </a:r>
            <a:r>
              <a:rPr lang="pt-BR" dirty="0">
                <a:hlinkClick r:id="rId2"/>
              </a:rPr>
              <a:t>https://github.com/angular/components/tree/main/src/google-maps#readme</a:t>
            </a:r>
            <a:endParaRPr lang="pt-BR" dirty="0"/>
          </a:p>
          <a:p>
            <a:endParaRPr lang="pt-BR" dirty="0"/>
          </a:p>
          <a:p>
            <a:r>
              <a:rPr lang="pt-BR" dirty="0"/>
              <a:t>Documentação Google Maps : </a:t>
            </a:r>
            <a:r>
              <a:rPr lang="pt-BR" dirty="0">
                <a:hlinkClick r:id="rId3"/>
              </a:rPr>
              <a:t>https://developers.google.com/maps/documentation/javascript/overview?hl=pt-br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48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Finalizando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9EEDD9E2-7506-6C3E-BA48-BDF8B593760F}"/>
              </a:ext>
            </a:extLst>
          </p:cNvPr>
          <p:cNvSpPr txBox="1">
            <a:spLocks/>
          </p:cNvSpPr>
          <p:nvPr/>
        </p:nvSpPr>
        <p:spPr>
          <a:xfrm>
            <a:off x="1994221" y="28899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04C00A-1742-AAD9-4CF3-C97AC65E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7" b="8062"/>
          <a:stretch/>
        </p:blipFill>
        <p:spPr>
          <a:xfrm>
            <a:off x="279023" y="1987280"/>
            <a:ext cx="8040222" cy="20089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C9477C5-999F-1EF8-4331-7DCD97C9D0A4}"/>
              </a:ext>
            </a:extLst>
          </p:cNvPr>
          <p:cNvSpPr txBox="1"/>
          <p:nvPr/>
        </p:nvSpPr>
        <p:spPr>
          <a:xfrm>
            <a:off x="123224" y="946172"/>
            <a:ext cx="11807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mapa.component.hml</a:t>
            </a:r>
            <a:r>
              <a:rPr lang="pt-BR" dirty="0"/>
              <a:t> vamos adicionar estas </a:t>
            </a:r>
            <a:r>
              <a:rPr lang="pt-BR" dirty="0" err="1"/>
              <a:t>tags</a:t>
            </a:r>
            <a:r>
              <a:rPr lang="pt-BR" dirty="0"/>
              <a:t>.  A </a:t>
            </a:r>
            <a:r>
              <a:rPr lang="pt-BR" dirty="0" err="1"/>
              <a:t>tag</a:t>
            </a:r>
            <a:r>
              <a:rPr lang="pt-BR" dirty="0"/>
              <a:t> &lt;google-</a:t>
            </a:r>
            <a:r>
              <a:rPr lang="pt-BR" dirty="0" err="1"/>
              <a:t>map</a:t>
            </a:r>
            <a:r>
              <a:rPr lang="pt-BR" dirty="0"/>
              <a:t>&gt;&lt;/google-</a:t>
            </a:r>
            <a:r>
              <a:rPr lang="pt-BR" dirty="0" err="1"/>
              <a:t>map</a:t>
            </a:r>
            <a:r>
              <a:rPr lang="pt-BR" dirty="0"/>
              <a:t>&gt; chama um componente que está,</a:t>
            </a:r>
          </a:p>
          <a:p>
            <a:r>
              <a:rPr lang="pt-BR" dirty="0"/>
              <a:t>Na biblioteca do </a:t>
            </a:r>
            <a:r>
              <a:rPr lang="pt-BR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angular/google-</a:t>
            </a:r>
            <a:r>
              <a:rPr lang="pt-BR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maps</a:t>
            </a:r>
            <a:r>
              <a:rPr lang="pt-BR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, ele recebe alguns parâmetros para a criação do mapa, esse objeto Options, </a:t>
            </a:r>
          </a:p>
          <a:p>
            <a:r>
              <a:rPr lang="pt-BR" dirty="0">
                <a:solidFill>
                  <a:srgbClr val="000000"/>
                </a:solidFill>
                <a:latin typeface="Source Sans Pro" panose="020F0502020204030204" pitchFamily="34" charset="0"/>
              </a:rPr>
              <a:t>Que vamos declarar no nosso componente. 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F264B7-810D-22EB-D16D-40BF742A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" y="4971020"/>
            <a:ext cx="7050917" cy="14534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FEC062-CFB2-155A-14B6-4E0EE2701681}"/>
              </a:ext>
            </a:extLst>
          </p:cNvPr>
          <p:cNvSpPr txBox="1"/>
          <p:nvPr/>
        </p:nvSpPr>
        <p:spPr>
          <a:xfrm>
            <a:off x="238321" y="4533844"/>
            <a:ext cx="995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mapa.component.ts</a:t>
            </a:r>
            <a:r>
              <a:rPr lang="pt-BR" dirty="0"/>
              <a:t> , fazemos a declaração do objeto </a:t>
            </a:r>
            <a:r>
              <a:rPr lang="pt-BR" dirty="0" err="1"/>
              <a:t>options</a:t>
            </a:r>
            <a:r>
              <a:rPr lang="pt-BR" dirty="0"/>
              <a:t> que vai ser utilizado pelo componente </a:t>
            </a:r>
          </a:p>
        </p:txBody>
      </p:sp>
    </p:spTree>
    <p:extLst>
      <p:ext uri="{BB962C8B-B14F-4D97-AF65-F5344CB8AC3E}">
        <p14:creationId xmlns:p14="http://schemas.microsoft.com/office/powerpoint/2010/main" val="13944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279" y="396851"/>
            <a:ext cx="4538444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Setup projeto: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854" y="10786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Angular</a:t>
            </a:r>
            <a:r>
              <a:rPr lang="pt-BR" dirty="0"/>
              <a:t>:  No </a:t>
            </a:r>
            <a:r>
              <a:rPr lang="pt-BR" dirty="0" err="1"/>
              <a:t>cmd</a:t>
            </a:r>
            <a:r>
              <a:rPr lang="pt-BR" dirty="0"/>
              <a:t> executar o comando</a:t>
            </a:r>
          </a:p>
          <a:p>
            <a:pPr algn="l"/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@angular/cli</a:t>
            </a:r>
          </a:p>
          <a:p>
            <a:pPr algn="l"/>
            <a:endParaRPr lang="pt-BR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79E81950-912D-E15C-3AD2-D3194492E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" y="821092"/>
            <a:ext cx="1567543" cy="156754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4B187CA-2681-8AF8-705A-37D72DA5421F}"/>
              </a:ext>
            </a:extLst>
          </p:cNvPr>
          <p:cNvSpPr txBox="1">
            <a:spLocks/>
          </p:cNvSpPr>
          <p:nvPr/>
        </p:nvSpPr>
        <p:spPr>
          <a:xfrm>
            <a:off x="1635854" y="35822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Visual Studio </a:t>
            </a:r>
            <a:r>
              <a:rPr lang="pt-BR" b="1" dirty="0" err="1"/>
              <a:t>Code</a:t>
            </a:r>
            <a:r>
              <a:rPr lang="pt-BR" dirty="0"/>
              <a:t>:  https://code.visualstudio.com/</a:t>
            </a:r>
          </a:p>
          <a:p>
            <a:pPr algn="l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6616283E-96AE-416E-4550-879F7F5D1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3" y="3176763"/>
            <a:ext cx="1292603" cy="12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7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3327633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Finalizando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9477C5-999F-1EF8-4331-7DCD97C9D0A4}"/>
              </a:ext>
            </a:extLst>
          </p:cNvPr>
          <p:cNvSpPr txBox="1"/>
          <p:nvPr/>
        </p:nvSpPr>
        <p:spPr>
          <a:xfrm>
            <a:off x="185032" y="1672403"/>
            <a:ext cx="12071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*</a:t>
            </a:r>
            <a:r>
              <a:rPr lang="pt-BR" dirty="0" err="1"/>
              <a:t>ngIf</a:t>
            </a:r>
            <a:r>
              <a:rPr lang="pt-BR" dirty="0"/>
              <a:t> estamos passando a variável </a:t>
            </a:r>
            <a:r>
              <a:rPr lang="pt-BR" b="1" dirty="0" err="1"/>
              <a:t>apiLoaded</a:t>
            </a:r>
            <a:r>
              <a:rPr lang="pt-BR" dirty="0"/>
              <a:t> e um |</a:t>
            </a:r>
            <a:r>
              <a:rPr lang="pt-BR" dirty="0" err="1"/>
              <a:t>async</a:t>
            </a:r>
            <a:r>
              <a:rPr lang="pt-BR" dirty="0"/>
              <a:t> , que é um </a:t>
            </a:r>
            <a:r>
              <a:rPr lang="pt-BR" dirty="0" err="1"/>
              <a:t>pipe</a:t>
            </a:r>
            <a:r>
              <a:rPr lang="pt-BR" dirty="0"/>
              <a:t>. Os </a:t>
            </a:r>
            <a:r>
              <a:rPr lang="pt-BR" dirty="0" err="1"/>
              <a:t>pipes</a:t>
            </a:r>
            <a:r>
              <a:rPr lang="pt-BR" dirty="0"/>
              <a:t> no angular  alteram valores de exibição</a:t>
            </a:r>
          </a:p>
          <a:p>
            <a:r>
              <a:rPr lang="pt-BR" dirty="0"/>
              <a:t>Por exemplo existe </a:t>
            </a:r>
            <a:r>
              <a:rPr lang="pt-BR" dirty="0" err="1"/>
              <a:t>pipe</a:t>
            </a:r>
            <a:r>
              <a:rPr lang="pt-BR" dirty="0"/>
              <a:t> para formatar data, telefone etc.  O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dirty="0" err="1"/>
              <a:t>async</a:t>
            </a:r>
            <a:r>
              <a:rPr lang="pt-BR" dirty="0"/>
              <a:t> serve para que possamos passar </a:t>
            </a:r>
            <a:r>
              <a:rPr lang="pt-BR" dirty="0" err="1"/>
              <a:t>Observables</a:t>
            </a:r>
            <a:r>
              <a:rPr lang="pt-BR" dirty="0"/>
              <a:t> </a:t>
            </a:r>
          </a:p>
          <a:p>
            <a:r>
              <a:rPr lang="pt-BR" dirty="0"/>
              <a:t>No </a:t>
            </a:r>
            <a:r>
              <a:rPr lang="pt-BR" dirty="0" err="1"/>
              <a:t>template</a:t>
            </a:r>
            <a:r>
              <a:rPr lang="pt-BR" dirty="0"/>
              <a:t>, ele se inscreve no </a:t>
            </a:r>
            <a:r>
              <a:rPr lang="pt-BR" dirty="0" err="1"/>
              <a:t>observable</a:t>
            </a:r>
            <a:r>
              <a:rPr lang="pt-BR" dirty="0"/>
              <a:t> e obtém o último valor do </a:t>
            </a:r>
            <a:r>
              <a:rPr lang="pt-BR" dirty="0" err="1"/>
              <a:t>Observable</a:t>
            </a:r>
            <a:r>
              <a:rPr lang="pt-BR" dirty="0"/>
              <a:t>, inclusive se ele mudar.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DF4FE0-232D-45D8-7AC4-3E5426DBCCD5}"/>
              </a:ext>
            </a:extLst>
          </p:cNvPr>
          <p:cNvSpPr txBox="1"/>
          <p:nvPr/>
        </p:nvSpPr>
        <p:spPr>
          <a:xfrm>
            <a:off x="185032" y="872434"/>
            <a:ext cx="621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Note que no HTML adicionamos uma </a:t>
            </a:r>
            <a:r>
              <a:rPr lang="pt-BR" dirty="0" err="1"/>
              <a:t>div</a:t>
            </a:r>
            <a:r>
              <a:rPr lang="pt-BR" dirty="0"/>
              <a:t> com uma diretiva *</a:t>
            </a:r>
            <a:r>
              <a:rPr lang="pt-BR" dirty="0" err="1"/>
              <a:t>ngIf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3EF480-8F3C-F809-104A-7287A1D79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7" b="8062"/>
          <a:stretch/>
        </p:blipFill>
        <p:spPr>
          <a:xfrm>
            <a:off x="185032" y="3026371"/>
            <a:ext cx="8040222" cy="20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8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737F57-62F5-7581-94CA-E37791BF32F2}"/>
              </a:ext>
            </a:extLst>
          </p:cNvPr>
          <p:cNvSpPr txBox="1"/>
          <p:nvPr/>
        </p:nvSpPr>
        <p:spPr>
          <a:xfrm>
            <a:off x="1584341" y="944587"/>
            <a:ext cx="10011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Nosso objetivo é inserir os marcadores no </a:t>
            </a:r>
            <a:r>
              <a:rPr lang="pt-BR" sz="2000" dirty="0" err="1"/>
              <a:t>maps</a:t>
            </a:r>
            <a:r>
              <a:rPr lang="pt-BR" sz="2000" dirty="0"/>
              <a:t> de acordo com os </a:t>
            </a:r>
            <a:r>
              <a:rPr lang="pt-BR" sz="2000" dirty="0" err="1"/>
              <a:t>lat</a:t>
            </a:r>
            <a:r>
              <a:rPr lang="pt-BR" sz="2000" dirty="0"/>
              <a:t> e </a:t>
            </a:r>
            <a:r>
              <a:rPr lang="pt-BR" sz="2000" dirty="0" err="1"/>
              <a:t>long</a:t>
            </a:r>
            <a:r>
              <a:rPr lang="pt-BR" sz="2000" dirty="0"/>
              <a:t> que vamos receber da chamada da API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C04F77-1815-B4AC-8250-E84F874053E7}"/>
              </a:ext>
            </a:extLst>
          </p:cNvPr>
          <p:cNvSpPr txBox="1"/>
          <p:nvPr/>
        </p:nvSpPr>
        <p:spPr>
          <a:xfrm flipH="1">
            <a:off x="1570487" y="1768666"/>
            <a:ext cx="7491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 componente possui um ciclo de vida, os Life </a:t>
            </a:r>
            <a:r>
              <a:rPr lang="pt-BR" dirty="0" err="1"/>
              <a:t>Cycles</a:t>
            </a:r>
            <a:r>
              <a:rPr lang="pt-BR" dirty="0"/>
              <a:t>. No Angular podemos implementar os </a:t>
            </a:r>
            <a:r>
              <a:rPr lang="pt-BR" dirty="0" err="1"/>
              <a:t>clicos</a:t>
            </a:r>
            <a:r>
              <a:rPr lang="pt-BR" dirty="0"/>
              <a:t> como interfaces de modo a executar funções no momento em que aquele ciclo é executado, o mais usado é o </a:t>
            </a:r>
            <a:r>
              <a:rPr lang="pt-BR" dirty="0" err="1"/>
              <a:t>OnInit</a:t>
            </a:r>
            <a:r>
              <a:rPr lang="pt-BR" dirty="0"/>
              <a:t> , ao implementar essa interface no nosso </a:t>
            </a:r>
            <a:r>
              <a:rPr lang="pt-BR" dirty="0" err="1"/>
              <a:t>component</a:t>
            </a:r>
            <a:r>
              <a:rPr lang="pt-BR" dirty="0"/>
              <a:t>, somos obrigados a implementar a função </a:t>
            </a:r>
            <a:r>
              <a:rPr lang="pt-BR" dirty="0" err="1"/>
              <a:t>ngOnInit</a:t>
            </a:r>
            <a:r>
              <a:rPr lang="pt-BR" dirty="0"/>
              <a:t>( ) , tudo que estiver dentro dessa função é executado no momento de inicialização do componente. Geralmente colocamos aqui nossas chamadas aos nossos serviços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02B90E-FB79-9464-3282-449367BBF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4330868"/>
            <a:ext cx="5502600" cy="230450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701722" y="3961536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component</a:t>
            </a:r>
            <a:r>
              <a:rPr lang="pt-BR" dirty="0"/>
              <a:t> vamos implementar o </a:t>
            </a:r>
            <a:r>
              <a:rPr lang="pt-BR" dirty="0" err="1"/>
              <a:t>OnInit</a:t>
            </a:r>
            <a:r>
              <a:rPr lang="pt-BR" dirty="0"/>
              <a:t> e implementar a função</a:t>
            </a:r>
          </a:p>
        </p:txBody>
      </p:sp>
    </p:spTree>
    <p:extLst>
      <p:ext uri="{BB962C8B-B14F-4D97-AF65-F5344CB8AC3E}">
        <p14:creationId xmlns:p14="http://schemas.microsoft.com/office/powerpoint/2010/main" val="3401247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77031" y="828394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component</a:t>
            </a:r>
            <a:r>
              <a:rPr lang="pt-BR" dirty="0"/>
              <a:t> vamos implementar o </a:t>
            </a:r>
            <a:r>
              <a:rPr lang="pt-BR" dirty="0" err="1"/>
              <a:t>OnInit</a:t>
            </a:r>
            <a:r>
              <a:rPr lang="pt-BR" dirty="0"/>
              <a:t> e implementar a função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959F5D-3E00-93EF-2EEE-AADE2FCA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1240481"/>
            <a:ext cx="3461558" cy="21597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E38AA5-F549-1C44-B7B0-091FFBFABD61}"/>
              </a:ext>
            </a:extLst>
          </p:cNvPr>
          <p:cNvSpPr txBox="1"/>
          <p:nvPr/>
        </p:nvSpPr>
        <p:spPr>
          <a:xfrm>
            <a:off x="1216812" y="3640866"/>
            <a:ext cx="10541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vamos usar nosso serviço que chama a API para obter os objetos que contém as localizações.</a:t>
            </a:r>
          </a:p>
          <a:p>
            <a:endParaRPr lang="pt-BR" dirty="0"/>
          </a:p>
          <a:p>
            <a:r>
              <a:rPr lang="pt-BR" dirty="0"/>
              <a:t>Para isso, vamos declarar uma propriedade do tipo </a:t>
            </a:r>
            <a:r>
              <a:rPr lang="pt-BR" dirty="0" err="1"/>
              <a:t>Subscription</a:t>
            </a:r>
            <a:r>
              <a:rPr lang="pt-BR" dirty="0"/>
              <a:t>, pois o serviço vai retornar um </a:t>
            </a:r>
            <a:r>
              <a:rPr lang="pt-BR" dirty="0" err="1"/>
              <a:t>Observable</a:t>
            </a:r>
            <a:r>
              <a:rPr lang="pt-BR" dirty="0"/>
              <a:t>,</a:t>
            </a:r>
          </a:p>
          <a:p>
            <a:r>
              <a:rPr lang="pt-BR" dirty="0"/>
              <a:t>Precisamos atribuir a um </a:t>
            </a:r>
            <a:r>
              <a:rPr lang="pt-BR" dirty="0" err="1"/>
              <a:t>Subscription</a:t>
            </a:r>
            <a:r>
              <a:rPr lang="pt-BR" dirty="0"/>
              <a:t>, pois quando nosso </a:t>
            </a:r>
            <a:r>
              <a:rPr lang="pt-BR" dirty="0" err="1"/>
              <a:t>component</a:t>
            </a:r>
            <a:r>
              <a:rPr lang="pt-BR" dirty="0"/>
              <a:t> for destruído precisamos cancelar nossa</a:t>
            </a:r>
          </a:p>
          <a:p>
            <a:r>
              <a:rPr lang="pt-BR" dirty="0"/>
              <a:t>Inscrição no </a:t>
            </a:r>
            <a:r>
              <a:rPr lang="pt-BR" dirty="0" err="1"/>
              <a:t>Observable</a:t>
            </a:r>
            <a:r>
              <a:rPr lang="pt-BR" dirty="0"/>
              <a:t>, do contrário podemos ter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leak</a:t>
            </a:r>
            <a:r>
              <a:rPr lang="pt-BR" dirty="0"/>
              <a:t> , enquanto a </a:t>
            </a:r>
            <a:r>
              <a:rPr lang="pt-BR" dirty="0" err="1"/>
              <a:t>Subscription</a:t>
            </a:r>
            <a:r>
              <a:rPr lang="pt-BR" dirty="0"/>
              <a:t> não faz um </a:t>
            </a:r>
          </a:p>
          <a:p>
            <a:r>
              <a:rPr lang="pt-BR" dirty="0" err="1"/>
              <a:t>Unsubscribe</a:t>
            </a:r>
            <a:r>
              <a:rPr lang="pt-BR" dirty="0"/>
              <a:t> do </a:t>
            </a:r>
            <a:r>
              <a:rPr lang="pt-BR" dirty="0" err="1"/>
              <a:t>observable</a:t>
            </a:r>
            <a:r>
              <a:rPr lang="pt-BR" dirty="0"/>
              <a:t> ele fica ali usando memória na aplicação, de forma desnecessária.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0CF2B-4D0C-1898-3318-353DD2E97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410" y="5469742"/>
            <a:ext cx="5124396" cy="7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77031" y="828394"/>
            <a:ext cx="103436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usar o componente &lt;</a:t>
            </a:r>
            <a:r>
              <a:rPr lang="pt-BR" dirty="0" err="1"/>
              <a:t>map-marker</a:t>
            </a:r>
            <a:r>
              <a:rPr lang="pt-BR" dirty="0"/>
              <a:t>&gt; dentro do </a:t>
            </a:r>
            <a:r>
              <a:rPr lang="pt-BR" dirty="0" err="1"/>
              <a:t>maps</a:t>
            </a:r>
            <a:r>
              <a:rPr lang="pt-BR" dirty="0"/>
              <a:t>, precisamos passar para ele um objeto do tipo </a:t>
            </a:r>
          </a:p>
          <a:p>
            <a:r>
              <a:rPr lang="pt-BR" dirty="0" err="1"/>
              <a:t>google.maps.LatLngLiteral</a:t>
            </a:r>
            <a:r>
              <a:rPr lang="pt-BR" dirty="0"/>
              <a:t>.  Como vamos marcar mais de um ponto, vamos declarar uma lista desse tipo.</a:t>
            </a:r>
          </a:p>
          <a:p>
            <a:endParaRPr lang="pt-BR" dirty="0"/>
          </a:p>
          <a:p>
            <a:r>
              <a:rPr lang="pt-BR" dirty="0"/>
              <a:t>Temos que pegar o </a:t>
            </a:r>
            <a:r>
              <a:rPr lang="pt-BR" dirty="0" err="1"/>
              <a:t>LatLong</a:t>
            </a:r>
            <a:r>
              <a:rPr lang="pt-BR" dirty="0"/>
              <a:t> que vem da lista da API, pegar os </a:t>
            </a:r>
            <a:r>
              <a:rPr lang="pt-BR" dirty="0" err="1"/>
              <a:t>LatLong</a:t>
            </a:r>
            <a:r>
              <a:rPr lang="pt-BR" dirty="0"/>
              <a:t> e colocar nessa lista de objetos </a:t>
            </a:r>
          </a:p>
          <a:p>
            <a:r>
              <a:rPr lang="pt-BR" dirty="0"/>
              <a:t>Do tipo do </a:t>
            </a:r>
            <a:r>
              <a:rPr lang="pt-BR" dirty="0" err="1"/>
              <a:t>maps</a:t>
            </a:r>
            <a:r>
              <a:rPr lang="pt-BR" dirty="0"/>
              <a:t> para que ele possa entender as localizações que devem ser marcadas.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também vamos usar um </a:t>
            </a:r>
            <a:r>
              <a:rPr lang="pt-BR" dirty="0" err="1"/>
              <a:t>label</a:t>
            </a:r>
            <a:r>
              <a:rPr lang="pt-BR" dirty="0"/>
              <a:t> para poder obter a legenda dos marcadores ao clicar, vamos utilizar um </a:t>
            </a:r>
          </a:p>
          <a:p>
            <a:r>
              <a:rPr lang="pt-BR" dirty="0"/>
              <a:t>Outro objeto do </a:t>
            </a:r>
            <a:r>
              <a:rPr lang="pt-BR" dirty="0" err="1"/>
              <a:t>maps</a:t>
            </a:r>
            <a:r>
              <a:rPr lang="pt-BR" dirty="0"/>
              <a:t> </a:t>
            </a:r>
            <a:r>
              <a:rPr lang="pt-BR" dirty="0" err="1"/>
              <a:t>google.maps.MarkerLabel</a:t>
            </a:r>
            <a:r>
              <a:rPr lang="pt-BR" dirty="0"/>
              <a:t>, então criaremos uma interface com esses 2 tipos.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Models vamos criar um arquivo </a:t>
            </a:r>
            <a:r>
              <a:rPr lang="pt-BR" dirty="0" err="1"/>
              <a:t>marcador.ts</a:t>
            </a:r>
            <a:r>
              <a:rPr lang="pt-BR" dirty="0"/>
              <a:t>:                         No </a:t>
            </a:r>
            <a:r>
              <a:rPr lang="pt-BR" dirty="0" err="1"/>
              <a:t>component</a:t>
            </a:r>
            <a:r>
              <a:rPr lang="pt-BR" dirty="0"/>
              <a:t> vamos criar a lista marcadores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61826D3-6150-AB0B-B38E-53A251701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54" y="4381449"/>
            <a:ext cx="5425028" cy="195007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5D83672-39D4-55FB-DE0F-5472B1D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486" y="4191452"/>
            <a:ext cx="4041011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56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77031" y="828394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ngOnInit</a:t>
            </a:r>
            <a:r>
              <a:rPr lang="pt-BR" dirty="0"/>
              <a:t>, vamos declarar a função: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9E989B-18ED-0687-E1DB-B3767A04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31" y="1180782"/>
            <a:ext cx="8627479" cy="38030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C7225E-AAF5-0737-70FE-641CE5898BD8}"/>
              </a:ext>
            </a:extLst>
          </p:cNvPr>
          <p:cNvSpPr txBox="1"/>
          <p:nvPr/>
        </p:nvSpPr>
        <p:spPr>
          <a:xfrm>
            <a:off x="181148" y="5336248"/>
            <a:ext cx="11758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estamos chamando a API , nos inscrevemos para receber o resultado, pegamos o resultado e percorremos por cada</a:t>
            </a:r>
          </a:p>
          <a:p>
            <a:r>
              <a:rPr lang="pt-BR" dirty="0"/>
              <a:t>um. Na API o retorno de </a:t>
            </a:r>
            <a:r>
              <a:rPr lang="pt-BR" dirty="0" err="1"/>
              <a:t>Lat</a:t>
            </a:r>
            <a:r>
              <a:rPr lang="pt-BR" dirty="0"/>
              <a:t> e </a:t>
            </a:r>
            <a:r>
              <a:rPr lang="pt-BR" dirty="0" err="1"/>
              <a:t>Lon</a:t>
            </a:r>
            <a:r>
              <a:rPr lang="pt-BR" dirty="0"/>
              <a:t> são </a:t>
            </a:r>
            <a:r>
              <a:rPr lang="pt-BR" dirty="0" err="1"/>
              <a:t>string</a:t>
            </a:r>
            <a:r>
              <a:rPr lang="pt-BR" dirty="0"/>
              <a:t>, então precisamos fazer um parse para que virem </a:t>
            </a:r>
            <a:r>
              <a:rPr lang="pt-BR" dirty="0" err="1"/>
              <a:t>Float</a:t>
            </a:r>
            <a:r>
              <a:rPr lang="pt-BR" dirty="0"/>
              <a:t>, pois o objeto </a:t>
            </a:r>
          </a:p>
          <a:p>
            <a:r>
              <a:rPr lang="pt-BR" dirty="0" err="1"/>
              <a:t>google.maps.LatLngLiteral</a:t>
            </a:r>
            <a:r>
              <a:rPr lang="pt-BR" dirty="0"/>
              <a:t> não aceita </a:t>
            </a:r>
            <a:r>
              <a:rPr lang="pt-BR" dirty="0" err="1"/>
              <a:t>strings</a:t>
            </a:r>
            <a:r>
              <a:rPr lang="pt-BR" dirty="0"/>
              <a:t>, então criamos o objeto e adicionamos ele na lista de marcadores que criamos </a:t>
            </a:r>
          </a:p>
          <a:p>
            <a:r>
              <a:rPr lang="pt-BR" dirty="0"/>
              <a:t>Anteriormente.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078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77031" y="828394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ngOnInit</a:t>
            </a:r>
            <a:r>
              <a:rPr lang="pt-BR" dirty="0"/>
              <a:t>, vamos declarar a função: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9E989B-18ED-0687-E1DB-B3767A04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31" y="1180782"/>
            <a:ext cx="8627479" cy="38030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C7225E-AAF5-0737-70FE-641CE5898BD8}"/>
              </a:ext>
            </a:extLst>
          </p:cNvPr>
          <p:cNvSpPr txBox="1"/>
          <p:nvPr/>
        </p:nvSpPr>
        <p:spPr>
          <a:xfrm>
            <a:off x="400805" y="5336248"/>
            <a:ext cx="1097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, criamos um objeto do tipo </a:t>
            </a:r>
            <a:r>
              <a:rPr lang="pt-BR" dirty="0" err="1"/>
              <a:t>Marker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, nosso marcador aceita uma propriedade </a:t>
            </a:r>
            <a:r>
              <a:rPr lang="pt-BR" dirty="0" err="1"/>
              <a:t>label</a:t>
            </a:r>
            <a:r>
              <a:rPr lang="pt-BR" dirty="0"/>
              <a:t> desse tipo, </a:t>
            </a:r>
          </a:p>
          <a:p>
            <a:r>
              <a:rPr lang="pt-BR" dirty="0"/>
              <a:t>Pois vamos usar ela para criar a legenda dos marcadores em outro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3548873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49322" y="875421"/>
            <a:ext cx="9998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html</a:t>
            </a:r>
            <a:r>
              <a:rPr lang="pt-BR" dirty="0"/>
              <a:t>  vamos adicionar o componente &lt;</a:t>
            </a:r>
            <a:r>
              <a:rPr lang="pt-BR" dirty="0" err="1"/>
              <a:t>map-marker</a:t>
            </a:r>
            <a:r>
              <a:rPr lang="pt-BR" dirty="0"/>
              <a:t>&gt;&lt;/</a:t>
            </a:r>
            <a:r>
              <a:rPr lang="pt-BR" dirty="0" err="1"/>
              <a:t>map-marker</a:t>
            </a:r>
            <a:r>
              <a:rPr lang="pt-BR" dirty="0"/>
              <a:t>&gt; entre as </a:t>
            </a:r>
            <a:r>
              <a:rPr lang="pt-BR" dirty="0" err="1"/>
              <a:t>tags</a:t>
            </a:r>
            <a:r>
              <a:rPr lang="pt-BR" dirty="0"/>
              <a:t> do google-map. </a:t>
            </a:r>
          </a:p>
          <a:p>
            <a:endParaRPr lang="pt-BR" dirty="0"/>
          </a:p>
          <a:p>
            <a:r>
              <a:rPr lang="pt-BR" dirty="0"/>
              <a:t>Ele tem uma propriedade [position] que recebe um objeto do tipo </a:t>
            </a:r>
            <a:r>
              <a:rPr lang="pt-BR" dirty="0" err="1"/>
              <a:t>google.maps.LatLngLiteral</a:t>
            </a:r>
            <a:r>
              <a:rPr lang="pt-BR" dirty="0"/>
              <a:t> , mas como</a:t>
            </a:r>
          </a:p>
          <a:p>
            <a:r>
              <a:rPr lang="pt-BR" dirty="0"/>
              <a:t>Vamos criar vários marcadores no angular podemos utilizar a diretiva *</a:t>
            </a:r>
            <a:r>
              <a:rPr lang="pt-BR" dirty="0" err="1"/>
              <a:t>ngFor</a:t>
            </a:r>
            <a:r>
              <a:rPr lang="pt-BR" dirty="0"/>
              <a:t> , ela percorre uma lista</a:t>
            </a:r>
          </a:p>
          <a:p>
            <a:r>
              <a:rPr lang="pt-BR" dirty="0"/>
              <a:t>E replica no DOM os marcadores para cada objeto que está na nossa lista. Funciona como um </a:t>
            </a:r>
            <a:r>
              <a:rPr lang="pt-BR" dirty="0" err="1"/>
              <a:t>forEach</a:t>
            </a:r>
            <a:r>
              <a:rPr lang="pt-BR" dirty="0"/>
              <a:t>. </a:t>
            </a:r>
          </a:p>
          <a:p>
            <a:r>
              <a:rPr lang="pt-BR" dirty="0"/>
              <a:t>Ele percorre a lista marcadores que criamos lá no </a:t>
            </a:r>
            <a:r>
              <a:rPr lang="pt-BR" dirty="0" err="1"/>
              <a:t>component</a:t>
            </a:r>
            <a:r>
              <a:rPr lang="pt-BR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886AC7-C8C7-8B34-BF18-7C1E3E0F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22" y="2749829"/>
            <a:ext cx="9698121" cy="24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49322" y="875421"/>
            <a:ext cx="9993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finalizar, vamos inserir o </a:t>
            </a:r>
            <a:r>
              <a:rPr lang="pt-BR" dirty="0" err="1"/>
              <a:t>component</a:t>
            </a:r>
            <a:r>
              <a:rPr lang="pt-BR" dirty="0"/>
              <a:t> &lt;</a:t>
            </a:r>
            <a:r>
              <a:rPr lang="pt-BR" dirty="0" err="1"/>
              <a:t>map-info-window</a:t>
            </a:r>
            <a:r>
              <a:rPr lang="pt-BR" dirty="0"/>
              <a:t>&gt;&lt;</a:t>
            </a:r>
            <a:r>
              <a:rPr lang="pt-BR" dirty="0" err="1"/>
              <a:t>map-info-window</a:t>
            </a:r>
            <a:r>
              <a:rPr lang="pt-BR" dirty="0"/>
              <a:t>&gt;, ele é responsável por</a:t>
            </a:r>
          </a:p>
          <a:p>
            <a:r>
              <a:rPr lang="pt-BR" dirty="0"/>
              <a:t>Exibir um conteúdo quando clicamos no marcador. </a:t>
            </a:r>
          </a:p>
          <a:p>
            <a:r>
              <a:rPr lang="pt-BR" dirty="0"/>
              <a:t>Vamos exibir a descrição que vem da API.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EEA6B0-A568-64E3-642A-4894B9F7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22" y="2016186"/>
            <a:ext cx="7676209" cy="1671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569963-B862-655B-C839-0206BFE85F5F}"/>
              </a:ext>
            </a:extLst>
          </p:cNvPr>
          <p:cNvSpPr txBox="1"/>
          <p:nvPr/>
        </p:nvSpPr>
        <p:spPr>
          <a:xfrm>
            <a:off x="1507758" y="4020662"/>
            <a:ext cx="10139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criar uma função chamada </a:t>
            </a:r>
            <a:r>
              <a:rPr lang="pt-BR" dirty="0" err="1"/>
              <a:t>OpenInfoWindow</a:t>
            </a:r>
            <a:r>
              <a:rPr lang="pt-BR" dirty="0"/>
              <a:t> que recebe 2 parâmetros. 1 É o </a:t>
            </a:r>
            <a:r>
              <a:rPr lang="pt-BR" dirty="0" err="1"/>
              <a:t>MapMarker</a:t>
            </a:r>
            <a:r>
              <a:rPr lang="pt-BR" dirty="0"/>
              <a:t> que está</a:t>
            </a:r>
          </a:p>
          <a:p>
            <a:r>
              <a:rPr lang="pt-BR" dirty="0"/>
              <a:t>No </a:t>
            </a:r>
            <a:r>
              <a:rPr lang="pt-BR" dirty="0" err="1"/>
              <a:t>template</a:t>
            </a:r>
            <a:r>
              <a:rPr lang="pt-BR" dirty="0"/>
              <a:t> e o outro é o objeto Marcador que nós criamos. 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infowindow.setConten</a:t>
            </a:r>
            <a:r>
              <a:rPr lang="pt-BR" dirty="0"/>
              <a:t> estamos </a:t>
            </a:r>
            <a:r>
              <a:rPr lang="pt-BR" dirty="0" err="1"/>
              <a:t>setando</a:t>
            </a:r>
            <a:r>
              <a:rPr lang="pt-BR" dirty="0"/>
              <a:t> o conteúdo que será exibido passando uma </a:t>
            </a:r>
            <a:r>
              <a:rPr lang="pt-BR" dirty="0" err="1"/>
              <a:t>string</a:t>
            </a:r>
            <a:r>
              <a:rPr lang="pt-BR" dirty="0"/>
              <a:t> que contém</a:t>
            </a:r>
          </a:p>
          <a:p>
            <a:r>
              <a:rPr lang="pt-BR" dirty="0"/>
              <a:t>Nossa legenda.  E depois abrindo o </a:t>
            </a:r>
            <a:r>
              <a:rPr lang="pt-BR" dirty="0" err="1"/>
              <a:t>infowindow</a:t>
            </a:r>
            <a:r>
              <a:rPr lang="pt-BR" dirty="0"/>
              <a:t> com </a:t>
            </a:r>
            <a:r>
              <a:rPr lang="pt-BR" dirty="0" err="1"/>
              <a:t>infowindow.open</a:t>
            </a:r>
            <a:r>
              <a:rPr lang="pt-BR" dirty="0"/>
              <a:t> passando o marcador.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529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625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Adicionando Marcadores</a:t>
            </a:r>
          </a:p>
        </p:txBody>
      </p:sp>
      <p:pic>
        <p:nvPicPr>
          <p:cNvPr id="4" name="Imagem 3" descr="Forma">
            <a:extLst>
              <a:ext uri="{FF2B5EF4-FFF2-40B4-BE49-F238E27FC236}">
                <a16:creationId xmlns:a16="http://schemas.microsoft.com/office/drawing/2014/main" id="{FF6334BA-49A5-02E7-112C-4F6295E1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0" b="92750" l="10000" r="90000">
                        <a14:foregroundMark x1="52143" y1="8625" x2="52143" y2="8625"/>
                        <a14:foregroundMark x1="50714" y1="5250" x2="50714" y2="5250"/>
                        <a14:foregroundMark x1="50357" y1="92750" x2="50357" y2="9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38"/>
            <a:ext cx="1775460" cy="16909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1549322" y="875421"/>
            <a:ext cx="9895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html</a:t>
            </a:r>
            <a:r>
              <a:rPr lang="pt-BR" dirty="0"/>
              <a:t> , adicionar o &lt;</a:t>
            </a:r>
            <a:r>
              <a:rPr lang="pt-BR" dirty="0" err="1"/>
              <a:t>map-info-window</a:t>
            </a:r>
            <a:r>
              <a:rPr lang="pt-BR" dirty="0"/>
              <a:t>&gt;&lt;/</a:t>
            </a:r>
            <a:r>
              <a:rPr lang="pt-BR" dirty="0" err="1"/>
              <a:t>map-info-window</a:t>
            </a:r>
            <a:r>
              <a:rPr lang="pt-BR" dirty="0"/>
              <a:t>&gt;, e no evento (</a:t>
            </a:r>
            <a:r>
              <a:rPr lang="pt-BR" dirty="0" err="1"/>
              <a:t>mapClick</a:t>
            </a:r>
            <a:r>
              <a:rPr lang="pt-BR" dirty="0"/>
              <a:t>) do </a:t>
            </a:r>
            <a:r>
              <a:rPr lang="pt-BR" dirty="0" err="1"/>
              <a:t>map-marker</a:t>
            </a:r>
            <a:r>
              <a:rPr lang="pt-BR" dirty="0"/>
              <a:t>,</a:t>
            </a:r>
          </a:p>
          <a:p>
            <a:r>
              <a:rPr lang="pt-BR" dirty="0"/>
              <a:t>Chamar a função </a:t>
            </a:r>
            <a:r>
              <a:rPr lang="pt-BR" dirty="0" err="1"/>
              <a:t>openInfoWindow</a:t>
            </a:r>
            <a:r>
              <a:rPr lang="pt-BR" dirty="0"/>
              <a:t> que criamos, passando os 2 parâmetros.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CE886E-50D2-E42D-EBEC-4C6068449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22" y="1634508"/>
            <a:ext cx="9609087" cy="31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66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87237" y="269652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Estilizando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276085" y="875421"/>
            <a:ext cx="4891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Css</a:t>
            </a:r>
            <a:r>
              <a:rPr lang="pt-BR" dirty="0"/>
              <a:t> do </a:t>
            </a:r>
            <a:r>
              <a:rPr lang="pt-BR" dirty="0" err="1"/>
              <a:t>component</a:t>
            </a:r>
            <a:r>
              <a:rPr lang="pt-BR" dirty="0"/>
              <a:t> vamos adicionar as classes 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7345CF-CBC0-0CF0-8005-924315FD4311}"/>
              </a:ext>
            </a:extLst>
          </p:cNvPr>
          <p:cNvSpPr txBox="1"/>
          <p:nvPr/>
        </p:nvSpPr>
        <p:spPr>
          <a:xfrm>
            <a:off x="417216" y="1840161"/>
            <a:ext cx="6989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effectLst/>
                <a:latin typeface="Consolas" panose="020B0609020204030204" pitchFamily="49" charset="0"/>
              </a:rPr>
              <a:t>-container{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 display: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space-between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pt-BR" b="0" dirty="0">
                <a:effectLst/>
                <a:latin typeface="Consolas" panose="020B0609020204030204" pitchFamily="49" charset="0"/>
              </a:rPr>
              <a:t>-self: center;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text-align</a:t>
            </a:r>
            <a:r>
              <a:rPr lang="pt-BR" b="0" dirty="0">
                <a:effectLst/>
                <a:latin typeface="Consolas" panose="020B0609020204030204" pitchFamily="49" charset="0"/>
              </a:rPr>
              <a:t>: center;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7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726" y="215323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Iniciando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58" y="683742"/>
            <a:ext cx="9563449" cy="2761007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/>
              <a:t>Criar uma pasta para o projeto, no </a:t>
            </a:r>
            <a:r>
              <a:rPr lang="pt-BR" dirty="0" err="1"/>
              <a:t>cmd</a:t>
            </a:r>
            <a:r>
              <a:rPr lang="pt-BR" dirty="0"/>
              <a:t> navegar para a pasta do projeto  executando o comando: </a:t>
            </a:r>
          </a:p>
          <a:p>
            <a:pPr algn="l"/>
            <a:r>
              <a:rPr lang="pt-BR" b="1" i="1" dirty="0"/>
              <a:t> </a:t>
            </a:r>
            <a:r>
              <a:rPr lang="pt-BR" b="1" i="1" dirty="0" err="1"/>
              <a:t>cd</a:t>
            </a:r>
            <a:r>
              <a:rPr lang="pt-BR" b="1" i="1" dirty="0"/>
              <a:t> C:\Projetos\AngularApiGoogleMaps </a:t>
            </a:r>
          </a:p>
          <a:p>
            <a:pPr algn="l"/>
            <a:r>
              <a:rPr lang="pt-BR" sz="1200" b="1" i="1" dirty="0"/>
              <a:t>*Se atentar para colar o endereço da sua pasta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Após navegar para a pasta do projeto execute o comando para criar o projeto:</a:t>
            </a:r>
          </a:p>
          <a:p>
            <a:pPr algn="l"/>
            <a:r>
              <a:rPr lang="pt-BR" b="1" i="1" dirty="0" err="1"/>
              <a:t>ng</a:t>
            </a:r>
            <a:r>
              <a:rPr lang="pt-BR" b="1" i="1" dirty="0"/>
              <a:t> new </a:t>
            </a:r>
            <a:r>
              <a:rPr lang="pt-BR" b="1" i="1" dirty="0" err="1"/>
              <a:t>AngularGoogleMaps</a:t>
            </a:r>
            <a:endParaRPr lang="pt-BR" b="1" i="1" dirty="0"/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BAD9F-E05F-5774-5A55-E5BC71ED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1" y="3363359"/>
            <a:ext cx="4458322" cy="1324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4A8634-BF82-6AFB-FBA6-94928F874A23}"/>
              </a:ext>
            </a:extLst>
          </p:cNvPr>
          <p:cNvSpPr txBox="1"/>
          <p:nvPr/>
        </p:nvSpPr>
        <p:spPr>
          <a:xfrm>
            <a:off x="98358" y="4754005"/>
            <a:ext cx="95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Será perguntado se deseja adicionar o modulo de rotas no componente principal, apertar y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B1487E4-64B6-D01C-2F5A-1C29DCE6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1" y="5606417"/>
            <a:ext cx="448690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1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87237" y="269652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Estilizando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276085" y="875421"/>
            <a:ext cx="3971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Adicionaremos a </a:t>
            </a:r>
            <a:r>
              <a:rPr lang="pt-BR" dirty="0" err="1"/>
              <a:t>div</a:t>
            </a:r>
            <a:r>
              <a:rPr lang="pt-BR" dirty="0"/>
              <a:t> container e </a:t>
            </a:r>
            <a:r>
              <a:rPr lang="pt-BR" dirty="0" err="1"/>
              <a:t>content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FA96BC-4240-E0B9-537A-6264DEC9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2" y="1481190"/>
            <a:ext cx="9035051" cy="44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9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3164" y="269652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Unsubscribe</a:t>
            </a:r>
            <a:r>
              <a:rPr lang="pt-BR" b="1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276085" y="875421"/>
            <a:ext cx="1189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vamos criar o </a:t>
            </a:r>
            <a:r>
              <a:rPr lang="pt-BR" dirty="0" err="1"/>
              <a:t>unsubscribe</a:t>
            </a:r>
            <a:r>
              <a:rPr lang="pt-BR" dirty="0"/>
              <a:t> do componente, pois criamos um tipo </a:t>
            </a:r>
            <a:r>
              <a:rPr lang="pt-BR" dirty="0" err="1"/>
              <a:t>subscription</a:t>
            </a:r>
            <a:r>
              <a:rPr lang="pt-BR" dirty="0"/>
              <a:t> e fizemos um </a:t>
            </a:r>
            <a:r>
              <a:rPr lang="pt-BR" dirty="0" err="1"/>
              <a:t>subscribe</a:t>
            </a:r>
            <a:r>
              <a:rPr lang="pt-BR" dirty="0"/>
              <a:t> (uma ‘inscrição’)</a:t>
            </a:r>
          </a:p>
          <a:p>
            <a:r>
              <a:rPr lang="pt-BR" dirty="0"/>
              <a:t>Em um </a:t>
            </a:r>
            <a:r>
              <a:rPr lang="pt-BR" dirty="0" err="1"/>
              <a:t>observable</a:t>
            </a:r>
            <a:r>
              <a:rPr lang="pt-BR" dirty="0"/>
              <a:t> pra obter os dados da API no mapa-</a:t>
            </a:r>
            <a:r>
              <a:rPr lang="pt-BR" dirty="0" err="1"/>
              <a:t>component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Vamos implementar a interface </a:t>
            </a:r>
            <a:r>
              <a:rPr lang="pt-BR" dirty="0" err="1"/>
              <a:t>OnDestroy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90FD01-5B43-5B61-1CCA-53A6467E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22" y="2153370"/>
            <a:ext cx="6287794" cy="7533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4C78DB-725A-039C-C222-33D99F54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15" y="4959082"/>
            <a:ext cx="6739240" cy="16292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D4FE84-86FB-45C2-E1B2-1F94340FF93F}"/>
              </a:ext>
            </a:extLst>
          </p:cNvPr>
          <p:cNvSpPr txBox="1"/>
          <p:nvPr/>
        </p:nvSpPr>
        <p:spPr>
          <a:xfrm>
            <a:off x="315098" y="3327675"/>
            <a:ext cx="9131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implementar a função que a interface nos obriga a implementar. </a:t>
            </a:r>
          </a:p>
          <a:p>
            <a:endParaRPr lang="pt-BR" dirty="0"/>
          </a:p>
          <a:p>
            <a:r>
              <a:rPr lang="pt-BR" dirty="0"/>
              <a:t>Na função vamos chamar o </a:t>
            </a:r>
            <a:r>
              <a:rPr lang="pt-BR" dirty="0" err="1"/>
              <a:t>subscription</a:t>
            </a:r>
            <a:r>
              <a:rPr lang="pt-BR" dirty="0"/>
              <a:t>$ que criamos e vamos chamar a função </a:t>
            </a:r>
            <a:r>
              <a:rPr lang="pt-BR" dirty="0" err="1"/>
              <a:t>unsubscribe</a:t>
            </a:r>
            <a:r>
              <a:rPr lang="pt-BR" dirty="0"/>
              <a:t>( ) </a:t>
            </a:r>
          </a:p>
          <a:p>
            <a:endParaRPr lang="pt-BR" dirty="0"/>
          </a:p>
          <a:p>
            <a:r>
              <a:rPr lang="pt-BR" dirty="0"/>
              <a:t>Desse modo ele cancela a inscrição no </a:t>
            </a:r>
            <a:r>
              <a:rPr lang="pt-BR" dirty="0" err="1"/>
              <a:t>observable</a:t>
            </a:r>
            <a:r>
              <a:rPr lang="pt-BR" dirty="0"/>
              <a:t> e libera  a memória </a:t>
            </a:r>
          </a:p>
        </p:txBody>
      </p:sp>
    </p:spTree>
    <p:extLst>
      <p:ext uri="{BB962C8B-B14F-4D97-AF65-F5344CB8AC3E}">
        <p14:creationId xmlns:p14="http://schemas.microsoft.com/office/powerpoint/2010/main" val="1577210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3164" y="269652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Unsubscribe</a:t>
            </a:r>
            <a:r>
              <a:rPr lang="pt-BR" b="1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0553E2-B91B-CE88-5B8E-05C812D1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1" y="1142101"/>
            <a:ext cx="6909635" cy="12651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D261CA-E3F7-8D51-ABBF-0F0AE1C0E903}"/>
              </a:ext>
            </a:extLst>
          </p:cNvPr>
          <p:cNvSpPr txBox="1"/>
          <p:nvPr/>
        </p:nvSpPr>
        <p:spPr>
          <a:xfrm>
            <a:off x="429491" y="2673927"/>
            <a:ext cx="823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 o </a:t>
            </a:r>
            <a:r>
              <a:rPr lang="pt-BR" b="1" dirty="0" err="1"/>
              <a:t>apiLoaded</a:t>
            </a:r>
            <a:r>
              <a:rPr lang="pt-BR" b="1" dirty="0"/>
              <a:t> que também é um </a:t>
            </a:r>
            <a:r>
              <a:rPr lang="pt-BR" b="1" dirty="0" err="1"/>
              <a:t>Observable</a:t>
            </a:r>
            <a:r>
              <a:rPr lang="pt-BR" b="1" dirty="0"/>
              <a:t>? Não deveria ter um </a:t>
            </a:r>
            <a:r>
              <a:rPr lang="pt-BR" b="1" dirty="0" err="1"/>
              <a:t>unsubscribe</a:t>
            </a:r>
            <a:r>
              <a:rPr lang="pt-BR" b="1" dirty="0"/>
              <a:t> dele?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7184E0-AE1A-5B0B-E035-CDC22DE3C7FC}"/>
              </a:ext>
            </a:extLst>
          </p:cNvPr>
          <p:cNvSpPr txBox="1"/>
          <p:nvPr/>
        </p:nvSpPr>
        <p:spPr>
          <a:xfrm>
            <a:off x="429491" y="3043259"/>
            <a:ext cx="11610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caso deste </a:t>
            </a:r>
            <a:r>
              <a:rPr lang="pt-BR" dirty="0" err="1"/>
              <a:t>Observable</a:t>
            </a:r>
            <a:r>
              <a:rPr lang="pt-BR" dirty="0"/>
              <a:t> a gente não se inscreveu nele, a gente atribuiu uma chamada que usa operadores </a:t>
            </a:r>
            <a:r>
              <a:rPr lang="pt-BR" dirty="0" err="1"/>
              <a:t>RxJS</a:t>
            </a:r>
            <a:r>
              <a:rPr lang="pt-BR" dirty="0"/>
              <a:t>, e que altera</a:t>
            </a:r>
          </a:p>
          <a:p>
            <a:r>
              <a:rPr lang="pt-BR" dirty="0"/>
              <a:t>O valor , mas não demos um </a:t>
            </a:r>
            <a:r>
              <a:rPr lang="pt-BR" dirty="0" err="1"/>
              <a:t>subscribe</a:t>
            </a:r>
            <a:r>
              <a:rPr lang="pt-BR" dirty="0"/>
              <a:t> nele, usamos ele dentro do </a:t>
            </a:r>
            <a:r>
              <a:rPr lang="pt-BR" dirty="0" err="1"/>
              <a:t>template</a:t>
            </a:r>
            <a:r>
              <a:rPr lang="pt-BR" dirty="0"/>
              <a:t> com o 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pipe</a:t>
            </a:r>
            <a:r>
              <a:rPr lang="pt-BR" dirty="0"/>
              <a:t> , quando fazemos isso, </a:t>
            </a:r>
          </a:p>
          <a:p>
            <a:r>
              <a:rPr lang="pt-BR" dirty="0"/>
              <a:t>Nós não precisamos dar um </a:t>
            </a:r>
            <a:r>
              <a:rPr lang="pt-BR" dirty="0" err="1"/>
              <a:t>subscribe</a:t>
            </a:r>
            <a:r>
              <a:rPr lang="pt-BR" dirty="0"/>
              <a:t> e um </a:t>
            </a:r>
            <a:r>
              <a:rPr lang="pt-BR" dirty="0" err="1"/>
              <a:t>unsubscribe</a:t>
            </a:r>
            <a:r>
              <a:rPr lang="pt-BR" dirty="0"/>
              <a:t>, o framework se encarrega de fazer isso pra gente. É mais desejável manipular </a:t>
            </a:r>
            <a:r>
              <a:rPr lang="pt-BR" dirty="0" err="1"/>
              <a:t>observables</a:t>
            </a:r>
            <a:r>
              <a:rPr lang="pt-BR" dirty="0"/>
              <a:t> usando o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dirty="0" err="1"/>
              <a:t>async</a:t>
            </a:r>
            <a:r>
              <a:rPr lang="pt-BR" dirty="0"/>
              <a:t>, mas vão ter muitos projetos que vamos encontrar essas </a:t>
            </a:r>
            <a:r>
              <a:rPr lang="pt-BR" dirty="0" err="1"/>
              <a:t>subscriptions</a:t>
            </a:r>
            <a:r>
              <a:rPr lang="pt-BR" dirty="0"/>
              <a:t>, nem sempre serão usados em </a:t>
            </a:r>
            <a:r>
              <a:rPr lang="pt-BR" dirty="0" err="1"/>
              <a:t>template</a:t>
            </a:r>
            <a:r>
              <a:rPr lang="pt-BR" dirty="0"/>
              <a:t>. O retorno da API até poderíamos ter manipulado com operadores </a:t>
            </a:r>
            <a:r>
              <a:rPr lang="pt-BR" dirty="0" err="1"/>
              <a:t>rxjs</a:t>
            </a:r>
            <a:r>
              <a:rPr lang="pt-BR" dirty="0"/>
              <a:t> e usado o </a:t>
            </a:r>
            <a:r>
              <a:rPr lang="pt-BR" dirty="0" err="1"/>
              <a:t>async</a:t>
            </a:r>
            <a:r>
              <a:rPr lang="pt-BR" dirty="0"/>
              <a:t> no </a:t>
            </a:r>
            <a:r>
              <a:rPr lang="pt-BR" dirty="0" err="1"/>
              <a:t>ngfor</a:t>
            </a:r>
            <a:r>
              <a:rPr lang="pt-BR" dirty="0"/>
              <a:t>, porém a fim de demonstrar as outras formas que existem de usar uma </a:t>
            </a:r>
            <a:r>
              <a:rPr lang="pt-BR" dirty="0" err="1"/>
              <a:t>subscription</a:t>
            </a:r>
            <a:r>
              <a:rPr lang="pt-BR" dirty="0"/>
              <a:t> não o fizemos.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FCC3D2-1C7F-9992-D12A-E4EE4FEC549A}"/>
              </a:ext>
            </a:extLst>
          </p:cNvPr>
          <p:cNvSpPr txBox="1"/>
          <p:nvPr/>
        </p:nvSpPr>
        <p:spPr>
          <a:xfrm>
            <a:off x="304800" y="824095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mapa.component.ts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4AC0EA3-EE60-BB57-A2E5-3E1E8C2C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45116"/>
            <a:ext cx="5486401" cy="9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4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6910" y="269652"/>
            <a:ext cx="6954982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Resultado Final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724FBC-E02A-EC25-5222-2A50D5AE71F1}"/>
              </a:ext>
            </a:extLst>
          </p:cNvPr>
          <p:cNvSpPr txBox="1"/>
          <p:nvPr/>
        </p:nvSpPr>
        <p:spPr>
          <a:xfrm>
            <a:off x="276085" y="875421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BEF32C-EA54-6A56-9C82-1C6C2BA2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6" y="1123153"/>
            <a:ext cx="10732452" cy="52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73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635B6-FF50-6E23-3928-D766285381AE}"/>
              </a:ext>
            </a:extLst>
          </p:cNvPr>
          <p:cNvSpPr txBox="1"/>
          <p:nvPr/>
        </p:nvSpPr>
        <p:spPr>
          <a:xfrm>
            <a:off x="3984221" y="1833129"/>
            <a:ext cx="3916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OBRIGADA!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A3D437-02ED-23C7-D9E1-E5BD7720A6D2}"/>
              </a:ext>
            </a:extLst>
          </p:cNvPr>
          <p:cNvSpPr txBox="1"/>
          <p:nvPr/>
        </p:nvSpPr>
        <p:spPr>
          <a:xfrm>
            <a:off x="3038530" y="3842093"/>
            <a:ext cx="5308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rgbClr val="E7E6E6"/>
                </a:solidFill>
                <a:latin typeface="Calibri" panose="020F0502020204030204"/>
              </a:rPr>
              <a:t>Nadia </a:t>
            </a:r>
            <a:r>
              <a:rPr lang="pt-BR" sz="6000" b="1" dirty="0" err="1">
                <a:solidFill>
                  <a:srgbClr val="E7E6E6"/>
                </a:solidFill>
                <a:latin typeface="Calibri" panose="020F0502020204030204"/>
              </a:rPr>
              <a:t>Estefanía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23CAAD5-D0CA-CCF6-F80B-3E6465D0E9A6}"/>
              </a:ext>
            </a:extLst>
          </p:cNvPr>
          <p:cNvSpPr/>
          <p:nvPr/>
        </p:nvSpPr>
        <p:spPr>
          <a:xfrm>
            <a:off x="156785" y="3842093"/>
            <a:ext cx="2881745" cy="277090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62AADA-F4C1-33FD-CC34-E7A610F5367E}"/>
              </a:ext>
            </a:extLst>
          </p:cNvPr>
          <p:cNvSpPr txBox="1"/>
          <p:nvPr/>
        </p:nvSpPr>
        <p:spPr>
          <a:xfrm>
            <a:off x="3322064" y="4715388"/>
            <a:ext cx="2598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rgbClr val="E7E6E6"/>
                </a:solidFill>
                <a:latin typeface="Calibri" panose="020F0502020204030204"/>
              </a:defRPr>
            </a:lvl1pPr>
          </a:lstStyle>
          <a:p>
            <a:r>
              <a:rPr lang="pt-BR" dirty="0"/>
              <a:t>Instagram:@</a:t>
            </a:r>
            <a:r>
              <a:rPr lang="pt-BR" dirty="0" err="1"/>
              <a:t>n_estefan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1F434E-7A33-FBC9-E34A-D27F0EB477E7}"/>
              </a:ext>
            </a:extLst>
          </p:cNvPr>
          <p:cNvSpPr txBox="1"/>
          <p:nvPr/>
        </p:nvSpPr>
        <p:spPr>
          <a:xfrm>
            <a:off x="3322064" y="5181141"/>
            <a:ext cx="836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err="1">
                <a:solidFill>
                  <a:srgbClr val="E7E6E6"/>
                </a:solidFill>
                <a:latin typeface="Calibri" panose="020F0502020204030204"/>
              </a:rPr>
              <a:t>Linkedin</a:t>
            </a:r>
            <a:r>
              <a:rPr lang="pt-BR" sz="2000" b="1" dirty="0">
                <a:solidFill>
                  <a:srgbClr val="E7E6E6"/>
                </a:solidFill>
                <a:latin typeface="Calibri" panose="020F0502020204030204"/>
              </a:rPr>
              <a:t> : https://www.linkedin.com/in/nadia-estefan%C3%ADa-6b706a157/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88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726" y="215323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Iniciando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58" y="683742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Será perguntado o tipo de estilização do projeto, vamos selecionar CSS apertando o </a:t>
            </a:r>
            <a:r>
              <a:rPr lang="pt-BR" dirty="0" err="1"/>
              <a:t>enter</a:t>
            </a:r>
            <a:endParaRPr lang="pt-BR" dirty="0"/>
          </a:p>
          <a:p>
            <a:pPr algn="l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EF1A08-33AD-BA62-855E-0E700A0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436318"/>
            <a:ext cx="5944430" cy="244826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C6507D5C-59BC-2EBB-67D4-00B9234A547D}"/>
              </a:ext>
            </a:extLst>
          </p:cNvPr>
          <p:cNvSpPr txBox="1">
            <a:spLocks/>
          </p:cNvSpPr>
          <p:nvPr/>
        </p:nvSpPr>
        <p:spPr>
          <a:xfrm>
            <a:off x="394283" y="3946264"/>
            <a:ext cx="6589361" cy="2555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projeto será criado dentro da nossa pasta, então podemos navegar até ele usando o </a:t>
            </a:r>
            <a:r>
              <a:rPr lang="pt-BR" dirty="0" err="1"/>
              <a:t>cmd</a:t>
            </a:r>
            <a:r>
              <a:rPr lang="pt-BR" dirty="0"/>
              <a:t> novamente</a:t>
            </a:r>
          </a:p>
          <a:p>
            <a:pPr algn="l"/>
            <a:r>
              <a:rPr lang="pt-BR" b="1" i="1" dirty="0" err="1"/>
              <a:t>Cd</a:t>
            </a:r>
            <a:r>
              <a:rPr lang="pt-BR" b="1" i="1" dirty="0"/>
              <a:t> C:\Projetos\AngularApiGoogleMaps\AngularGoogleMaps</a:t>
            </a:r>
          </a:p>
          <a:p>
            <a:pPr algn="l"/>
            <a:r>
              <a:rPr lang="pt-BR" dirty="0"/>
              <a:t>E após executar o </a:t>
            </a:r>
            <a:r>
              <a:rPr lang="pt-BR" dirty="0" err="1"/>
              <a:t>cd</a:t>
            </a:r>
            <a:r>
              <a:rPr lang="pt-BR" dirty="0"/>
              <a:t>, executar: </a:t>
            </a:r>
          </a:p>
          <a:p>
            <a:pPr algn="l"/>
            <a:r>
              <a:rPr lang="pt-BR" b="1" i="1" dirty="0" err="1"/>
              <a:t>code</a:t>
            </a:r>
            <a:r>
              <a:rPr lang="pt-BR" b="1" i="1" dirty="0"/>
              <a:t> . </a:t>
            </a:r>
          </a:p>
          <a:p>
            <a:pPr algn="l"/>
            <a:r>
              <a:rPr lang="pt-BR" dirty="0"/>
              <a:t>Desta forma o </a:t>
            </a:r>
            <a:r>
              <a:rPr lang="pt-BR" dirty="0" err="1"/>
              <a:t>vscode</a:t>
            </a:r>
            <a:r>
              <a:rPr lang="pt-BR" dirty="0"/>
              <a:t> já inicia na pasta do projeto.</a:t>
            </a:r>
          </a:p>
          <a:p>
            <a:pPr algn="l"/>
            <a:r>
              <a:rPr lang="pt-BR" dirty="0"/>
              <a:t>Ou se preferir abra a pasta do projeto diretamente pelo 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0CD390-F197-397B-D70F-D828104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54" y="3720411"/>
            <a:ext cx="4906505" cy="30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726" y="215323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Iniciando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58" y="683742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Vamos verificar se o projeto está inicializando conforme o esperado. </a:t>
            </a:r>
          </a:p>
          <a:p>
            <a:pPr algn="l"/>
            <a:r>
              <a:rPr lang="pt-BR" dirty="0"/>
              <a:t>Com o 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aberto na pasta do projeto, vamos executar o comando no terminal:   </a:t>
            </a:r>
            <a:r>
              <a:rPr lang="pt-BR" b="1" i="1" dirty="0" err="1"/>
              <a:t>ng</a:t>
            </a:r>
            <a:r>
              <a:rPr lang="pt-BR" b="1" i="1" dirty="0"/>
              <a:t> 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CE3FCF-3908-441D-BC88-F4829050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" y="2207788"/>
            <a:ext cx="826885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726" y="215323"/>
            <a:ext cx="6023296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Iniciando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C51FB-FE4C-2853-B825-B9326271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58" y="683742"/>
            <a:ext cx="9563449" cy="276100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Se tudo ocorreu bem, no nosso browser acessando </a:t>
            </a:r>
            <a:r>
              <a:rPr lang="pt-BR" dirty="0">
                <a:hlinkClick r:id="rId2"/>
              </a:rPr>
              <a:t>http://localhost:4200/</a:t>
            </a:r>
            <a:r>
              <a:rPr lang="pt-BR" dirty="0"/>
              <a:t> (ou a porta que o </a:t>
            </a:r>
            <a:r>
              <a:rPr lang="pt-BR" dirty="0" err="1"/>
              <a:t>vscode</a:t>
            </a:r>
            <a:r>
              <a:rPr lang="pt-BR" dirty="0"/>
              <a:t> indicar no terminal) </a:t>
            </a:r>
          </a:p>
          <a:p>
            <a:pPr algn="l"/>
            <a:r>
              <a:rPr lang="pt-BR" dirty="0"/>
              <a:t>Teremos uma página como esta:</a:t>
            </a:r>
          </a:p>
          <a:p>
            <a:pPr algn="l"/>
            <a:endParaRPr lang="pt-BR" b="1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9CD29-5D63-8746-120A-932D58AE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93" y="1908691"/>
            <a:ext cx="6684166" cy="48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7E93-FCEC-37AF-7461-DD1472695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708" y="211601"/>
            <a:ext cx="8976220" cy="60576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Criando Componente Mapa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F5D7F89-C90E-E7C9-3B92-0149AA112432}"/>
              </a:ext>
            </a:extLst>
          </p:cNvPr>
          <p:cNvGrpSpPr/>
          <p:nvPr/>
        </p:nvGrpSpPr>
        <p:grpSpPr>
          <a:xfrm>
            <a:off x="628650" y="2249195"/>
            <a:ext cx="10525125" cy="3159707"/>
            <a:chOff x="571500" y="1220496"/>
            <a:chExt cx="10525125" cy="315970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D314145-0336-FA58-3C28-E6DBB2619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1220496"/>
              <a:ext cx="10525125" cy="3159707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1F41CE8-0E91-6BE4-BD07-BE7F113A2E02}"/>
                </a:ext>
              </a:extLst>
            </p:cNvPr>
            <p:cNvSpPr/>
            <p:nvPr/>
          </p:nvSpPr>
          <p:spPr>
            <a:xfrm>
              <a:off x="10725150" y="2447925"/>
              <a:ext cx="371475" cy="3524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DC136D-A855-6A5B-F50F-C888E97B1B2C}"/>
              </a:ext>
            </a:extLst>
          </p:cNvPr>
          <p:cNvSpPr txBox="1"/>
          <p:nvPr/>
        </p:nvSpPr>
        <p:spPr>
          <a:xfrm>
            <a:off x="628650" y="817370"/>
            <a:ext cx="9639300" cy="14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No 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, abrir mais um terminal para a criação do componente.</a:t>
            </a:r>
          </a:p>
          <a:p>
            <a:r>
              <a:rPr lang="pt-BR" dirty="0"/>
              <a:t>Executar o comando: </a:t>
            </a:r>
            <a:r>
              <a:rPr lang="pt-BR" b="1" i="1" dirty="0" err="1"/>
              <a:t>ng</a:t>
            </a:r>
            <a:r>
              <a:rPr lang="pt-BR" b="1" i="1" dirty="0"/>
              <a:t> </a:t>
            </a:r>
            <a:r>
              <a:rPr lang="pt-BR" b="1" i="1" dirty="0" err="1"/>
              <a:t>generate</a:t>
            </a:r>
            <a:r>
              <a:rPr lang="pt-BR" b="1" i="1" dirty="0"/>
              <a:t> </a:t>
            </a:r>
            <a:r>
              <a:rPr lang="pt-BR" b="1" i="1" dirty="0" err="1"/>
              <a:t>component</a:t>
            </a:r>
            <a:r>
              <a:rPr lang="pt-BR" b="1" i="1" dirty="0"/>
              <a:t> mapa</a:t>
            </a:r>
          </a:p>
        </p:txBody>
      </p:sp>
    </p:spTree>
    <p:extLst>
      <p:ext uri="{BB962C8B-B14F-4D97-AF65-F5344CB8AC3E}">
        <p14:creationId xmlns:p14="http://schemas.microsoft.com/office/powerpoint/2010/main" val="2760680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1532</TotalTime>
  <Words>3327</Words>
  <Application>Microsoft Office PowerPoint</Application>
  <PresentationFormat>Widescreen</PresentationFormat>
  <Paragraphs>300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Inter</vt:lpstr>
      <vt:lpstr>Source Sans Pro</vt:lpstr>
      <vt:lpstr>Tema do Office</vt:lpstr>
      <vt:lpstr>Apresentação do PowerPoint</vt:lpstr>
      <vt:lpstr>Sobre o Angular</vt:lpstr>
      <vt:lpstr>Setup projeto: </vt:lpstr>
      <vt:lpstr>Setup projeto: </vt:lpstr>
      <vt:lpstr>Iniciando o Projeto</vt:lpstr>
      <vt:lpstr>Iniciando o Projeto</vt:lpstr>
      <vt:lpstr>Iniciando o Projeto</vt:lpstr>
      <vt:lpstr>Iniciando o Projeto</vt:lpstr>
      <vt:lpstr>Criando Componente Mapa</vt:lpstr>
      <vt:lpstr>Criando Componente Mapa</vt:lpstr>
      <vt:lpstr>Criando Componente Mapa</vt:lpstr>
      <vt:lpstr>Configurando Rotas</vt:lpstr>
      <vt:lpstr>Configurando Rotas</vt:lpstr>
      <vt:lpstr>Instalando a biblioteca do Maps no projeto</vt:lpstr>
      <vt:lpstr>Instalando a biblioteca do Maps no projeto</vt:lpstr>
      <vt:lpstr>Instalando Bootstrap</vt:lpstr>
      <vt:lpstr>Instalando Bootstrap</vt:lpstr>
      <vt:lpstr>Instalando Bootstrap</vt:lpstr>
      <vt:lpstr>Apresentação do PowerPoint</vt:lpstr>
      <vt:lpstr>Começando com o Google Maps</vt:lpstr>
      <vt:lpstr>Começando com o Google Maps</vt:lpstr>
      <vt:lpstr>Começando com o Google Maps</vt:lpstr>
      <vt:lpstr>Começando com o Google Maps</vt:lpstr>
      <vt:lpstr>Começando com o Google Maps</vt:lpstr>
      <vt:lpstr>Começando com o Google Maps</vt:lpstr>
      <vt:lpstr>Começando com o Google Maps</vt:lpstr>
      <vt:lpstr>Começando com o Google Maps</vt:lpstr>
      <vt:lpstr>Apresentação do PowerPoint</vt:lpstr>
      <vt:lpstr>Um pouco sobre RxJs</vt:lpstr>
      <vt:lpstr>Um pouco sobre RxJs</vt:lpstr>
      <vt:lpstr>Apresentação do PowerPoint</vt:lpstr>
      <vt:lpstr>MODELS</vt:lpstr>
      <vt:lpstr>SERVIÇOS</vt:lpstr>
      <vt:lpstr>SERVIÇOS</vt:lpstr>
      <vt:lpstr>Apresentação do PowerPoint</vt:lpstr>
      <vt:lpstr>Finalizando</vt:lpstr>
      <vt:lpstr>Finalizando</vt:lpstr>
      <vt:lpstr>Finalizando</vt:lpstr>
      <vt:lpstr>Finalizando</vt:lpstr>
      <vt:lpstr>Finalizando</vt:lpstr>
      <vt:lpstr>Adicionando Marcadores</vt:lpstr>
      <vt:lpstr>Adicionando Marcadores</vt:lpstr>
      <vt:lpstr>Adicionando Marcadores</vt:lpstr>
      <vt:lpstr>Adicionando Marcadores</vt:lpstr>
      <vt:lpstr>Adicionando Marcadores</vt:lpstr>
      <vt:lpstr>Adicionando Marcadores</vt:lpstr>
      <vt:lpstr>Adicionando Marcadores</vt:lpstr>
      <vt:lpstr>Adicionando Marcadores</vt:lpstr>
      <vt:lpstr>Estilizando </vt:lpstr>
      <vt:lpstr>Estilizando </vt:lpstr>
      <vt:lpstr>Unsubscribe </vt:lpstr>
      <vt:lpstr>Unsubscribe </vt:lpstr>
      <vt:lpstr>Resultado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projeto:</dc:title>
  <dc:creator>Nadia Estefania Luciano</dc:creator>
  <cp:lastModifiedBy>Nadia Estefania Luciano</cp:lastModifiedBy>
  <cp:revision>6</cp:revision>
  <dcterms:created xsi:type="dcterms:W3CDTF">2023-10-16T11:40:03Z</dcterms:created>
  <dcterms:modified xsi:type="dcterms:W3CDTF">2023-10-19T00:26:00Z</dcterms:modified>
</cp:coreProperties>
</file>