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348" r:id="rId3"/>
    <p:sldId id="262" r:id="rId4"/>
    <p:sldId id="259" r:id="rId5"/>
    <p:sldId id="261" r:id="rId6"/>
    <p:sldId id="298" r:id="rId7"/>
    <p:sldId id="260" r:id="rId8"/>
    <p:sldId id="299" r:id="rId9"/>
    <p:sldId id="300" r:id="rId10"/>
    <p:sldId id="263" r:id="rId11"/>
    <p:sldId id="264" r:id="rId12"/>
    <p:sldId id="265" r:id="rId13"/>
    <p:sldId id="296" r:id="rId14"/>
    <p:sldId id="267" r:id="rId15"/>
    <p:sldId id="268" r:id="rId16"/>
    <p:sldId id="269" r:id="rId17"/>
    <p:sldId id="270" r:id="rId18"/>
    <p:sldId id="271" r:id="rId19"/>
    <p:sldId id="301" r:id="rId20"/>
    <p:sldId id="273" r:id="rId21"/>
    <p:sldId id="274" r:id="rId22"/>
    <p:sldId id="275" r:id="rId23"/>
    <p:sldId id="276" r:id="rId24"/>
    <p:sldId id="277" r:id="rId25"/>
    <p:sldId id="302" r:id="rId26"/>
    <p:sldId id="279" r:id="rId27"/>
    <p:sldId id="280" r:id="rId28"/>
    <p:sldId id="343" r:id="rId29"/>
    <p:sldId id="303" r:id="rId30"/>
    <p:sldId id="282" r:id="rId31"/>
    <p:sldId id="283" r:id="rId32"/>
    <p:sldId id="284" r:id="rId33"/>
    <p:sldId id="285" r:id="rId34"/>
    <p:sldId id="286" r:id="rId35"/>
    <p:sldId id="344" r:id="rId36"/>
    <p:sldId id="297" r:id="rId37"/>
    <p:sldId id="288" r:id="rId38"/>
    <p:sldId id="289" r:id="rId39"/>
    <p:sldId id="290" r:id="rId40"/>
    <p:sldId id="291" r:id="rId41"/>
    <p:sldId id="292" r:id="rId42"/>
    <p:sldId id="345" r:id="rId43"/>
    <p:sldId id="293" r:id="rId44"/>
    <p:sldId id="304" r:id="rId45"/>
    <p:sldId id="305" r:id="rId46"/>
    <p:sldId id="306" r:id="rId47"/>
    <p:sldId id="340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46" r:id="rId66"/>
    <p:sldId id="341" r:id="rId67"/>
    <p:sldId id="326" r:id="rId68"/>
    <p:sldId id="327" r:id="rId69"/>
    <p:sldId id="328" r:id="rId70"/>
    <p:sldId id="347" r:id="rId71"/>
    <p:sldId id="342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294" r:id="rId82"/>
    <p:sldId id="295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3340-E8FE-465D-AE4B-CC6E04A1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43074-5A1F-432F-B181-49CF04A4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8786-F416-4572-ADB4-A8973D5E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2522-B5EE-4DAC-8054-60BF3238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6809-58AF-49B1-8F89-1F152B6D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1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072C-8A1E-46F5-ADE7-908FCEB5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CD950-5D01-438F-807A-B42D6BC9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6F75-CE2A-4F6C-9C16-60381751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855E-5568-44DD-9654-D15FE8AE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8AA9-E51D-49E7-8291-A3C00BB2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4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057E4-C468-46E5-A8B8-E659CC38E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04212-8FB2-458B-A444-2D9B18101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7B05-962E-4D4F-8D2F-BA26C188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8520-6CB4-4AFD-9804-0D598E0C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7F99-8B44-46D1-B6CC-C4010D3D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7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84706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4914900" y="1069847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g object 18"/>
          <p:cNvSpPr/>
          <p:nvPr/>
        </p:nvSpPr>
        <p:spPr>
          <a:xfrm>
            <a:off x="9829800" y="1084706"/>
            <a:ext cx="2343150" cy="344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g object 19"/>
          <p:cNvSpPr/>
          <p:nvPr/>
        </p:nvSpPr>
        <p:spPr>
          <a:xfrm>
            <a:off x="0" y="3370706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g object 20"/>
          <p:cNvSpPr/>
          <p:nvPr/>
        </p:nvSpPr>
        <p:spPr>
          <a:xfrm>
            <a:off x="4914900" y="3355847"/>
            <a:ext cx="5356098" cy="3443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g object 21"/>
          <p:cNvSpPr/>
          <p:nvPr/>
        </p:nvSpPr>
        <p:spPr>
          <a:xfrm>
            <a:off x="9829800" y="3370706"/>
            <a:ext cx="2343150" cy="344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2192381" cy="2443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g object 23"/>
          <p:cNvSpPr/>
          <p:nvPr/>
        </p:nvSpPr>
        <p:spPr>
          <a:xfrm>
            <a:off x="0" y="2428875"/>
            <a:ext cx="1097280" cy="98584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g object 24"/>
          <p:cNvSpPr/>
          <p:nvPr/>
        </p:nvSpPr>
        <p:spPr>
          <a:xfrm>
            <a:off x="1097279" y="2428875"/>
            <a:ext cx="5326380" cy="98584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g object 25"/>
          <p:cNvSpPr/>
          <p:nvPr/>
        </p:nvSpPr>
        <p:spPr>
          <a:xfrm>
            <a:off x="6423661" y="2428875"/>
            <a:ext cx="1053941" cy="98584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g object 26"/>
          <p:cNvSpPr/>
          <p:nvPr/>
        </p:nvSpPr>
        <p:spPr>
          <a:xfrm>
            <a:off x="7477505" y="2428875"/>
            <a:ext cx="352425" cy="98584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bg object 27"/>
          <p:cNvSpPr/>
          <p:nvPr/>
        </p:nvSpPr>
        <p:spPr>
          <a:xfrm>
            <a:off x="7829550" y="2428875"/>
            <a:ext cx="124778" cy="98584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bg object 28"/>
          <p:cNvSpPr/>
          <p:nvPr/>
        </p:nvSpPr>
        <p:spPr>
          <a:xfrm>
            <a:off x="7954137" y="2428875"/>
            <a:ext cx="1253014" cy="98584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bg object 29"/>
          <p:cNvSpPr/>
          <p:nvPr/>
        </p:nvSpPr>
        <p:spPr>
          <a:xfrm>
            <a:off x="9206865" y="2428875"/>
            <a:ext cx="2985611" cy="98584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bg object 30"/>
          <p:cNvSpPr/>
          <p:nvPr/>
        </p:nvSpPr>
        <p:spPr>
          <a:xfrm>
            <a:off x="0" y="0"/>
            <a:ext cx="12192381" cy="6857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2954" y="286666"/>
            <a:ext cx="913085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514" y="3840480"/>
            <a:ext cx="8537734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85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347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5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28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101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094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339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08A7-6389-47BE-830B-F50A9FF4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85C2-FBAA-44D8-A42D-9629CD3B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83E3-EE42-4837-809A-68594B98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14D9-D77F-4168-8754-BE5E683F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FA40-5C64-4921-B7E0-F8D48855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8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7394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248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660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66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3A18-28BF-4D0D-A51F-18515A07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2DF0-AF10-49F0-B8A6-B0BC3928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B1E-C936-4DF4-B43B-BD97AA6E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7D9D-30A1-45BA-A1DC-884ACB53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3FBE-AB2D-4608-8B27-9BCB921D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4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5572-1196-45DD-9EDF-5F3385E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B08B-49AC-4501-9637-F41E40250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B3FDA-9BB1-426F-BB1B-9F9C5CB2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4C648-FF54-4562-ADE5-778E55FC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73E3-2AA8-43BB-8341-62432488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DFF07-ACE1-494B-BC86-67096D68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6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F736-47B0-493D-BA82-4E6E9573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DDBBA-3CE3-4091-B936-3C7E9A48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24124-9D5D-4CCF-91DA-D3481E6D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094C0-0822-4E1B-A5AF-786838E6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D6D9B-1A94-481D-88B9-D2765591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B8623-5899-4D10-866B-576ABEA1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EDC4E-6605-4525-877A-E1344490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67020-3F80-4982-A428-2E7E0973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790A-36FF-4779-97B9-6EA3D7B1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E20FD-6272-463A-9856-BED8812E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00519-3D23-4329-8C8B-6824C1A2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04F1-771A-43DC-98BC-D23D3F86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A803-3AF4-4454-8DF2-E9C43ED6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6892-6A45-4457-9BAB-96D711C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AAF0-F726-43C4-A396-00A9BDA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8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288A-909F-4D48-820B-4A781160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39F9-6538-427F-A0BB-D9BDE558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F2928-59EC-4369-AEE5-67BBC617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69795-1667-42FF-BA30-1386C6AE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28B8-ABA1-49B4-8B73-6877A17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507E5-1E7E-4DE9-8DB3-D2CD0A25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0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DB10-C101-4083-8520-AAC5E8A1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ACF4C-9E5B-441D-8100-5DD4E158D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979CC-A876-4249-9DA7-95D4B38F5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BC04-9971-4F3C-A959-36176D04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C105-0BAD-410F-8D7B-8C490B92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91B76-520A-475A-AEC1-B2E712F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64E86-D855-4B73-8052-04F07E48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A72B-BB59-4681-A989-83181BEA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5CAD-1DC3-48AB-B863-2C5440389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85D9-B4CE-4954-A176-F56B0F59A4F2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962C-537F-49A6-91B3-BEAA99FC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557E-4736-4578-9C0E-30DE0C01B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2CA7-AE24-4C00-BC8F-DAB6C1D7E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CBE1C-4E43-465C-87B8-579789110D1B}" type="datetimeFigureOut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l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6/25/2022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249FA2-BD65-424F-B738-5E4A972465C6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4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83590" y="3003141"/>
            <a:ext cx="5124143" cy="1616332"/>
            <a:chOff x="1807268" y="2671915"/>
            <a:chExt cx="9109587" cy="2873477"/>
          </a:xfrm>
        </p:grpSpPr>
        <p:sp>
          <p:nvSpPr>
            <p:cNvPr id="8" name="Rectangle 7"/>
            <p:cNvSpPr/>
            <p:nvPr/>
          </p:nvSpPr>
          <p:spPr>
            <a:xfrm>
              <a:off x="1807268" y="2671915"/>
              <a:ext cx="9109587" cy="131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Arial"/>
                </a:rPr>
                <a:t>Data Science and Machine Learning</a:t>
              </a:r>
            </a:p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endParaRPr>
            </a:p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Arial"/>
                </a:rPr>
                <a:t>Module </a:t>
              </a:r>
              <a:r>
                <a:rPr lang="en-US" sz="1350" b="1" dirty="0" smtClean="0">
                  <a:solidFill>
                    <a:sysClr val="windowText" lastClr="000000"/>
                  </a:solidFill>
                  <a:latin typeface="Calibri Light" panose="020F0302020204030204"/>
                  <a:sym typeface="Arial"/>
                </a:rPr>
                <a:t>Six</a:t>
              </a:r>
              <a:r>
                <a:rPr kumimoji="0" lang="en-US" sz="1350" b="1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Arial"/>
                </a:rPr>
                <a:t>: Classification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3136" y="4257366"/>
              <a:ext cx="5909187" cy="1288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Arial"/>
                </a:rPr>
                <a:t>Trainer: </a:t>
              </a:r>
              <a:r>
                <a:rPr kumimoji="0" lang="en-US" sz="135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Arial"/>
                </a:rPr>
                <a:t>Dr</a:t>
              </a: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Arial"/>
                </a:rPr>
                <a:t> Ayman  </a:t>
              </a:r>
              <a:r>
                <a:rPr kumimoji="0" lang="en-US" sz="135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Arial"/>
                </a:rPr>
                <a:t>Rawshdeh</a:t>
              </a: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Arial"/>
                </a:rPr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85512" y="1616178"/>
            <a:ext cx="6306344" cy="1349633"/>
            <a:chOff x="388463" y="206200"/>
            <a:chExt cx="11211278" cy="2399348"/>
          </a:xfrm>
        </p:grpSpPr>
        <p:grpSp>
          <p:nvGrpSpPr>
            <p:cNvPr id="6" name="Group 5"/>
            <p:cNvGrpSpPr/>
            <p:nvPr/>
          </p:nvGrpSpPr>
          <p:grpSpPr>
            <a:xfrm>
              <a:off x="388463" y="206200"/>
              <a:ext cx="11211278" cy="1066892"/>
              <a:chOff x="388463" y="206200"/>
              <a:chExt cx="11211278" cy="106689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8128" y="284207"/>
                <a:ext cx="841613" cy="91087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63" y="309926"/>
                <a:ext cx="1725561" cy="9144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2361" y="206200"/>
                <a:ext cx="1426588" cy="1066892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1410929" y="1514167"/>
              <a:ext cx="9370142" cy="10913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JO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  <a:sym typeface="Arial"/>
                </a:rPr>
                <a:t>البرنامج التدريبي لتطوير مهارات حديثي التخرج لتعزيز فرص العمل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06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922" y="1034034"/>
            <a:ext cx="3438525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Here’s an example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</a:t>
            </a:r>
            <a:r>
              <a:rPr sz="1650" spc="6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usage: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3021" y="248341"/>
            <a:ext cx="317529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Classification</a:t>
            </a:r>
            <a:r>
              <a:rPr sz="2400" b="1" spc="-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375154"/>
            <a:ext cx="1584484" cy="775335"/>
          </a:xfrm>
          <a:custGeom>
            <a:avLst/>
            <a:gdLst/>
            <a:ahLst/>
            <a:cxnLst/>
            <a:rect l="l" t="t" r="r" b="b"/>
            <a:pathLst>
              <a:path w="2112645" h="1033779">
                <a:moveTo>
                  <a:pt x="0" y="1033272"/>
                </a:moveTo>
                <a:lnTo>
                  <a:pt x="2112264" y="1033272"/>
                </a:lnTo>
                <a:lnTo>
                  <a:pt x="2112264" y="0"/>
                </a:lnTo>
                <a:lnTo>
                  <a:pt x="0" y="0"/>
                </a:lnTo>
                <a:lnTo>
                  <a:pt x="0" y="1033272"/>
                </a:lnTo>
                <a:close/>
              </a:path>
            </a:pathLst>
          </a:custGeom>
          <a:ln w="12191">
            <a:solidFill>
              <a:srgbClr val="B3C5E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571" y="2379725"/>
            <a:ext cx="1575435" cy="606416"/>
          </a:xfrm>
          <a:prstGeom prst="rect">
            <a:avLst/>
          </a:prstGeom>
          <a:solidFill>
            <a:srgbClr val="DDEAF6"/>
          </a:solidFill>
        </p:spPr>
        <p:txBody>
          <a:bodyPr vert="horz" wrap="square" lIns="0" tIns="143351" rIns="0" bIns="0" rtlCol="0">
            <a:spAutoFit/>
          </a:bodyPr>
          <a:lstStyle/>
          <a:p>
            <a:pPr marL="215265" marR="209550" indent="292418">
              <a:spcBef>
                <a:spcPts val="1129"/>
              </a:spcBef>
            </a:pPr>
            <a:r>
              <a:rPr sz="1500" spc="-4" dirty="0">
                <a:solidFill>
                  <a:srgbClr val="3E3E3E"/>
                </a:solidFill>
                <a:latin typeface="Noto Sans"/>
                <a:cs typeface="Noto Sans"/>
              </a:rPr>
              <a:t>Model  Co</a:t>
            </a:r>
            <a:r>
              <a:rPr sz="1500" spc="-11" dirty="0">
                <a:solidFill>
                  <a:srgbClr val="3E3E3E"/>
                </a:solidFill>
                <a:latin typeface="Noto Sans"/>
                <a:cs typeface="Noto Sans"/>
              </a:rPr>
              <a:t>nstruction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66109"/>
            <a:ext cx="1584484" cy="775335"/>
          </a:xfrm>
          <a:custGeom>
            <a:avLst/>
            <a:gdLst/>
            <a:ahLst/>
            <a:cxnLst/>
            <a:rect l="l" t="t" r="r" b="b"/>
            <a:pathLst>
              <a:path w="2112645" h="1033779">
                <a:moveTo>
                  <a:pt x="0" y="1033272"/>
                </a:moveTo>
                <a:lnTo>
                  <a:pt x="2112264" y="1033272"/>
                </a:lnTo>
                <a:lnTo>
                  <a:pt x="2112264" y="0"/>
                </a:lnTo>
                <a:lnTo>
                  <a:pt x="0" y="0"/>
                </a:lnTo>
                <a:lnTo>
                  <a:pt x="0" y="1033272"/>
                </a:lnTo>
                <a:close/>
              </a:path>
            </a:pathLst>
          </a:custGeom>
          <a:ln w="12191">
            <a:solidFill>
              <a:srgbClr val="B3C5E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4571" y="3162682"/>
            <a:ext cx="1575435" cy="510717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>
              <a:latin typeface="Times New Roman"/>
              <a:cs typeface="Times New Roman"/>
            </a:endParaRPr>
          </a:p>
          <a:p>
            <a:pPr marL="209550"/>
            <a:r>
              <a:rPr sz="1500" spc="-4" dirty="0">
                <a:solidFill>
                  <a:srgbClr val="3E3E3E"/>
                </a:solidFill>
                <a:latin typeface="Noto Sans"/>
                <a:cs typeface="Noto Sans"/>
              </a:rPr>
              <a:t>Model</a:t>
            </a:r>
            <a:r>
              <a:rPr sz="1500" spc="-26" dirty="0">
                <a:solidFill>
                  <a:srgbClr val="3E3E3E"/>
                </a:solidFill>
                <a:latin typeface="Noto Sans"/>
                <a:cs typeface="Noto Sans"/>
              </a:rPr>
              <a:t> Usage</a:t>
            </a:r>
            <a:endParaRPr sz="1500">
              <a:latin typeface="Noto Sans"/>
              <a:cs typeface="Noto San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3971" y="4018788"/>
          <a:ext cx="5553075" cy="1573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9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Name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1431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EBF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Rank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14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EBF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Years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14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EBFE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Tenured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14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EB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Joseph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Assistant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Professor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7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Tom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Assistant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Professor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Merlisa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71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Assistant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Professor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7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3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George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Professor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5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140885" y="1981398"/>
            <a:ext cx="6667024" cy="2517458"/>
            <a:chOff x="5521180" y="2641864"/>
            <a:chExt cx="8889365" cy="3356610"/>
          </a:xfrm>
        </p:grpSpPr>
        <p:sp>
          <p:nvSpPr>
            <p:cNvPr id="10" name="object 10"/>
            <p:cNvSpPr/>
            <p:nvPr/>
          </p:nvSpPr>
          <p:spPr>
            <a:xfrm>
              <a:off x="5521180" y="2641864"/>
              <a:ext cx="1794729" cy="20854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97064" y="4580186"/>
              <a:ext cx="1613034" cy="14179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54287" y="5447538"/>
            <a:ext cx="2113598" cy="279403"/>
          </a:xfrm>
          <a:prstGeom prst="rect">
            <a:avLst/>
          </a:prstGeom>
          <a:solidFill>
            <a:srgbClr val="00AF50"/>
          </a:solidFill>
          <a:ln w="12192">
            <a:solidFill>
              <a:srgbClr val="000000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193834">
              <a:spcBef>
                <a:spcPts val="199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Jeff,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Professor,</a:t>
            </a:r>
            <a:r>
              <a:rPr sz="1650" spc="-26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4)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9702" y="2568130"/>
            <a:ext cx="706755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22396" marR="3810" indent="-113348">
              <a:spcBef>
                <a:spcPts val="71"/>
              </a:spcBef>
            </a:pPr>
            <a:r>
              <a:rPr sz="1650" spc="-127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esting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6749" y="3741800"/>
            <a:ext cx="762000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79546" marR="3810" indent="-170497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Un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seen  Data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71020" y="955584"/>
            <a:ext cx="9207818" cy="4492943"/>
            <a:chOff x="2761360" y="1274112"/>
            <a:chExt cx="12277090" cy="5990590"/>
          </a:xfrm>
        </p:grpSpPr>
        <p:sp>
          <p:nvSpPr>
            <p:cNvPr id="16" name="object 16"/>
            <p:cNvSpPr/>
            <p:nvPr/>
          </p:nvSpPr>
          <p:spPr>
            <a:xfrm>
              <a:off x="2775965" y="4522469"/>
              <a:ext cx="7336155" cy="819785"/>
            </a:xfrm>
            <a:custGeom>
              <a:avLst/>
              <a:gdLst/>
              <a:ahLst/>
              <a:cxnLst/>
              <a:rect l="l" t="t" r="r" b="b"/>
              <a:pathLst>
                <a:path w="7336155" h="819785">
                  <a:moveTo>
                    <a:pt x="0" y="819276"/>
                  </a:moveTo>
                  <a:lnTo>
                    <a:pt x="2745232" y="0"/>
                  </a:lnTo>
                </a:path>
                <a:path w="7336155" h="819785">
                  <a:moveTo>
                    <a:pt x="4503419" y="22859"/>
                  </a:moveTo>
                  <a:lnTo>
                    <a:pt x="7336028" y="805941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28605" y="1274112"/>
              <a:ext cx="1618196" cy="22249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06478" y="5874258"/>
              <a:ext cx="2817495" cy="1376045"/>
            </a:xfrm>
            <a:custGeom>
              <a:avLst/>
              <a:gdLst/>
              <a:ahLst/>
              <a:cxnLst/>
              <a:rect l="l" t="t" r="r" b="b"/>
              <a:pathLst>
                <a:path w="2817494" h="1376045">
                  <a:moveTo>
                    <a:pt x="0" y="1375664"/>
                  </a:moveTo>
                  <a:lnTo>
                    <a:pt x="650113" y="18287"/>
                  </a:lnTo>
                </a:path>
                <a:path w="2817494" h="1376045">
                  <a:moveTo>
                    <a:pt x="2191512" y="0"/>
                  </a:moveTo>
                  <a:lnTo>
                    <a:pt x="2817241" y="1375028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729501" y="1699450"/>
            <a:ext cx="898208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assi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fier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6110" y="1811464"/>
            <a:ext cx="4744403" cy="1592104"/>
          </a:xfrm>
          <a:custGeom>
            <a:avLst/>
            <a:gdLst/>
            <a:ahLst/>
            <a:cxnLst/>
            <a:rect l="l" t="t" r="r" b="b"/>
            <a:pathLst>
              <a:path w="6325869" h="2122804">
                <a:moveTo>
                  <a:pt x="5439029" y="19304"/>
                </a:moveTo>
                <a:lnTo>
                  <a:pt x="5343906" y="0"/>
                </a:lnTo>
                <a:lnTo>
                  <a:pt x="5351424" y="27889"/>
                </a:lnTo>
                <a:lnTo>
                  <a:pt x="80137" y="1446580"/>
                </a:lnTo>
                <a:lnTo>
                  <a:pt x="72644" y="1418590"/>
                </a:lnTo>
                <a:lnTo>
                  <a:pt x="0" y="1483106"/>
                </a:lnTo>
                <a:lnTo>
                  <a:pt x="95123" y="1502410"/>
                </a:lnTo>
                <a:lnTo>
                  <a:pt x="88646" y="1478280"/>
                </a:lnTo>
                <a:lnTo>
                  <a:pt x="87630" y="1474520"/>
                </a:lnTo>
                <a:lnTo>
                  <a:pt x="5358955" y="55854"/>
                </a:lnTo>
                <a:lnTo>
                  <a:pt x="5366512" y="83820"/>
                </a:lnTo>
                <a:lnTo>
                  <a:pt x="5433593" y="24130"/>
                </a:lnTo>
                <a:lnTo>
                  <a:pt x="5439029" y="19304"/>
                </a:lnTo>
                <a:close/>
              </a:path>
              <a:path w="6325869" h="2122804">
                <a:moveTo>
                  <a:pt x="6325362" y="1171448"/>
                </a:moveTo>
                <a:lnTo>
                  <a:pt x="6318123" y="1156970"/>
                </a:lnTo>
                <a:lnTo>
                  <a:pt x="6281928" y="1084580"/>
                </a:lnTo>
                <a:lnTo>
                  <a:pt x="6238494" y="1171448"/>
                </a:lnTo>
                <a:lnTo>
                  <a:pt x="6267450" y="1171448"/>
                </a:lnTo>
                <a:lnTo>
                  <a:pt x="6267450" y="2035810"/>
                </a:lnTo>
                <a:lnTo>
                  <a:pt x="6238494" y="2035810"/>
                </a:lnTo>
                <a:lnTo>
                  <a:pt x="6281928" y="2122678"/>
                </a:lnTo>
                <a:lnTo>
                  <a:pt x="6318123" y="2050288"/>
                </a:lnTo>
                <a:lnTo>
                  <a:pt x="6325362" y="2035810"/>
                </a:lnTo>
                <a:lnTo>
                  <a:pt x="6296406" y="2035810"/>
                </a:lnTo>
                <a:lnTo>
                  <a:pt x="6296406" y="1171448"/>
                </a:lnTo>
                <a:lnTo>
                  <a:pt x="6325362" y="1171448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0213181" y="5819584"/>
            <a:ext cx="100965" cy="694373"/>
          </a:xfrm>
          <a:custGeom>
            <a:avLst/>
            <a:gdLst/>
            <a:ahLst/>
            <a:cxnLst/>
            <a:rect l="l" t="t" r="r" b="b"/>
            <a:pathLst>
              <a:path w="134619" h="925829">
                <a:moveTo>
                  <a:pt x="16128" y="793292"/>
                </a:moveTo>
                <a:lnTo>
                  <a:pt x="9271" y="797318"/>
                </a:lnTo>
                <a:lnTo>
                  <a:pt x="2286" y="801344"/>
                </a:lnTo>
                <a:lnTo>
                  <a:pt x="0" y="810209"/>
                </a:lnTo>
                <a:lnTo>
                  <a:pt x="3936" y="817117"/>
                </a:lnTo>
                <a:lnTo>
                  <a:pt x="67182" y="925423"/>
                </a:lnTo>
                <a:lnTo>
                  <a:pt x="83924" y="896696"/>
                </a:lnTo>
                <a:lnTo>
                  <a:pt x="52705" y="896696"/>
                </a:lnTo>
                <a:lnTo>
                  <a:pt x="52705" y="843238"/>
                </a:lnTo>
                <a:lnTo>
                  <a:pt x="28955" y="802525"/>
                </a:lnTo>
                <a:lnTo>
                  <a:pt x="25019" y="795616"/>
                </a:lnTo>
                <a:lnTo>
                  <a:pt x="16128" y="793292"/>
                </a:lnTo>
                <a:close/>
              </a:path>
              <a:path w="134619" h="925829">
                <a:moveTo>
                  <a:pt x="52705" y="843238"/>
                </a:moveTo>
                <a:lnTo>
                  <a:pt x="52705" y="896696"/>
                </a:lnTo>
                <a:lnTo>
                  <a:pt x="81661" y="896696"/>
                </a:lnTo>
                <a:lnTo>
                  <a:pt x="81661" y="889393"/>
                </a:lnTo>
                <a:lnTo>
                  <a:pt x="54609" y="889393"/>
                </a:lnTo>
                <a:lnTo>
                  <a:pt x="67119" y="867948"/>
                </a:lnTo>
                <a:lnTo>
                  <a:pt x="52705" y="843238"/>
                </a:lnTo>
                <a:close/>
              </a:path>
              <a:path w="134619" h="925829">
                <a:moveTo>
                  <a:pt x="118236" y="793292"/>
                </a:moveTo>
                <a:lnTo>
                  <a:pt x="109346" y="795616"/>
                </a:lnTo>
                <a:lnTo>
                  <a:pt x="105282" y="802525"/>
                </a:lnTo>
                <a:lnTo>
                  <a:pt x="81661" y="843020"/>
                </a:lnTo>
                <a:lnTo>
                  <a:pt x="81661" y="896696"/>
                </a:lnTo>
                <a:lnTo>
                  <a:pt x="83924" y="896696"/>
                </a:lnTo>
                <a:lnTo>
                  <a:pt x="130301" y="817117"/>
                </a:lnTo>
                <a:lnTo>
                  <a:pt x="134365" y="810209"/>
                </a:lnTo>
                <a:lnTo>
                  <a:pt x="132080" y="801344"/>
                </a:lnTo>
                <a:lnTo>
                  <a:pt x="125094" y="797318"/>
                </a:lnTo>
                <a:lnTo>
                  <a:pt x="118236" y="793292"/>
                </a:lnTo>
                <a:close/>
              </a:path>
              <a:path w="134619" h="925829">
                <a:moveTo>
                  <a:pt x="67119" y="867948"/>
                </a:moveTo>
                <a:lnTo>
                  <a:pt x="54609" y="889393"/>
                </a:lnTo>
                <a:lnTo>
                  <a:pt x="79628" y="889393"/>
                </a:lnTo>
                <a:lnTo>
                  <a:pt x="67119" y="867948"/>
                </a:lnTo>
                <a:close/>
              </a:path>
              <a:path w="134619" h="925829">
                <a:moveTo>
                  <a:pt x="81661" y="843020"/>
                </a:moveTo>
                <a:lnTo>
                  <a:pt x="67119" y="867948"/>
                </a:lnTo>
                <a:lnTo>
                  <a:pt x="79628" y="889393"/>
                </a:lnTo>
                <a:lnTo>
                  <a:pt x="81661" y="889393"/>
                </a:lnTo>
                <a:lnTo>
                  <a:pt x="81661" y="843020"/>
                </a:lnTo>
                <a:close/>
              </a:path>
              <a:path w="134619" h="925829">
                <a:moveTo>
                  <a:pt x="81661" y="0"/>
                </a:moveTo>
                <a:lnTo>
                  <a:pt x="52705" y="0"/>
                </a:lnTo>
                <a:lnTo>
                  <a:pt x="52705" y="843238"/>
                </a:lnTo>
                <a:lnTo>
                  <a:pt x="67119" y="867948"/>
                </a:lnTo>
                <a:lnTo>
                  <a:pt x="81661" y="843020"/>
                </a:lnTo>
                <a:lnTo>
                  <a:pt x="81661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9096089" y="5916702"/>
            <a:ext cx="1339215" cy="77344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Tenured?</a:t>
            </a:r>
            <a:endParaRPr sz="1650">
              <a:latin typeface="Noto Sans"/>
              <a:cs typeface="Noto Sans"/>
            </a:endParaRPr>
          </a:p>
          <a:p>
            <a:pPr marR="3810" algn="r">
              <a:spcBef>
                <a:spcPts val="1973"/>
              </a:spcBef>
            </a:pPr>
            <a:r>
              <a:rPr sz="1650" spc="-10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8838" y="746584"/>
            <a:ext cx="3417570" cy="25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B4707E-84A2-47CB-8FCF-C593CD287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865AA0-6B62-4A26-BC94-90F246373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944" y="285699"/>
            <a:ext cx="585025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0001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Classification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3479291" y="746584"/>
            <a:ext cx="5270373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084520" y="1930643"/>
            <a:ext cx="8282178" cy="2863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797743" y="3573113"/>
            <a:ext cx="98440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4779" marR="3810" indent="-125730">
              <a:spcBef>
                <a:spcPts val="71"/>
              </a:spcBef>
            </a:pP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Nonli</a:t>
            </a:r>
            <a:r>
              <a:rPr sz="1650" spc="-23" dirty="0">
                <a:solidFill>
                  <a:srgbClr val="F1F1F1"/>
                </a:solidFill>
                <a:latin typeface="Noto Sans"/>
                <a:cs typeface="Noto Sans"/>
              </a:rPr>
              <a:t>n</a:t>
            </a: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r  </a:t>
            </a:r>
            <a:r>
              <a:rPr sz="1650" spc="-8" dirty="0">
                <a:solidFill>
                  <a:srgbClr val="FFFFFF"/>
                </a:solidFill>
                <a:latin typeface="Noto Sans"/>
                <a:cs typeface="Noto Sans"/>
              </a:rPr>
              <a:t>Models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1135" y="2798635"/>
            <a:ext cx="14130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5730" marR="3810" indent="-116681">
              <a:spcBef>
                <a:spcPts val="75"/>
              </a:spcBef>
            </a:pP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Clas</a:t>
            </a:r>
            <a:r>
              <a:rPr spc="-15" dirty="0">
                <a:solidFill>
                  <a:srgbClr val="F1F1F1"/>
                </a:solidFill>
                <a:latin typeface="Noto Sans"/>
                <a:cs typeface="Noto Sans"/>
              </a:rPr>
              <a:t>s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f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icat</a:t>
            </a:r>
            <a:r>
              <a:rPr spc="-4" dirty="0">
                <a:solidFill>
                  <a:srgbClr val="F1F1F1"/>
                </a:solidFill>
                <a:latin typeface="Noto Sans"/>
                <a:cs typeface="Noto Sans"/>
              </a:rPr>
              <a:t>ion  </a:t>
            </a:r>
            <a:r>
              <a:rPr spc="-23" dirty="0">
                <a:solidFill>
                  <a:srgbClr val="F1F1F1"/>
                </a:solidFill>
                <a:latin typeface="Noto Sans"/>
                <a:cs typeface="Noto Sans"/>
              </a:rPr>
              <a:t>Algorithms</a:t>
            </a:r>
            <a:endParaRPr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0884" y="1936814"/>
            <a:ext cx="170545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Logistic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Regression</a:t>
            </a:r>
            <a:endParaRPr sz="1500" dirty="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5521" y="2159058"/>
            <a:ext cx="4521994" cy="568425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Linear</a:t>
            </a:r>
            <a:r>
              <a:rPr sz="1650" spc="8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Models</a:t>
            </a:r>
            <a:endParaRPr sz="1650" dirty="0">
              <a:latin typeface="Noto Sans"/>
              <a:cs typeface="Noto Sans"/>
            </a:endParaRPr>
          </a:p>
          <a:p>
            <a:pPr marL="2281238">
              <a:spcBef>
                <a:spcPts val="259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Support </a:t>
            </a:r>
            <a:r>
              <a:rPr sz="1500" spc="-15" dirty="0">
                <a:solidFill>
                  <a:srgbClr val="F1F1F1"/>
                </a:solidFill>
                <a:latin typeface="Noto Sans"/>
                <a:cs typeface="Noto Sans"/>
              </a:rPr>
              <a:t>Vector</a:t>
            </a:r>
            <a:r>
              <a:rPr sz="1500" spc="-49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Machines</a:t>
            </a:r>
            <a:endParaRPr sz="1500" dirty="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3287" y="3228784"/>
            <a:ext cx="2607469" cy="186906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19539">
              <a:spcBef>
                <a:spcPts val="79"/>
              </a:spcBef>
            </a:pP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K-Nearest </a:t>
            </a:r>
            <a:r>
              <a:rPr sz="1500" spc="-19" dirty="0">
                <a:solidFill>
                  <a:srgbClr val="F1F1F1"/>
                </a:solidFill>
                <a:latin typeface="Noto Sans"/>
                <a:cs typeface="Noto Sans"/>
              </a:rPr>
              <a:t>Neighbors</a:t>
            </a:r>
            <a:r>
              <a:rPr sz="1500" spc="-30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(KNN)</a:t>
            </a:r>
            <a:endParaRPr sz="1500" dirty="0">
              <a:latin typeface="Noto Sans"/>
              <a:cs typeface="Noto Sans"/>
            </a:endParaRPr>
          </a:p>
          <a:p>
            <a:pPr marL="40958" marR="160020" indent="277178">
              <a:lnSpc>
                <a:spcPts val="3128"/>
              </a:lnSpc>
              <a:spcBef>
                <a:spcPts val="289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Naive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Bayes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Classifier 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Decision 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Tree</a:t>
            </a:r>
            <a:r>
              <a:rPr sz="1500" spc="-71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 dirty="0">
              <a:latin typeface="Noto Sans"/>
              <a:cs typeface="Noto Sans"/>
            </a:endParaRPr>
          </a:p>
          <a:p>
            <a:pPr marL="35719" marR="3810" indent="-26670">
              <a:lnSpc>
                <a:spcPts val="3165"/>
              </a:lnSpc>
              <a:spcBef>
                <a:spcPts val="150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 Classification 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</a:t>
            </a:r>
            <a:r>
              <a:rPr sz="1500" spc="-26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 dirty="0">
              <a:latin typeface="Noto Sans"/>
              <a:cs typeface="Noto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F27F6-C6CA-4F32-B972-0E585F3DA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E74EA-536A-4E2A-95EF-F89E37B7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Classification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2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IN" sz="2800" b="1" spc="-68" dirty="0">
                <a:solidFill>
                  <a:srgbClr val="3E3E3E"/>
                </a:solidFill>
                <a:latin typeface="Noto Sans"/>
                <a:cs typeface="Noto Sans"/>
              </a:rPr>
              <a:t>Logistic</a:t>
            </a:r>
            <a:r>
              <a:rPr lang="en-IN" sz="2800" b="1" spc="26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b="1" spc="-53" dirty="0">
                <a:solidFill>
                  <a:srgbClr val="3E3E3E"/>
                </a:solidFill>
                <a:latin typeface="Noto Sans"/>
                <a:cs typeface="Noto Sans"/>
              </a:rPr>
              <a:t>Regression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6717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22550" y="2215133"/>
            <a:ext cx="8282178" cy="286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827175" y="3901821"/>
            <a:ext cx="98440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4779" marR="3810" indent="-125730">
              <a:spcBef>
                <a:spcPts val="71"/>
              </a:spcBef>
            </a:pP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Nonli</a:t>
            </a:r>
            <a:r>
              <a:rPr sz="1650" spc="-23" dirty="0">
                <a:solidFill>
                  <a:srgbClr val="F1F1F1"/>
                </a:solidFill>
                <a:latin typeface="Noto Sans"/>
                <a:cs typeface="Noto Sans"/>
              </a:rPr>
              <a:t>n</a:t>
            </a: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r  Models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662" y="3127342"/>
            <a:ext cx="14130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5730" marR="3810" indent="-116681">
              <a:spcBef>
                <a:spcPts val="75"/>
              </a:spcBef>
            </a:pP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Clas</a:t>
            </a:r>
            <a:r>
              <a:rPr spc="-15" dirty="0">
                <a:solidFill>
                  <a:srgbClr val="F1F1F1"/>
                </a:solidFill>
                <a:latin typeface="Noto Sans"/>
                <a:cs typeface="Noto Sans"/>
              </a:rPr>
              <a:t>s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f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icat</a:t>
            </a:r>
            <a:r>
              <a:rPr spc="-4" dirty="0">
                <a:solidFill>
                  <a:srgbClr val="F1F1F1"/>
                </a:solidFill>
                <a:latin typeface="Noto Sans"/>
                <a:cs typeface="Noto Sans"/>
              </a:rPr>
              <a:t>ion  </a:t>
            </a:r>
            <a:r>
              <a:rPr spc="-23" dirty="0">
                <a:solidFill>
                  <a:srgbClr val="F1F1F1"/>
                </a:solidFill>
                <a:latin typeface="Noto Sans"/>
                <a:cs typeface="Noto Sans"/>
              </a:rPr>
              <a:t>Algorithms</a:t>
            </a:r>
            <a:endParaRPr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412" y="2265521"/>
            <a:ext cx="17054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Logistic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Regression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238" y="2487982"/>
            <a:ext cx="4521994" cy="568425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Linear</a:t>
            </a:r>
            <a:r>
              <a:rPr sz="1650" spc="8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Models</a:t>
            </a:r>
            <a:endParaRPr sz="1650">
              <a:latin typeface="Noto Sans"/>
              <a:cs typeface="Noto Sans"/>
            </a:endParaRPr>
          </a:p>
          <a:p>
            <a:pPr marL="2281238">
              <a:spcBef>
                <a:spcPts val="255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Support </a:t>
            </a:r>
            <a:r>
              <a:rPr sz="1500" spc="-15" dirty="0">
                <a:solidFill>
                  <a:srgbClr val="F1F1F1"/>
                </a:solidFill>
                <a:latin typeface="Noto Sans"/>
                <a:cs typeface="Noto Sans"/>
              </a:rPr>
              <a:t>Vector</a:t>
            </a:r>
            <a:r>
              <a:rPr sz="1500" spc="-49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Machines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718" y="3557588"/>
            <a:ext cx="2607469" cy="185624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19539">
              <a:spcBef>
                <a:spcPts val="79"/>
              </a:spcBef>
            </a:pP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K-Nearest </a:t>
            </a:r>
            <a:r>
              <a:rPr sz="1500" spc="-19" dirty="0">
                <a:solidFill>
                  <a:srgbClr val="F1F1F1"/>
                </a:solidFill>
                <a:latin typeface="Noto Sans"/>
                <a:cs typeface="Noto Sans"/>
              </a:rPr>
              <a:t>Neighbors</a:t>
            </a:r>
            <a:r>
              <a:rPr sz="1500" spc="-30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(KNN)</a:t>
            </a:r>
            <a:endParaRPr sz="1500">
              <a:latin typeface="Noto Sans"/>
              <a:cs typeface="Noto Sans"/>
            </a:endParaRPr>
          </a:p>
          <a:p>
            <a:pPr marL="40958" marR="160020" indent="277178">
              <a:lnSpc>
                <a:spcPts val="3128"/>
              </a:lnSpc>
              <a:spcBef>
                <a:spcPts val="289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Naive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Bayes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Classifier 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Decision 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Tree</a:t>
            </a:r>
            <a:r>
              <a:rPr sz="1500" spc="-71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  <a:p>
            <a:pPr marL="35719" marR="3810" indent="-26670">
              <a:lnSpc>
                <a:spcPts val="3165"/>
              </a:lnSpc>
              <a:spcBef>
                <a:spcPts val="146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 Classification 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</a:t>
            </a:r>
            <a:r>
              <a:rPr sz="1500" spc="-26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9291" y="746584"/>
            <a:ext cx="527037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65ADA4-5996-42CC-9D20-4E8EAE024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CA335-940B-40B4-90A2-0E95F28A9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05B71792-AA8B-42B2-8044-3C3D058CC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0945" y="285699"/>
            <a:ext cx="479607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0001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Classification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431" y="248341"/>
            <a:ext cx="428581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Logistic</a:t>
            </a:r>
            <a:r>
              <a:rPr sz="2400" b="1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4545710" y="746584"/>
            <a:ext cx="3092958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500710" y="1632318"/>
            <a:ext cx="11243310" cy="19178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This method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widely used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binary classification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problems. </a:t>
            </a: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also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extended to multi-class classification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problems.</a:t>
            </a:r>
            <a:endParaRPr sz="1650" dirty="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Here,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dependent variable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categorical: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 </a:t>
            </a:r>
            <a:r>
              <a:rPr sz="1650" spc="-4" dirty="0">
                <a:solidFill>
                  <a:srgbClr val="404040"/>
                </a:solidFill>
                <a:latin typeface="Carlito"/>
                <a:cs typeface="Carlito"/>
              </a:rPr>
              <a:t>ϵ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{0,</a:t>
            </a:r>
            <a:r>
              <a:rPr sz="1650" spc="26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1}.</a:t>
            </a:r>
            <a:endParaRPr sz="1650" dirty="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binary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dependent</a:t>
            </a:r>
            <a:r>
              <a:rPr sz="1650" spc="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have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only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values,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like</a:t>
            </a:r>
            <a:r>
              <a:rPr sz="1650" spc="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1,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win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lose,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pass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fail,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healthy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sick,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etc</a:t>
            </a:r>
            <a:r>
              <a:rPr sz="1650" spc="-11" dirty="0" smtClean="0">
                <a:solidFill>
                  <a:srgbClr val="404040"/>
                </a:solidFill>
                <a:latin typeface="Noto Sans"/>
                <a:cs typeface="Noto Sans"/>
              </a:rPr>
              <a:t>.</a:t>
            </a:r>
            <a:endParaRPr lang="en-US" sz="1650" spc="-11" dirty="0" smtClean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1650" spc="-11" dirty="0" err="1">
                <a:solidFill>
                  <a:srgbClr val="404040"/>
                </a:solidFill>
                <a:latin typeface="Noto Sans"/>
                <a:cs typeface="Noto Sans"/>
              </a:rPr>
              <a:t>g</a:t>
            </a:r>
            <a:r>
              <a:rPr lang="en-US" sz="1650" spc="-11" dirty="0" err="1" smtClean="0">
                <a:solidFill>
                  <a:srgbClr val="404040"/>
                </a:solidFill>
                <a:latin typeface="Noto Sans"/>
                <a:cs typeface="Noto Sans"/>
              </a:rPr>
              <a:t>lm</a:t>
            </a:r>
            <a:r>
              <a:rPr lang="en-US" sz="1650" spc="-11" dirty="0" smtClean="0">
                <a:solidFill>
                  <a:srgbClr val="404040"/>
                </a:solidFill>
                <a:latin typeface="Noto Sans"/>
                <a:cs typeface="Noto Sans"/>
              </a:rPr>
              <a:t>() in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lang="en-US" sz="1650" spc="-11" dirty="0" smtClean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lang="en-US" sz="1650" spc="-11" dirty="0">
                <a:solidFill>
                  <a:srgbClr val="404040"/>
                </a:solidFill>
                <a:latin typeface="Noto Sans"/>
                <a:cs typeface="Noto Sans"/>
              </a:rPr>
              <a:t>a class of regression models that supports non-normal </a:t>
            </a:r>
            <a:r>
              <a:rPr lang="en-US" sz="1650" spc="-11" dirty="0" smtClean="0">
                <a:solidFill>
                  <a:srgbClr val="404040"/>
                </a:solidFill>
                <a:latin typeface="Noto Sans"/>
                <a:cs typeface="Noto Sans"/>
              </a:rPr>
              <a:t>distributions shown below</a:t>
            </a:r>
            <a:endParaRPr sz="1650" dirty="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976CD-5B65-4BE0-A8B8-8195EB000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8152C-24DA-4618-8A32-4B53F835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26018"/>
              </p:ext>
            </p:extLst>
          </p:nvPr>
        </p:nvGraphicFramePr>
        <p:xfrm>
          <a:off x="3238962" y="3733980"/>
          <a:ext cx="4749800" cy="2571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987515141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1542735949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Family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Default Link Function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49888817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binomial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(link = "logit")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39338332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gaussian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(link = "identity")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79091506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Gamma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(link = "inverse")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82605099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inverse.gaussian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(link = "1/mu^2")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5727820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poisson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(link = "log")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17628556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quasi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(link = "identity", variance = "constant")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7616145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quasibinomial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(link = "logit")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375752259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quasipoisson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(link = "log")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1855078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76" y="248341"/>
            <a:ext cx="348061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Logistic</a:t>
            </a:r>
            <a:r>
              <a:rPr sz="2400" b="1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6195" y="1408100"/>
            <a:ext cx="6325076" cy="37828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this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case,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you model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 distribution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output</a:t>
            </a:r>
            <a:r>
              <a:rPr sz="1650" spc="28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endParaRPr sz="1650">
              <a:latin typeface="Noto Sans"/>
              <a:cs typeface="Noto Sans"/>
            </a:endParaRPr>
          </a:p>
          <a:p>
            <a:pPr marL="266700">
              <a:spcBef>
                <a:spcPts val="99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0.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This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called as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sigmoid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</a:t>
            </a:r>
            <a:r>
              <a:rPr sz="1650" spc="19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(σ).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σ(θTx)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&gt;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0.5, set y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1,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else set y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22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0.</a:t>
            </a:r>
            <a:endParaRPr sz="1650">
              <a:latin typeface="Noto Sans"/>
              <a:cs typeface="Noto Sans"/>
            </a:endParaRPr>
          </a:p>
          <a:p>
            <a:pPr marL="266700" marR="3810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Unlike Linear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Regression,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no closed form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solution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finding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optimal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weights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Logistic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Regression.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Instead,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you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must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solve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this with maximum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likelihood estimation (a  probability model to detect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maximum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likelihood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something 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happening).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calculate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given</a:t>
            </a:r>
            <a:r>
              <a:rPr sz="1650" spc="28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outcome</a:t>
            </a:r>
            <a:endParaRPr sz="1650">
              <a:latin typeface="Noto Sans"/>
              <a:cs typeface="Noto Sans"/>
            </a:endParaRPr>
          </a:p>
          <a:p>
            <a:pPr marL="266700" marR="45244">
              <a:lnSpc>
                <a:spcPct val="150000"/>
              </a:lnSpc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binary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model,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like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being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 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sick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passing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</a:t>
            </a:r>
            <a:r>
              <a:rPr sz="1650" spc="4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exam.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618" y="1517900"/>
            <a:ext cx="4519613" cy="3867150"/>
            <a:chOff x="614158" y="2023866"/>
            <a:chExt cx="6026150" cy="5156200"/>
          </a:xfrm>
        </p:grpSpPr>
        <p:sp>
          <p:nvSpPr>
            <p:cNvPr id="5" name="object 5"/>
            <p:cNvSpPr/>
            <p:nvPr/>
          </p:nvSpPr>
          <p:spPr>
            <a:xfrm>
              <a:off x="614158" y="2023866"/>
              <a:ext cx="6025923" cy="5155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669036" y="2069591"/>
              <a:ext cx="5865875" cy="5004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49986" y="2050541"/>
              <a:ext cx="5904230" cy="5043170"/>
            </a:xfrm>
            <a:custGeom>
              <a:avLst/>
              <a:gdLst/>
              <a:ahLst/>
              <a:cxnLst/>
              <a:rect l="l" t="t" r="r" b="b"/>
              <a:pathLst>
                <a:path w="5904230" h="5043170">
                  <a:moveTo>
                    <a:pt x="0" y="5042915"/>
                  </a:moveTo>
                  <a:lnTo>
                    <a:pt x="5903975" y="5042915"/>
                  </a:lnTo>
                  <a:lnTo>
                    <a:pt x="5903975" y="0"/>
                  </a:lnTo>
                  <a:lnTo>
                    <a:pt x="0" y="0"/>
                  </a:lnTo>
                  <a:lnTo>
                    <a:pt x="0" y="50429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/>
          <p:nvPr/>
        </p:nvSpPr>
        <p:spPr>
          <a:xfrm>
            <a:off x="4545710" y="746584"/>
            <a:ext cx="3092958" cy="25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30412-88E6-4052-8F1D-A286D6221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8E38B-A749-414E-AEDE-D014CF73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165" y="248341"/>
            <a:ext cx="381538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Logistic</a:t>
            </a:r>
            <a:r>
              <a:rPr sz="2400" b="1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3866118" y="1536392"/>
            <a:ext cx="4153004" cy="83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52798" y="2682259"/>
            <a:ext cx="10151745" cy="286764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651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first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equation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shows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</a:t>
            </a:r>
            <a:r>
              <a:rPr sz="1650" spc="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output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being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equal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i.e.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P(y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1).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equal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to</a:t>
            </a:r>
            <a:endParaRPr sz="1650">
              <a:latin typeface="Noto Sans"/>
              <a:cs typeface="Noto Sans"/>
            </a:endParaRPr>
          </a:p>
          <a:p>
            <a:pPr marL="266700">
              <a:spcBef>
                <a:spcPts val="990"/>
              </a:spcBef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sigmoid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(σ)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6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θTx.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26"/>
              </a:spcBef>
            </a:pPr>
            <a:endParaRPr sz="2888">
              <a:latin typeface="Noto Sans"/>
              <a:cs typeface="Noto Sans"/>
            </a:endParaRPr>
          </a:p>
          <a:p>
            <a:pPr marL="266700" indent="-257651"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Note that θTx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vector notation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θ1*x1 + θ2*x2 + θ3*x3 +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….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</a:t>
            </a:r>
            <a:r>
              <a:rPr sz="1650" spc="1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θn*xn.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0"/>
              </a:spcBef>
              <a:buClr>
                <a:srgbClr val="EC7C30"/>
              </a:buClr>
              <a:buFont typeface="Arial"/>
              <a:buChar char="•"/>
            </a:pPr>
            <a:endParaRPr sz="2888">
              <a:latin typeface="Noto Sans"/>
              <a:cs typeface="Noto Sans"/>
            </a:endParaRPr>
          </a:p>
          <a:p>
            <a:pPr marL="266700" indent="-257651"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second equation shows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output variable y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being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equal to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0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i.e.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P(y)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35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0.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0"/>
              </a:spcBef>
              <a:buClr>
                <a:srgbClr val="EC7C30"/>
              </a:buClr>
              <a:buFont typeface="Arial"/>
              <a:buChar char="•"/>
            </a:pPr>
            <a:endParaRPr sz="2888">
              <a:latin typeface="Noto Sans"/>
              <a:cs typeface="Noto Sans"/>
            </a:endParaRPr>
          </a:p>
          <a:p>
            <a:pPr marL="266700" indent="-257651"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total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probabilities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1650" spc="9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5710" y="746584"/>
            <a:ext cx="3092958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5A50D-70C9-4AD5-B8AA-17DA316F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83528-1471-4E23-93C6-8777033B9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7310" y="248341"/>
            <a:ext cx="350385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Logistic</a:t>
            </a:r>
            <a:r>
              <a:rPr sz="2400" b="1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614190" y="3015701"/>
            <a:ext cx="1547336" cy="533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4" name="object 4"/>
          <p:cNvGrpSpPr/>
          <p:nvPr/>
        </p:nvGrpSpPr>
        <p:grpSpPr>
          <a:xfrm>
            <a:off x="460618" y="1517900"/>
            <a:ext cx="4519613" cy="3867150"/>
            <a:chOff x="614158" y="2023866"/>
            <a:chExt cx="6026150" cy="5156200"/>
          </a:xfrm>
        </p:grpSpPr>
        <p:sp>
          <p:nvSpPr>
            <p:cNvPr id="5" name="object 5"/>
            <p:cNvSpPr/>
            <p:nvPr/>
          </p:nvSpPr>
          <p:spPr>
            <a:xfrm>
              <a:off x="614158" y="2023866"/>
              <a:ext cx="6025923" cy="5155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669036" y="2069591"/>
              <a:ext cx="5865875" cy="50048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49986" y="2050541"/>
              <a:ext cx="5904230" cy="5043170"/>
            </a:xfrm>
            <a:custGeom>
              <a:avLst/>
              <a:gdLst/>
              <a:ahLst/>
              <a:cxnLst/>
              <a:rect l="l" t="t" r="r" b="b"/>
              <a:pathLst>
                <a:path w="5904230" h="5043170">
                  <a:moveTo>
                    <a:pt x="0" y="5042915"/>
                  </a:moveTo>
                  <a:lnTo>
                    <a:pt x="5903975" y="5042915"/>
                  </a:lnTo>
                  <a:lnTo>
                    <a:pt x="5903975" y="0"/>
                  </a:lnTo>
                  <a:lnTo>
                    <a:pt x="0" y="0"/>
                  </a:lnTo>
                  <a:lnTo>
                    <a:pt x="0" y="50429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87861" y="826199"/>
            <a:ext cx="6719411" cy="127445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8" dirty="0">
                <a:solidFill>
                  <a:srgbClr val="7E7E7E"/>
                </a:solidFill>
                <a:latin typeface="Noto Sans"/>
                <a:cs typeface="Noto Sans"/>
              </a:rPr>
              <a:t>SIGMOID</a:t>
            </a:r>
            <a:r>
              <a:rPr sz="1500" b="1" spc="-4" dirty="0">
                <a:solidFill>
                  <a:srgbClr val="7E7E7E"/>
                </a:solidFill>
                <a:latin typeface="Noto Sans"/>
                <a:cs typeface="Noto Sans"/>
              </a:rPr>
              <a:t> </a:t>
            </a:r>
            <a:r>
              <a:rPr sz="1500" b="1" spc="4" dirty="0">
                <a:solidFill>
                  <a:srgbClr val="7E7E7E"/>
                </a:solidFill>
                <a:latin typeface="Noto Sans"/>
                <a:cs typeface="Noto Sans"/>
              </a:rPr>
              <a:t>PROBABILITY</a:t>
            </a:r>
            <a:endParaRPr sz="1500">
              <a:latin typeface="Noto Sans"/>
              <a:cs typeface="Noto Sans"/>
            </a:endParaRPr>
          </a:p>
          <a:p>
            <a:pPr>
              <a:spcBef>
                <a:spcPts val="26"/>
              </a:spcBef>
            </a:pPr>
            <a:endParaRPr sz="2025">
              <a:latin typeface="Noto Sans"/>
              <a:cs typeface="Noto Sans"/>
            </a:endParaRPr>
          </a:p>
          <a:p>
            <a:pPr marL="644843" marR="3810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644843" algn="l"/>
                <a:tab pos="64531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probability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logistic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regression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often represented  by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Sigmoid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function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(also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called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logistic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function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S-curve):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6195" y="3671811"/>
            <a:ext cx="6269355" cy="1874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128588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this equation, 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represents data values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*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hours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studied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S(t) represents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passing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exam.</a:t>
            </a:r>
            <a:endParaRPr sz="1650">
              <a:latin typeface="Noto Sans"/>
              <a:cs typeface="Noto Sans"/>
            </a:endParaRPr>
          </a:p>
          <a:p>
            <a:pPr marL="266700" marR="3810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points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lying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sigmoid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function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fits are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either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 as positive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negative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cases.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threshold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decided  for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classifying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cases.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45710" y="665226"/>
            <a:ext cx="3092958" cy="190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13404-C8C9-474E-976A-7F22DBC0E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3028E-4E8B-43E6-AB6E-AC5C51AB4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Classification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3 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—</a:t>
            </a:r>
            <a:r>
              <a:rPr lang="en-US" sz="2800" b="1" spc="-4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b="1" spc="-41" dirty="0">
                <a:solidFill>
                  <a:srgbClr val="3E3E3E"/>
                </a:solidFill>
                <a:latin typeface="Noto Sans"/>
                <a:cs typeface="Noto Sans"/>
              </a:rPr>
              <a:t>Support </a:t>
            </a:r>
            <a:r>
              <a:rPr lang="en-IN" sz="2800" b="1" spc="-53" dirty="0">
                <a:solidFill>
                  <a:srgbClr val="3E3E3E"/>
                </a:solidFill>
                <a:latin typeface="Noto Sans"/>
                <a:cs typeface="Noto Sans"/>
              </a:rPr>
              <a:t>Vector</a:t>
            </a:r>
            <a:r>
              <a:rPr lang="en-IN" sz="2800" b="1" spc="116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b="1" spc="-45" dirty="0">
                <a:solidFill>
                  <a:srgbClr val="3E3E3E"/>
                </a:solidFill>
                <a:latin typeface="Noto Sans"/>
                <a:cs typeface="Noto Sans"/>
              </a:rPr>
              <a:t>Machines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6919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22550" y="2215133"/>
            <a:ext cx="8282178" cy="286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827175" y="3901821"/>
            <a:ext cx="98440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4779" marR="3810" indent="-125730">
              <a:spcBef>
                <a:spcPts val="71"/>
              </a:spcBef>
            </a:pP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Nonli</a:t>
            </a:r>
            <a:r>
              <a:rPr sz="1650" spc="-23" dirty="0">
                <a:solidFill>
                  <a:srgbClr val="F1F1F1"/>
                </a:solidFill>
                <a:latin typeface="Noto Sans"/>
                <a:cs typeface="Noto Sans"/>
              </a:rPr>
              <a:t>n</a:t>
            </a: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r  Models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662" y="3127342"/>
            <a:ext cx="14130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5730" marR="3810" indent="-116681">
              <a:spcBef>
                <a:spcPts val="75"/>
              </a:spcBef>
            </a:pP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Clas</a:t>
            </a:r>
            <a:r>
              <a:rPr spc="-15" dirty="0">
                <a:solidFill>
                  <a:srgbClr val="F1F1F1"/>
                </a:solidFill>
                <a:latin typeface="Noto Sans"/>
                <a:cs typeface="Noto Sans"/>
              </a:rPr>
              <a:t>s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f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icat</a:t>
            </a:r>
            <a:r>
              <a:rPr spc="-4" dirty="0">
                <a:solidFill>
                  <a:srgbClr val="F1F1F1"/>
                </a:solidFill>
                <a:latin typeface="Noto Sans"/>
                <a:cs typeface="Noto Sans"/>
              </a:rPr>
              <a:t>ion  </a:t>
            </a:r>
            <a:r>
              <a:rPr spc="-23" dirty="0">
                <a:solidFill>
                  <a:srgbClr val="F1F1F1"/>
                </a:solidFill>
                <a:latin typeface="Noto Sans"/>
                <a:cs typeface="Noto Sans"/>
              </a:rPr>
              <a:t>Algorithms</a:t>
            </a:r>
            <a:endParaRPr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412" y="2265521"/>
            <a:ext cx="17054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Logistic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Regression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238" y="2487982"/>
            <a:ext cx="4521994" cy="568425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Linear</a:t>
            </a:r>
            <a:r>
              <a:rPr sz="1650" spc="8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Models</a:t>
            </a:r>
            <a:endParaRPr sz="1650">
              <a:latin typeface="Noto Sans"/>
              <a:cs typeface="Noto Sans"/>
            </a:endParaRPr>
          </a:p>
          <a:p>
            <a:pPr marL="2281238">
              <a:spcBef>
                <a:spcPts val="255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Support </a:t>
            </a:r>
            <a:r>
              <a:rPr sz="1500" spc="-15" dirty="0">
                <a:solidFill>
                  <a:srgbClr val="F1F1F1"/>
                </a:solidFill>
                <a:latin typeface="Noto Sans"/>
                <a:cs typeface="Noto Sans"/>
              </a:rPr>
              <a:t>Vector</a:t>
            </a:r>
            <a:r>
              <a:rPr sz="1500" spc="-49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Machines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718" y="3557588"/>
            <a:ext cx="2607469" cy="185624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19539">
              <a:spcBef>
                <a:spcPts val="79"/>
              </a:spcBef>
            </a:pP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K-Nearest </a:t>
            </a:r>
            <a:r>
              <a:rPr sz="1500" spc="-19" dirty="0">
                <a:solidFill>
                  <a:srgbClr val="F1F1F1"/>
                </a:solidFill>
                <a:latin typeface="Noto Sans"/>
                <a:cs typeface="Noto Sans"/>
              </a:rPr>
              <a:t>Neighbors</a:t>
            </a:r>
            <a:r>
              <a:rPr sz="1500" spc="-30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(KNN)</a:t>
            </a:r>
            <a:endParaRPr sz="1500">
              <a:latin typeface="Noto Sans"/>
              <a:cs typeface="Noto Sans"/>
            </a:endParaRPr>
          </a:p>
          <a:p>
            <a:pPr marL="40958" marR="160020" indent="277178">
              <a:lnSpc>
                <a:spcPts val="3128"/>
              </a:lnSpc>
              <a:spcBef>
                <a:spcPts val="289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Naive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Bayes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Classifier 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Decision 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Tree</a:t>
            </a:r>
            <a:r>
              <a:rPr sz="1500" spc="-71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  <a:p>
            <a:pPr marL="35719" marR="3810" indent="-26670">
              <a:lnSpc>
                <a:spcPts val="3165"/>
              </a:lnSpc>
              <a:spcBef>
                <a:spcPts val="146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 Classification 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</a:t>
            </a:r>
            <a:r>
              <a:rPr sz="1500" spc="-26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9291" y="746584"/>
            <a:ext cx="527037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11BE53-8FE9-4F53-962B-2B994B2E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88C46A-D98E-4BA6-B086-2721EE6F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F86169C-DF50-495B-B3B2-80D2E6914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0945" y="285699"/>
            <a:ext cx="479607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0001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Classification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7" name="object 25">
            <a:extLst>
              <a:ext uri="{FF2B5EF4-FFF2-40B4-BE49-F238E27FC236}">
                <a16:creationId xmlns:a16="http://schemas.microsoft.com/office/drawing/2014/main" id="{5F418153-7F7E-4DED-8735-8ED293446B12}"/>
              </a:ext>
            </a:extLst>
          </p:cNvPr>
          <p:cNvSpPr txBox="1"/>
          <p:nvPr/>
        </p:nvSpPr>
        <p:spPr>
          <a:xfrm>
            <a:off x="505817" y="3388186"/>
            <a:ext cx="7520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5">
                <a:solidFill>
                  <a:srgbClr val="3E3E3E"/>
                </a:solidFill>
                <a:latin typeface="Noto Sans"/>
                <a:cs typeface="Noto Sans"/>
              </a:rPr>
              <a:t>Module </a:t>
            </a:r>
            <a:r>
              <a:rPr lang="en-US" sz="2800" spc="-15" smtClean="0">
                <a:solidFill>
                  <a:srgbClr val="3E3E3E"/>
                </a:solidFill>
                <a:latin typeface="Noto Sans"/>
                <a:cs typeface="Noto Sans"/>
              </a:rPr>
              <a:t>6 </a:t>
            </a:r>
            <a:r>
              <a:rPr lang="en-US" sz="2800" spc="-15" dirty="0">
                <a:solidFill>
                  <a:srgbClr val="3E3E3E"/>
                </a:solidFill>
                <a:latin typeface="Noto Sans"/>
                <a:cs typeface="Noto Sans"/>
              </a:rPr>
              <a:t>- Classification</a:t>
            </a:r>
            <a:r>
              <a:rPr sz="2800" spc="-1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endParaRPr sz="2800" dirty="0">
              <a:latin typeface="Noto Sans"/>
              <a:cs typeface="Noto Sans"/>
            </a:endParaRP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3987C848-461A-4641-AA28-83FCF0A0C093}"/>
              </a:ext>
            </a:extLst>
          </p:cNvPr>
          <p:cNvSpPr txBox="1"/>
          <p:nvPr/>
        </p:nvSpPr>
        <p:spPr>
          <a:xfrm>
            <a:off x="505817" y="2530071"/>
            <a:ext cx="75203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52525"/>
                </a:solidFill>
                <a:latin typeface="Noto Sans"/>
                <a:cs typeface="Noto Sans"/>
              </a:rPr>
              <a:t>Data 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Science </a:t>
            </a:r>
            <a:r>
              <a:rPr lang="en-US" sz="3200" b="1" dirty="0">
                <a:solidFill>
                  <a:srgbClr val="252525"/>
                </a:solidFill>
                <a:latin typeface="Noto Sans"/>
                <a:cs typeface="Noto Sans"/>
              </a:rPr>
              <a:t>and Machine Learning 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with</a:t>
            </a:r>
            <a:r>
              <a:rPr sz="3200" b="1" spc="-55" dirty="0">
                <a:solidFill>
                  <a:srgbClr val="252525"/>
                </a:solidFill>
                <a:latin typeface="Noto Sans"/>
                <a:cs typeface="Noto Sans"/>
              </a:rPr>
              <a:t> </a:t>
            </a:r>
            <a:r>
              <a:rPr sz="3200" b="1" dirty="0">
                <a:solidFill>
                  <a:srgbClr val="252525"/>
                </a:solidFill>
                <a:latin typeface="Noto Sans"/>
                <a:cs typeface="Noto Sans"/>
              </a:rPr>
              <a:t>R</a:t>
            </a:r>
            <a:endParaRPr sz="32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8663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4547" y="248341"/>
            <a:ext cx="377560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Support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Vector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Machines</a:t>
            </a:r>
          </a:p>
        </p:txBody>
      </p:sp>
      <p:sp>
        <p:nvSpPr>
          <p:cNvPr id="3" name="object 3"/>
          <p:cNvSpPr/>
          <p:nvPr/>
        </p:nvSpPr>
        <p:spPr>
          <a:xfrm>
            <a:off x="4103369" y="746584"/>
            <a:ext cx="3966210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80897" y="1656036"/>
            <a:ext cx="5115401" cy="15356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Support Vector Machines (SVMs) are classification 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algorithms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to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assign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to various</a:t>
            </a:r>
            <a:r>
              <a:rPr sz="1650" spc="12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classes.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involve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detecting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hyperplanes</a:t>
            </a:r>
            <a:r>
              <a:rPr sz="1650" spc="12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(decision</a:t>
            </a:r>
            <a:endParaRPr sz="1650">
              <a:latin typeface="Noto Sans"/>
              <a:cs typeface="Noto Sans"/>
            </a:endParaRPr>
          </a:p>
          <a:p>
            <a:pPr marL="266224">
              <a:spcBef>
                <a:spcPts val="99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boundary)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segregate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into</a:t>
            </a:r>
            <a:r>
              <a:rPr sz="1650" spc="13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classes.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1085" y="1743192"/>
            <a:ext cx="4354184" cy="3505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7366E-2BEC-4B34-B728-38FFDE01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FD646-6F57-4CD0-957B-AADAD8D14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2764" y="1693849"/>
            <a:ext cx="5400199" cy="26363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651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hyperplane chosen should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such that all the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points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set are far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away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it. This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helps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performing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classification</a:t>
            </a:r>
            <a:r>
              <a:rPr sz="1650" spc="11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easily.</a:t>
            </a:r>
            <a:endParaRPr sz="1650">
              <a:latin typeface="Noto Sans"/>
              <a:cs typeface="Noto Sans"/>
            </a:endParaRPr>
          </a:p>
          <a:p>
            <a:pPr marL="266700" marR="31433" indent="-257651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example,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given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graph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easy to classify  points A and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reasonably far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away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hyperplane.</a:t>
            </a:r>
            <a:endParaRPr sz="1650">
              <a:latin typeface="Noto Sans"/>
              <a:cs typeface="Noto Sans"/>
            </a:endParaRPr>
          </a:p>
          <a:p>
            <a:pPr marL="266700" marR="128588" indent="-257651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But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cannot classify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C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confidently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point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very close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hyperplane.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7080" y="1510576"/>
            <a:ext cx="4132898" cy="3513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902136" y="826199"/>
            <a:ext cx="238077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4" dirty="0">
                <a:solidFill>
                  <a:srgbClr val="7E7E7E"/>
                </a:solidFill>
                <a:latin typeface="Noto Sans"/>
                <a:cs typeface="Noto Sans"/>
              </a:rPr>
              <a:t>CHOOSING</a:t>
            </a:r>
            <a:r>
              <a:rPr sz="1500" b="1" spc="-23" dirty="0">
                <a:solidFill>
                  <a:srgbClr val="7E7E7E"/>
                </a:solidFill>
                <a:latin typeface="Noto Sans"/>
                <a:cs typeface="Noto Sans"/>
              </a:rPr>
              <a:t> </a:t>
            </a:r>
            <a:r>
              <a:rPr sz="1500" b="1" spc="15" dirty="0">
                <a:solidFill>
                  <a:srgbClr val="7E7E7E"/>
                </a:solidFill>
                <a:latin typeface="Noto Sans"/>
                <a:cs typeface="Noto Sans"/>
              </a:rPr>
              <a:t>HYPERPLANE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3369" y="665226"/>
            <a:ext cx="3966210" cy="190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1E447-1BD4-43CD-8743-17BC5E452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09203-756B-4ECC-83FC-DD573A07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54D8179C-86D4-42E8-ABE5-4E8308A24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547" y="248341"/>
            <a:ext cx="377560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Support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Vector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Machines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848" y="826198"/>
            <a:ext cx="10381774" cy="1459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27673" algn="ctr">
              <a:spcBef>
                <a:spcPts val="75"/>
              </a:spcBef>
            </a:pPr>
            <a:r>
              <a:rPr sz="1500" b="1" spc="19" dirty="0">
                <a:solidFill>
                  <a:srgbClr val="7E7E7E"/>
                </a:solidFill>
                <a:latin typeface="Noto Sans"/>
                <a:cs typeface="Noto Sans"/>
              </a:rPr>
              <a:t>MARGIN</a:t>
            </a:r>
            <a:endParaRPr sz="150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1575">
              <a:latin typeface="Noto Sans"/>
              <a:cs typeface="Noto Sans"/>
            </a:endParaRPr>
          </a:p>
          <a:p>
            <a:pPr marL="266700" indent="-257651"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Once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ideal hyperplanes are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discovered,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new data points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easily</a:t>
            </a:r>
            <a:r>
              <a:rPr sz="1650" spc="27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classified.</a:t>
            </a:r>
            <a:endParaRPr sz="1650">
              <a:latin typeface="Noto Sans"/>
              <a:cs typeface="Noto Sans"/>
            </a:endParaRPr>
          </a:p>
          <a:p>
            <a:pPr marL="266700" marR="3810" indent="-257651">
              <a:lnSpc>
                <a:spcPct val="150000"/>
              </a:lnSpc>
              <a:spcBef>
                <a:spcPts val="4"/>
              </a:spcBef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objective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optimization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maximize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distance between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points (support vectors) and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hyperplane. This distance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called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72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margin.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5930" y="2898787"/>
            <a:ext cx="4162239" cy="2461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103369" y="665226"/>
            <a:ext cx="3966210" cy="190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120735" y="6654851"/>
            <a:ext cx="2404586" cy="12455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750" i="1" spc="-8" dirty="0">
                <a:solidFill>
                  <a:srgbClr val="404040"/>
                </a:solidFill>
                <a:latin typeface="Noto Sans"/>
                <a:cs typeface="Noto Sans"/>
              </a:rPr>
              <a:t>Source: “Python Machine </a:t>
            </a:r>
            <a:r>
              <a:rPr sz="750" i="1" spc="-15" dirty="0">
                <a:solidFill>
                  <a:srgbClr val="404040"/>
                </a:solidFill>
                <a:latin typeface="Noto Sans"/>
                <a:cs typeface="Noto Sans"/>
              </a:rPr>
              <a:t>Learning” </a:t>
            </a:r>
            <a:r>
              <a:rPr sz="750" i="1" spc="-8" dirty="0">
                <a:solidFill>
                  <a:srgbClr val="404040"/>
                </a:solidFill>
                <a:latin typeface="Noto Sans"/>
                <a:cs typeface="Noto Sans"/>
              </a:rPr>
              <a:t>by Sebastian</a:t>
            </a:r>
            <a:r>
              <a:rPr sz="750" i="1" spc="4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750" i="1" spc="-8" dirty="0">
                <a:solidFill>
                  <a:srgbClr val="404040"/>
                </a:solidFill>
                <a:latin typeface="Noto Sans"/>
                <a:cs typeface="Noto Sans"/>
              </a:rPr>
              <a:t>Raschka</a:t>
            </a:r>
            <a:endParaRPr sz="75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41B3E-5B0F-42BD-A9F5-70206A948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A86322-468B-4D3D-AA8C-0902B0A27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A0001696-1A5B-4E43-BE3F-0E024B571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547" y="248341"/>
            <a:ext cx="377560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Support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Vector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Machines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084" y="248341"/>
            <a:ext cx="360627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Functional</a:t>
            </a:r>
            <a:r>
              <a:rPr sz="2400" b="1" spc="-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Margin</a:t>
            </a:r>
          </a:p>
        </p:txBody>
      </p:sp>
      <p:sp>
        <p:nvSpPr>
          <p:cNvPr id="3" name="object 3"/>
          <p:cNvSpPr/>
          <p:nvPr/>
        </p:nvSpPr>
        <p:spPr>
          <a:xfrm>
            <a:off x="4684014" y="746584"/>
            <a:ext cx="2871216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569214" y="1150582"/>
            <a:ext cx="384952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indent="-257175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85274" algn="l"/>
                <a:tab pos="28575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Functional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margin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point (x</a:t>
            </a:r>
            <a:r>
              <a:rPr sz="1631" spc="-17" baseline="-21072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,y</a:t>
            </a:r>
            <a:r>
              <a:rPr sz="1631" spc="-17" baseline="-21072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)</a:t>
            </a:r>
            <a:r>
              <a:rPr sz="1650" spc="12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is: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639" y="2282666"/>
            <a:ext cx="10368914" cy="320430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762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Where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w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weight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vector and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 is</a:t>
            </a:r>
            <a:r>
              <a:rPr sz="1650" spc="16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bias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8"/>
              </a:spcBef>
            </a:pPr>
            <a:endParaRPr sz="2175">
              <a:latin typeface="Noto Sans"/>
              <a:cs typeface="Noto Sans"/>
            </a:endParaRPr>
          </a:p>
          <a:p>
            <a:pPr marL="314325" marR="13335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313849" algn="l"/>
                <a:tab pos="314325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Functional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margin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indicates whether a particular point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properly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not. The result would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positive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properly classified points and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negative</a:t>
            </a:r>
            <a:r>
              <a:rPr sz="1650" spc="16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otherwise.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0"/>
              </a:spcBef>
              <a:buClr>
                <a:srgbClr val="EC7C30"/>
              </a:buClr>
              <a:buFont typeface="Arial"/>
              <a:buChar char="•"/>
            </a:pPr>
            <a:endParaRPr sz="2888">
              <a:latin typeface="Noto Sans"/>
              <a:cs typeface="Noto Sans"/>
            </a:endParaRPr>
          </a:p>
          <a:p>
            <a:pPr marL="314325" indent="-257175">
              <a:buClr>
                <a:srgbClr val="EC7C30"/>
              </a:buClr>
              <a:buFont typeface="Arial"/>
              <a:buChar char="•"/>
              <a:tabLst>
                <a:tab pos="313849" algn="l"/>
                <a:tab pos="314325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Assume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entire data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is,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 least, 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distance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hyperplane.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training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set</a:t>
            </a:r>
            <a:endParaRPr sz="1650">
              <a:latin typeface="Noto Sans"/>
              <a:cs typeface="Noto Sans"/>
            </a:endParaRPr>
          </a:p>
          <a:p>
            <a:pPr marL="276225">
              <a:spcBef>
                <a:spcPts val="990"/>
              </a:spcBef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{(x</a:t>
            </a:r>
            <a:r>
              <a:rPr sz="1631" spc="-11" baseline="-24904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z="1631" spc="236" baseline="-2490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,y</a:t>
            </a:r>
            <a:r>
              <a:rPr sz="1631" spc="-23" baseline="-24904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)}:</a:t>
            </a:r>
            <a:endParaRPr sz="1650">
              <a:latin typeface="Noto Sans"/>
              <a:cs typeface="Noto Sans"/>
            </a:endParaRPr>
          </a:p>
          <a:p>
            <a:pPr marL="4172426">
              <a:spcBef>
                <a:spcPts val="990"/>
              </a:spcBef>
              <a:tabLst>
                <a:tab pos="5484971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</a:t>
            </a:r>
            <a:r>
              <a:rPr sz="1631" spc="-17" baseline="4214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31" spc="-17" baseline="-24904" dirty="0">
                <a:solidFill>
                  <a:srgbClr val="404040"/>
                </a:solidFill>
                <a:latin typeface="Noto Sans"/>
                <a:cs typeface="Noto Sans"/>
              </a:rPr>
              <a:t>i 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</a:t>
            </a:r>
            <a:r>
              <a:rPr sz="1650" spc="-7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≥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	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z="1631" spc="-11" baseline="-24904" dirty="0">
                <a:solidFill>
                  <a:srgbClr val="404040"/>
                </a:solidFill>
                <a:latin typeface="Noto Sans"/>
                <a:cs typeface="Noto Sans"/>
              </a:rPr>
              <a:t>i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-9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650">
              <a:latin typeface="Noto Sans"/>
              <a:cs typeface="Noto Sans"/>
            </a:endParaRPr>
          </a:p>
          <a:p>
            <a:pPr marL="4172426">
              <a:spcBef>
                <a:spcPts val="990"/>
              </a:spcBef>
              <a:tabLst>
                <a:tab pos="5550218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</a:t>
            </a:r>
            <a:r>
              <a:rPr sz="1631" spc="-17" baseline="4214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31" spc="-17" baseline="-24904" dirty="0">
                <a:solidFill>
                  <a:srgbClr val="404040"/>
                </a:solidFill>
                <a:latin typeface="Noto Sans"/>
                <a:cs typeface="Noto Sans"/>
              </a:rPr>
              <a:t>i 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</a:t>
            </a:r>
            <a:r>
              <a:rPr sz="1650" spc="-7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≤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−1	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z="1631" spc="-11" baseline="-24904" dirty="0">
                <a:solidFill>
                  <a:srgbClr val="404040"/>
                </a:solidFill>
                <a:latin typeface="Noto Sans"/>
                <a:cs typeface="Noto Sans"/>
              </a:rPr>
              <a:t>i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-8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−1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6621" y="1610488"/>
            <a:ext cx="2239137" cy="538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E98FE-CFE6-4067-9E7D-9941A02E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A3631-5146-4863-813D-3151E46EA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BC1CD9A8-B843-4456-88EB-F556FB3CC728}"/>
              </a:ext>
            </a:extLst>
          </p:cNvPr>
          <p:cNvSpPr txBox="1">
            <a:spLocks/>
          </p:cNvSpPr>
          <p:nvPr/>
        </p:nvSpPr>
        <p:spPr>
          <a:xfrm>
            <a:off x="4836798" y="295270"/>
            <a:ext cx="325979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906">
              <a:lnSpc>
                <a:spcPct val="100000"/>
              </a:lnSpc>
              <a:spcBef>
                <a:spcPts val="75"/>
              </a:spcBef>
            </a:pPr>
            <a:r>
              <a:rPr lang="en-IN"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Geometric</a:t>
            </a:r>
            <a:r>
              <a:rPr lang="en-IN" sz="2400" b="1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lang="en-IN"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Margin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3B337D1-A914-47FE-B8EB-54DF7D66EC10}"/>
              </a:ext>
            </a:extLst>
          </p:cNvPr>
          <p:cNvSpPr/>
          <p:nvPr/>
        </p:nvSpPr>
        <p:spPr>
          <a:xfrm>
            <a:off x="1135571" y="2332292"/>
            <a:ext cx="9922669" cy="1933099"/>
          </a:xfrm>
          <a:custGeom>
            <a:avLst/>
            <a:gdLst/>
            <a:ahLst/>
            <a:cxnLst/>
            <a:rect l="l" t="t" r="r" b="b"/>
            <a:pathLst>
              <a:path w="13230225" h="2577465">
                <a:moveTo>
                  <a:pt x="13229844" y="0"/>
                </a:moveTo>
                <a:lnTo>
                  <a:pt x="0" y="0"/>
                </a:lnTo>
                <a:lnTo>
                  <a:pt x="0" y="2577083"/>
                </a:lnTo>
                <a:lnTo>
                  <a:pt x="13229844" y="2577083"/>
                </a:lnTo>
                <a:lnTo>
                  <a:pt x="13229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92421EF-C752-4716-8EF5-422D90C13C25}"/>
              </a:ext>
            </a:extLst>
          </p:cNvPr>
          <p:cNvSpPr txBox="1"/>
          <p:nvPr/>
        </p:nvSpPr>
        <p:spPr>
          <a:xfrm>
            <a:off x="1135571" y="2332292"/>
            <a:ext cx="9922669" cy="1481785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3334" rIns="0" bIns="0" rtlCol="0">
            <a:spAutoFit/>
          </a:bodyPr>
          <a:lstStyle/>
          <a:p>
            <a:pPr>
              <a:spcBef>
                <a:spcPts val="26"/>
              </a:spcBef>
            </a:pPr>
            <a:endParaRPr sz="2438">
              <a:latin typeface="Times New Roman"/>
              <a:cs typeface="Times New Roman"/>
            </a:endParaRPr>
          </a:p>
          <a:p>
            <a:pPr marL="67151" marR="202883">
              <a:lnSpc>
                <a:spcPct val="150100"/>
              </a:lnSpc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geometric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margin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Euclidean distance between a certain data point x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hyperplane.  Geometric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margin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not only indicates if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point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properly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not,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but also calculates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magnitude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distance in term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units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18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|w|.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10EA225-644E-49D2-9A9B-7B80EF46311E}"/>
              </a:ext>
            </a:extLst>
          </p:cNvPr>
          <p:cNvSpPr/>
          <p:nvPr/>
        </p:nvSpPr>
        <p:spPr>
          <a:xfrm>
            <a:off x="4684014" y="746584"/>
            <a:ext cx="2871216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29916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1898" y="248341"/>
            <a:ext cx="400996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Calculation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4254" y="1035828"/>
            <a:ext cx="7202805" cy="2006799"/>
          </a:xfrm>
          <a:prstGeom prst="rect">
            <a:avLst/>
          </a:prstGeom>
        </p:spPr>
        <p:txBody>
          <a:bodyPr vert="horz" wrap="square" lIns="0" tIns="135731" rIns="0" bIns="0" rtlCol="0">
            <a:spAutoFit/>
          </a:bodyPr>
          <a:lstStyle/>
          <a:p>
            <a:pPr marL="266700" indent="-257175">
              <a:spcBef>
                <a:spcPts val="1069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Distance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point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separator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denoted by</a:t>
            </a:r>
            <a:r>
              <a:rPr sz="1650" spc="13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r.</a:t>
            </a:r>
            <a:endParaRPr sz="1650" dirty="0">
              <a:latin typeface="Noto Sans"/>
              <a:cs typeface="Noto Sans"/>
            </a:endParaRPr>
          </a:p>
          <a:p>
            <a:pPr marL="266700" marR="3810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unit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vector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direction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w/|w|.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Therefore,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dotted line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diagram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1650" spc="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rw/|w|.</a:t>
            </a:r>
            <a:endParaRPr sz="1650" dirty="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Assuming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point closest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hyperplane as</a:t>
            </a:r>
            <a:r>
              <a:rPr sz="1650" spc="20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x’,</a:t>
            </a:r>
            <a:endParaRPr sz="1650" dirty="0">
              <a:latin typeface="Noto Sans"/>
              <a:cs typeface="Noto Sans"/>
            </a:endParaRPr>
          </a:p>
          <a:p>
            <a:pPr marL="2752725">
              <a:spcBef>
                <a:spcPts val="1733"/>
              </a:spcBef>
              <a:tabLst>
                <a:tab pos="6413183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x’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–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yrw/|w|</a:t>
            </a:r>
            <a:r>
              <a:rPr lang="en-US" sz="1650" u="heavy" spc="-11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Noto Sans"/>
                <a:cs typeface="Noto Sans"/>
              </a:rPr>
              <a:t>                                          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(1)</a:t>
            </a:r>
            <a:endParaRPr sz="1650" dirty="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054" y="3268409"/>
            <a:ext cx="1453039" cy="12807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721519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and</a:t>
            </a:r>
            <a:endParaRPr sz="1650">
              <a:latin typeface="Noto Sans"/>
              <a:cs typeface="Noto Sans"/>
            </a:endParaRPr>
          </a:p>
          <a:p>
            <a:pPr marL="9525" marR="3810">
              <a:lnSpc>
                <a:spcPts val="3960"/>
              </a:lnSpc>
              <a:spcBef>
                <a:spcPts val="461"/>
              </a:spcBef>
            </a:pP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(2)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(1),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Therefore: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7143" y="3268409"/>
            <a:ext cx="4156710" cy="77344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18586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x’ satisfies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w</a:t>
            </a:r>
            <a:r>
              <a:rPr sz="1631" spc="-11" baseline="4214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x’+b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0 </a:t>
            </a:r>
            <a:r>
              <a:rPr sz="1650" dirty="0">
                <a:solidFill>
                  <a:srgbClr val="404040"/>
                </a:solidFill>
                <a:latin typeface="Noto Sans"/>
                <a:cs typeface="Noto Sans"/>
              </a:rPr>
              <a:t>------------------------</a:t>
            </a:r>
            <a:r>
              <a:rPr sz="1650" spc="12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(2)</a:t>
            </a:r>
            <a:endParaRPr sz="1650">
              <a:latin typeface="Noto Sans"/>
              <a:cs typeface="Noto Sans"/>
            </a:endParaRPr>
          </a:p>
          <a:p>
            <a:pPr marL="28575">
              <a:spcBef>
                <a:spcPts val="198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</a:t>
            </a:r>
            <a:r>
              <a:rPr sz="1631" spc="-17" baseline="4214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(x –yrw/|w|)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7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0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4883" y="4777358"/>
            <a:ext cx="1779746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y(w</a:t>
            </a:r>
            <a:r>
              <a:rPr sz="1631" spc="-17" baseline="4214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b)/|w|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69" y="1829942"/>
            <a:ext cx="3625596" cy="2473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418838" y="746584"/>
            <a:ext cx="3412998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9F4DBC-2B09-42A9-BB88-696CDC784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2845FE-17FF-4AEC-BAA2-B953C1D71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84" y="1166926"/>
            <a:ext cx="10976610" cy="22340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4799" marR="181928" indent="-257175">
              <a:lnSpc>
                <a:spcPct val="1501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ease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solving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large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sets,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choose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functional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margin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all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points 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least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1. So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all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points,</a:t>
            </a:r>
            <a:endParaRPr sz="1650" dirty="0">
              <a:latin typeface="Noto Sans"/>
              <a:cs typeface="Noto Sans"/>
            </a:endParaRPr>
          </a:p>
          <a:p>
            <a:pPr marL="222885" algn="ctr">
              <a:spcBef>
                <a:spcPts val="99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z="1631" spc="-17" baseline="-24904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(w</a:t>
            </a:r>
            <a:r>
              <a:rPr sz="1631" spc="-17" baseline="4214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r>
              <a:rPr sz="1631" spc="-17" baseline="-24904" dirty="0">
                <a:solidFill>
                  <a:srgbClr val="404040"/>
                </a:solidFill>
                <a:latin typeface="Noto Sans"/>
                <a:cs typeface="Noto Sans"/>
              </a:rPr>
              <a:t>i 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b)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≥</a:t>
            </a:r>
            <a:r>
              <a:rPr sz="1650" spc="-6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650" dirty="0">
              <a:latin typeface="Noto Sans"/>
              <a:cs typeface="Noto Sans"/>
            </a:endParaRPr>
          </a:p>
          <a:p>
            <a:pPr>
              <a:spcBef>
                <a:spcPts val="26"/>
              </a:spcBef>
            </a:pPr>
            <a:endParaRPr sz="2888" dirty="0">
              <a:latin typeface="Noto Sans"/>
              <a:cs typeface="Noto Sans"/>
            </a:endParaRPr>
          </a:p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sz="1650" spc="-11" dirty="0" smtClean="0">
                <a:solidFill>
                  <a:srgbClr val="404040"/>
                </a:solidFill>
                <a:latin typeface="Noto Sans"/>
                <a:cs typeface="Noto Sans"/>
              </a:rPr>
              <a:t>Since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 data point’s distance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hyperplane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y(w</a:t>
            </a:r>
            <a:r>
              <a:rPr sz="1631" spc="-17" baseline="42145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x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b)/|w|, the 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geometric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margin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	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ρ =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2/|w|</a:t>
            </a:r>
            <a:endParaRPr sz="1650" dirty="0">
              <a:latin typeface="Noto Sans"/>
              <a:cs typeface="Noto Sans"/>
            </a:endParaRPr>
          </a:p>
          <a:p>
            <a:pPr marL="294799">
              <a:spcBef>
                <a:spcPts val="994"/>
              </a:spcBef>
              <a:tabLst>
                <a:tab pos="1017270" algn="l"/>
                <a:tab pos="125396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where	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ρ	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margin</a:t>
            </a:r>
            <a:r>
              <a:rPr sz="1650" spc="-30" dirty="0" smtClean="0">
                <a:solidFill>
                  <a:srgbClr val="404040"/>
                </a:solidFill>
                <a:latin typeface="Noto Sans"/>
                <a:cs typeface="Noto Sans"/>
              </a:rPr>
              <a:t>.</a:t>
            </a:r>
            <a:endParaRPr lang="en-US" sz="1650" spc="-30" dirty="0" smtClean="0">
              <a:solidFill>
                <a:srgbClr val="404040"/>
              </a:solidFill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8838" y="746584"/>
            <a:ext cx="3412998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5E0E0-58F3-483B-B223-2A7DC30E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AA76-66D4-4397-B364-F7BF637F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F7E2DDF-5BB2-42ED-915D-60A2D91E9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1899" y="248341"/>
            <a:ext cx="366082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Calculation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Margin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84" y="1166926"/>
            <a:ext cx="10976610" cy="8175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 smtClean="0"/>
              <a:t>e1071 </a:t>
            </a:r>
            <a:r>
              <a:rPr lang="en-US" dirty="0"/>
              <a:t>is a package for R programming that provides functions for </a:t>
            </a:r>
            <a:r>
              <a:rPr lang="en-US" dirty="0" smtClean="0"/>
              <a:t>algorithms like: </a:t>
            </a:r>
            <a:r>
              <a:rPr lang="en-US" b="1" dirty="0" smtClean="0"/>
              <a:t>fuzzy </a:t>
            </a:r>
            <a:r>
              <a:rPr lang="en-US" b="1" dirty="0"/>
              <a:t>classifier, naive Bayes classifier, bagged clustering, short-time Fourier transform, </a:t>
            </a:r>
            <a:r>
              <a:rPr lang="en-US" b="1" u="sng" dirty="0"/>
              <a:t>support vector </a:t>
            </a:r>
            <a:r>
              <a:rPr lang="en-US" b="1" u="sng" dirty="0" smtClean="0"/>
              <a:t>machine</a:t>
            </a:r>
          </a:p>
          <a:p>
            <a:pPr marL="38100">
              <a:buClr>
                <a:srgbClr val="EC7C30"/>
              </a:buClr>
              <a:tabLst>
                <a:tab pos="294799" algn="l"/>
                <a:tab pos="295275" algn="l"/>
                <a:tab pos="9990773" algn="l"/>
              </a:tabLst>
            </a:pPr>
            <a:endParaRPr lang="en-US" sz="1650" b="1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8838" y="746584"/>
            <a:ext cx="3412998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5E0E0-58F3-483B-B223-2A7DC30E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AA76-66D4-4397-B364-F7BF637F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F7E2DDF-5BB2-42ED-915D-60A2D91E9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1899" y="248341"/>
            <a:ext cx="366082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400" b="1" spc="4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Implementation in R</a:t>
            </a:r>
            <a:endParaRPr sz="2400" b="1" spc="26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</a:endParaRPr>
          </a:p>
        </p:txBody>
      </p:sp>
      <p:sp>
        <p:nvSpPr>
          <p:cNvPr id="2" name="Rectangle 1"/>
          <p:cNvSpPr/>
          <p:nvPr/>
        </p:nvSpPr>
        <p:spPr>
          <a:xfrm rot="1025671">
            <a:off x="2469160" y="3442762"/>
            <a:ext cx="6032557" cy="831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94629">
            <a:off x="3303166" y="3899140"/>
            <a:ext cx="56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>
                <a:latin typeface="Noto Sans"/>
                <a:cs typeface="Noto Sans"/>
              </a:rPr>
              <a:t>Applying “</a:t>
            </a:r>
            <a:r>
              <a:rPr lang="en-US" dirty="0" err="1">
                <a:latin typeface="Noto Sans"/>
                <a:cs typeface="Noto Sans"/>
              </a:rPr>
              <a:t>svm</a:t>
            </a:r>
            <a:r>
              <a:rPr lang="en-US" dirty="0">
                <a:latin typeface="Noto Sans"/>
                <a:cs typeface="Noto Sans"/>
              </a:rPr>
              <a:t>” function to a real data</a:t>
            </a:r>
          </a:p>
        </p:txBody>
      </p:sp>
    </p:spTree>
    <p:extLst>
      <p:ext uri="{BB962C8B-B14F-4D97-AF65-F5344CB8AC3E}">
        <p14:creationId xmlns:p14="http://schemas.microsoft.com/office/powerpoint/2010/main" val="329855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14834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Classification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IN" sz="2800" b="1" spc="-8" dirty="0">
                <a:solidFill>
                  <a:srgbClr val="3E3E3E"/>
                </a:solidFill>
                <a:latin typeface="Noto Sans"/>
                <a:cs typeface="Noto Sans"/>
              </a:rPr>
              <a:t>4— </a:t>
            </a:r>
            <a:r>
              <a:rPr lang="en-IN" sz="2800" b="1" spc="-49" dirty="0">
                <a:solidFill>
                  <a:srgbClr val="404040"/>
                </a:solidFill>
                <a:latin typeface="Noto Sans"/>
                <a:cs typeface="Noto Sans"/>
              </a:rPr>
              <a:t>K-Nearest </a:t>
            </a:r>
            <a:r>
              <a:rPr lang="en-IN" sz="2800" b="1" spc="-56" dirty="0">
                <a:solidFill>
                  <a:srgbClr val="404040"/>
                </a:solidFill>
                <a:latin typeface="Noto Sans"/>
                <a:cs typeface="Noto Sans"/>
              </a:rPr>
              <a:t>Neighbours</a:t>
            </a:r>
            <a:r>
              <a:rPr lang="en-IN" sz="2800" b="1" spc="12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lang="en-IN" sz="2800" b="1" spc="-60" dirty="0">
                <a:solidFill>
                  <a:srgbClr val="404040"/>
                </a:solidFill>
                <a:latin typeface="Noto Sans"/>
                <a:cs typeface="Noto Sans"/>
              </a:rPr>
              <a:t>(KNN)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950258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510" y="276566"/>
            <a:ext cx="464468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0001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Classification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2122550" y="2215133"/>
            <a:ext cx="8282178" cy="286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827175" y="3901821"/>
            <a:ext cx="98440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4779" marR="3810" indent="-125730">
              <a:spcBef>
                <a:spcPts val="71"/>
              </a:spcBef>
            </a:pP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Nonli</a:t>
            </a:r>
            <a:r>
              <a:rPr sz="1650" spc="-23" dirty="0">
                <a:solidFill>
                  <a:srgbClr val="F1F1F1"/>
                </a:solidFill>
                <a:latin typeface="Noto Sans"/>
                <a:cs typeface="Noto Sans"/>
              </a:rPr>
              <a:t>n</a:t>
            </a: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r  Models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662" y="3127342"/>
            <a:ext cx="14130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5730" marR="3810" indent="-116681">
              <a:spcBef>
                <a:spcPts val="75"/>
              </a:spcBef>
            </a:pP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Clas</a:t>
            </a:r>
            <a:r>
              <a:rPr spc="-15" dirty="0">
                <a:solidFill>
                  <a:srgbClr val="F1F1F1"/>
                </a:solidFill>
                <a:latin typeface="Noto Sans"/>
                <a:cs typeface="Noto Sans"/>
              </a:rPr>
              <a:t>s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f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icat</a:t>
            </a:r>
            <a:r>
              <a:rPr spc="-4" dirty="0">
                <a:solidFill>
                  <a:srgbClr val="F1F1F1"/>
                </a:solidFill>
                <a:latin typeface="Noto Sans"/>
                <a:cs typeface="Noto Sans"/>
              </a:rPr>
              <a:t>ion  </a:t>
            </a:r>
            <a:r>
              <a:rPr spc="-23" dirty="0">
                <a:solidFill>
                  <a:srgbClr val="F1F1F1"/>
                </a:solidFill>
                <a:latin typeface="Noto Sans"/>
                <a:cs typeface="Noto Sans"/>
              </a:rPr>
              <a:t>Algorithms</a:t>
            </a:r>
            <a:endParaRPr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412" y="2265521"/>
            <a:ext cx="17054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Logistic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Regression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238" y="2487982"/>
            <a:ext cx="4521994" cy="568425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Linear</a:t>
            </a:r>
            <a:r>
              <a:rPr sz="1650" spc="8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Models</a:t>
            </a:r>
            <a:endParaRPr sz="1650">
              <a:latin typeface="Noto Sans"/>
              <a:cs typeface="Noto Sans"/>
            </a:endParaRPr>
          </a:p>
          <a:p>
            <a:pPr marL="2281238">
              <a:spcBef>
                <a:spcPts val="255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Support </a:t>
            </a:r>
            <a:r>
              <a:rPr sz="1500" spc="-15" dirty="0">
                <a:solidFill>
                  <a:srgbClr val="F1F1F1"/>
                </a:solidFill>
                <a:latin typeface="Noto Sans"/>
                <a:cs typeface="Noto Sans"/>
              </a:rPr>
              <a:t>Vector</a:t>
            </a:r>
            <a:r>
              <a:rPr sz="1500" spc="-49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Machines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718" y="3557588"/>
            <a:ext cx="2607469" cy="185624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19539">
              <a:spcBef>
                <a:spcPts val="79"/>
              </a:spcBef>
            </a:pP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K-Nearest </a:t>
            </a:r>
            <a:r>
              <a:rPr sz="1500" spc="-19" dirty="0">
                <a:solidFill>
                  <a:srgbClr val="F1F1F1"/>
                </a:solidFill>
                <a:latin typeface="Noto Sans"/>
                <a:cs typeface="Noto Sans"/>
              </a:rPr>
              <a:t>Neighbors</a:t>
            </a:r>
            <a:r>
              <a:rPr sz="1500" spc="-30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(KNN)</a:t>
            </a:r>
            <a:endParaRPr sz="1500">
              <a:latin typeface="Noto Sans"/>
              <a:cs typeface="Noto Sans"/>
            </a:endParaRPr>
          </a:p>
          <a:p>
            <a:pPr marL="40958" marR="160020" indent="277178">
              <a:lnSpc>
                <a:spcPts val="3128"/>
              </a:lnSpc>
              <a:spcBef>
                <a:spcPts val="289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Naive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Bayes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Classifier 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Decision 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Tree</a:t>
            </a:r>
            <a:r>
              <a:rPr sz="1500" spc="-71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  <a:p>
            <a:pPr marL="35719" marR="3810" indent="-26670">
              <a:lnSpc>
                <a:spcPts val="3165"/>
              </a:lnSpc>
              <a:spcBef>
                <a:spcPts val="146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 Classification 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</a:t>
            </a:r>
            <a:r>
              <a:rPr sz="1500" spc="-26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9291" y="746584"/>
            <a:ext cx="527037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CB52B2-94CF-479A-A767-9EAFBDDC8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7BF2F-0575-4696-BF2D-EA978B85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C808D26B-BE95-4EBE-A563-F3F396CCB9CC}"/>
              </a:ext>
            </a:extLst>
          </p:cNvPr>
          <p:cNvGrpSpPr/>
          <p:nvPr/>
        </p:nvGrpSpPr>
        <p:grpSpPr>
          <a:xfrm>
            <a:off x="0" y="0"/>
            <a:ext cx="12192000" cy="80870"/>
            <a:chOff x="0" y="7545322"/>
            <a:chExt cx="16256634" cy="131446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F3AC760F-6E9E-4DA1-8227-4B9ED49EB083}"/>
                </a:ext>
              </a:extLst>
            </p:cNvPr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5AF717B5-DD29-4327-8E03-818E37468567}"/>
                </a:ext>
              </a:extLst>
            </p:cNvPr>
            <p:cNvSpPr/>
            <p:nvPr/>
          </p:nvSpPr>
          <p:spPr>
            <a:xfrm>
              <a:off x="1463040" y="7545322"/>
              <a:ext cx="7101840" cy="131446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2B9E413F-B348-4C22-AE2E-3DF24D987147}"/>
                </a:ext>
              </a:extLst>
            </p:cNvPr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8362C3A7-CB2C-4738-98B6-27C93044468C}"/>
                </a:ext>
              </a:extLst>
            </p:cNvPr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582790A2-8193-4498-8BD1-AA781C136525}"/>
                </a:ext>
              </a:extLst>
            </p:cNvPr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69526DAF-8BD3-4C62-8E7A-99210902069A}"/>
                </a:ext>
              </a:extLst>
            </p:cNvPr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D2E63-AE7F-4BE9-B1B4-43C574C2C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8"/>
          <a:stretch/>
        </p:blipFill>
        <p:spPr>
          <a:xfrm>
            <a:off x="0" y="62144"/>
            <a:ext cx="12192000" cy="6733711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E26B0ABC-330C-4284-80A5-22143AC0E844}"/>
              </a:ext>
            </a:extLst>
          </p:cNvPr>
          <p:cNvSpPr txBox="1">
            <a:spLocks/>
          </p:cNvSpPr>
          <p:nvPr/>
        </p:nvSpPr>
        <p:spPr>
          <a:xfrm>
            <a:off x="359888" y="376312"/>
            <a:ext cx="42144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35" dirty="0">
                <a:solidFill>
                  <a:srgbClr val="3E3E3E"/>
                </a:solidFill>
                <a:latin typeface="Noto sans"/>
              </a:rPr>
              <a:t>Learning</a:t>
            </a:r>
            <a:r>
              <a:rPr lang="en-IN" sz="2400" b="1" spc="-20" dirty="0">
                <a:solidFill>
                  <a:srgbClr val="3E3E3E"/>
                </a:solidFill>
                <a:latin typeface="Noto sans"/>
              </a:rPr>
              <a:t> </a:t>
            </a:r>
            <a:r>
              <a:rPr lang="en-IN" sz="2400" b="1" spc="70" dirty="0">
                <a:solidFill>
                  <a:srgbClr val="3E3E3E"/>
                </a:solidFill>
                <a:latin typeface="Noto sans"/>
              </a:rPr>
              <a:t>Objectives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324CC26-48F9-492B-A31F-21E0B13624F2}"/>
              </a:ext>
            </a:extLst>
          </p:cNvPr>
          <p:cNvSpPr/>
          <p:nvPr/>
        </p:nvSpPr>
        <p:spPr>
          <a:xfrm>
            <a:off x="359888" y="926161"/>
            <a:ext cx="2756174" cy="45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C18329B1-CFA7-47F3-9922-67DDC1FFD9D2}"/>
              </a:ext>
            </a:extLst>
          </p:cNvPr>
          <p:cNvSpPr/>
          <p:nvPr/>
        </p:nvSpPr>
        <p:spPr>
          <a:xfrm>
            <a:off x="136023" y="1563734"/>
            <a:ext cx="412595" cy="40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D8AD45FC-FB67-4234-BA3F-8D7505249354}"/>
              </a:ext>
            </a:extLst>
          </p:cNvPr>
          <p:cNvSpPr/>
          <p:nvPr/>
        </p:nvSpPr>
        <p:spPr>
          <a:xfrm>
            <a:off x="136022" y="2085603"/>
            <a:ext cx="412595" cy="40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FAD3B3F-885D-4349-8E68-D3D69D7DE754}"/>
              </a:ext>
            </a:extLst>
          </p:cNvPr>
          <p:cNvSpPr/>
          <p:nvPr/>
        </p:nvSpPr>
        <p:spPr>
          <a:xfrm>
            <a:off x="140803" y="3862618"/>
            <a:ext cx="412595" cy="40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5FC6FF13-BCE9-4EF1-B93D-1BE01671ACE8}"/>
              </a:ext>
            </a:extLst>
          </p:cNvPr>
          <p:cNvSpPr/>
          <p:nvPr/>
        </p:nvSpPr>
        <p:spPr>
          <a:xfrm>
            <a:off x="134220" y="5116943"/>
            <a:ext cx="412595" cy="40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3ECA262D-139B-497E-9631-6F5FCB938036}"/>
              </a:ext>
            </a:extLst>
          </p:cNvPr>
          <p:cNvSpPr/>
          <p:nvPr/>
        </p:nvSpPr>
        <p:spPr>
          <a:xfrm>
            <a:off x="160669" y="3277604"/>
            <a:ext cx="412595" cy="40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5B1BAB9-F064-471C-A474-AA56425E11EC}"/>
              </a:ext>
            </a:extLst>
          </p:cNvPr>
          <p:cNvSpPr/>
          <p:nvPr/>
        </p:nvSpPr>
        <p:spPr>
          <a:xfrm>
            <a:off x="134221" y="4525184"/>
            <a:ext cx="412595" cy="40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D11142B1-4F6C-48F3-AF75-16860379614D}"/>
              </a:ext>
            </a:extLst>
          </p:cNvPr>
          <p:cNvSpPr txBox="1"/>
          <p:nvPr/>
        </p:nvSpPr>
        <p:spPr>
          <a:xfrm>
            <a:off x="733933" y="1563734"/>
            <a:ext cx="8129270" cy="3923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Discuss classification and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the types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classification</a:t>
            </a:r>
            <a:r>
              <a:rPr sz="2200" spc="24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Noto Sans"/>
                <a:cs typeface="Noto Sans"/>
              </a:rPr>
              <a:t>algorithms</a:t>
            </a:r>
            <a:endParaRPr sz="2200" dirty="0">
              <a:latin typeface="Noto Sans"/>
              <a:cs typeface="Noto Sans"/>
            </a:endParaRPr>
          </a:p>
          <a:p>
            <a:pPr marL="27940" marR="3844290" indent="1905">
              <a:lnSpc>
                <a:spcPct val="179500"/>
              </a:lnSpc>
              <a:spcBef>
                <a:spcPts val="60"/>
              </a:spcBef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Describe </a:t>
            </a:r>
            <a:r>
              <a:rPr sz="2200" spc="-35" dirty="0">
                <a:solidFill>
                  <a:srgbClr val="404040"/>
                </a:solidFill>
                <a:latin typeface="Noto Sans"/>
                <a:cs typeface="Noto Sans"/>
              </a:rPr>
              <a:t>logistic </a:t>
            </a:r>
            <a:r>
              <a:rPr sz="2200" spc="-25" dirty="0">
                <a:solidFill>
                  <a:srgbClr val="404040"/>
                </a:solidFill>
                <a:latin typeface="Noto Sans"/>
                <a:cs typeface="Noto Sans"/>
              </a:rPr>
              <a:t>regression  </a:t>
            </a:r>
            <a:endParaRPr lang="en-US" sz="2200" spc="-25" dirty="0">
              <a:solidFill>
                <a:srgbClr val="404040"/>
              </a:solidFill>
              <a:latin typeface="Noto Sans"/>
              <a:cs typeface="Noto Sans"/>
            </a:endParaRPr>
          </a:p>
          <a:p>
            <a:pPr marL="27940" marR="3844290" indent="1905">
              <a:lnSpc>
                <a:spcPct val="179500"/>
              </a:lnSpc>
              <a:spcBef>
                <a:spcPts val="60"/>
              </a:spcBef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Explain</a:t>
            </a:r>
            <a:r>
              <a:rPr lang="en-US" sz="2200" spc="-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support vector</a:t>
            </a:r>
            <a:r>
              <a:rPr sz="2200" spc="4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machines</a:t>
            </a:r>
            <a:endParaRPr sz="2200" dirty="0">
              <a:latin typeface="Noto Sans"/>
              <a:cs typeface="Noto Sans"/>
            </a:endParaRPr>
          </a:p>
          <a:p>
            <a:pPr marL="12700" marR="3497579" indent="15240">
              <a:lnSpc>
                <a:spcPct val="167900"/>
              </a:lnSpc>
              <a:spcBef>
                <a:spcPts val="125"/>
              </a:spcBef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Discuss K-Nearest </a:t>
            </a:r>
            <a:r>
              <a:rPr sz="2200" spc="-30" dirty="0">
                <a:solidFill>
                  <a:srgbClr val="404040"/>
                </a:solidFill>
                <a:latin typeface="Noto Sans"/>
                <a:cs typeface="Noto Sans"/>
              </a:rPr>
              <a:t>Neighbors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(KNN)  Explain Naive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Bayes</a:t>
            </a:r>
            <a:r>
              <a:rPr sz="2200" spc="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classifier</a:t>
            </a:r>
            <a:endParaRPr sz="2200" dirty="0">
              <a:latin typeface="Noto Sans"/>
              <a:cs typeface="Noto Sans"/>
            </a:endParaRPr>
          </a:p>
          <a:p>
            <a:pPr marL="15875" marR="962025" indent="-3810">
              <a:lnSpc>
                <a:spcPct val="179100"/>
              </a:lnSpc>
              <a:spcBef>
                <a:spcPts val="70"/>
              </a:spcBef>
            </a:pP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Describe decision tree </a:t>
            </a:r>
            <a:r>
              <a:rPr sz="2200" spc="-10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random forest classification 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Examine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how to </a:t>
            </a:r>
            <a:r>
              <a:rPr sz="2200" spc="-20" dirty="0">
                <a:solidFill>
                  <a:srgbClr val="404040"/>
                </a:solidFill>
                <a:latin typeface="Noto Sans"/>
                <a:cs typeface="Noto Sans"/>
              </a:rPr>
              <a:t>evaluate the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classifier</a:t>
            </a:r>
            <a:r>
              <a:rPr sz="2200" spc="2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Noto Sans"/>
                <a:cs typeface="Noto Sans"/>
              </a:rPr>
              <a:t>models</a:t>
            </a:r>
            <a:endParaRPr sz="2200" dirty="0">
              <a:latin typeface="Noto Sans"/>
              <a:cs typeface="Noto Sans"/>
            </a:endParaRPr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CB0D10EC-9269-4378-8F19-B5E8DF8F6B5B}"/>
              </a:ext>
            </a:extLst>
          </p:cNvPr>
          <p:cNvSpPr/>
          <p:nvPr/>
        </p:nvSpPr>
        <p:spPr>
          <a:xfrm>
            <a:off x="134219" y="2721247"/>
            <a:ext cx="412595" cy="40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83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016" y="248341"/>
            <a:ext cx="405063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K-Nearest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Neighbors</a:t>
            </a:r>
            <a:r>
              <a:rPr sz="2400" b="1" spc="-8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(KNN)</a:t>
            </a:r>
          </a:p>
        </p:txBody>
      </p:sp>
      <p:sp>
        <p:nvSpPr>
          <p:cNvPr id="3" name="object 3"/>
          <p:cNvSpPr/>
          <p:nvPr/>
        </p:nvSpPr>
        <p:spPr>
          <a:xfrm>
            <a:off x="3982211" y="746584"/>
            <a:ext cx="4214241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90" y="1269701"/>
            <a:ext cx="6285071" cy="26795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K-nearest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neighbors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algorithm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classifies data points  by 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majority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vote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k</a:t>
            </a:r>
            <a:r>
              <a:rPr sz="1650" spc="10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neighbors.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to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assign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data point to clusters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based on</a:t>
            </a:r>
            <a:r>
              <a:rPr sz="1650" spc="28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similarity</a:t>
            </a:r>
            <a:endParaRPr sz="1650">
              <a:latin typeface="Noto Sans"/>
              <a:cs typeface="Noto Sans"/>
            </a:endParaRPr>
          </a:p>
          <a:p>
            <a:pPr marL="266700">
              <a:spcBef>
                <a:spcPts val="990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measurement.</a:t>
            </a:r>
            <a:endParaRPr sz="1650">
              <a:latin typeface="Noto Sans"/>
              <a:cs typeface="Noto Sans"/>
            </a:endParaRPr>
          </a:p>
          <a:p>
            <a:pPr marL="266700" marR="76676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new input point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category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such that 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has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most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neighbors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</a:t>
            </a:r>
            <a:r>
              <a:rPr sz="1650" spc="14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category.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For example: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Marking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email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spam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spc="16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ham.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10120" y="1296162"/>
            <a:ext cx="3769928" cy="3493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11659-03AA-4B94-8BE7-C8C8079E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AD2BA-ABB4-4259-AF56-994A6FC8A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9210" y="826198"/>
            <a:ext cx="10192226" cy="19845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6084">
              <a:spcBef>
                <a:spcPts val="75"/>
              </a:spcBef>
            </a:pPr>
            <a:r>
              <a:rPr sz="1500" b="1" spc="15" dirty="0">
                <a:solidFill>
                  <a:srgbClr val="7E7E7E"/>
                </a:solidFill>
                <a:latin typeface="Noto Sans"/>
                <a:cs typeface="Noto Sans"/>
              </a:rPr>
              <a:t>STEPS </a:t>
            </a:r>
            <a:r>
              <a:rPr sz="1500" b="1" spc="11" dirty="0">
                <a:solidFill>
                  <a:srgbClr val="7E7E7E"/>
                </a:solidFill>
                <a:latin typeface="Noto Sans"/>
                <a:cs typeface="Noto Sans"/>
              </a:rPr>
              <a:t>TO </a:t>
            </a:r>
            <a:r>
              <a:rPr sz="1500" b="1" spc="19" dirty="0">
                <a:solidFill>
                  <a:srgbClr val="7E7E7E"/>
                </a:solidFill>
                <a:latin typeface="Noto Sans"/>
                <a:cs typeface="Noto Sans"/>
              </a:rPr>
              <a:t>CALCULATE </a:t>
            </a:r>
            <a:r>
              <a:rPr sz="1500" b="1" dirty="0">
                <a:solidFill>
                  <a:srgbClr val="7E7E7E"/>
                </a:solidFill>
                <a:latin typeface="Noto Sans"/>
                <a:cs typeface="Noto Sans"/>
              </a:rPr>
              <a:t>THE</a:t>
            </a:r>
            <a:r>
              <a:rPr sz="1500" b="1" spc="-49" dirty="0">
                <a:solidFill>
                  <a:srgbClr val="7E7E7E"/>
                </a:solidFill>
                <a:latin typeface="Noto Sans"/>
                <a:cs typeface="Noto Sans"/>
              </a:rPr>
              <a:t> </a:t>
            </a:r>
            <a:r>
              <a:rPr sz="1500" b="1" spc="11" dirty="0">
                <a:solidFill>
                  <a:srgbClr val="7E7E7E"/>
                </a:solidFill>
                <a:latin typeface="Noto Sans"/>
                <a:cs typeface="Noto Sans"/>
              </a:rPr>
              <a:t>ALGORITHM</a:t>
            </a:r>
            <a:endParaRPr sz="1500">
              <a:latin typeface="Noto Sans"/>
              <a:cs typeface="Noto Sans"/>
            </a:endParaRPr>
          </a:p>
          <a:p>
            <a:pPr marL="266700" marR="537210" indent="-257175">
              <a:lnSpc>
                <a:spcPct val="150000"/>
              </a:lnSpc>
              <a:spcBef>
                <a:spcPts val="169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Calculate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distance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unknown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points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training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points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i.e.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choose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 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k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a distance</a:t>
            </a:r>
            <a:r>
              <a:rPr sz="1650" spc="11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metric.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Identify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k-nearest</a:t>
            </a:r>
            <a:r>
              <a:rPr sz="1650" spc="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neighbors.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category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nearest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neighbors</a:t>
            </a:r>
            <a:r>
              <a:rPr sz="1650" spc="6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find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category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new data points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based 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majority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vote.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2211" y="665226"/>
            <a:ext cx="4214241" cy="1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21233-97ED-47D7-96B8-8DBBCC32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5CFCD-87AB-4B89-9B7B-7DC125D5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E2C57FE1-4A51-4CCC-98C4-548393367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8016" y="248341"/>
            <a:ext cx="405063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K-Nearest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Neighbors</a:t>
            </a:r>
            <a:r>
              <a:rPr sz="2400" b="1" spc="-8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(KNN)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1512" y="248341"/>
            <a:ext cx="340338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Choosing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the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Value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</a:t>
            </a:r>
            <a:r>
              <a:rPr sz="2400" b="1" spc="-1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9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4297680" y="746584"/>
            <a:ext cx="3643884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90" y="1269702"/>
            <a:ext cx="7877651" cy="115480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When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choosing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k,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keep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following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points in</a:t>
            </a:r>
            <a:r>
              <a:rPr sz="1650" spc="27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mind:</a:t>
            </a:r>
            <a:endParaRPr sz="1650">
              <a:latin typeface="Noto Sans"/>
              <a:cs typeface="Noto Sans"/>
            </a:endParaRPr>
          </a:p>
          <a:p>
            <a:pPr marL="485775" lvl="1" indent="-211931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486251" algn="l"/>
              </a:tabLst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too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small, neighborhood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sensitive to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noise</a:t>
            </a:r>
            <a:r>
              <a:rPr sz="1650" spc="27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points</a:t>
            </a:r>
            <a:endParaRPr sz="1650">
              <a:latin typeface="Noto Sans"/>
              <a:cs typeface="Noto Sans"/>
            </a:endParaRPr>
          </a:p>
          <a:p>
            <a:pPr marL="485775" lvl="1" indent="-211931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486251" algn="l"/>
              </a:tabLst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too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large,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neighborhood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include points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</a:t>
            </a:r>
            <a:r>
              <a:rPr sz="1650" spc="33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classes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48019" y="2761251"/>
            <a:ext cx="3291364" cy="2690336"/>
            <a:chOff x="5930691" y="3681667"/>
            <a:chExt cx="4388485" cy="3587115"/>
          </a:xfrm>
        </p:grpSpPr>
        <p:sp>
          <p:nvSpPr>
            <p:cNvPr id="6" name="object 6"/>
            <p:cNvSpPr/>
            <p:nvPr/>
          </p:nvSpPr>
          <p:spPr>
            <a:xfrm>
              <a:off x="5930691" y="3681667"/>
              <a:ext cx="4388485" cy="3587115"/>
            </a:xfrm>
            <a:custGeom>
              <a:avLst/>
              <a:gdLst/>
              <a:ahLst/>
              <a:cxnLst/>
              <a:rect l="l" t="t" r="r" b="b"/>
              <a:pathLst>
                <a:path w="4388484" h="3587115">
                  <a:moveTo>
                    <a:pt x="4388474" y="0"/>
                  </a:moveTo>
                  <a:lnTo>
                    <a:pt x="0" y="0"/>
                  </a:lnTo>
                  <a:lnTo>
                    <a:pt x="0" y="3587056"/>
                  </a:lnTo>
                  <a:lnTo>
                    <a:pt x="4388474" y="3587056"/>
                  </a:lnTo>
                  <a:lnTo>
                    <a:pt x="4388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573827" y="4013078"/>
              <a:ext cx="2988945" cy="3080385"/>
            </a:xfrm>
            <a:custGeom>
              <a:avLst/>
              <a:gdLst/>
              <a:ahLst/>
              <a:cxnLst/>
              <a:rect l="l" t="t" r="r" b="b"/>
              <a:pathLst>
                <a:path w="2988945" h="3080384">
                  <a:moveTo>
                    <a:pt x="0" y="1540089"/>
                  </a:moveTo>
                  <a:lnTo>
                    <a:pt x="738" y="1491201"/>
                  </a:lnTo>
                  <a:lnTo>
                    <a:pt x="2939" y="1442692"/>
                  </a:lnTo>
                  <a:lnTo>
                    <a:pt x="6581" y="1394586"/>
                  </a:lnTo>
                  <a:lnTo>
                    <a:pt x="11642" y="1346904"/>
                  </a:lnTo>
                  <a:lnTo>
                    <a:pt x="18100" y="1299671"/>
                  </a:lnTo>
                  <a:lnTo>
                    <a:pt x="25933" y="1252907"/>
                  </a:lnTo>
                  <a:lnTo>
                    <a:pt x="35120" y="1206636"/>
                  </a:lnTo>
                  <a:lnTo>
                    <a:pt x="45637" y="1160880"/>
                  </a:lnTo>
                  <a:lnTo>
                    <a:pt x="57465" y="1115662"/>
                  </a:lnTo>
                  <a:lnTo>
                    <a:pt x="70580" y="1071004"/>
                  </a:lnTo>
                  <a:lnTo>
                    <a:pt x="84960" y="1026929"/>
                  </a:lnTo>
                  <a:lnTo>
                    <a:pt x="100585" y="983460"/>
                  </a:lnTo>
                  <a:lnTo>
                    <a:pt x="117431" y="940618"/>
                  </a:lnTo>
                  <a:lnTo>
                    <a:pt x="135477" y="898427"/>
                  </a:lnTo>
                  <a:lnTo>
                    <a:pt x="154702" y="856909"/>
                  </a:lnTo>
                  <a:lnTo>
                    <a:pt x="175083" y="816087"/>
                  </a:lnTo>
                  <a:lnTo>
                    <a:pt x="196599" y="775983"/>
                  </a:lnTo>
                  <a:lnTo>
                    <a:pt x="219227" y="736619"/>
                  </a:lnTo>
                  <a:lnTo>
                    <a:pt x="242946" y="698019"/>
                  </a:lnTo>
                  <a:lnTo>
                    <a:pt x="267733" y="660205"/>
                  </a:lnTo>
                  <a:lnTo>
                    <a:pt x="293568" y="623198"/>
                  </a:lnTo>
                  <a:lnTo>
                    <a:pt x="320427" y="587023"/>
                  </a:lnTo>
                  <a:lnTo>
                    <a:pt x="348290" y="551702"/>
                  </a:lnTo>
                  <a:lnTo>
                    <a:pt x="377134" y="517256"/>
                  </a:lnTo>
                  <a:lnTo>
                    <a:pt x="406938" y="483709"/>
                  </a:lnTo>
                  <a:lnTo>
                    <a:pt x="437679" y="451083"/>
                  </a:lnTo>
                  <a:lnTo>
                    <a:pt x="469336" y="419400"/>
                  </a:lnTo>
                  <a:lnTo>
                    <a:pt x="501886" y="388684"/>
                  </a:lnTo>
                  <a:lnTo>
                    <a:pt x="535308" y="358957"/>
                  </a:lnTo>
                  <a:lnTo>
                    <a:pt x="569581" y="330241"/>
                  </a:lnTo>
                  <a:lnTo>
                    <a:pt x="604682" y="302559"/>
                  </a:lnTo>
                  <a:lnTo>
                    <a:pt x="640588" y="275933"/>
                  </a:lnTo>
                  <a:lnTo>
                    <a:pt x="677280" y="250387"/>
                  </a:lnTo>
                  <a:lnTo>
                    <a:pt x="714733" y="225941"/>
                  </a:lnTo>
                  <a:lnTo>
                    <a:pt x="752928" y="202620"/>
                  </a:lnTo>
                  <a:lnTo>
                    <a:pt x="791841" y="180446"/>
                  </a:lnTo>
                  <a:lnTo>
                    <a:pt x="831451" y="159441"/>
                  </a:lnTo>
                  <a:lnTo>
                    <a:pt x="871736" y="139627"/>
                  </a:lnTo>
                  <a:lnTo>
                    <a:pt x="912674" y="121028"/>
                  </a:lnTo>
                  <a:lnTo>
                    <a:pt x="954243" y="103666"/>
                  </a:lnTo>
                  <a:lnTo>
                    <a:pt x="996422" y="87563"/>
                  </a:lnTo>
                  <a:lnTo>
                    <a:pt x="1039188" y="72742"/>
                  </a:lnTo>
                  <a:lnTo>
                    <a:pt x="1082520" y="59225"/>
                  </a:lnTo>
                  <a:lnTo>
                    <a:pt x="1126395" y="47035"/>
                  </a:lnTo>
                  <a:lnTo>
                    <a:pt x="1170792" y="36196"/>
                  </a:lnTo>
                  <a:lnTo>
                    <a:pt x="1215690" y="26728"/>
                  </a:lnTo>
                  <a:lnTo>
                    <a:pt x="1261065" y="18655"/>
                  </a:lnTo>
                  <a:lnTo>
                    <a:pt x="1306896" y="11999"/>
                  </a:lnTo>
                  <a:lnTo>
                    <a:pt x="1353162" y="6783"/>
                  </a:lnTo>
                  <a:lnTo>
                    <a:pt x="1399840" y="3029"/>
                  </a:lnTo>
                  <a:lnTo>
                    <a:pt x="1446909" y="761"/>
                  </a:lnTo>
                  <a:lnTo>
                    <a:pt x="1494347" y="0"/>
                  </a:lnTo>
                  <a:lnTo>
                    <a:pt x="1541784" y="761"/>
                  </a:lnTo>
                  <a:lnTo>
                    <a:pt x="1588853" y="3029"/>
                  </a:lnTo>
                  <a:lnTo>
                    <a:pt x="1635531" y="6783"/>
                  </a:lnTo>
                  <a:lnTo>
                    <a:pt x="1681797" y="11999"/>
                  </a:lnTo>
                  <a:lnTo>
                    <a:pt x="1727629" y="18655"/>
                  </a:lnTo>
                  <a:lnTo>
                    <a:pt x="1773004" y="26728"/>
                  </a:lnTo>
                  <a:lnTo>
                    <a:pt x="1817902" y="36196"/>
                  </a:lnTo>
                  <a:lnTo>
                    <a:pt x="1862300" y="47035"/>
                  </a:lnTo>
                  <a:lnTo>
                    <a:pt x="1906175" y="59225"/>
                  </a:lnTo>
                  <a:lnTo>
                    <a:pt x="1949508" y="72742"/>
                  </a:lnTo>
                  <a:lnTo>
                    <a:pt x="1992274" y="87563"/>
                  </a:lnTo>
                  <a:lnTo>
                    <a:pt x="2034453" y="103666"/>
                  </a:lnTo>
                  <a:lnTo>
                    <a:pt x="2076023" y="121028"/>
                  </a:lnTo>
                  <a:lnTo>
                    <a:pt x="2116962" y="139627"/>
                  </a:lnTo>
                  <a:lnTo>
                    <a:pt x="2157247" y="159441"/>
                  </a:lnTo>
                  <a:lnTo>
                    <a:pt x="2196858" y="180446"/>
                  </a:lnTo>
                  <a:lnTo>
                    <a:pt x="2235772" y="202620"/>
                  </a:lnTo>
                  <a:lnTo>
                    <a:pt x="2273967" y="225941"/>
                  </a:lnTo>
                  <a:lnTo>
                    <a:pt x="2311421" y="250387"/>
                  </a:lnTo>
                  <a:lnTo>
                    <a:pt x="2348113" y="275933"/>
                  </a:lnTo>
                  <a:lnTo>
                    <a:pt x="2384021" y="302559"/>
                  </a:lnTo>
                  <a:lnTo>
                    <a:pt x="2419122" y="330241"/>
                  </a:lnTo>
                  <a:lnTo>
                    <a:pt x="2453395" y="358957"/>
                  </a:lnTo>
                  <a:lnTo>
                    <a:pt x="2486818" y="388684"/>
                  </a:lnTo>
                  <a:lnTo>
                    <a:pt x="2519370" y="419400"/>
                  </a:lnTo>
                  <a:lnTo>
                    <a:pt x="2551027" y="451083"/>
                  </a:lnTo>
                  <a:lnTo>
                    <a:pt x="2581769" y="483709"/>
                  </a:lnTo>
                  <a:lnTo>
                    <a:pt x="2611573" y="517256"/>
                  </a:lnTo>
                  <a:lnTo>
                    <a:pt x="2640418" y="551702"/>
                  </a:lnTo>
                  <a:lnTo>
                    <a:pt x="2668281" y="587023"/>
                  </a:lnTo>
                  <a:lnTo>
                    <a:pt x="2695142" y="623198"/>
                  </a:lnTo>
                  <a:lnTo>
                    <a:pt x="2720977" y="660205"/>
                  </a:lnTo>
                  <a:lnTo>
                    <a:pt x="2745765" y="698019"/>
                  </a:lnTo>
                  <a:lnTo>
                    <a:pt x="2769485" y="736619"/>
                  </a:lnTo>
                  <a:lnTo>
                    <a:pt x="2792114" y="775983"/>
                  </a:lnTo>
                  <a:lnTo>
                    <a:pt x="2813630" y="816087"/>
                  </a:lnTo>
                  <a:lnTo>
                    <a:pt x="2834011" y="856909"/>
                  </a:lnTo>
                  <a:lnTo>
                    <a:pt x="2853237" y="898427"/>
                  </a:lnTo>
                  <a:lnTo>
                    <a:pt x="2871284" y="940618"/>
                  </a:lnTo>
                  <a:lnTo>
                    <a:pt x="2888131" y="983460"/>
                  </a:lnTo>
                  <a:lnTo>
                    <a:pt x="2903756" y="1026929"/>
                  </a:lnTo>
                  <a:lnTo>
                    <a:pt x="2918137" y="1071004"/>
                  </a:lnTo>
                  <a:lnTo>
                    <a:pt x="2931252" y="1115662"/>
                  </a:lnTo>
                  <a:lnTo>
                    <a:pt x="2943080" y="1160880"/>
                  </a:lnTo>
                  <a:lnTo>
                    <a:pt x="2953598" y="1206636"/>
                  </a:lnTo>
                  <a:lnTo>
                    <a:pt x="2962784" y="1252907"/>
                  </a:lnTo>
                  <a:lnTo>
                    <a:pt x="2970618" y="1299671"/>
                  </a:lnTo>
                  <a:lnTo>
                    <a:pt x="2977076" y="1346904"/>
                  </a:lnTo>
                  <a:lnTo>
                    <a:pt x="2982137" y="1394586"/>
                  </a:lnTo>
                  <a:lnTo>
                    <a:pt x="2985779" y="1442692"/>
                  </a:lnTo>
                  <a:lnTo>
                    <a:pt x="2987980" y="1491201"/>
                  </a:lnTo>
                  <a:lnTo>
                    <a:pt x="2988719" y="1540089"/>
                  </a:lnTo>
                  <a:lnTo>
                    <a:pt x="2987980" y="1588978"/>
                  </a:lnTo>
                  <a:lnTo>
                    <a:pt x="2985779" y="1637487"/>
                  </a:lnTo>
                  <a:lnTo>
                    <a:pt x="2982137" y="1685593"/>
                  </a:lnTo>
                  <a:lnTo>
                    <a:pt x="2977076" y="1733274"/>
                  </a:lnTo>
                  <a:lnTo>
                    <a:pt x="2970618" y="1780508"/>
                  </a:lnTo>
                  <a:lnTo>
                    <a:pt x="2962784" y="1827272"/>
                  </a:lnTo>
                  <a:lnTo>
                    <a:pt x="2953598" y="1873543"/>
                  </a:lnTo>
                  <a:lnTo>
                    <a:pt x="2943080" y="1919299"/>
                  </a:lnTo>
                  <a:lnTo>
                    <a:pt x="2931252" y="1964518"/>
                  </a:lnTo>
                  <a:lnTo>
                    <a:pt x="2918137" y="2009176"/>
                  </a:lnTo>
                  <a:lnTo>
                    <a:pt x="2903756" y="2053251"/>
                  </a:lnTo>
                  <a:lnTo>
                    <a:pt x="2888131" y="2096721"/>
                  </a:lnTo>
                  <a:lnTo>
                    <a:pt x="2871284" y="2139563"/>
                  </a:lnTo>
                  <a:lnTo>
                    <a:pt x="2853237" y="2181754"/>
                  </a:lnTo>
                  <a:lnTo>
                    <a:pt x="2834011" y="2223273"/>
                  </a:lnTo>
                  <a:lnTo>
                    <a:pt x="2813630" y="2264095"/>
                  </a:lnTo>
                  <a:lnTo>
                    <a:pt x="2792114" y="2304200"/>
                  </a:lnTo>
                  <a:lnTo>
                    <a:pt x="2769485" y="2343564"/>
                  </a:lnTo>
                  <a:lnTo>
                    <a:pt x="2745765" y="2382165"/>
                  </a:lnTo>
                  <a:lnTo>
                    <a:pt x="2720977" y="2419980"/>
                  </a:lnTo>
                  <a:lnTo>
                    <a:pt x="2695142" y="2456986"/>
                  </a:lnTo>
                  <a:lnTo>
                    <a:pt x="2668281" y="2493162"/>
                  </a:lnTo>
                  <a:lnTo>
                    <a:pt x="2640418" y="2528484"/>
                  </a:lnTo>
                  <a:lnTo>
                    <a:pt x="2611573" y="2562930"/>
                  </a:lnTo>
                  <a:lnTo>
                    <a:pt x="2581769" y="2596478"/>
                  </a:lnTo>
                  <a:lnTo>
                    <a:pt x="2551027" y="2629105"/>
                  </a:lnTo>
                  <a:lnTo>
                    <a:pt x="2519370" y="2660787"/>
                  </a:lnTo>
                  <a:lnTo>
                    <a:pt x="2486818" y="2691504"/>
                  </a:lnTo>
                  <a:lnTo>
                    <a:pt x="2453395" y="2721232"/>
                  </a:lnTo>
                  <a:lnTo>
                    <a:pt x="2419122" y="2749948"/>
                  </a:lnTo>
                  <a:lnTo>
                    <a:pt x="2384021" y="2777631"/>
                  </a:lnTo>
                  <a:lnTo>
                    <a:pt x="2348113" y="2804257"/>
                  </a:lnTo>
                  <a:lnTo>
                    <a:pt x="2311421" y="2829804"/>
                  </a:lnTo>
                  <a:lnTo>
                    <a:pt x="2273967" y="2854250"/>
                  </a:lnTo>
                  <a:lnTo>
                    <a:pt x="2235772" y="2877572"/>
                  </a:lnTo>
                  <a:lnTo>
                    <a:pt x="2196858" y="2899746"/>
                  </a:lnTo>
                  <a:lnTo>
                    <a:pt x="2157247" y="2920752"/>
                  </a:lnTo>
                  <a:lnTo>
                    <a:pt x="2116962" y="2940566"/>
                  </a:lnTo>
                  <a:lnTo>
                    <a:pt x="2076023" y="2959166"/>
                  </a:lnTo>
                  <a:lnTo>
                    <a:pt x="2034453" y="2976528"/>
                  </a:lnTo>
                  <a:lnTo>
                    <a:pt x="1992274" y="2992632"/>
                  </a:lnTo>
                  <a:lnTo>
                    <a:pt x="1949508" y="3007453"/>
                  </a:lnTo>
                  <a:lnTo>
                    <a:pt x="1906175" y="3020970"/>
                  </a:lnTo>
                  <a:lnTo>
                    <a:pt x="1862300" y="3033160"/>
                  </a:lnTo>
                  <a:lnTo>
                    <a:pt x="1817902" y="3044000"/>
                  </a:lnTo>
                  <a:lnTo>
                    <a:pt x="1773004" y="3053468"/>
                  </a:lnTo>
                  <a:lnTo>
                    <a:pt x="1727629" y="3061541"/>
                  </a:lnTo>
                  <a:lnTo>
                    <a:pt x="1681797" y="3068197"/>
                  </a:lnTo>
                  <a:lnTo>
                    <a:pt x="1635531" y="3073413"/>
                  </a:lnTo>
                  <a:lnTo>
                    <a:pt x="1588853" y="3077167"/>
                  </a:lnTo>
                  <a:lnTo>
                    <a:pt x="1541784" y="3079436"/>
                  </a:lnTo>
                  <a:lnTo>
                    <a:pt x="1494347" y="3080197"/>
                  </a:lnTo>
                  <a:lnTo>
                    <a:pt x="1446909" y="3079436"/>
                  </a:lnTo>
                  <a:lnTo>
                    <a:pt x="1399840" y="3077167"/>
                  </a:lnTo>
                  <a:lnTo>
                    <a:pt x="1353162" y="3073413"/>
                  </a:lnTo>
                  <a:lnTo>
                    <a:pt x="1306896" y="3068197"/>
                  </a:lnTo>
                  <a:lnTo>
                    <a:pt x="1261065" y="3061541"/>
                  </a:lnTo>
                  <a:lnTo>
                    <a:pt x="1215690" y="3053468"/>
                  </a:lnTo>
                  <a:lnTo>
                    <a:pt x="1170792" y="3044000"/>
                  </a:lnTo>
                  <a:lnTo>
                    <a:pt x="1126395" y="3033160"/>
                  </a:lnTo>
                  <a:lnTo>
                    <a:pt x="1082520" y="3020970"/>
                  </a:lnTo>
                  <a:lnTo>
                    <a:pt x="1039188" y="3007453"/>
                  </a:lnTo>
                  <a:lnTo>
                    <a:pt x="996422" y="2992632"/>
                  </a:lnTo>
                  <a:lnTo>
                    <a:pt x="954243" y="2976528"/>
                  </a:lnTo>
                  <a:lnTo>
                    <a:pt x="912674" y="2959166"/>
                  </a:lnTo>
                  <a:lnTo>
                    <a:pt x="871736" y="2940566"/>
                  </a:lnTo>
                  <a:lnTo>
                    <a:pt x="831451" y="2920752"/>
                  </a:lnTo>
                  <a:lnTo>
                    <a:pt x="791841" y="2899746"/>
                  </a:lnTo>
                  <a:lnTo>
                    <a:pt x="752928" y="2877572"/>
                  </a:lnTo>
                  <a:lnTo>
                    <a:pt x="714733" y="2854250"/>
                  </a:lnTo>
                  <a:lnTo>
                    <a:pt x="677280" y="2829804"/>
                  </a:lnTo>
                  <a:lnTo>
                    <a:pt x="640588" y="2804257"/>
                  </a:lnTo>
                  <a:lnTo>
                    <a:pt x="604682" y="2777631"/>
                  </a:lnTo>
                  <a:lnTo>
                    <a:pt x="569581" y="2749948"/>
                  </a:lnTo>
                  <a:lnTo>
                    <a:pt x="535308" y="2721232"/>
                  </a:lnTo>
                  <a:lnTo>
                    <a:pt x="501886" y="2691504"/>
                  </a:lnTo>
                  <a:lnTo>
                    <a:pt x="469336" y="2660787"/>
                  </a:lnTo>
                  <a:lnTo>
                    <a:pt x="437679" y="2629105"/>
                  </a:lnTo>
                  <a:lnTo>
                    <a:pt x="406938" y="2596478"/>
                  </a:lnTo>
                  <a:lnTo>
                    <a:pt x="377134" y="2562930"/>
                  </a:lnTo>
                  <a:lnTo>
                    <a:pt x="348290" y="2528484"/>
                  </a:lnTo>
                  <a:lnTo>
                    <a:pt x="320427" y="2493162"/>
                  </a:lnTo>
                  <a:lnTo>
                    <a:pt x="293568" y="2456986"/>
                  </a:lnTo>
                  <a:lnTo>
                    <a:pt x="267733" y="2419980"/>
                  </a:lnTo>
                  <a:lnTo>
                    <a:pt x="242946" y="2382165"/>
                  </a:lnTo>
                  <a:lnTo>
                    <a:pt x="219227" y="2343564"/>
                  </a:lnTo>
                  <a:lnTo>
                    <a:pt x="196599" y="2304200"/>
                  </a:lnTo>
                  <a:lnTo>
                    <a:pt x="175083" y="2264095"/>
                  </a:lnTo>
                  <a:lnTo>
                    <a:pt x="154702" y="2223273"/>
                  </a:lnTo>
                  <a:lnTo>
                    <a:pt x="135477" y="2181754"/>
                  </a:lnTo>
                  <a:lnTo>
                    <a:pt x="117431" y="2139563"/>
                  </a:lnTo>
                  <a:lnTo>
                    <a:pt x="100585" y="2096721"/>
                  </a:lnTo>
                  <a:lnTo>
                    <a:pt x="84960" y="2053251"/>
                  </a:lnTo>
                  <a:lnTo>
                    <a:pt x="70580" y="2009176"/>
                  </a:lnTo>
                  <a:lnTo>
                    <a:pt x="57465" y="1964518"/>
                  </a:lnTo>
                  <a:lnTo>
                    <a:pt x="45637" y="1919299"/>
                  </a:lnTo>
                  <a:lnTo>
                    <a:pt x="35120" y="1873543"/>
                  </a:lnTo>
                  <a:lnTo>
                    <a:pt x="25933" y="1827272"/>
                  </a:lnTo>
                  <a:lnTo>
                    <a:pt x="18100" y="1780508"/>
                  </a:lnTo>
                  <a:lnTo>
                    <a:pt x="11642" y="1733274"/>
                  </a:lnTo>
                  <a:lnTo>
                    <a:pt x="6581" y="1685593"/>
                  </a:lnTo>
                  <a:lnTo>
                    <a:pt x="2939" y="1637487"/>
                  </a:lnTo>
                  <a:lnTo>
                    <a:pt x="738" y="1588978"/>
                  </a:lnTo>
                  <a:lnTo>
                    <a:pt x="0" y="1540089"/>
                  </a:lnTo>
                </a:path>
              </a:pathLst>
            </a:custGeom>
            <a:ln w="3519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48019" y="2761257"/>
            <a:ext cx="3291364" cy="152932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75">
              <a:latin typeface="Times New Roman"/>
              <a:cs typeface="Times New Roman"/>
            </a:endParaRPr>
          </a:p>
          <a:p>
            <a:pPr marR="79058" algn="ctr"/>
            <a:r>
              <a:rPr sz="713" b="1" spc="-15" dirty="0">
                <a:latin typeface="Arial"/>
                <a:cs typeface="Arial"/>
              </a:rPr>
              <a:t>X</a:t>
            </a:r>
            <a:endParaRPr sz="713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61512" y="2848950"/>
            <a:ext cx="2951321" cy="2499359"/>
            <a:chOff x="6082015" y="3798599"/>
            <a:chExt cx="3935095" cy="3332479"/>
          </a:xfrm>
        </p:grpSpPr>
        <p:sp>
          <p:nvSpPr>
            <p:cNvPr id="10" name="object 10"/>
            <p:cNvSpPr/>
            <p:nvPr/>
          </p:nvSpPr>
          <p:spPr>
            <a:xfrm>
              <a:off x="7803395" y="5260770"/>
              <a:ext cx="2138045" cy="1228725"/>
            </a:xfrm>
            <a:custGeom>
              <a:avLst/>
              <a:gdLst/>
              <a:ahLst/>
              <a:cxnLst/>
              <a:rect l="l" t="t" r="r" b="b"/>
              <a:pathLst>
                <a:path w="2138045" h="1228725">
                  <a:moveTo>
                    <a:pt x="151326" y="448326"/>
                  </a:moveTo>
                  <a:lnTo>
                    <a:pt x="0" y="448326"/>
                  </a:lnTo>
                </a:path>
                <a:path w="2138045" h="1228725">
                  <a:moveTo>
                    <a:pt x="75663" y="526334"/>
                  </a:moveTo>
                  <a:lnTo>
                    <a:pt x="75663" y="370406"/>
                  </a:lnTo>
                </a:path>
                <a:path w="2138045" h="1228725">
                  <a:moveTo>
                    <a:pt x="170221" y="136470"/>
                  </a:moveTo>
                  <a:lnTo>
                    <a:pt x="18894" y="136470"/>
                  </a:lnTo>
                </a:path>
                <a:path w="2138045" h="1228725">
                  <a:moveTo>
                    <a:pt x="94557" y="214389"/>
                  </a:moveTo>
                  <a:lnTo>
                    <a:pt x="94557" y="58461"/>
                  </a:lnTo>
                </a:path>
                <a:path w="2138045" h="1228725">
                  <a:moveTo>
                    <a:pt x="472874" y="448326"/>
                  </a:moveTo>
                  <a:lnTo>
                    <a:pt x="321547" y="448326"/>
                  </a:lnTo>
                </a:path>
                <a:path w="2138045" h="1228725">
                  <a:moveTo>
                    <a:pt x="397211" y="526334"/>
                  </a:moveTo>
                  <a:lnTo>
                    <a:pt x="397211" y="370406"/>
                  </a:lnTo>
                </a:path>
                <a:path w="2138045" h="1228725">
                  <a:moveTo>
                    <a:pt x="2137468" y="1150225"/>
                  </a:moveTo>
                  <a:lnTo>
                    <a:pt x="1986141" y="1150225"/>
                  </a:lnTo>
                </a:path>
                <a:path w="2138045" h="1228725">
                  <a:moveTo>
                    <a:pt x="2061805" y="1228144"/>
                  </a:moveTo>
                  <a:lnTo>
                    <a:pt x="2061805" y="1072216"/>
                  </a:lnTo>
                </a:path>
                <a:path w="2138045" h="1228725">
                  <a:moveTo>
                    <a:pt x="453980" y="78008"/>
                  </a:moveTo>
                  <a:lnTo>
                    <a:pt x="302653" y="78008"/>
                  </a:lnTo>
                </a:path>
                <a:path w="2138045" h="1228725">
                  <a:moveTo>
                    <a:pt x="378316" y="155927"/>
                  </a:moveTo>
                  <a:lnTo>
                    <a:pt x="378316" y="0"/>
                  </a:lnTo>
                </a:path>
              </a:pathLst>
            </a:custGeom>
            <a:ln w="3521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146511" y="4364028"/>
              <a:ext cx="1772920" cy="2203450"/>
            </a:xfrm>
            <a:custGeom>
              <a:avLst/>
              <a:gdLst/>
              <a:ahLst/>
              <a:cxnLst/>
              <a:rect l="l" t="t" r="r" b="b"/>
              <a:pathLst>
                <a:path w="1772920" h="2203450">
                  <a:moveTo>
                    <a:pt x="1772854" y="155927"/>
                  </a:moveTo>
                  <a:lnTo>
                    <a:pt x="1626719" y="155927"/>
                  </a:lnTo>
                </a:path>
                <a:path w="1772920" h="2203450">
                  <a:moveTo>
                    <a:pt x="600115" y="331402"/>
                  </a:moveTo>
                  <a:lnTo>
                    <a:pt x="453980" y="331402"/>
                  </a:lnTo>
                </a:path>
                <a:path w="1772920" h="2203450">
                  <a:moveTo>
                    <a:pt x="297461" y="1715474"/>
                  </a:moveTo>
                  <a:lnTo>
                    <a:pt x="151326" y="1715474"/>
                  </a:lnTo>
                </a:path>
                <a:path w="1772920" h="2203450">
                  <a:moveTo>
                    <a:pt x="146134" y="721266"/>
                  </a:moveTo>
                  <a:lnTo>
                    <a:pt x="0" y="721266"/>
                  </a:lnTo>
                </a:path>
                <a:path w="1772920" h="2203450">
                  <a:moveTo>
                    <a:pt x="221798" y="2202885"/>
                  </a:moveTo>
                  <a:lnTo>
                    <a:pt x="75663" y="2202885"/>
                  </a:lnTo>
                </a:path>
                <a:path w="1772920" h="2203450">
                  <a:moveTo>
                    <a:pt x="183924" y="0"/>
                  </a:moveTo>
                  <a:lnTo>
                    <a:pt x="37789" y="0"/>
                  </a:lnTo>
                </a:path>
              </a:pathLst>
            </a:custGeom>
            <a:ln w="3521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270" y="5436244"/>
              <a:ext cx="151765" cy="156210"/>
            </a:xfrm>
            <a:custGeom>
              <a:avLst/>
              <a:gdLst/>
              <a:ahLst/>
              <a:cxnLst/>
              <a:rect l="l" t="t" r="r" b="b"/>
              <a:pathLst>
                <a:path w="151765" h="156210">
                  <a:moveTo>
                    <a:pt x="151326" y="77919"/>
                  </a:moveTo>
                  <a:lnTo>
                    <a:pt x="0" y="77919"/>
                  </a:lnTo>
                </a:path>
                <a:path w="151765" h="156210">
                  <a:moveTo>
                    <a:pt x="75663" y="155927"/>
                  </a:moveTo>
                  <a:lnTo>
                    <a:pt x="75663" y="0"/>
                  </a:lnTo>
                </a:path>
              </a:pathLst>
            </a:custGeom>
            <a:ln w="3521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0362" y="4441947"/>
              <a:ext cx="1565275" cy="1735455"/>
            </a:xfrm>
            <a:custGeom>
              <a:avLst/>
              <a:gdLst/>
              <a:ahLst/>
              <a:cxnLst/>
              <a:rect l="l" t="t" r="r" b="b"/>
              <a:pathLst>
                <a:path w="1565275" h="1735454">
                  <a:moveTo>
                    <a:pt x="146092" y="994297"/>
                  </a:moveTo>
                  <a:lnTo>
                    <a:pt x="0" y="994297"/>
                  </a:lnTo>
                </a:path>
                <a:path w="1565275" h="1735454">
                  <a:moveTo>
                    <a:pt x="1564801" y="0"/>
                  </a:moveTo>
                  <a:lnTo>
                    <a:pt x="1418666" y="0"/>
                  </a:lnTo>
                </a:path>
                <a:path w="1565275" h="1735454">
                  <a:moveTo>
                    <a:pt x="183966" y="1735111"/>
                  </a:moveTo>
                  <a:lnTo>
                    <a:pt x="37831" y="1735111"/>
                  </a:lnTo>
                </a:path>
              </a:pathLst>
            </a:custGeom>
            <a:ln w="3521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082015" y="4149549"/>
              <a:ext cx="3329304" cy="2105660"/>
            </a:xfrm>
            <a:custGeom>
              <a:avLst/>
              <a:gdLst/>
              <a:ahLst/>
              <a:cxnLst/>
              <a:rect l="l" t="t" r="r" b="b"/>
              <a:pathLst>
                <a:path w="3329304" h="2105660">
                  <a:moveTo>
                    <a:pt x="3329204" y="78008"/>
                  </a:moveTo>
                  <a:lnTo>
                    <a:pt x="3177878" y="78008"/>
                  </a:lnTo>
                </a:path>
                <a:path w="3329304" h="2105660">
                  <a:moveTo>
                    <a:pt x="3253541" y="155927"/>
                  </a:moveTo>
                  <a:lnTo>
                    <a:pt x="3253541" y="0"/>
                  </a:lnTo>
                </a:path>
                <a:path w="3329304" h="2105660">
                  <a:moveTo>
                    <a:pt x="453980" y="233936"/>
                  </a:moveTo>
                  <a:lnTo>
                    <a:pt x="302653" y="233936"/>
                  </a:lnTo>
                </a:path>
                <a:path w="3329304" h="2105660">
                  <a:moveTo>
                    <a:pt x="378316" y="311945"/>
                  </a:moveTo>
                  <a:lnTo>
                    <a:pt x="378316" y="155927"/>
                  </a:lnTo>
                </a:path>
                <a:path w="3329304" h="2105660">
                  <a:moveTo>
                    <a:pt x="302653" y="2027509"/>
                  </a:moveTo>
                  <a:lnTo>
                    <a:pt x="151326" y="2027509"/>
                  </a:lnTo>
                </a:path>
                <a:path w="3329304" h="2105660">
                  <a:moveTo>
                    <a:pt x="226990" y="2105428"/>
                  </a:moveTo>
                  <a:lnTo>
                    <a:pt x="226990" y="1949501"/>
                  </a:lnTo>
                </a:path>
                <a:path w="3329304" h="2105660">
                  <a:moveTo>
                    <a:pt x="151326" y="1169682"/>
                  </a:moveTo>
                  <a:lnTo>
                    <a:pt x="0" y="1169682"/>
                  </a:lnTo>
                </a:path>
                <a:path w="3329304" h="2105660">
                  <a:moveTo>
                    <a:pt x="75663" y="1247691"/>
                  </a:moveTo>
                  <a:lnTo>
                    <a:pt x="75663" y="1091673"/>
                  </a:lnTo>
                </a:path>
              </a:pathLst>
            </a:custGeom>
            <a:ln w="3521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1204" y="3915612"/>
              <a:ext cx="3475354" cy="3197225"/>
            </a:xfrm>
            <a:custGeom>
              <a:avLst/>
              <a:gdLst/>
              <a:ahLst/>
              <a:cxnLst/>
              <a:rect l="l" t="t" r="r" b="b"/>
              <a:pathLst>
                <a:path w="3475354" h="3197225">
                  <a:moveTo>
                    <a:pt x="1054095" y="1598551"/>
                  </a:moveTo>
                  <a:lnTo>
                    <a:pt x="907960" y="1598551"/>
                  </a:lnTo>
                </a:path>
                <a:path w="3475354" h="3197225">
                  <a:moveTo>
                    <a:pt x="2113382" y="1013754"/>
                  </a:moveTo>
                  <a:lnTo>
                    <a:pt x="1967247" y="1013754"/>
                  </a:lnTo>
                </a:path>
                <a:path w="3475354" h="3197225">
                  <a:moveTo>
                    <a:pt x="1545864" y="311945"/>
                  </a:moveTo>
                  <a:lnTo>
                    <a:pt x="1399729" y="311945"/>
                  </a:lnTo>
                </a:path>
                <a:path w="3475354" h="3197225">
                  <a:moveTo>
                    <a:pt x="1356748" y="2573301"/>
                  </a:moveTo>
                  <a:lnTo>
                    <a:pt x="1210613" y="2573301"/>
                  </a:lnTo>
                </a:path>
                <a:path w="3475354" h="3197225">
                  <a:moveTo>
                    <a:pt x="2302498" y="2300361"/>
                  </a:moveTo>
                  <a:lnTo>
                    <a:pt x="2156363" y="2300361"/>
                  </a:lnTo>
                </a:path>
                <a:path w="3475354" h="3197225">
                  <a:moveTo>
                    <a:pt x="2567362" y="1715564"/>
                  </a:moveTo>
                  <a:lnTo>
                    <a:pt x="2421227" y="1715564"/>
                  </a:lnTo>
                </a:path>
                <a:path w="3475354" h="3197225">
                  <a:moveTo>
                    <a:pt x="1886392" y="2846251"/>
                  </a:moveTo>
                  <a:lnTo>
                    <a:pt x="1740257" y="2846251"/>
                  </a:lnTo>
                </a:path>
                <a:path w="3475354" h="3197225">
                  <a:moveTo>
                    <a:pt x="3475322" y="1013754"/>
                  </a:moveTo>
                  <a:lnTo>
                    <a:pt x="3329187" y="1013754"/>
                  </a:lnTo>
                </a:path>
                <a:path w="3475354" h="3197225">
                  <a:moveTo>
                    <a:pt x="146117" y="2826758"/>
                  </a:moveTo>
                  <a:lnTo>
                    <a:pt x="0" y="2826758"/>
                  </a:lnTo>
                </a:path>
                <a:path w="3475354" h="3197225">
                  <a:moveTo>
                    <a:pt x="827105" y="0"/>
                  </a:moveTo>
                  <a:lnTo>
                    <a:pt x="680970" y="0"/>
                  </a:lnTo>
                </a:path>
                <a:path w="3475354" h="3197225">
                  <a:moveTo>
                    <a:pt x="3475322" y="155927"/>
                  </a:moveTo>
                  <a:lnTo>
                    <a:pt x="3329187" y="155927"/>
                  </a:lnTo>
                </a:path>
                <a:path w="3475354" h="3197225">
                  <a:moveTo>
                    <a:pt x="2864824" y="2924224"/>
                  </a:moveTo>
                  <a:lnTo>
                    <a:pt x="2718689" y="2924224"/>
                  </a:lnTo>
                </a:path>
                <a:path w="3475354" h="3197225">
                  <a:moveTo>
                    <a:pt x="675778" y="3138676"/>
                  </a:moveTo>
                  <a:lnTo>
                    <a:pt x="529643" y="3138676"/>
                  </a:lnTo>
                </a:path>
                <a:path w="3475354" h="3197225">
                  <a:moveTo>
                    <a:pt x="2340372" y="3197156"/>
                  </a:moveTo>
                  <a:lnTo>
                    <a:pt x="2194237" y="3197156"/>
                  </a:lnTo>
                </a:path>
              </a:pathLst>
            </a:custGeom>
            <a:ln w="3521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805913" y="3798599"/>
              <a:ext cx="151765" cy="156210"/>
            </a:xfrm>
            <a:custGeom>
              <a:avLst/>
              <a:gdLst/>
              <a:ahLst/>
              <a:cxnLst/>
              <a:rect l="l" t="t" r="r" b="b"/>
              <a:pathLst>
                <a:path w="151765" h="156210">
                  <a:moveTo>
                    <a:pt x="151326" y="78008"/>
                  </a:moveTo>
                  <a:lnTo>
                    <a:pt x="0" y="78008"/>
                  </a:lnTo>
                </a:path>
                <a:path w="151765" h="156210">
                  <a:moveTo>
                    <a:pt x="75663" y="156017"/>
                  </a:moveTo>
                  <a:lnTo>
                    <a:pt x="75663" y="0"/>
                  </a:lnTo>
                </a:path>
              </a:pathLst>
            </a:custGeom>
            <a:ln w="3521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D6AF48A-8381-4E49-AB48-2246ACB94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44BEA5-07E2-444D-AA21-4C864A8AF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717" y="248342"/>
            <a:ext cx="6297472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Computing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Distance </a:t>
            </a:r>
            <a:r>
              <a:rPr sz="24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and Determining</a:t>
            </a:r>
            <a:r>
              <a:rPr sz="2400" b="1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2731769" y="746584"/>
            <a:ext cx="6764274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90" y="1269702"/>
            <a:ext cx="6003607" cy="11128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Nearest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Neighbor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Classifiers,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distance between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two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points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expressed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form 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Euclidean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distance,  which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calculated</a:t>
            </a:r>
            <a:r>
              <a:rPr sz="1650" spc="7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by: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3533494"/>
            <a:ext cx="6035040" cy="2301496"/>
          </a:xfrm>
          <a:prstGeom prst="rect">
            <a:avLst/>
          </a:prstGeom>
        </p:spPr>
        <p:txBody>
          <a:bodyPr vert="horz" wrap="square" lIns="0" tIns="134779" rIns="0" bIns="0" rtlCol="0">
            <a:spAutoFit/>
          </a:bodyPr>
          <a:lstStyle/>
          <a:p>
            <a:pPr marL="285750" indent="-257175">
              <a:spcBef>
                <a:spcPts val="1061"/>
              </a:spcBef>
              <a:buClr>
                <a:srgbClr val="EC7C30"/>
              </a:buClr>
              <a:buFont typeface="Arial"/>
              <a:buChar char="•"/>
              <a:tabLst>
                <a:tab pos="285274" algn="l"/>
                <a:tab pos="28575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determine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nearest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neighbor</a:t>
            </a:r>
            <a:r>
              <a:rPr sz="1650" spc="19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list</a:t>
            </a:r>
            <a:endParaRPr sz="1650">
              <a:latin typeface="Noto Sans"/>
              <a:cs typeface="Noto Sans"/>
            </a:endParaRPr>
          </a:p>
          <a:p>
            <a:pPr marL="285750">
              <a:spcBef>
                <a:spcPts val="99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by:</a:t>
            </a:r>
            <a:endParaRPr sz="1650">
              <a:latin typeface="Noto Sans"/>
              <a:cs typeface="Noto Sans"/>
            </a:endParaRPr>
          </a:p>
          <a:p>
            <a:pPr marL="551974" marR="532448" lvl="1" indent="-257175">
              <a:lnSpc>
                <a:spcPct val="150000"/>
              </a:lnSpc>
              <a:buClr>
                <a:srgbClr val="EC7C30"/>
              </a:buClr>
              <a:buSzPct val="75000"/>
              <a:buFont typeface="Courier New"/>
              <a:buChar char="o"/>
              <a:tabLst>
                <a:tab pos="551974" algn="l"/>
                <a:tab pos="552450" algn="l"/>
              </a:tabLst>
            </a:pP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Taking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majority 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votes 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labels 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among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k-nearest</a:t>
            </a:r>
            <a:r>
              <a:rPr sz="1650" spc="6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neighbors</a:t>
            </a:r>
            <a:endParaRPr sz="1650">
              <a:latin typeface="Noto Sans"/>
              <a:cs typeface="Noto Sans"/>
            </a:endParaRPr>
          </a:p>
          <a:p>
            <a:pPr marL="551974" marR="1212056" lvl="1" indent="-551974">
              <a:lnSpc>
                <a:spcPts val="2970"/>
              </a:lnSpc>
              <a:spcBef>
                <a:spcPts val="266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51974" algn="l"/>
                <a:tab pos="552450" algn="l"/>
              </a:tabLst>
            </a:pP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Weighing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vote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according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distance 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Weight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factor,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w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8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1/d</a:t>
            </a:r>
            <a:r>
              <a:rPr sz="1631" spc="-5" baseline="42145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endParaRPr sz="1631" baseline="42145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5401" y="2698623"/>
            <a:ext cx="3448249" cy="689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799545" y="1332052"/>
            <a:ext cx="4154213" cy="3202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4A66F-7C21-4E43-949A-1D0694300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EA668-F1D6-4C7A-9F59-1C44F8969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84" y="1166926"/>
            <a:ext cx="10976610" cy="8175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 smtClean="0"/>
              <a:t>class </a:t>
            </a:r>
            <a:r>
              <a:rPr lang="en-US" dirty="0"/>
              <a:t>is a package for R programming that provides </a:t>
            </a:r>
            <a:r>
              <a:rPr lang="en-US" dirty="0" smtClean="0"/>
              <a:t>Various </a:t>
            </a:r>
            <a:r>
              <a:rPr lang="en-US" dirty="0"/>
              <a:t>functions for </a:t>
            </a:r>
            <a:r>
              <a:rPr lang="en-US" dirty="0" smtClean="0"/>
              <a:t>classification: </a:t>
            </a:r>
            <a:r>
              <a:rPr lang="en-US" dirty="0"/>
              <a:t>including</a:t>
            </a:r>
            <a:r>
              <a:rPr lang="en-US" b="1" u="sng" dirty="0"/>
              <a:t> k-nearest</a:t>
            </a:r>
          </a:p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b="1" u="sng" dirty="0" err="1"/>
              <a:t>neighbour</a:t>
            </a:r>
            <a:r>
              <a:rPr lang="en-US" b="1" u="sng" dirty="0"/>
              <a:t>, </a:t>
            </a:r>
            <a:r>
              <a:rPr lang="en-US" dirty="0"/>
              <a:t>Learning Vector Quantization and Self-Organizing Maps</a:t>
            </a:r>
            <a:endParaRPr lang="en-US" dirty="0" smtClean="0"/>
          </a:p>
          <a:p>
            <a:pPr marL="38100">
              <a:buClr>
                <a:srgbClr val="EC7C30"/>
              </a:buClr>
              <a:tabLst>
                <a:tab pos="294799" algn="l"/>
                <a:tab pos="295275" algn="l"/>
                <a:tab pos="9990773" algn="l"/>
              </a:tabLst>
            </a:pPr>
            <a:endParaRPr lang="en-US" sz="1650" b="1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8838" y="746584"/>
            <a:ext cx="3412998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5E0E0-58F3-483B-B223-2A7DC30E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AA76-66D4-4397-B364-F7BF637F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F7E2DDF-5BB2-42ED-915D-60A2D91E9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1899" y="248341"/>
            <a:ext cx="366082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400" b="1" spc="4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Implementation in R</a:t>
            </a:r>
            <a:endParaRPr sz="2400" b="1" spc="26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</a:endParaRPr>
          </a:p>
        </p:txBody>
      </p:sp>
      <p:sp>
        <p:nvSpPr>
          <p:cNvPr id="2" name="Rectangle 1"/>
          <p:cNvSpPr/>
          <p:nvPr/>
        </p:nvSpPr>
        <p:spPr>
          <a:xfrm rot="1025671">
            <a:off x="2469160" y="3442762"/>
            <a:ext cx="6032557" cy="831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94629">
            <a:off x="3303166" y="3899140"/>
            <a:ext cx="56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>
                <a:latin typeface="Noto Sans"/>
                <a:cs typeface="Noto Sans"/>
              </a:rPr>
              <a:t>Applying </a:t>
            </a:r>
            <a:r>
              <a:rPr lang="en-US" dirty="0" smtClean="0">
                <a:latin typeface="Noto Sans"/>
                <a:cs typeface="Noto Sans"/>
              </a:rPr>
              <a:t>“</a:t>
            </a:r>
            <a:r>
              <a:rPr lang="en-US" dirty="0" err="1" smtClean="0">
                <a:latin typeface="Noto Sans"/>
                <a:cs typeface="Noto Sans"/>
              </a:rPr>
              <a:t>knn</a:t>
            </a:r>
            <a:r>
              <a:rPr lang="en-US" dirty="0" smtClean="0">
                <a:latin typeface="Noto Sans"/>
                <a:cs typeface="Noto Sans"/>
              </a:rPr>
              <a:t>” </a:t>
            </a:r>
            <a:r>
              <a:rPr lang="en-US" dirty="0">
                <a:latin typeface="Noto Sans"/>
                <a:cs typeface="Noto Sans"/>
              </a:rPr>
              <a:t>function to a real data</a:t>
            </a:r>
          </a:p>
        </p:txBody>
      </p:sp>
    </p:spTree>
    <p:extLst>
      <p:ext uri="{BB962C8B-B14F-4D97-AF65-F5344CB8AC3E}">
        <p14:creationId xmlns:p14="http://schemas.microsoft.com/office/powerpoint/2010/main" val="311952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Classification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IN" sz="2800" b="1" spc="-10" dirty="0">
                <a:solidFill>
                  <a:srgbClr val="3E3E3E"/>
                </a:solidFill>
                <a:latin typeface="Noto Sans"/>
                <a:cs typeface="Noto Sans"/>
              </a:rPr>
              <a:t>5— </a:t>
            </a:r>
            <a:r>
              <a:rPr lang="en-IN" sz="2800" b="1" spc="-80" dirty="0">
                <a:solidFill>
                  <a:srgbClr val="3E3E3E"/>
                </a:solidFill>
                <a:latin typeface="Noto Sans"/>
                <a:cs typeface="Noto Sans"/>
              </a:rPr>
              <a:t>Naive </a:t>
            </a:r>
            <a:r>
              <a:rPr lang="en-IN" sz="2800" b="1" spc="-60" dirty="0">
                <a:solidFill>
                  <a:srgbClr val="3E3E3E"/>
                </a:solidFill>
                <a:latin typeface="Noto Sans"/>
                <a:cs typeface="Noto Sans"/>
              </a:rPr>
              <a:t>Bayes</a:t>
            </a:r>
            <a:r>
              <a:rPr lang="en-IN" sz="2800" b="1" spc="120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b="1" spc="-55" dirty="0">
                <a:solidFill>
                  <a:srgbClr val="3E3E3E"/>
                </a:solidFill>
                <a:latin typeface="Noto Sans"/>
                <a:cs typeface="Noto Sans"/>
              </a:rPr>
              <a:t>Classifier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931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266" y="276566"/>
            <a:ext cx="464468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0001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Classification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2122550" y="2215133"/>
            <a:ext cx="8282178" cy="286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827175" y="3901821"/>
            <a:ext cx="98440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4779" marR="3810" indent="-125730">
              <a:spcBef>
                <a:spcPts val="71"/>
              </a:spcBef>
            </a:pP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Nonli</a:t>
            </a:r>
            <a:r>
              <a:rPr sz="1650" spc="-23" dirty="0">
                <a:solidFill>
                  <a:srgbClr val="F1F1F1"/>
                </a:solidFill>
                <a:latin typeface="Noto Sans"/>
                <a:cs typeface="Noto Sans"/>
              </a:rPr>
              <a:t>n</a:t>
            </a: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r  Models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662" y="3127342"/>
            <a:ext cx="14130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5730" marR="3810" indent="-116681">
              <a:spcBef>
                <a:spcPts val="75"/>
              </a:spcBef>
            </a:pP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Clas</a:t>
            </a:r>
            <a:r>
              <a:rPr spc="-15" dirty="0">
                <a:solidFill>
                  <a:srgbClr val="F1F1F1"/>
                </a:solidFill>
                <a:latin typeface="Noto Sans"/>
                <a:cs typeface="Noto Sans"/>
              </a:rPr>
              <a:t>s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f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icat</a:t>
            </a:r>
            <a:r>
              <a:rPr spc="-4" dirty="0">
                <a:solidFill>
                  <a:srgbClr val="F1F1F1"/>
                </a:solidFill>
                <a:latin typeface="Noto Sans"/>
                <a:cs typeface="Noto Sans"/>
              </a:rPr>
              <a:t>ion  </a:t>
            </a:r>
            <a:r>
              <a:rPr spc="-23" dirty="0">
                <a:solidFill>
                  <a:srgbClr val="F1F1F1"/>
                </a:solidFill>
                <a:latin typeface="Noto Sans"/>
                <a:cs typeface="Noto Sans"/>
              </a:rPr>
              <a:t>Algorithms</a:t>
            </a:r>
            <a:endParaRPr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412" y="2265521"/>
            <a:ext cx="17054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Logistic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Regression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238" y="2487982"/>
            <a:ext cx="4521994" cy="568425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Linear</a:t>
            </a:r>
            <a:r>
              <a:rPr sz="1650" spc="8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Models</a:t>
            </a:r>
            <a:endParaRPr sz="1650">
              <a:latin typeface="Noto Sans"/>
              <a:cs typeface="Noto Sans"/>
            </a:endParaRPr>
          </a:p>
          <a:p>
            <a:pPr marL="2281238">
              <a:spcBef>
                <a:spcPts val="255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Support </a:t>
            </a:r>
            <a:r>
              <a:rPr sz="1500" spc="-15" dirty="0">
                <a:solidFill>
                  <a:srgbClr val="F1F1F1"/>
                </a:solidFill>
                <a:latin typeface="Noto Sans"/>
                <a:cs typeface="Noto Sans"/>
              </a:rPr>
              <a:t>Vector</a:t>
            </a:r>
            <a:r>
              <a:rPr sz="1500" spc="-49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Machines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718" y="3557588"/>
            <a:ext cx="2607469" cy="185624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19539">
              <a:spcBef>
                <a:spcPts val="79"/>
              </a:spcBef>
            </a:pP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K-Nearest </a:t>
            </a:r>
            <a:r>
              <a:rPr sz="1500" spc="-19" dirty="0">
                <a:solidFill>
                  <a:srgbClr val="F1F1F1"/>
                </a:solidFill>
                <a:latin typeface="Noto Sans"/>
                <a:cs typeface="Noto Sans"/>
              </a:rPr>
              <a:t>Neighbors</a:t>
            </a:r>
            <a:r>
              <a:rPr sz="1500" spc="-30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(KNN)</a:t>
            </a:r>
            <a:endParaRPr sz="1500">
              <a:latin typeface="Noto Sans"/>
              <a:cs typeface="Noto Sans"/>
            </a:endParaRPr>
          </a:p>
          <a:p>
            <a:pPr marL="40958" marR="160020" indent="301943">
              <a:lnSpc>
                <a:spcPts val="3128"/>
              </a:lnSpc>
              <a:spcBef>
                <a:spcPts val="289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Naive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Bayes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Classifier 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Decision 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Tree</a:t>
            </a:r>
            <a:r>
              <a:rPr sz="1500" spc="-71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  <a:p>
            <a:pPr marL="35719" marR="3810" indent="-26670">
              <a:lnSpc>
                <a:spcPts val="3165"/>
              </a:lnSpc>
              <a:spcBef>
                <a:spcPts val="146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 Classification 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</a:t>
            </a:r>
            <a:r>
              <a:rPr sz="1500" spc="-26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9291" y="746584"/>
            <a:ext cx="527037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2A641-2CC8-4EEE-AE4B-DD7086FE1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ABB9D2-B4D8-42A2-B751-817865C7B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489" y="248341"/>
            <a:ext cx="3312112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Naive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Bayes</a:t>
            </a:r>
            <a:r>
              <a:rPr sz="2400" b="1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4379975" y="746584"/>
            <a:ext cx="3418713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89" y="1269702"/>
            <a:ext cx="8945880" cy="772647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This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probabilistic model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assumes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conditional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independence between</a:t>
            </a:r>
            <a:r>
              <a:rPr sz="1650" spc="39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features.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Given a set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features,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Naive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Bayes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to predict a class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using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8B0BC-78A5-41FC-B992-B64D0C0F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74315-3792-449B-B874-DE6E5037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887" y="248341"/>
            <a:ext cx="499873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Features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Naive </a:t>
            </a: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Bayes</a:t>
            </a:r>
            <a:r>
              <a:rPr sz="2400" b="1" spc="-16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1" y="746584"/>
            <a:ext cx="5332094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30960" y="2678049"/>
            <a:ext cx="2045970" cy="721519"/>
          </a:xfrm>
          <a:custGeom>
            <a:avLst/>
            <a:gdLst/>
            <a:ahLst/>
            <a:cxnLst/>
            <a:rect l="l" t="t" r="r" b="b"/>
            <a:pathLst>
              <a:path w="2727960" h="962025">
                <a:moveTo>
                  <a:pt x="2567686" y="0"/>
                </a:moveTo>
                <a:lnTo>
                  <a:pt x="160274" y="0"/>
                </a:lnTo>
                <a:lnTo>
                  <a:pt x="109614" y="8170"/>
                </a:lnTo>
                <a:lnTo>
                  <a:pt x="65617" y="30922"/>
                </a:lnTo>
                <a:lnTo>
                  <a:pt x="30922" y="65617"/>
                </a:lnTo>
                <a:lnTo>
                  <a:pt x="8170" y="109614"/>
                </a:lnTo>
                <a:lnTo>
                  <a:pt x="0" y="160273"/>
                </a:lnTo>
                <a:lnTo>
                  <a:pt x="0" y="801369"/>
                </a:lnTo>
                <a:lnTo>
                  <a:pt x="8170" y="852029"/>
                </a:lnTo>
                <a:lnTo>
                  <a:pt x="30922" y="896026"/>
                </a:lnTo>
                <a:lnTo>
                  <a:pt x="65617" y="930721"/>
                </a:lnTo>
                <a:lnTo>
                  <a:pt x="109614" y="953473"/>
                </a:lnTo>
                <a:lnTo>
                  <a:pt x="160274" y="961643"/>
                </a:lnTo>
                <a:lnTo>
                  <a:pt x="2567686" y="961643"/>
                </a:lnTo>
                <a:lnTo>
                  <a:pt x="2618345" y="953473"/>
                </a:lnTo>
                <a:lnTo>
                  <a:pt x="2662342" y="930721"/>
                </a:lnTo>
                <a:lnTo>
                  <a:pt x="2697037" y="896026"/>
                </a:lnTo>
                <a:lnTo>
                  <a:pt x="2719789" y="852029"/>
                </a:lnTo>
                <a:lnTo>
                  <a:pt x="2727960" y="801369"/>
                </a:lnTo>
                <a:lnTo>
                  <a:pt x="2727960" y="160273"/>
                </a:lnTo>
                <a:lnTo>
                  <a:pt x="2719789" y="109614"/>
                </a:lnTo>
                <a:lnTo>
                  <a:pt x="2697037" y="65617"/>
                </a:lnTo>
                <a:lnTo>
                  <a:pt x="2662342" y="30922"/>
                </a:lnTo>
                <a:lnTo>
                  <a:pt x="2618345" y="8170"/>
                </a:lnTo>
                <a:lnTo>
                  <a:pt x="2567686" y="0"/>
                </a:lnTo>
                <a:close/>
              </a:path>
            </a:pathLst>
          </a:custGeom>
          <a:solidFill>
            <a:srgbClr val="5EC5D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71587" y="2874454"/>
            <a:ext cx="1338263" cy="29341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838" spc="-4" dirty="0">
                <a:solidFill>
                  <a:srgbClr val="FFFFFF"/>
                </a:solidFill>
                <a:latin typeface="Carlito"/>
                <a:cs typeface="Carlito"/>
              </a:rPr>
              <a:t>Incremental</a:t>
            </a:r>
            <a:endParaRPr sz="1838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675" y="3499866"/>
            <a:ext cx="2045970" cy="722471"/>
          </a:xfrm>
          <a:custGeom>
            <a:avLst/>
            <a:gdLst/>
            <a:ahLst/>
            <a:cxnLst/>
            <a:rect l="l" t="t" r="r" b="b"/>
            <a:pathLst>
              <a:path w="2727960" h="963295">
                <a:moveTo>
                  <a:pt x="2567432" y="0"/>
                </a:moveTo>
                <a:lnTo>
                  <a:pt x="160528" y="0"/>
                </a:lnTo>
                <a:lnTo>
                  <a:pt x="109788" y="8184"/>
                </a:lnTo>
                <a:lnTo>
                  <a:pt x="65721" y="30975"/>
                </a:lnTo>
                <a:lnTo>
                  <a:pt x="30972" y="65727"/>
                </a:lnTo>
                <a:lnTo>
                  <a:pt x="8183" y="109793"/>
                </a:lnTo>
                <a:lnTo>
                  <a:pt x="0" y="160527"/>
                </a:lnTo>
                <a:lnTo>
                  <a:pt x="0" y="802639"/>
                </a:lnTo>
                <a:lnTo>
                  <a:pt x="8183" y="853374"/>
                </a:lnTo>
                <a:lnTo>
                  <a:pt x="30972" y="897440"/>
                </a:lnTo>
                <a:lnTo>
                  <a:pt x="65721" y="932192"/>
                </a:lnTo>
                <a:lnTo>
                  <a:pt x="109788" y="954983"/>
                </a:lnTo>
                <a:lnTo>
                  <a:pt x="160528" y="963167"/>
                </a:lnTo>
                <a:lnTo>
                  <a:pt x="2567432" y="963167"/>
                </a:lnTo>
                <a:lnTo>
                  <a:pt x="2618166" y="954983"/>
                </a:lnTo>
                <a:lnTo>
                  <a:pt x="2662232" y="932192"/>
                </a:lnTo>
                <a:lnTo>
                  <a:pt x="2696984" y="897440"/>
                </a:lnTo>
                <a:lnTo>
                  <a:pt x="2719775" y="853374"/>
                </a:lnTo>
                <a:lnTo>
                  <a:pt x="2727960" y="802639"/>
                </a:lnTo>
                <a:lnTo>
                  <a:pt x="2727960" y="160527"/>
                </a:lnTo>
                <a:lnTo>
                  <a:pt x="2719775" y="109793"/>
                </a:lnTo>
                <a:lnTo>
                  <a:pt x="2696984" y="65727"/>
                </a:lnTo>
                <a:lnTo>
                  <a:pt x="2662232" y="30975"/>
                </a:lnTo>
                <a:lnTo>
                  <a:pt x="2618166" y="8184"/>
                </a:lnTo>
                <a:lnTo>
                  <a:pt x="2567432" y="0"/>
                </a:lnTo>
                <a:close/>
              </a:path>
            </a:pathLst>
          </a:custGeom>
          <a:solidFill>
            <a:srgbClr val="5EC5D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413700" y="3696747"/>
            <a:ext cx="1081850" cy="29341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838" spc="-4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38" spc="-19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38" spc="4" dirty="0">
                <a:solidFill>
                  <a:srgbClr val="FFFFFF"/>
                </a:solidFill>
                <a:latin typeface="Carlito"/>
                <a:cs typeface="Carlito"/>
              </a:rPr>
              <a:t>anda</a:t>
            </a:r>
            <a:r>
              <a:rPr sz="1838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38" spc="4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1838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802" y="2678049"/>
            <a:ext cx="8374856" cy="721519"/>
          </a:xfrm>
          <a:custGeom>
            <a:avLst/>
            <a:gdLst/>
            <a:ahLst/>
            <a:cxnLst/>
            <a:rect l="l" t="t" r="r" b="b"/>
            <a:pathLst>
              <a:path w="11166475" h="962025">
                <a:moveTo>
                  <a:pt x="11006073" y="0"/>
                </a:moveTo>
                <a:lnTo>
                  <a:pt x="160274" y="0"/>
                </a:lnTo>
                <a:lnTo>
                  <a:pt x="109614" y="8170"/>
                </a:lnTo>
                <a:lnTo>
                  <a:pt x="65617" y="30922"/>
                </a:lnTo>
                <a:lnTo>
                  <a:pt x="30922" y="65617"/>
                </a:lnTo>
                <a:lnTo>
                  <a:pt x="8170" y="109614"/>
                </a:lnTo>
                <a:lnTo>
                  <a:pt x="0" y="160273"/>
                </a:lnTo>
                <a:lnTo>
                  <a:pt x="0" y="801369"/>
                </a:lnTo>
                <a:lnTo>
                  <a:pt x="8170" y="852029"/>
                </a:lnTo>
                <a:lnTo>
                  <a:pt x="30922" y="896026"/>
                </a:lnTo>
                <a:lnTo>
                  <a:pt x="65617" y="930721"/>
                </a:lnTo>
                <a:lnTo>
                  <a:pt x="109614" y="953473"/>
                </a:lnTo>
                <a:lnTo>
                  <a:pt x="160274" y="961643"/>
                </a:lnTo>
                <a:lnTo>
                  <a:pt x="11006073" y="961643"/>
                </a:lnTo>
                <a:lnTo>
                  <a:pt x="11056733" y="953473"/>
                </a:lnTo>
                <a:lnTo>
                  <a:pt x="11100730" y="930721"/>
                </a:lnTo>
                <a:lnTo>
                  <a:pt x="11135425" y="896026"/>
                </a:lnTo>
                <a:lnTo>
                  <a:pt x="11158177" y="852029"/>
                </a:lnTo>
                <a:lnTo>
                  <a:pt x="11166348" y="801369"/>
                </a:lnTo>
                <a:lnTo>
                  <a:pt x="11166348" y="160273"/>
                </a:lnTo>
                <a:lnTo>
                  <a:pt x="11158177" y="109614"/>
                </a:lnTo>
                <a:lnTo>
                  <a:pt x="11135425" y="65617"/>
                </a:lnTo>
                <a:lnTo>
                  <a:pt x="11100730" y="30922"/>
                </a:lnTo>
                <a:lnTo>
                  <a:pt x="11056733" y="8170"/>
                </a:lnTo>
                <a:lnTo>
                  <a:pt x="11006073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252692" y="2744533"/>
            <a:ext cx="7841933" cy="57624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3810">
              <a:spcBef>
                <a:spcPts val="83"/>
              </a:spcBef>
            </a:pP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838" spc="-8" dirty="0">
                <a:solidFill>
                  <a:srgbClr val="404040"/>
                </a:solidFill>
                <a:latin typeface="Carlito"/>
                <a:cs typeface="Carlito"/>
              </a:rPr>
              <a:t>example to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incrementally increase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decrease </a:t>
            </a:r>
            <a:r>
              <a:rPr sz="1838" spc="4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probability  that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hypothesis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838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38" spc="-8" dirty="0">
                <a:solidFill>
                  <a:srgbClr val="404040"/>
                </a:solidFill>
                <a:latin typeface="Carlito"/>
                <a:cs typeface="Carlito"/>
              </a:rPr>
              <a:t>correct</a:t>
            </a:r>
            <a:endParaRPr sz="1838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5516" y="3499866"/>
            <a:ext cx="8376285" cy="722471"/>
          </a:xfrm>
          <a:custGeom>
            <a:avLst/>
            <a:gdLst/>
            <a:ahLst/>
            <a:cxnLst/>
            <a:rect l="l" t="t" r="r" b="b"/>
            <a:pathLst>
              <a:path w="11168380" h="963295">
                <a:moveTo>
                  <a:pt x="11007344" y="0"/>
                </a:moveTo>
                <a:lnTo>
                  <a:pt x="160527" y="0"/>
                </a:lnTo>
                <a:lnTo>
                  <a:pt x="109793" y="8184"/>
                </a:lnTo>
                <a:lnTo>
                  <a:pt x="65727" y="30975"/>
                </a:lnTo>
                <a:lnTo>
                  <a:pt x="30975" y="65727"/>
                </a:lnTo>
                <a:lnTo>
                  <a:pt x="8184" y="109793"/>
                </a:lnTo>
                <a:lnTo>
                  <a:pt x="0" y="160527"/>
                </a:lnTo>
                <a:lnTo>
                  <a:pt x="0" y="802639"/>
                </a:lnTo>
                <a:lnTo>
                  <a:pt x="8184" y="853374"/>
                </a:lnTo>
                <a:lnTo>
                  <a:pt x="30975" y="897440"/>
                </a:lnTo>
                <a:lnTo>
                  <a:pt x="65727" y="932192"/>
                </a:lnTo>
                <a:lnTo>
                  <a:pt x="109793" y="954983"/>
                </a:lnTo>
                <a:lnTo>
                  <a:pt x="160527" y="963167"/>
                </a:lnTo>
                <a:lnTo>
                  <a:pt x="11007344" y="963167"/>
                </a:lnTo>
                <a:lnTo>
                  <a:pt x="11058078" y="954983"/>
                </a:lnTo>
                <a:lnTo>
                  <a:pt x="11102144" y="932192"/>
                </a:lnTo>
                <a:lnTo>
                  <a:pt x="11136896" y="897440"/>
                </a:lnTo>
                <a:lnTo>
                  <a:pt x="11159687" y="853374"/>
                </a:lnTo>
                <a:lnTo>
                  <a:pt x="11167871" y="802639"/>
                </a:lnTo>
                <a:lnTo>
                  <a:pt x="11167871" y="160527"/>
                </a:lnTo>
                <a:lnTo>
                  <a:pt x="11159687" y="109793"/>
                </a:lnTo>
                <a:lnTo>
                  <a:pt x="11136896" y="65727"/>
                </a:lnTo>
                <a:lnTo>
                  <a:pt x="11102144" y="30975"/>
                </a:lnTo>
                <a:lnTo>
                  <a:pt x="11058078" y="8184"/>
                </a:lnTo>
                <a:lnTo>
                  <a:pt x="11007344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259901" y="3578399"/>
            <a:ext cx="7094696" cy="29341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Provides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38" spc="-8" dirty="0">
                <a:solidFill>
                  <a:srgbClr val="404040"/>
                </a:solidFill>
                <a:latin typeface="Carlito"/>
                <a:cs typeface="Carlito"/>
              </a:rPr>
              <a:t>standard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of optimal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decision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making </a:t>
            </a:r>
            <a:r>
              <a:rPr sz="1838" spc="-8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measure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other</a:t>
            </a:r>
            <a:r>
              <a:rPr sz="1838" spc="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methods</a:t>
            </a:r>
            <a:endParaRPr sz="1838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675" y="1848231"/>
            <a:ext cx="2045970" cy="721519"/>
          </a:xfrm>
          <a:custGeom>
            <a:avLst/>
            <a:gdLst/>
            <a:ahLst/>
            <a:cxnLst/>
            <a:rect l="l" t="t" r="r" b="b"/>
            <a:pathLst>
              <a:path w="2727960" h="962025">
                <a:moveTo>
                  <a:pt x="2567686" y="0"/>
                </a:moveTo>
                <a:lnTo>
                  <a:pt x="160274" y="0"/>
                </a:lnTo>
                <a:lnTo>
                  <a:pt x="109614" y="8170"/>
                </a:lnTo>
                <a:lnTo>
                  <a:pt x="65617" y="30922"/>
                </a:lnTo>
                <a:lnTo>
                  <a:pt x="30922" y="65617"/>
                </a:lnTo>
                <a:lnTo>
                  <a:pt x="8170" y="109614"/>
                </a:lnTo>
                <a:lnTo>
                  <a:pt x="0" y="160274"/>
                </a:lnTo>
                <a:lnTo>
                  <a:pt x="0" y="801370"/>
                </a:lnTo>
                <a:lnTo>
                  <a:pt x="8170" y="852029"/>
                </a:lnTo>
                <a:lnTo>
                  <a:pt x="30922" y="896026"/>
                </a:lnTo>
                <a:lnTo>
                  <a:pt x="65617" y="930721"/>
                </a:lnTo>
                <a:lnTo>
                  <a:pt x="109614" y="953473"/>
                </a:lnTo>
                <a:lnTo>
                  <a:pt x="160274" y="961644"/>
                </a:lnTo>
                <a:lnTo>
                  <a:pt x="2567686" y="961644"/>
                </a:lnTo>
                <a:lnTo>
                  <a:pt x="2618345" y="953473"/>
                </a:lnTo>
                <a:lnTo>
                  <a:pt x="2662342" y="930721"/>
                </a:lnTo>
                <a:lnTo>
                  <a:pt x="2697037" y="896026"/>
                </a:lnTo>
                <a:lnTo>
                  <a:pt x="2719789" y="852029"/>
                </a:lnTo>
                <a:lnTo>
                  <a:pt x="2727960" y="801370"/>
                </a:lnTo>
                <a:lnTo>
                  <a:pt x="2727960" y="160274"/>
                </a:lnTo>
                <a:lnTo>
                  <a:pt x="2719789" y="109614"/>
                </a:lnTo>
                <a:lnTo>
                  <a:pt x="2697037" y="65617"/>
                </a:lnTo>
                <a:lnTo>
                  <a:pt x="2662342" y="30922"/>
                </a:lnTo>
                <a:lnTo>
                  <a:pt x="2618345" y="8170"/>
                </a:lnTo>
                <a:lnTo>
                  <a:pt x="2567686" y="0"/>
                </a:lnTo>
                <a:close/>
              </a:path>
            </a:pathLst>
          </a:custGeom>
          <a:solidFill>
            <a:srgbClr val="5EC5D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260538" y="1904332"/>
            <a:ext cx="1349312" cy="57624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80975" marR="4286" indent="-171450">
              <a:spcBef>
                <a:spcPts val="83"/>
              </a:spcBef>
            </a:pPr>
            <a:r>
              <a:rPr sz="1838" spc="4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38" spc="-34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38" spc="-4" dirty="0">
                <a:solidFill>
                  <a:srgbClr val="FFFFFF"/>
                </a:solidFill>
                <a:latin typeface="Carlito"/>
                <a:cs typeface="Carlito"/>
              </a:rPr>
              <a:t>obabili</a:t>
            </a:r>
            <a:r>
              <a:rPr sz="1838" spc="-23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38" dirty="0">
                <a:solidFill>
                  <a:srgbClr val="FFFFFF"/>
                </a:solidFill>
                <a:latin typeface="Carlito"/>
                <a:cs typeface="Carlito"/>
              </a:rPr>
              <a:t>tic  Learning</a:t>
            </a:r>
            <a:endParaRPr sz="1838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85516" y="1848231"/>
            <a:ext cx="8376285" cy="721519"/>
          </a:xfrm>
          <a:custGeom>
            <a:avLst/>
            <a:gdLst/>
            <a:ahLst/>
            <a:cxnLst/>
            <a:rect l="l" t="t" r="r" b="b"/>
            <a:pathLst>
              <a:path w="11168380" h="962025">
                <a:moveTo>
                  <a:pt x="11007598" y="0"/>
                </a:moveTo>
                <a:lnTo>
                  <a:pt x="160274" y="0"/>
                </a:lnTo>
                <a:lnTo>
                  <a:pt x="109614" y="8170"/>
                </a:lnTo>
                <a:lnTo>
                  <a:pt x="65617" y="30922"/>
                </a:lnTo>
                <a:lnTo>
                  <a:pt x="30922" y="65617"/>
                </a:lnTo>
                <a:lnTo>
                  <a:pt x="8170" y="109614"/>
                </a:lnTo>
                <a:lnTo>
                  <a:pt x="0" y="160274"/>
                </a:lnTo>
                <a:lnTo>
                  <a:pt x="0" y="801370"/>
                </a:lnTo>
                <a:lnTo>
                  <a:pt x="8170" y="852029"/>
                </a:lnTo>
                <a:lnTo>
                  <a:pt x="30922" y="896026"/>
                </a:lnTo>
                <a:lnTo>
                  <a:pt x="65617" y="930721"/>
                </a:lnTo>
                <a:lnTo>
                  <a:pt x="109614" y="953473"/>
                </a:lnTo>
                <a:lnTo>
                  <a:pt x="160274" y="961644"/>
                </a:lnTo>
                <a:lnTo>
                  <a:pt x="11007598" y="961644"/>
                </a:lnTo>
                <a:lnTo>
                  <a:pt x="11058257" y="953473"/>
                </a:lnTo>
                <a:lnTo>
                  <a:pt x="11102254" y="930721"/>
                </a:lnTo>
                <a:lnTo>
                  <a:pt x="11136949" y="896026"/>
                </a:lnTo>
                <a:lnTo>
                  <a:pt x="11159701" y="852029"/>
                </a:lnTo>
                <a:lnTo>
                  <a:pt x="11167871" y="801370"/>
                </a:lnTo>
                <a:lnTo>
                  <a:pt x="11167871" y="160274"/>
                </a:lnTo>
                <a:lnTo>
                  <a:pt x="11159701" y="109614"/>
                </a:lnTo>
                <a:lnTo>
                  <a:pt x="11136949" y="65617"/>
                </a:lnTo>
                <a:lnTo>
                  <a:pt x="11102254" y="30922"/>
                </a:lnTo>
                <a:lnTo>
                  <a:pt x="11058257" y="8170"/>
                </a:lnTo>
                <a:lnTo>
                  <a:pt x="11007598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238500" y="1912477"/>
            <a:ext cx="4490085" cy="29341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Determines </a:t>
            </a:r>
            <a:r>
              <a:rPr sz="1838" spc="-8" dirty="0">
                <a:solidFill>
                  <a:srgbClr val="404040"/>
                </a:solidFill>
                <a:latin typeface="Carlito"/>
                <a:cs typeface="Carlito"/>
              </a:rPr>
              <a:t>explicit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probabilities </a:t>
            </a:r>
            <a:r>
              <a:rPr sz="1838" spc="-11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1838" spc="-23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hypothesis</a:t>
            </a:r>
            <a:endParaRPr sz="1838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9818" y="4358258"/>
            <a:ext cx="2045970" cy="722471"/>
          </a:xfrm>
          <a:custGeom>
            <a:avLst/>
            <a:gdLst/>
            <a:ahLst/>
            <a:cxnLst/>
            <a:rect l="l" t="t" r="r" b="b"/>
            <a:pathLst>
              <a:path w="2727960" h="963295">
                <a:moveTo>
                  <a:pt x="2567431" y="0"/>
                </a:moveTo>
                <a:lnTo>
                  <a:pt x="160528" y="0"/>
                </a:lnTo>
                <a:lnTo>
                  <a:pt x="109788" y="8184"/>
                </a:lnTo>
                <a:lnTo>
                  <a:pt x="65721" y="30975"/>
                </a:lnTo>
                <a:lnTo>
                  <a:pt x="30972" y="65727"/>
                </a:lnTo>
                <a:lnTo>
                  <a:pt x="8183" y="109793"/>
                </a:lnTo>
                <a:lnTo>
                  <a:pt x="0" y="160527"/>
                </a:lnTo>
                <a:lnTo>
                  <a:pt x="0" y="802639"/>
                </a:lnTo>
                <a:lnTo>
                  <a:pt x="8183" y="853374"/>
                </a:lnTo>
                <a:lnTo>
                  <a:pt x="30972" y="897440"/>
                </a:lnTo>
                <a:lnTo>
                  <a:pt x="65721" y="932192"/>
                </a:lnTo>
                <a:lnTo>
                  <a:pt x="109788" y="954983"/>
                </a:lnTo>
                <a:lnTo>
                  <a:pt x="160528" y="963168"/>
                </a:lnTo>
                <a:lnTo>
                  <a:pt x="2567431" y="963168"/>
                </a:lnTo>
                <a:lnTo>
                  <a:pt x="2618166" y="954983"/>
                </a:lnTo>
                <a:lnTo>
                  <a:pt x="2662232" y="932192"/>
                </a:lnTo>
                <a:lnTo>
                  <a:pt x="2696984" y="897440"/>
                </a:lnTo>
                <a:lnTo>
                  <a:pt x="2719775" y="853374"/>
                </a:lnTo>
                <a:lnTo>
                  <a:pt x="2727960" y="802639"/>
                </a:lnTo>
                <a:lnTo>
                  <a:pt x="2727960" y="160527"/>
                </a:lnTo>
                <a:lnTo>
                  <a:pt x="2719775" y="109793"/>
                </a:lnTo>
                <a:lnTo>
                  <a:pt x="2696984" y="65727"/>
                </a:lnTo>
                <a:lnTo>
                  <a:pt x="2662232" y="30975"/>
                </a:lnTo>
                <a:lnTo>
                  <a:pt x="2618166" y="8184"/>
                </a:lnTo>
                <a:lnTo>
                  <a:pt x="2567431" y="0"/>
                </a:lnTo>
                <a:close/>
              </a:path>
            </a:pathLst>
          </a:custGeom>
          <a:solidFill>
            <a:srgbClr val="5EC5D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1261300" y="4415027"/>
            <a:ext cx="1348550" cy="57624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105728" marR="3810" indent="-96203">
              <a:spcBef>
                <a:spcPts val="83"/>
              </a:spcBef>
            </a:pPr>
            <a:r>
              <a:rPr sz="1838" spc="4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38" spc="-34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38" spc="-4" dirty="0">
                <a:solidFill>
                  <a:srgbClr val="FFFFFF"/>
                </a:solidFill>
                <a:latin typeface="Carlito"/>
                <a:cs typeface="Carlito"/>
              </a:rPr>
              <a:t>obabili</a:t>
            </a:r>
            <a:r>
              <a:rPr sz="1838" spc="-23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38" dirty="0">
                <a:solidFill>
                  <a:srgbClr val="FFFFFF"/>
                </a:solidFill>
                <a:latin typeface="Carlito"/>
                <a:cs typeface="Carlito"/>
              </a:rPr>
              <a:t>tic  Prediction</a:t>
            </a:r>
            <a:endParaRPr sz="1838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6658" y="4358258"/>
            <a:ext cx="8376285" cy="722471"/>
          </a:xfrm>
          <a:custGeom>
            <a:avLst/>
            <a:gdLst/>
            <a:ahLst/>
            <a:cxnLst/>
            <a:rect l="l" t="t" r="r" b="b"/>
            <a:pathLst>
              <a:path w="11168380" h="963295">
                <a:moveTo>
                  <a:pt x="11007344" y="0"/>
                </a:moveTo>
                <a:lnTo>
                  <a:pt x="160527" y="0"/>
                </a:lnTo>
                <a:lnTo>
                  <a:pt x="109793" y="8184"/>
                </a:lnTo>
                <a:lnTo>
                  <a:pt x="65727" y="30975"/>
                </a:lnTo>
                <a:lnTo>
                  <a:pt x="30975" y="65727"/>
                </a:lnTo>
                <a:lnTo>
                  <a:pt x="8184" y="109793"/>
                </a:lnTo>
                <a:lnTo>
                  <a:pt x="0" y="160527"/>
                </a:lnTo>
                <a:lnTo>
                  <a:pt x="0" y="802639"/>
                </a:lnTo>
                <a:lnTo>
                  <a:pt x="8184" y="853374"/>
                </a:lnTo>
                <a:lnTo>
                  <a:pt x="30975" y="897440"/>
                </a:lnTo>
                <a:lnTo>
                  <a:pt x="65727" y="932192"/>
                </a:lnTo>
                <a:lnTo>
                  <a:pt x="109793" y="954983"/>
                </a:lnTo>
                <a:lnTo>
                  <a:pt x="160527" y="963168"/>
                </a:lnTo>
                <a:lnTo>
                  <a:pt x="11007344" y="963168"/>
                </a:lnTo>
                <a:lnTo>
                  <a:pt x="11058078" y="954983"/>
                </a:lnTo>
                <a:lnTo>
                  <a:pt x="11102144" y="932192"/>
                </a:lnTo>
                <a:lnTo>
                  <a:pt x="11136896" y="897440"/>
                </a:lnTo>
                <a:lnTo>
                  <a:pt x="11159687" y="853374"/>
                </a:lnTo>
                <a:lnTo>
                  <a:pt x="11167872" y="802639"/>
                </a:lnTo>
                <a:lnTo>
                  <a:pt x="11167872" y="160527"/>
                </a:lnTo>
                <a:lnTo>
                  <a:pt x="11159687" y="109793"/>
                </a:lnTo>
                <a:lnTo>
                  <a:pt x="11136896" y="65727"/>
                </a:lnTo>
                <a:lnTo>
                  <a:pt x="11102144" y="30975"/>
                </a:lnTo>
                <a:lnTo>
                  <a:pt x="11058078" y="8184"/>
                </a:lnTo>
                <a:lnTo>
                  <a:pt x="11007344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3234896" y="4418980"/>
            <a:ext cx="6426518" cy="29341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Predicts various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hypotheses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1838" spc="-11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weighted by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their</a:t>
            </a:r>
            <a:r>
              <a:rPr sz="1838" spc="-4" dirty="0">
                <a:solidFill>
                  <a:srgbClr val="404040"/>
                </a:solidFill>
                <a:latin typeface="Carlito"/>
                <a:cs typeface="Carlito"/>
              </a:rPr>
              <a:t> probabilities</a:t>
            </a:r>
            <a:endParaRPr sz="1838" dirty="0">
              <a:latin typeface="Carlito"/>
              <a:cs typeface="Carlito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F90597-7B0D-4F3B-AABB-7124B4C1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03916E-71B7-4FE7-80E3-CB48A4C6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064" y="248341"/>
            <a:ext cx="278150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Bayesian</a:t>
            </a:r>
            <a:r>
              <a:rPr sz="2400" b="1" spc="-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Theorem</a:t>
            </a:r>
          </a:p>
        </p:txBody>
      </p:sp>
      <p:sp>
        <p:nvSpPr>
          <p:cNvPr id="3" name="object 3"/>
          <p:cNvSpPr/>
          <p:nvPr/>
        </p:nvSpPr>
        <p:spPr>
          <a:xfrm>
            <a:off x="4668011" y="746584"/>
            <a:ext cx="2848356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89" y="1269701"/>
            <a:ext cx="8283893" cy="33791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9525">
              <a:spcBef>
                <a:spcPts val="1065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Assume:</a:t>
            </a:r>
            <a:endParaRPr sz="1650">
              <a:latin typeface="Noto Sans"/>
              <a:cs typeface="Noto Sans"/>
            </a:endParaRPr>
          </a:p>
          <a:p>
            <a:pPr marL="9525" marR="4202906">
              <a:lnSpc>
                <a:spcPct val="150000"/>
              </a:lnSpc>
            </a:pP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X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sample with unknown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 label  H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hypothesis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X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belongs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class</a:t>
            </a:r>
            <a:r>
              <a:rPr sz="1650" spc="1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C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2888">
              <a:latin typeface="Noto Sans"/>
              <a:cs typeface="Noto Sans"/>
            </a:endParaRPr>
          </a:p>
          <a:p>
            <a:pPr marL="266700" indent="-257175"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classification,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need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</a:t>
            </a:r>
            <a:r>
              <a:rPr sz="1650" spc="9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determine: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P(H|X): Probability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hypothesis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holds,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given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observed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sample</a:t>
            </a:r>
            <a:r>
              <a:rPr sz="1650" spc="34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X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P(H): Prior probability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hypothesis</a:t>
            </a:r>
            <a:r>
              <a:rPr sz="1650" spc="11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P(X): Probability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sample data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</a:t>
            </a:r>
            <a:r>
              <a:rPr sz="1650" spc="1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observed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P(X|H): Probability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observing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sample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X, given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hypothesis</a:t>
            </a:r>
            <a:r>
              <a:rPr sz="1650" spc="33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holds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998E-D04A-499D-8DD5-1BD54FEC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EA83-A8B1-4E4E-B27B-21C7F73E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Classification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sz="2800" b="1" spc="-45" dirty="0">
                <a:solidFill>
                  <a:srgbClr val="3E3E3E"/>
                </a:solidFill>
                <a:latin typeface="Noto Sans"/>
                <a:cs typeface="Noto Sans"/>
              </a:rPr>
              <a:t>1—</a:t>
            </a:r>
            <a:r>
              <a:rPr lang="en-IN" sz="2800" b="1" spc="-65" dirty="0">
                <a:solidFill>
                  <a:srgbClr val="3E3E3E"/>
                </a:solidFill>
                <a:latin typeface="Noto Sans"/>
                <a:cs typeface="Noto Sans"/>
              </a:rPr>
              <a:t>Classification </a:t>
            </a:r>
            <a:r>
              <a:rPr lang="en-IN" sz="2800" b="1" spc="-60" dirty="0">
                <a:solidFill>
                  <a:srgbClr val="3E3E3E"/>
                </a:solidFill>
                <a:latin typeface="Noto Sans"/>
                <a:cs typeface="Noto Sans"/>
              </a:rPr>
              <a:t>and </a:t>
            </a:r>
            <a:r>
              <a:rPr lang="en-IN" sz="2800" b="1" spc="-135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lang="en-IN" sz="2800" b="1" spc="-135" dirty="0">
                <a:solidFill>
                  <a:srgbClr val="3E3E3E"/>
                </a:solidFill>
                <a:latin typeface="Noto Sans"/>
                <a:cs typeface="Noto Sans"/>
              </a:rPr>
              <a:t>ts</a:t>
            </a:r>
            <a:r>
              <a:rPr lang="en-IN" sz="2800" b="1" spc="19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b="1" spc="-50" dirty="0">
                <a:solidFill>
                  <a:srgbClr val="3E3E3E"/>
                </a:solidFill>
                <a:latin typeface="Noto Sans"/>
                <a:cs typeface="Noto Sans"/>
              </a:rPr>
              <a:t>Types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56502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4890" y="1395889"/>
            <a:ext cx="10402729" cy="36152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175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According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Bayes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model,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conditional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 P(Y|X)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calculated</a:t>
            </a:r>
            <a:r>
              <a:rPr sz="1650" spc="30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as: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45"/>
              </a:spcBef>
              <a:buClr>
                <a:srgbClr val="EC7C30"/>
              </a:buClr>
              <a:buFont typeface="Arial"/>
              <a:buChar char="•"/>
            </a:pPr>
            <a:endParaRPr>
              <a:latin typeface="Noto Sans"/>
              <a:cs typeface="Noto Sans"/>
            </a:endParaRPr>
          </a:p>
          <a:p>
            <a:pPr marR="488156" algn="ctr"/>
            <a:r>
              <a:rPr spc="-15" dirty="0">
                <a:solidFill>
                  <a:srgbClr val="3E3E3E"/>
                </a:solidFill>
                <a:latin typeface="Noto Sans"/>
                <a:cs typeface="Noto Sans"/>
              </a:rPr>
              <a:t>P(Y|X) </a:t>
            </a:r>
            <a:r>
              <a:rPr dirty="0">
                <a:solidFill>
                  <a:srgbClr val="3E3E3E"/>
                </a:solidFill>
                <a:latin typeface="Noto Sans"/>
                <a:cs typeface="Noto Sans"/>
              </a:rPr>
              <a:t>= </a:t>
            </a:r>
            <a:r>
              <a:rPr spc="-15" dirty="0">
                <a:solidFill>
                  <a:srgbClr val="3E3E3E"/>
                </a:solidFill>
                <a:latin typeface="Noto Sans"/>
                <a:cs typeface="Noto Sans"/>
              </a:rPr>
              <a:t>P(X|Y)P(Y) </a:t>
            </a:r>
            <a:r>
              <a:rPr spc="-11" dirty="0">
                <a:solidFill>
                  <a:srgbClr val="3E3E3E"/>
                </a:solidFill>
                <a:latin typeface="Noto Sans"/>
                <a:cs typeface="Noto Sans"/>
              </a:rPr>
              <a:t>/</a:t>
            </a:r>
            <a:r>
              <a:rPr spc="86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pc="-15" dirty="0">
                <a:solidFill>
                  <a:srgbClr val="3E3E3E"/>
                </a:solidFill>
                <a:latin typeface="Noto Sans"/>
                <a:cs typeface="Noto Sans"/>
              </a:rPr>
              <a:t>P(X)</a:t>
            </a:r>
            <a:endParaRPr>
              <a:latin typeface="Noto Sans"/>
              <a:cs typeface="Noto Sans"/>
            </a:endParaRPr>
          </a:p>
          <a:p>
            <a:pPr>
              <a:spcBef>
                <a:spcPts val="26"/>
              </a:spcBef>
            </a:pPr>
            <a:endParaRPr sz="1650">
              <a:latin typeface="Noto Sans"/>
              <a:cs typeface="Noto Sans"/>
            </a:endParaRPr>
          </a:p>
          <a:p>
            <a:pPr marL="266700" indent="-257175"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This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means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you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have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estimate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very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large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number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P(X|Y)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probabilities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relatively</a:t>
            </a:r>
            <a:r>
              <a:rPr sz="1650" spc="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small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vector</a:t>
            </a:r>
            <a:endParaRPr sz="1650">
              <a:latin typeface="Noto Sans"/>
              <a:cs typeface="Noto Sans"/>
            </a:endParaRPr>
          </a:p>
          <a:p>
            <a:pPr marL="266700">
              <a:spcBef>
                <a:spcPts val="99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space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X.</a:t>
            </a:r>
            <a:endParaRPr sz="1650">
              <a:latin typeface="Noto Sans"/>
              <a:cs typeface="Noto Sans"/>
            </a:endParaRPr>
          </a:p>
          <a:p>
            <a:pPr marL="266700" marR="798195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example,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Boolean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30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possible Boolean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attributes 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X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vector,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have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to  estimate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3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billion probabilities</a:t>
            </a:r>
            <a:r>
              <a:rPr sz="1650" spc="12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P(X|Y).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make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practical,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Naive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Bayes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used,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assumes conditional independence</a:t>
            </a:r>
            <a:r>
              <a:rPr sz="1650" spc="8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P(X) to</a:t>
            </a:r>
            <a:endParaRPr sz="1650">
              <a:latin typeface="Noto Sans"/>
              <a:cs typeface="Noto Sans"/>
            </a:endParaRPr>
          </a:p>
          <a:p>
            <a:pPr marL="266700">
              <a:spcBef>
                <a:spcPts val="990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other, with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given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14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Y.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This reduces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probability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estimates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2*30=60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above</a:t>
            </a:r>
            <a:r>
              <a:rPr sz="1650" spc="29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example.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8011" y="746584"/>
            <a:ext cx="2848356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CDDD0-B50D-43B8-BC07-EC7FF2C9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7573C-D0DC-49D3-ABE5-B6E6132D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A0D703A4-799A-4791-9C1D-C4FB720CD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5064" y="248341"/>
            <a:ext cx="278150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Bayesian</a:t>
            </a:r>
            <a:r>
              <a:rPr sz="2400" b="1" spc="-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Theorem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83" y="1166926"/>
            <a:ext cx="11099909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 err="1"/>
              <a:t>naivebayes</a:t>
            </a:r>
            <a:r>
              <a:rPr lang="en-US" dirty="0"/>
              <a:t> is a package for R programming that provides  </a:t>
            </a:r>
            <a:r>
              <a:rPr lang="en-US" dirty="0" smtClean="0"/>
              <a:t>an </a:t>
            </a:r>
            <a:r>
              <a:rPr lang="en-US" dirty="0"/>
              <a:t>efficient implementation of the popular </a:t>
            </a:r>
            <a:r>
              <a:rPr lang="en-US" b="1" dirty="0"/>
              <a:t>Naïve Bayes</a:t>
            </a:r>
            <a:r>
              <a:rPr lang="en-US" dirty="0"/>
              <a:t> classifier</a:t>
            </a:r>
            <a:endParaRPr lang="en-US" sz="1650" b="1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8838" y="746584"/>
            <a:ext cx="3412998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5E0E0-58F3-483B-B223-2A7DC30E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AA76-66D4-4397-B364-F7BF637F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F7E2DDF-5BB2-42ED-915D-60A2D91E9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1899" y="248341"/>
            <a:ext cx="366082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400" b="1" spc="4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Implementation in R</a:t>
            </a:r>
            <a:endParaRPr sz="2400" b="1" spc="26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</a:endParaRPr>
          </a:p>
        </p:txBody>
      </p:sp>
      <p:sp>
        <p:nvSpPr>
          <p:cNvPr id="2" name="Rectangle 1"/>
          <p:cNvSpPr/>
          <p:nvPr/>
        </p:nvSpPr>
        <p:spPr>
          <a:xfrm rot="1025671">
            <a:off x="2469160" y="3442762"/>
            <a:ext cx="6032557" cy="831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94629">
            <a:off x="3303166" y="3899140"/>
            <a:ext cx="56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>
                <a:latin typeface="Noto Sans"/>
                <a:cs typeface="Noto Sans"/>
              </a:rPr>
              <a:t>Applying </a:t>
            </a:r>
            <a:r>
              <a:rPr lang="en-US" dirty="0" smtClean="0">
                <a:latin typeface="Noto Sans"/>
                <a:cs typeface="Noto Sans"/>
              </a:rPr>
              <a:t>“</a:t>
            </a:r>
            <a:r>
              <a:rPr lang="en-US" dirty="0" err="1"/>
              <a:t>naive_bayes</a:t>
            </a:r>
            <a:r>
              <a:rPr lang="en-US" dirty="0" smtClean="0">
                <a:latin typeface="Noto Sans"/>
                <a:cs typeface="Noto Sans"/>
              </a:rPr>
              <a:t>” </a:t>
            </a:r>
            <a:r>
              <a:rPr lang="en-US" dirty="0">
                <a:latin typeface="Noto Sans"/>
                <a:cs typeface="Noto Sans"/>
              </a:rPr>
              <a:t>function to a real data</a:t>
            </a:r>
          </a:p>
        </p:txBody>
      </p:sp>
    </p:spTree>
    <p:extLst>
      <p:ext uri="{BB962C8B-B14F-4D97-AF65-F5344CB8AC3E}">
        <p14:creationId xmlns:p14="http://schemas.microsoft.com/office/powerpoint/2010/main" val="2896054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127" y="248341"/>
            <a:ext cx="235155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Detecting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Spam</a:t>
            </a:r>
          </a:p>
        </p:txBody>
      </p:sp>
      <p:sp>
        <p:nvSpPr>
          <p:cNvPr id="3" name="object 3"/>
          <p:cNvSpPr/>
          <p:nvPr/>
        </p:nvSpPr>
        <p:spPr>
          <a:xfrm>
            <a:off x="4872608" y="746584"/>
            <a:ext cx="2460879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64D4A-DB67-4AC8-AAF9-4C5ABD76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1CDC3-B929-4431-85EF-47CA36642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8C3F4B-EABF-47DF-8859-D2692137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16" y="1130103"/>
            <a:ext cx="11243430" cy="517396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872608" y="746584"/>
            <a:ext cx="2460879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B61906-6BA7-418D-9E52-3561339B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2ED64C-F03E-4A17-ABAD-C90F8EA2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55564798-E1E8-4F2F-A7EC-412996825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98127" y="248341"/>
            <a:ext cx="235155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Detecting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Spam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BC8EA-B0FE-42A3-88CA-7AAD9C70F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14" y="1148955"/>
            <a:ext cx="11067171" cy="511202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872608" y="746584"/>
            <a:ext cx="2460879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9BD50C-4EF1-42CE-B9A5-EED697D5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2ECCCD-53FA-478B-8AC1-68411BC7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F741DCD6-D7B3-4067-8456-89D306F51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98127" y="248341"/>
            <a:ext cx="235155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Detecting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Spam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48D9F6-DEAA-44CC-85F2-5F78A4599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65" y="1270884"/>
            <a:ext cx="10858870" cy="500308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872608" y="746584"/>
            <a:ext cx="2460879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F932B-618F-4C7D-8296-C9589CF0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91501-DFDD-4338-BB98-8D4188D4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1C85396A-CED2-4EF9-8AE9-370BAFA85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98127" y="248341"/>
            <a:ext cx="2351553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Detecting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Spam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F49588-3974-43FD-8A46-307142414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33" y="1237724"/>
            <a:ext cx="11218739" cy="515577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Classification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IN" sz="2800" b="1" spc="-4" dirty="0">
                <a:solidFill>
                  <a:srgbClr val="3E3E3E"/>
                </a:solidFill>
                <a:latin typeface="Noto Sans"/>
                <a:cs typeface="Noto Sans"/>
              </a:rPr>
              <a:t>6 — </a:t>
            </a:r>
            <a:r>
              <a:rPr lang="en-IN" sz="2800" b="1" spc="-41" dirty="0">
                <a:solidFill>
                  <a:srgbClr val="3E3E3E"/>
                </a:solidFill>
                <a:latin typeface="Noto Sans"/>
                <a:cs typeface="Noto Sans"/>
              </a:rPr>
              <a:t>Decision Tree</a:t>
            </a:r>
            <a:r>
              <a:rPr lang="en-IN" sz="2800" b="1" spc="109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b="1" spc="-49" dirty="0">
                <a:solidFill>
                  <a:srgbClr val="3E3E3E"/>
                </a:solidFill>
                <a:latin typeface="Noto Sans"/>
                <a:cs typeface="Noto Sans"/>
              </a:rPr>
              <a:t>Classification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30053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632" y="276566"/>
            <a:ext cx="470683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0001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Classification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2122550" y="2215133"/>
            <a:ext cx="8282178" cy="286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827175" y="3901821"/>
            <a:ext cx="98440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2874" marR="3810" indent="-123825">
              <a:spcBef>
                <a:spcPts val="71"/>
              </a:spcBef>
            </a:pP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Nonli</a:t>
            </a:r>
            <a:r>
              <a:rPr sz="1650" spc="-23" dirty="0">
                <a:solidFill>
                  <a:srgbClr val="F1F1F1"/>
                </a:solidFill>
                <a:latin typeface="Noto Sans"/>
                <a:cs typeface="Noto Sans"/>
              </a:rPr>
              <a:t>n</a:t>
            </a: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r  </a:t>
            </a: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models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662" y="3127342"/>
            <a:ext cx="14130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5730" marR="3810" indent="-116681">
              <a:spcBef>
                <a:spcPts val="75"/>
              </a:spcBef>
            </a:pP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Clas</a:t>
            </a:r>
            <a:r>
              <a:rPr spc="-15" dirty="0">
                <a:solidFill>
                  <a:srgbClr val="F1F1F1"/>
                </a:solidFill>
                <a:latin typeface="Noto Sans"/>
                <a:cs typeface="Noto Sans"/>
              </a:rPr>
              <a:t>s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f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icat</a:t>
            </a:r>
            <a:r>
              <a:rPr spc="-4" dirty="0">
                <a:solidFill>
                  <a:srgbClr val="F1F1F1"/>
                </a:solidFill>
                <a:latin typeface="Noto Sans"/>
                <a:cs typeface="Noto Sans"/>
              </a:rPr>
              <a:t>ion  </a:t>
            </a:r>
            <a:r>
              <a:rPr spc="-23" dirty="0">
                <a:solidFill>
                  <a:srgbClr val="F1F1F1"/>
                </a:solidFill>
                <a:latin typeface="Noto Sans"/>
                <a:cs typeface="Noto Sans"/>
              </a:rPr>
              <a:t>Algorithms</a:t>
            </a:r>
            <a:endParaRPr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412" y="2265521"/>
            <a:ext cx="17054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Logistic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Regression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238" y="2487982"/>
            <a:ext cx="4521994" cy="568425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Linear</a:t>
            </a:r>
            <a:r>
              <a:rPr sz="1650" spc="8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Models</a:t>
            </a:r>
            <a:endParaRPr sz="1650">
              <a:latin typeface="Noto Sans"/>
              <a:cs typeface="Noto Sans"/>
            </a:endParaRPr>
          </a:p>
          <a:p>
            <a:pPr marL="2281238">
              <a:spcBef>
                <a:spcPts val="255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Support </a:t>
            </a:r>
            <a:r>
              <a:rPr sz="1500" spc="-15" dirty="0">
                <a:solidFill>
                  <a:srgbClr val="F1F1F1"/>
                </a:solidFill>
                <a:latin typeface="Noto Sans"/>
                <a:cs typeface="Noto Sans"/>
              </a:rPr>
              <a:t>Vector</a:t>
            </a:r>
            <a:r>
              <a:rPr sz="1500" spc="-49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Machines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718" y="3557588"/>
            <a:ext cx="2581751" cy="145921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3350">
              <a:spcBef>
                <a:spcPts val="79"/>
              </a:spcBef>
            </a:pP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K-nearest </a:t>
            </a:r>
            <a:r>
              <a:rPr sz="1500" spc="-19" dirty="0">
                <a:solidFill>
                  <a:srgbClr val="F1F1F1"/>
                </a:solidFill>
                <a:latin typeface="Noto Sans"/>
                <a:cs typeface="Noto Sans"/>
              </a:rPr>
              <a:t>Neighbors</a:t>
            </a:r>
            <a:r>
              <a:rPr sz="1500" spc="-38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(KNN)</a:t>
            </a:r>
            <a:endParaRPr sz="1500">
              <a:latin typeface="Noto Sans"/>
              <a:cs typeface="Noto Sans"/>
            </a:endParaRPr>
          </a:p>
          <a:p>
            <a:pPr marL="40958" marR="134303" indent="277178">
              <a:lnSpc>
                <a:spcPts val="3128"/>
              </a:lnSpc>
              <a:spcBef>
                <a:spcPts val="289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Naive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Bayes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Classifier 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Decision 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Tree</a:t>
            </a:r>
            <a:r>
              <a:rPr sz="1500" spc="-71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  <a:p>
            <a:pPr marL="9525">
              <a:spcBef>
                <a:spcPts val="1178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</a:t>
            </a:r>
            <a:r>
              <a:rPr sz="1500" spc="-19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9291" y="746584"/>
            <a:ext cx="527037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12DD7-64EC-4AC2-8AA5-2548CA95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93BF8-71E1-4C9C-B88B-FBAF8FECA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893" y="248341"/>
            <a:ext cx="514323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Decision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Tree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0494" y="746584"/>
            <a:ext cx="4296537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90" y="1269702"/>
            <a:ext cx="9408319" cy="115352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decision tree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graph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makes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branching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method to demonstrate every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possible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outcome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decision.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classification,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segregated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based 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series of</a:t>
            </a:r>
            <a:r>
              <a:rPr sz="1650" spc="29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questions.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D1CEA-B8F6-4D7A-ABDD-06D2AAE60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C769B-A6DB-4EFD-9F98-FEB65BA7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239" y="248341"/>
            <a:ext cx="422113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Advantages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Decision</a:t>
            </a:r>
            <a:r>
              <a:rPr sz="2400" b="1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838194" y="746584"/>
            <a:ext cx="4518278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89" y="1269701"/>
            <a:ext cx="6255068" cy="153695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Has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faster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learning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speed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 classification</a:t>
            </a:r>
            <a:r>
              <a:rPr sz="1650" spc="217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methods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Can 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converted to easy 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simple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classification</a:t>
            </a:r>
            <a:r>
              <a:rPr sz="1650" spc="16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rules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SQL</a:t>
            </a:r>
            <a:r>
              <a:rPr sz="1650" spc="4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queries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Has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high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classification</a:t>
            </a:r>
            <a:r>
              <a:rPr sz="1650" spc="10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accuracy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CE44F-6EA9-420D-B5D0-5A5D23BF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080EA-0F43-4C2F-A84E-F1B8A4F1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0000" y="2626061"/>
            <a:ext cx="8393906" cy="14696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100"/>
              </a:lnSpc>
              <a:spcBef>
                <a:spcPts val="75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bank has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analyze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loans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should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granted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all their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customers. There are a lot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variables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like </a:t>
            </a:r>
            <a:r>
              <a:rPr sz="1650" spc="-45" dirty="0">
                <a:solidFill>
                  <a:srgbClr val="404040"/>
                </a:solidFill>
                <a:latin typeface="Noto Sans"/>
                <a:cs typeface="Noto Sans"/>
              </a:rPr>
              <a:t>age,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employment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status, income,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etc. to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</a:t>
            </a:r>
            <a:r>
              <a:rPr sz="1650" spc="27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considered.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26"/>
              </a:spcBef>
            </a:pPr>
            <a:endParaRPr sz="2888">
              <a:latin typeface="Noto Sans"/>
              <a:cs typeface="Noto Sans"/>
            </a:endParaRPr>
          </a:p>
          <a:p>
            <a:pPr marL="1433513"/>
            <a:r>
              <a:rPr sz="1650" spc="-11" dirty="0">
                <a:solidFill>
                  <a:srgbClr val="EC7C30"/>
                </a:solidFill>
                <a:latin typeface="Noto Sans"/>
                <a:cs typeface="Noto Sans"/>
              </a:rPr>
              <a:t>How will </a:t>
            </a:r>
            <a:r>
              <a:rPr sz="1650" spc="-15" dirty="0">
                <a:solidFill>
                  <a:srgbClr val="EC7C3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EC7C30"/>
                </a:solidFill>
                <a:latin typeface="Noto Sans"/>
                <a:cs typeface="Noto Sans"/>
              </a:rPr>
              <a:t>bank </a:t>
            </a:r>
            <a:r>
              <a:rPr sz="1650" spc="-15" dirty="0">
                <a:solidFill>
                  <a:srgbClr val="EC7C30"/>
                </a:solidFill>
                <a:latin typeface="Noto Sans"/>
                <a:cs typeface="Noto Sans"/>
              </a:rPr>
              <a:t>arrive </a:t>
            </a:r>
            <a:r>
              <a:rPr sz="1650" spc="-11" dirty="0">
                <a:solidFill>
                  <a:srgbClr val="EC7C30"/>
                </a:solidFill>
                <a:latin typeface="Noto Sans"/>
                <a:cs typeface="Noto Sans"/>
              </a:rPr>
              <a:t>at a</a:t>
            </a:r>
            <a:r>
              <a:rPr sz="1650" spc="124" dirty="0">
                <a:solidFill>
                  <a:srgbClr val="EC7C3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EC7C30"/>
                </a:solidFill>
                <a:latin typeface="Noto Sans"/>
                <a:cs typeface="Noto Sans"/>
              </a:rPr>
              <a:t>process?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8847" y="248341"/>
            <a:ext cx="258824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Bank</a:t>
            </a:r>
            <a:r>
              <a:rPr sz="2400" b="1" spc="-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Loans</a:t>
            </a:r>
          </a:p>
        </p:txBody>
      </p:sp>
      <p:sp>
        <p:nvSpPr>
          <p:cNvPr id="4" name="object 4"/>
          <p:cNvSpPr/>
          <p:nvPr/>
        </p:nvSpPr>
        <p:spPr>
          <a:xfrm>
            <a:off x="5176647" y="746584"/>
            <a:ext cx="1841372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5" name="object 5"/>
          <p:cNvGrpSpPr/>
          <p:nvPr/>
        </p:nvGrpSpPr>
        <p:grpSpPr>
          <a:xfrm>
            <a:off x="1267587" y="2438689"/>
            <a:ext cx="1657350" cy="1918811"/>
            <a:chOff x="1690116" y="3251585"/>
            <a:chExt cx="2209800" cy="2558415"/>
          </a:xfrm>
        </p:grpSpPr>
        <p:sp>
          <p:nvSpPr>
            <p:cNvPr id="6" name="object 6"/>
            <p:cNvSpPr/>
            <p:nvPr/>
          </p:nvSpPr>
          <p:spPr>
            <a:xfrm>
              <a:off x="1690116" y="3251585"/>
              <a:ext cx="2209800" cy="2558415"/>
            </a:xfrm>
            <a:custGeom>
              <a:avLst/>
              <a:gdLst/>
              <a:ahLst/>
              <a:cxnLst/>
              <a:rect l="l" t="t" r="r" b="b"/>
              <a:pathLst>
                <a:path w="2209800" h="2558415">
                  <a:moveTo>
                    <a:pt x="1066237" y="0"/>
                  </a:moveTo>
                  <a:lnTo>
                    <a:pt x="1015387" y="1271"/>
                  </a:lnTo>
                  <a:lnTo>
                    <a:pt x="964803" y="4092"/>
                  </a:lnTo>
                  <a:lnTo>
                    <a:pt x="914666" y="8457"/>
                  </a:lnTo>
                  <a:lnTo>
                    <a:pt x="865154" y="14361"/>
                  </a:lnTo>
                  <a:lnTo>
                    <a:pt x="816448" y="21799"/>
                  </a:lnTo>
                  <a:lnTo>
                    <a:pt x="768727" y="30767"/>
                  </a:lnTo>
                  <a:lnTo>
                    <a:pt x="722170" y="41260"/>
                  </a:lnTo>
                  <a:lnTo>
                    <a:pt x="676958" y="53273"/>
                  </a:lnTo>
                  <a:lnTo>
                    <a:pt x="633269" y="66800"/>
                  </a:lnTo>
                  <a:lnTo>
                    <a:pt x="591284" y="81838"/>
                  </a:lnTo>
                  <a:lnTo>
                    <a:pt x="551182" y="98381"/>
                  </a:lnTo>
                  <a:lnTo>
                    <a:pt x="513142" y="116424"/>
                  </a:lnTo>
                  <a:lnTo>
                    <a:pt x="477345" y="135963"/>
                  </a:lnTo>
                  <a:lnTo>
                    <a:pt x="443970" y="156992"/>
                  </a:lnTo>
                  <a:lnTo>
                    <a:pt x="413196" y="179508"/>
                  </a:lnTo>
                  <a:lnTo>
                    <a:pt x="360171" y="228976"/>
                  </a:lnTo>
                  <a:lnTo>
                    <a:pt x="324398" y="272018"/>
                  </a:lnTo>
                  <a:lnTo>
                    <a:pt x="293105" y="316184"/>
                  </a:lnTo>
                  <a:lnTo>
                    <a:pt x="266146" y="361306"/>
                  </a:lnTo>
                  <a:lnTo>
                    <a:pt x="243376" y="407215"/>
                  </a:lnTo>
                  <a:lnTo>
                    <a:pt x="224651" y="453745"/>
                  </a:lnTo>
                  <a:lnTo>
                    <a:pt x="209824" y="500726"/>
                  </a:lnTo>
                  <a:lnTo>
                    <a:pt x="198750" y="547991"/>
                  </a:lnTo>
                  <a:lnTo>
                    <a:pt x="191284" y="595372"/>
                  </a:lnTo>
                  <a:lnTo>
                    <a:pt x="187280" y="642702"/>
                  </a:lnTo>
                  <a:lnTo>
                    <a:pt x="186594" y="689812"/>
                  </a:lnTo>
                  <a:lnTo>
                    <a:pt x="189080" y="736534"/>
                  </a:lnTo>
                  <a:lnTo>
                    <a:pt x="194592" y="782700"/>
                  </a:lnTo>
                  <a:lnTo>
                    <a:pt x="202985" y="828143"/>
                  </a:lnTo>
                  <a:lnTo>
                    <a:pt x="214114" y="872695"/>
                  </a:lnTo>
                  <a:lnTo>
                    <a:pt x="227834" y="916187"/>
                  </a:lnTo>
                  <a:lnTo>
                    <a:pt x="243998" y="958452"/>
                  </a:lnTo>
                  <a:lnTo>
                    <a:pt x="262462" y="999322"/>
                  </a:lnTo>
                  <a:lnTo>
                    <a:pt x="283081" y="1038628"/>
                  </a:lnTo>
                  <a:lnTo>
                    <a:pt x="305708" y="1076204"/>
                  </a:lnTo>
                  <a:lnTo>
                    <a:pt x="330200" y="1111880"/>
                  </a:lnTo>
                  <a:lnTo>
                    <a:pt x="350972" y="1140766"/>
                  </a:lnTo>
                  <a:lnTo>
                    <a:pt x="371299" y="1172186"/>
                  </a:lnTo>
                  <a:lnTo>
                    <a:pt x="390934" y="1206848"/>
                  </a:lnTo>
                  <a:lnTo>
                    <a:pt x="409627" y="1245461"/>
                  </a:lnTo>
                  <a:lnTo>
                    <a:pt x="427132" y="1288734"/>
                  </a:lnTo>
                  <a:lnTo>
                    <a:pt x="443201" y="1337376"/>
                  </a:lnTo>
                  <a:lnTo>
                    <a:pt x="457586" y="1392095"/>
                  </a:lnTo>
                  <a:lnTo>
                    <a:pt x="470040" y="1453599"/>
                  </a:lnTo>
                  <a:lnTo>
                    <a:pt x="480313" y="1522598"/>
                  </a:lnTo>
                  <a:lnTo>
                    <a:pt x="485337" y="1586277"/>
                  </a:lnTo>
                  <a:lnTo>
                    <a:pt x="486126" y="1647417"/>
                  </a:lnTo>
                  <a:lnTo>
                    <a:pt x="482974" y="1706095"/>
                  </a:lnTo>
                  <a:lnTo>
                    <a:pt x="476176" y="1762392"/>
                  </a:lnTo>
                  <a:lnTo>
                    <a:pt x="466027" y="1816385"/>
                  </a:lnTo>
                  <a:lnTo>
                    <a:pt x="452820" y="1868155"/>
                  </a:lnTo>
                  <a:lnTo>
                    <a:pt x="436851" y="1917779"/>
                  </a:lnTo>
                  <a:lnTo>
                    <a:pt x="418412" y="1965336"/>
                  </a:lnTo>
                  <a:lnTo>
                    <a:pt x="397800" y="2010906"/>
                  </a:lnTo>
                  <a:lnTo>
                    <a:pt x="375308" y="2054567"/>
                  </a:lnTo>
                  <a:lnTo>
                    <a:pt x="351231" y="2096398"/>
                  </a:lnTo>
                  <a:lnTo>
                    <a:pt x="325862" y="2136478"/>
                  </a:lnTo>
                  <a:lnTo>
                    <a:pt x="299497" y="2174886"/>
                  </a:lnTo>
                  <a:lnTo>
                    <a:pt x="272430" y="2211701"/>
                  </a:lnTo>
                  <a:lnTo>
                    <a:pt x="244955" y="2247001"/>
                  </a:lnTo>
                  <a:lnTo>
                    <a:pt x="217366" y="2280865"/>
                  </a:lnTo>
                  <a:lnTo>
                    <a:pt x="189958" y="2313373"/>
                  </a:lnTo>
                  <a:lnTo>
                    <a:pt x="111764" y="2403545"/>
                  </a:lnTo>
                  <a:lnTo>
                    <a:pt x="88023" y="2431414"/>
                  </a:lnTo>
                  <a:lnTo>
                    <a:pt x="45795" y="2484345"/>
                  </a:lnTo>
                  <a:lnTo>
                    <a:pt x="12532" y="2534056"/>
                  </a:lnTo>
                  <a:lnTo>
                    <a:pt x="0" y="2557902"/>
                  </a:lnTo>
                  <a:lnTo>
                    <a:pt x="1555495" y="2557902"/>
                  </a:lnTo>
                  <a:lnTo>
                    <a:pt x="1539596" y="2512468"/>
                  </a:lnTo>
                  <a:lnTo>
                    <a:pt x="1522130" y="2467483"/>
                  </a:lnTo>
                  <a:lnTo>
                    <a:pt x="1504329" y="2422651"/>
                  </a:lnTo>
                  <a:lnTo>
                    <a:pt x="1487423" y="2377674"/>
                  </a:lnTo>
                  <a:lnTo>
                    <a:pt x="1472644" y="2332255"/>
                  </a:lnTo>
                  <a:lnTo>
                    <a:pt x="1461221" y="2286097"/>
                  </a:lnTo>
                  <a:lnTo>
                    <a:pt x="1454385" y="2238902"/>
                  </a:lnTo>
                  <a:lnTo>
                    <a:pt x="1453367" y="2190374"/>
                  </a:lnTo>
                  <a:lnTo>
                    <a:pt x="1459398" y="2140216"/>
                  </a:lnTo>
                  <a:lnTo>
                    <a:pt x="1473708" y="2088129"/>
                  </a:lnTo>
                  <a:lnTo>
                    <a:pt x="1499709" y="2026806"/>
                  </a:lnTo>
                  <a:lnTo>
                    <a:pt x="1530421" y="1975029"/>
                  </a:lnTo>
                  <a:lnTo>
                    <a:pt x="1565038" y="1931959"/>
                  </a:lnTo>
                  <a:lnTo>
                    <a:pt x="1602754" y="1896758"/>
                  </a:lnTo>
                  <a:lnTo>
                    <a:pt x="1642763" y="1868588"/>
                  </a:lnTo>
                  <a:lnTo>
                    <a:pt x="1684259" y="1846610"/>
                  </a:lnTo>
                  <a:lnTo>
                    <a:pt x="1726437" y="1829986"/>
                  </a:lnTo>
                  <a:lnTo>
                    <a:pt x="1768491" y="1817878"/>
                  </a:lnTo>
                  <a:lnTo>
                    <a:pt x="1809615" y="1809447"/>
                  </a:lnTo>
                  <a:lnTo>
                    <a:pt x="1849002" y="1803855"/>
                  </a:lnTo>
                  <a:lnTo>
                    <a:pt x="1948688" y="1795728"/>
                  </a:lnTo>
                  <a:lnTo>
                    <a:pt x="1973071" y="1793108"/>
                  </a:lnTo>
                  <a:lnTo>
                    <a:pt x="2014831" y="1777263"/>
                  </a:lnTo>
                  <a:lnTo>
                    <a:pt x="2059439" y="1728047"/>
                  </a:lnTo>
                  <a:lnTo>
                    <a:pt x="2068970" y="1684728"/>
                  </a:lnTo>
                  <a:lnTo>
                    <a:pt x="2067925" y="1655647"/>
                  </a:lnTo>
                  <a:lnTo>
                    <a:pt x="2059711" y="1623351"/>
                  </a:lnTo>
                  <a:lnTo>
                    <a:pt x="2041270" y="1589019"/>
                  </a:lnTo>
                  <a:lnTo>
                    <a:pt x="2029779" y="1561839"/>
                  </a:lnTo>
                  <a:lnTo>
                    <a:pt x="2035159" y="1545030"/>
                  </a:lnTo>
                  <a:lnTo>
                    <a:pt x="2049754" y="1530530"/>
                  </a:lnTo>
                  <a:lnTo>
                    <a:pt x="2065908" y="1510279"/>
                  </a:lnTo>
                  <a:lnTo>
                    <a:pt x="2068006" y="1497913"/>
                  </a:lnTo>
                  <a:lnTo>
                    <a:pt x="2064496" y="1485070"/>
                  </a:lnTo>
                  <a:lnTo>
                    <a:pt x="2058961" y="1474989"/>
                  </a:lnTo>
                  <a:lnTo>
                    <a:pt x="2054986" y="1470909"/>
                  </a:lnTo>
                  <a:lnTo>
                    <a:pt x="2051948" y="1466343"/>
                  </a:lnTo>
                  <a:lnTo>
                    <a:pt x="2057352" y="1462003"/>
                  </a:lnTo>
                  <a:lnTo>
                    <a:pt x="2068399" y="1455354"/>
                  </a:lnTo>
                  <a:lnTo>
                    <a:pt x="2082292" y="1443858"/>
                  </a:lnTo>
                  <a:lnTo>
                    <a:pt x="2090114" y="1428718"/>
                  </a:lnTo>
                  <a:lnTo>
                    <a:pt x="2087721" y="1413124"/>
                  </a:lnTo>
                  <a:lnTo>
                    <a:pt x="2079184" y="1397531"/>
                  </a:lnTo>
                  <a:lnTo>
                    <a:pt x="2068575" y="1382390"/>
                  </a:lnTo>
                  <a:lnTo>
                    <a:pt x="2054975" y="1361042"/>
                  </a:lnTo>
                  <a:lnTo>
                    <a:pt x="2043683" y="1335337"/>
                  </a:lnTo>
                  <a:lnTo>
                    <a:pt x="2042108" y="1307345"/>
                  </a:lnTo>
                  <a:lnTo>
                    <a:pt x="2057654" y="1279139"/>
                  </a:lnTo>
                  <a:lnTo>
                    <a:pt x="2072229" y="1267209"/>
                  </a:lnTo>
                  <a:lnTo>
                    <a:pt x="2088054" y="1259423"/>
                  </a:lnTo>
                  <a:lnTo>
                    <a:pt x="2106427" y="1253493"/>
                  </a:lnTo>
                  <a:lnTo>
                    <a:pt x="2128647" y="1247135"/>
                  </a:lnTo>
                  <a:lnTo>
                    <a:pt x="2168118" y="1233191"/>
                  </a:lnTo>
                  <a:lnTo>
                    <a:pt x="2196861" y="1215115"/>
                  </a:lnTo>
                  <a:lnTo>
                    <a:pt x="2209246" y="1189682"/>
                  </a:lnTo>
                  <a:lnTo>
                    <a:pt x="2199639" y="1153663"/>
                  </a:lnTo>
                  <a:lnTo>
                    <a:pt x="2182062" y="1125531"/>
                  </a:lnTo>
                  <a:lnTo>
                    <a:pt x="2165508" y="1103863"/>
                  </a:lnTo>
                  <a:lnTo>
                    <a:pt x="2106803" y="1035680"/>
                  </a:lnTo>
                  <a:lnTo>
                    <a:pt x="2060729" y="978284"/>
                  </a:lnTo>
                  <a:lnTo>
                    <a:pt x="2020538" y="927127"/>
                  </a:lnTo>
                  <a:lnTo>
                    <a:pt x="1992110" y="886590"/>
                  </a:lnTo>
                  <a:lnTo>
                    <a:pt x="1981326" y="861055"/>
                  </a:lnTo>
                  <a:lnTo>
                    <a:pt x="1993348" y="827311"/>
                  </a:lnTo>
                  <a:lnTo>
                    <a:pt x="2018157" y="803508"/>
                  </a:lnTo>
                  <a:lnTo>
                    <a:pt x="2038869" y="778349"/>
                  </a:lnTo>
                  <a:lnTo>
                    <a:pt x="2024452" y="698442"/>
                  </a:lnTo>
                  <a:lnTo>
                    <a:pt x="2001611" y="636147"/>
                  </a:lnTo>
                  <a:lnTo>
                    <a:pt x="1950724" y="516915"/>
                  </a:lnTo>
                  <a:lnTo>
                    <a:pt x="1931281" y="471101"/>
                  </a:lnTo>
                  <a:lnTo>
                    <a:pt x="1907218" y="413015"/>
                  </a:lnTo>
                  <a:lnTo>
                    <a:pt x="1877568" y="339720"/>
                  </a:lnTo>
                  <a:lnTo>
                    <a:pt x="1862610" y="307340"/>
                  </a:lnTo>
                  <a:lnTo>
                    <a:pt x="1822360" y="247529"/>
                  </a:lnTo>
                  <a:lnTo>
                    <a:pt x="1769525" y="194282"/>
                  </a:lnTo>
                  <a:lnTo>
                    <a:pt x="1738838" y="170109"/>
                  </a:lnTo>
                  <a:lnTo>
                    <a:pt x="1705543" y="147563"/>
                  </a:lnTo>
                  <a:lnTo>
                    <a:pt x="1669821" y="126638"/>
                  </a:lnTo>
                  <a:lnTo>
                    <a:pt x="1631850" y="107330"/>
                  </a:lnTo>
                  <a:lnTo>
                    <a:pt x="1591811" y="89635"/>
                  </a:lnTo>
                  <a:lnTo>
                    <a:pt x="1549884" y="73547"/>
                  </a:lnTo>
                  <a:lnTo>
                    <a:pt x="1506247" y="59061"/>
                  </a:lnTo>
                  <a:lnTo>
                    <a:pt x="1461080" y="46173"/>
                  </a:lnTo>
                  <a:lnTo>
                    <a:pt x="1414564" y="34878"/>
                  </a:lnTo>
                  <a:lnTo>
                    <a:pt x="1366877" y="25171"/>
                  </a:lnTo>
                  <a:lnTo>
                    <a:pt x="1318199" y="17046"/>
                  </a:lnTo>
                  <a:lnTo>
                    <a:pt x="1268711" y="10500"/>
                  </a:lnTo>
                  <a:lnTo>
                    <a:pt x="1218591" y="5527"/>
                  </a:lnTo>
                  <a:lnTo>
                    <a:pt x="1168019" y="2123"/>
                  </a:lnTo>
                  <a:lnTo>
                    <a:pt x="1117174" y="282"/>
                  </a:lnTo>
                  <a:lnTo>
                    <a:pt x="106623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2302764" y="3476244"/>
              <a:ext cx="1004315" cy="1002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C5004B-5559-42F5-A702-13D4AD50D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43C58-F0DB-44DA-A2D0-044B1EA3E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377" y="248341"/>
            <a:ext cx="5115492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Basic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a Decision</a:t>
            </a:r>
            <a:r>
              <a:rPr sz="2400" b="1" spc="-19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351276" y="746584"/>
            <a:ext cx="5503544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264159" y="1927098"/>
            <a:ext cx="6740366" cy="358140"/>
          </a:xfrm>
          <a:custGeom>
            <a:avLst/>
            <a:gdLst/>
            <a:ahLst/>
            <a:cxnLst/>
            <a:rect l="l" t="t" r="r" b="b"/>
            <a:pathLst>
              <a:path w="8987155" h="477519">
                <a:moveTo>
                  <a:pt x="8907526" y="0"/>
                </a:moveTo>
                <a:lnTo>
                  <a:pt x="79501" y="0"/>
                </a:lnTo>
                <a:lnTo>
                  <a:pt x="48541" y="6242"/>
                </a:lnTo>
                <a:lnTo>
                  <a:pt x="23272" y="23272"/>
                </a:lnTo>
                <a:lnTo>
                  <a:pt x="6242" y="48541"/>
                </a:lnTo>
                <a:lnTo>
                  <a:pt x="0" y="79501"/>
                </a:lnTo>
                <a:lnTo>
                  <a:pt x="0" y="397509"/>
                </a:lnTo>
                <a:lnTo>
                  <a:pt x="6242" y="428470"/>
                </a:lnTo>
                <a:lnTo>
                  <a:pt x="23272" y="453739"/>
                </a:lnTo>
                <a:lnTo>
                  <a:pt x="48541" y="470769"/>
                </a:lnTo>
                <a:lnTo>
                  <a:pt x="79501" y="477011"/>
                </a:lnTo>
                <a:lnTo>
                  <a:pt x="8907526" y="477011"/>
                </a:lnTo>
                <a:lnTo>
                  <a:pt x="8938486" y="470769"/>
                </a:lnTo>
                <a:lnTo>
                  <a:pt x="8963755" y="453739"/>
                </a:lnTo>
                <a:lnTo>
                  <a:pt x="8980785" y="428470"/>
                </a:lnTo>
                <a:lnTo>
                  <a:pt x="8987028" y="397509"/>
                </a:lnTo>
                <a:lnTo>
                  <a:pt x="8987028" y="79501"/>
                </a:lnTo>
                <a:lnTo>
                  <a:pt x="8980785" y="48541"/>
                </a:lnTo>
                <a:lnTo>
                  <a:pt x="8963755" y="23272"/>
                </a:lnTo>
                <a:lnTo>
                  <a:pt x="8938486" y="6242"/>
                </a:lnTo>
                <a:lnTo>
                  <a:pt x="8907526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402586" y="2500884"/>
            <a:ext cx="6548438" cy="356711"/>
          </a:xfrm>
          <a:custGeom>
            <a:avLst/>
            <a:gdLst/>
            <a:ahLst/>
            <a:cxnLst/>
            <a:rect l="l" t="t" r="r" b="b"/>
            <a:pathLst>
              <a:path w="8731250" h="475614">
                <a:moveTo>
                  <a:pt x="8651748" y="0"/>
                </a:moveTo>
                <a:lnTo>
                  <a:pt x="79248" y="0"/>
                </a:lnTo>
                <a:lnTo>
                  <a:pt x="48381" y="6221"/>
                </a:lnTo>
                <a:lnTo>
                  <a:pt x="23193" y="23193"/>
                </a:lnTo>
                <a:lnTo>
                  <a:pt x="6221" y="48381"/>
                </a:lnTo>
                <a:lnTo>
                  <a:pt x="0" y="79248"/>
                </a:lnTo>
                <a:lnTo>
                  <a:pt x="0" y="396239"/>
                </a:lnTo>
                <a:lnTo>
                  <a:pt x="6221" y="427106"/>
                </a:lnTo>
                <a:lnTo>
                  <a:pt x="23193" y="452294"/>
                </a:lnTo>
                <a:lnTo>
                  <a:pt x="48381" y="469266"/>
                </a:lnTo>
                <a:lnTo>
                  <a:pt x="79248" y="475488"/>
                </a:lnTo>
                <a:lnTo>
                  <a:pt x="8651748" y="475488"/>
                </a:lnTo>
                <a:lnTo>
                  <a:pt x="8682614" y="469266"/>
                </a:lnTo>
                <a:lnTo>
                  <a:pt x="8707802" y="452294"/>
                </a:lnTo>
                <a:lnTo>
                  <a:pt x="8724774" y="427106"/>
                </a:lnTo>
                <a:lnTo>
                  <a:pt x="8730996" y="396239"/>
                </a:lnTo>
                <a:lnTo>
                  <a:pt x="8730996" y="79248"/>
                </a:lnTo>
                <a:lnTo>
                  <a:pt x="8724774" y="48381"/>
                </a:lnTo>
                <a:lnTo>
                  <a:pt x="8707802" y="23193"/>
                </a:lnTo>
                <a:lnTo>
                  <a:pt x="8682614" y="6221"/>
                </a:lnTo>
                <a:lnTo>
                  <a:pt x="8651748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649600" y="3087242"/>
            <a:ext cx="6494621" cy="358140"/>
          </a:xfrm>
          <a:custGeom>
            <a:avLst/>
            <a:gdLst/>
            <a:ahLst/>
            <a:cxnLst/>
            <a:rect l="l" t="t" r="r" b="b"/>
            <a:pathLst>
              <a:path w="8659494" h="477520">
                <a:moveTo>
                  <a:pt x="8579866" y="0"/>
                </a:moveTo>
                <a:lnTo>
                  <a:pt x="79501" y="0"/>
                </a:lnTo>
                <a:lnTo>
                  <a:pt x="48541" y="6242"/>
                </a:lnTo>
                <a:lnTo>
                  <a:pt x="23272" y="23272"/>
                </a:lnTo>
                <a:lnTo>
                  <a:pt x="6242" y="48541"/>
                </a:lnTo>
                <a:lnTo>
                  <a:pt x="0" y="79501"/>
                </a:lnTo>
                <a:lnTo>
                  <a:pt x="0" y="397510"/>
                </a:lnTo>
                <a:lnTo>
                  <a:pt x="6242" y="428470"/>
                </a:lnTo>
                <a:lnTo>
                  <a:pt x="23272" y="453739"/>
                </a:lnTo>
                <a:lnTo>
                  <a:pt x="48541" y="470769"/>
                </a:lnTo>
                <a:lnTo>
                  <a:pt x="79501" y="477012"/>
                </a:lnTo>
                <a:lnTo>
                  <a:pt x="8579866" y="477012"/>
                </a:lnTo>
                <a:lnTo>
                  <a:pt x="8610826" y="470769"/>
                </a:lnTo>
                <a:lnTo>
                  <a:pt x="8636095" y="453739"/>
                </a:lnTo>
                <a:lnTo>
                  <a:pt x="8653125" y="428470"/>
                </a:lnTo>
                <a:lnTo>
                  <a:pt x="8659367" y="397510"/>
                </a:lnTo>
                <a:lnTo>
                  <a:pt x="8659367" y="79501"/>
                </a:lnTo>
                <a:lnTo>
                  <a:pt x="8653125" y="48541"/>
                </a:lnTo>
                <a:lnTo>
                  <a:pt x="8636095" y="23272"/>
                </a:lnTo>
                <a:lnTo>
                  <a:pt x="8610826" y="6242"/>
                </a:lnTo>
                <a:lnTo>
                  <a:pt x="8579866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95470" y="3673601"/>
            <a:ext cx="6963251" cy="358140"/>
          </a:xfrm>
          <a:custGeom>
            <a:avLst/>
            <a:gdLst/>
            <a:ahLst/>
            <a:cxnLst/>
            <a:rect l="l" t="t" r="r" b="b"/>
            <a:pathLst>
              <a:path w="9284335" h="477520">
                <a:moveTo>
                  <a:pt x="9204706" y="0"/>
                </a:moveTo>
                <a:lnTo>
                  <a:pt x="79501" y="0"/>
                </a:lnTo>
                <a:lnTo>
                  <a:pt x="48541" y="6242"/>
                </a:lnTo>
                <a:lnTo>
                  <a:pt x="23272" y="23272"/>
                </a:lnTo>
                <a:lnTo>
                  <a:pt x="6242" y="48541"/>
                </a:lnTo>
                <a:lnTo>
                  <a:pt x="0" y="79501"/>
                </a:lnTo>
                <a:lnTo>
                  <a:pt x="0" y="397510"/>
                </a:lnTo>
                <a:lnTo>
                  <a:pt x="6242" y="428470"/>
                </a:lnTo>
                <a:lnTo>
                  <a:pt x="23272" y="453739"/>
                </a:lnTo>
                <a:lnTo>
                  <a:pt x="48541" y="470769"/>
                </a:lnTo>
                <a:lnTo>
                  <a:pt x="79501" y="477012"/>
                </a:lnTo>
                <a:lnTo>
                  <a:pt x="9204706" y="477012"/>
                </a:lnTo>
                <a:lnTo>
                  <a:pt x="9235666" y="470769"/>
                </a:lnTo>
                <a:lnTo>
                  <a:pt x="9260935" y="453739"/>
                </a:lnTo>
                <a:lnTo>
                  <a:pt x="9277965" y="428470"/>
                </a:lnTo>
                <a:lnTo>
                  <a:pt x="9284208" y="397510"/>
                </a:lnTo>
                <a:lnTo>
                  <a:pt x="9284208" y="79501"/>
                </a:lnTo>
                <a:lnTo>
                  <a:pt x="9277965" y="48541"/>
                </a:lnTo>
                <a:lnTo>
                  <a:pt x="9260935" y="23272"/>
                </a:lnTo>
                <a:lnTo>
                  <a:pt x="9235666" y="6242"/>
                </a:lnTo>
                <a:lnTo>
                  <a:pt x="9204706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024889" y="1395889"/>
            <a:ext cx="10676573" cy="24215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175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tree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constructed in 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top-down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manner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includes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following</a:t>
            </a:r>
            <a:r>
              <a:rPr sz="1650" spc="25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steps: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49"/>
              </a:spcBef>
            </a:pPr>
            <a:endParaRPr sz="1763">
              <a:latin typeface="Noto Sans"/>
              <a:cs typeface="Noto Sans"/>
            </a:endParaRPr>
          </a:p>
          <a:p>
            <a:pPr marL="325279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Place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all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training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examples 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root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1838">
              <a:latin typeface="Noto Sans"/>
              <a:cs typeface="Noto Sans"/>
            </a:endParaRPr>
          </a:p>
          <a:p>
            <a:pPr marL="1463992"/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Categorize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attributes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8"/>
              </a:spcBef>
            </a:pPr>
            <a:endParaRPr sz="1913">
              <a:latin typeface="Noto Sans"/>
              <a:cs typeface="Noto Sans"/>
            </a:endParaRPr>
          </a:p>
          <a:p>
            <a:pPr marL="2710339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Partition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examples recursively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based 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selected</a:t>
            </a:r>
            <a:r>
              <a:rPr sz="1650" spc="15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attributes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4"/>
              </a:spcBef>
            </a:pPr>
            <a:endParaRPr sz="1913">
              <a:latin typeface="Noto Sans"/>
              <a:cs typeface="Noto Sans"/>
            </a:endParaRPr>
          </a:p>
          <a:p>
            <a:pPr marL="3956685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Select test attributes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basis 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heuristic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statistical</a:t>
            </a:r>
            <a:r>
              <a:rPr sz="1650" spc="21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measure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5648" y="2397442"/>
            <a:ext cx="647700" cy="429578"/>
          </a:xfrm>
          <a:custGeom>
            <a:avLst/>
            <a:gdLst/>
            <a:ahLst/>
            <a:cxnLst/>
            <a:rect l="l" t="t" r="r" b="b"/>
            <a:pathLst>
              <a:path w="863600" h="572770">
                <a:moveTo>
                  <a:pt x="824266" y="516445"/>
                </a:moveTo>
                <a:lnTo>
                  <a:pt x="757936" y="555117"/>
                </a:lnTo>
                <a:lnTo>
                  <a:pt x="756412" y="561213"/>
                </a:lnTo>
                <a:lnTo>
                  <a:pt x="759206" y="565912"/>
                </a:lnTo>
                <a:lnTo>
                  <a:pt x="761873" y="570611"/>
                </a:lnTo>
                <a:lnTo>
                  <a:pt x="767969" y="572262"/>
                </a:lnTo>
                <a:lnTo>
                  <a:pt x="772668" y="569468"/>
                </a:lnTo>
                <a:lnTo>
                  <a:pt x="846591" y="526414"/>
                </a:lnTo>
                <a:lnTo>
                  <a:pt x="843915" y="526414"/>
                </a:lnTo>
                <a:lnTo>
                  <a:pt x="843915" y="525018"/>
                </a:lnTo>
                <a:lnTo>
                  <a:pt x="838962" y="525018"/>
                </a:lnTo>
                <a:lnTo>
                  <a:pt x="824266" y="516445"/>
                </a:lnTo>
                <a:close/>
              </a:path>
              <a:path w="863600" h="572770">
                <a:moveTo>
                  <a:pt x="19812" y="0"/>
                </a:moveTo>
                <a:lnTo>
                  <a:pt x="0" y="0"/>
                </a:lnTo>
                <a:lnTo>
                  <a:pt x="0" y="521970"/>
                </a:lnTo>
                <a:lnTo>
                  <a:pt x="4444" y="526414"/>
                </a:lnTo>
                <a:lnTo>
                  <a:pt x="807175" y="526414"/>
                </a:lnTo>
                <a:lnTo>
                  <a:pt x="824157" y="516509"/>
                </a:lnTo>
                <a:lnTo>
                  <a:pt x="19812" y="516509"/>
                </a:lnTo>
                <a:lnTo>
                  <a:pt x="9906" y="506602"/>
                </a:lnTo>
                <a:lnTo>
                  <a:pt x="19812" y="506602"/>
                </a:lnTo>
                <a:lnTo>
                  <a:pt x="19812" y="0"/>
                </a:lnTo>
                <a:close/>
              </a:path>
              <a:path w="863600" h="572770">
                <a:moveTo>
                  <a:pt x="846631" y="506602"/>
                </a:moveTo>
                <a:lnTo>
                  <a:pt x="843915" y="506602"/>
                </a:lnTo>
                <a:lnTo>
                  <a:pt x="843915" y="526414"/>
                </a:lnTo>
                <a:lnTo>
                  <a:pt x="846591" y="526414"/>
                </a:lnTo>
                <a:lnTo>
                  <a:pt x="863600" y="516509"/>
                </a:lnTo>
                <a:lnTo>
                  <a:pt x="846631" y="506602"/>
                </a:lnTo>
                <a:close/>
              </a:path>
              <a:path w="863600" h="572770">
                <a:moveTo>
                  <a:pt x="838962" y="507873"/>
                </a:moveTo>
                <a:lnTo>
                  <a:pt x="824266" y="516445"/>
                </a:lnTo>
                <a:lnTo>
                  <a:pt x="838962" y="525018"/>
                </a:lnTo>
                <a:lnTo>
                  <a:pt x="838962" y="507873"/>
                </a:lnTo>
                <a:close/>
              </a:path>
              <a:path w="863600" h="572770">
                <a:moveTo>
                  <a:pt x="843915" y="507873"/>
                </a:moveTo>
                <a:lnTo>
                  <a:pt x="838962" y="507873"/>
                </a:lnTo>
                <a:lnTo>
                  <a:pt x="838962" y="525018"/>
                </a:lnTo>
                <a:lnTo>
                  <a:pt x="843915" y="525018"/>
                </a:lnTo>
                <a:lnTo>
                  <a:pt x="843915" y="507873"/>
                </a:lnTo>
                <a:close/>
              </a:path>
              <a:path w="863600" h="572770">
                <a:moveTo>
                  <a:pt x="19812" y="506602"/>
                </a:moveTo>
                <a:lnTo>
                  <a:pt x="9906" y="506602"/>
                </a:lnTo>
                <a:lnTo>
                  <a:pt x="19812" y="516509"/>
                </a:lnTo>
                <a:lnTo>
                  <a:pt x="19812" y="506602"/>
                </a:lnTo>
                <a:close/>
              </a:path>
              <a:path w="863600" h="572770">
                <a:moveTo>
                  <a:pt x="807393" y="506602"/>
                </a:moveTo>
                <a:lnTo>
                  <a:pt x="19812" y="506602"/>
                </a:lnTo>
                <a:lnTo>
                  <a:pt x="19812" y="516509"/>
                </a:lnTo>
                <a:lnTo>
                  <a:pt x="824157" y="516509"/>
                </a:lnTo>
                <a:lnTo>
                  <a:pt x="807393" y="506602"/>
                </a:lnTo>
                <a:close/>
              </a:path>
              <a:path w="863600" h="572770">
                <a:moveTo>
                  <a:pt x="767969" y="460756"/>
                </a:moveTo>
                <a:lnTo>
                  <a:pt x="761873" y="462280"/>
                </a:lnTo>
                <a:lnTo>
                  <a:pt x="759206" y="466979"/>
                </a:lnTo>
                <a:lnTo>
                  <a:pt x="756412" y="471805"/>
                </a:lnTo>
                <a:lnTo>
                  <a:pt x="757936" y="477774"/>
                </a:lnTo>
                <a:lnTo>
                  <a:pt x="824266" y="516445"/>
                </a:lnTo>
                <a:lnTo>
                  <a:pt x="838962" y="507873"/>
                </a:lnTo>
                <a:lnTo>
                  <a:pt x="843915" y="507873"/>
                </a:lnTo>
                <a:lnTo>
                  <a:pt x="843915" y="506602"/>
                </a:lnTo>
                <a:lnTo>
                  <a:pt x="846631" y="506602"/>
                </a:lnTo>
                <a:lnTo>
                  <a:pt x="772668" y="463423"/>
                </a:lnTo>
                <a:lnTo>
                  <a:pt x="767969" y="4607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001517" y="2980372"/>
            <a:ext cx="647700" cy="429578"/>
          </a:xfrm>
          <a:custGeom>
            <a:avLst/>
            <a:gdLst/>
            <a:ahLst/>
            <a:cxnLst/>
            <a:rect l="l" t="t" r="r" b="b"/>
            <a:pathLst>
              <a:path w="863600" h="572770">
                <a:moveTo>
                  <a:pt x="824266" y="516445"/>
                </a:moveTo>
                <a:lnTo>
                  <a:pt x="757936" y="555117"/>
                </a:lnTo>
                <a:lnTo>
                  <a:pt x="756412" y="561213"/>
                </a:lnTo>
                <a:lnTo>
                  <a:pt x="759205" y="565912"/>
                </a:lnTo>
                <a:lnTo>
                  <a:pt x="761873" y="570611"/>
                </a:lnTo>
                <a:lnTo>
                  <a:pt x="767968" y="572262"/>
                </a:lnTo>
                <a:lnTo>
                  <a:pt x="772667" y="569468"/>
                </a:lnTo>
                <a:lnTo>
                  <a:pt x="846591" y="526415"/>
                </a:lnTo>
                <a:lnTo>
                  <a:pt x="843914" y="526415"/>
                </a:lnTo>
                <a:lnTo>
                  <a:pt x="843914" y="525018"/>
                </a:lnTo>
                <a:lnTo>
                  <a:pt x="838962" y="525018"/>
                </a:lnTo>
                <a:lnTo>
                  <a:pt x="824266" y="516445"/>
                </a:lnTo>
                <a:close/>
              </a:path>
              <a:path w="863600" h="572770">
                <a:moveTo>
                  <a:pt x="19812" y="0"/>
                </a:moveTo>
                <a:lnTo>
                  <a:pt x="0" y="0"/>
                </a:lnTo>
                <a:lnTo>
                  <a:pt x="0" y="521970"/>
                </a:lnTo>
                <a:lnTo>
                  <a:pt x="4445" y="526415"/>
                </a:lnTo>
                <a:lnTo>
                  <a:pt x="807175" y="526415"/>
                </a:lnTo>
                <a:lnTo>
                  <a:pt x="824157" y="516509"/>
                </a:lnTo>
                <a:lnTo>
                  <a:pt x="19812" y="516509"/>
                </a:lnTo>
                <a:lnTo>
                  <a:pt x="9905" y="506603"/>
                </a:lnTo>
                <a:lnTo>
                  <a:pt x="19812" y="506603"/>
                </a:lnTo>
                <a:lnTo>
                  <a:pt x="19812" y="0"/>
                </a:lnTo>
                <a:close/>
              </a:path>
              <a:path w="863600" h="572770">
                <a:moveTo>
                  <a:pt x="846631" y="506603"/>
                </a:moveTo>
                <a:lnTo>
                  <a:pt x="843914" y="506603"/>
                </a:lnTo>
                <a:lnTo>
                  <a:pt x="843914" y="526415"/>
                </a:lnTo>
                <a:lnTo>
                  <a:pt x="846591" y="526415"/>
                </a:lnTo>
                <a:lnTo>
                  <a:pt x="863600" y="516509"/>
                </a:lnTo>
                <a:lnTo>
                  <a:pt x="846631" y="506603"/>
                </a:lnTo>
                <a:close/>
              </a:path>
              <a:path w="863600" h="572770">
                <a:moveTo>
                  <a:pt x="838962" y="507873"/>
                </a:moveTo>
                <a:lnTo>
                  <a:pt x="824266" y="516445"/>
                </a:lnTo>
                <a:lnTo>
                  <a:pt x="838962" y="525018"/>
                </a:lnTo>
                <a:lnTo>
                  <a:pt x="838962" y="507873"/>
                </a:lnTo>
                <a:close/>
              </a:path>
              <a:path w="863600" h="572770">
                <a:moveTo>
                  <a:pt x="843914" y="507873"/>
                </a:moveTo>
                <a:lnTo>
                  <a:pt x="838962" y="507873"/>
                </a:lnTo>
                <a:lnTo>
                  <a:pt x="838962" y="525018"/>
                </a:lnTo>
                <a:lnTo>
                  <a:pt x="843914" y="525018"/>
                </a:lnTo>
                <a:lnTo>
                  <a:pt x="843914" y="507873"/>
                </a:lnTo>
                <a:close/>
              </a:path>
              <a:path w="863600" h="572770">
                <a:moveTo>
                  <a:pt x="19812" y="506603"/>
                </a:moveTo>
                <a:lnTo>
                  <a:pt x="9905" y="506603"/>
                </a:lnTo>
                <a:lnTo>
                  <a:pt x="19812" y="516509"/>
                </a:lnTo>
                <a:lnTo>
                  <a:pt x="19812" y="506603"/>
                </a:lnTo>
                <a:close/>
              </a:path>
              <a:path w="863600" h="572770">
                <a:moveTo>
                  <a:pt x="807393" y="506603"/>
                </a:moveTo>
                <a:lnTo>
                  <a:pt x="19812" y="506603"/>
                </a:lnTo>
                <a:lnTo>
                  <a:pt x="19812" y="516509"/>
                </a:lnTo>
                <a:lnTo>
                  <a:pt x="824157" y="516509"/>
                </a:lnTo>
                <a:lnTo>
                  <a:pt x="807393" y="506603"/>
                </a:lnTo>
                <a:close/>
              </a:path>
              <a:path w="863600" h="572770">
                <a:moveTo>
                  <a:pt x="767968" y="460756"/>
                </a:moveTo>
                <a:lnTo>
                  <a:pt x="761873" y="462280"/>
                </a:lnTo>
                <a:lnTo>
                  <a:pt x="759205" y="466979"/>
                </a:lnTo>
                <a:lnTo>
                  <a:pt x="756412" y="471805"/>
                </a:lnTo>
                <a:lnTo>
                  <a:pt x="757936" y="477774"/>
                </a:lnTo>
                <a:lnTo>
                  <a:pt x="824266" y="516445"/>
                </a:lnTo>
                <a:lnTo>
                  <a:pt x="838962" y="507873"/>
                </a:lnTo>
                <a:lnTo>
                  <a:pt x="843914" y="507873"/>
                </a:lnTo>
                <a:lnTo>
                  <a:pt x="843914" y="506603"/>
                </a:lnTo>
                <a:lnTo>
                  <a:pt x="846631" y="506603"/>
                </a:lnTo>
                <a:lnTo>
                  <a:pt x="772667" y="463423"/>
                </a:lnTo>
                <a:lnTo>
                  <a:pt x="767968" y="4607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56532" y="3562159"/>
            <a:ext cx="647700" cy="429578"/>
          </a:xfrm>
          <a:custGeom>
            <a:avLst/>
            <a:gdLst/>
            <a:ahLst/>
            <a:cxnLst/>
            <a:rect l="l" t="t" r="r" b="b"/>
            <a:pathLst>
              <a:path w="863600" h="572770">
                <a:moveTo>
                  <a:pt x="824266" y="516445"/>
                </a:moveTo>
                <a:lnTo>
                  <a:pt x="757936" y="555116"/>
                </a:lnTo>
                <a:lnTo>
                  <a:pt x="756412" y="561213"/>
                </a:lnTo>
                <a:lnTo>
                  <a:pt x="759206" y="565912"/>
                </a:lnTo>
                <a:lnTo>
                  <a:pt x="761873" y="570611"/>
                </a:lnTo>
                <a:lnTo>
                  <a:pt x="767969" y="572262"/>
                </a:lnTo>
                <a:lnTo>
                  <a:pt x="772668" y="569467"/>
                </a:lnTo>
                <a:lnTo>
                  <a:pt x="846591" y="526414"/>
                </a:lnTo>
                <a:lnTo>
                  <a:pt x="843915" y="526414"/>
                </a:lnTo>
                <a:lnTo>
                  <a:pt x="843915" y="525017"/>
                </a:lnTo>
                <a:lnTo>
                  <a:pt x="838962" y="525017"/>
                </a:lnTo>
                <a:lnTo>
                  <a:pt x="824266" y="516445"/>
                </a:lnTo>
                <a:close/>
              </a:path>
              <a:path w="863600" h="572770">
                <a:moveTo>
                  <a:pt x="19812" y="0"/>
                </a:moveTo>
                <a:lnTo>
                  <a:pt x="0" y="0"/>
                </a:lnTo>
                <a:lnTo>
                  <a:pt x="0" y="521969"/>
                </a:lnTo>
                <a:lnTo>
                  <a:pt x="4445" y="526414"/>
                </a:lnTo>
                <a:lnTo>
                  <a:pt x="807175" y="526414"/>
                </a:lnTo>
                <a:lnTo>
                  <a:pt x="824157" y="516508"/>
                </a:lnTo>
                <a:lnTo>
                  <a:pt x="19812" y="516508"/>
                </a:lnTo>
                <a:lnTo>
                  <a:pt x="9906" y="506602"/>
                </a:lnTo>
                <a:lnTo>
                  <a:pt x="19812" y="506602"/>
                </a:lnTo>
                <a:lnTo>
                  <a:pt x="19812" y="0"/>
                </a:lnTo>
                <a:close/>
              </a:path>
              <a:path w="863600" h="572770">
                <a:moveTo>
                  <a:pt x="846631" y="506602"/>
                </a:moveTo>
                <a:lnTo>
                  <a:pt x="843915" y="506602"/>
                </a:lnTo>
                <a:lnTo>
                  <a:pt x="843915" y="526414"/>
                </a:lnTo>
                <a:lnTo>
                  <a:pt x="846591" y="526414"/>
                </a:lnTo>
                <a:lnTo>
                  <a:pt x="863600" y="516508"/>
                </a:lnTo>
                <a:lnTo>
                  <a:pt x="846631" y="506602"/>
                </a:lnTo>
                <a:close/>
              </a:path>
              <a:path w="863600" h="572770">
                <a:moveTo>
                  <a:pt x="838962" y="507873"/>
                </a:moveTo>
                <a:lnTo>
                  <a:pt x="824266" y="516445"/>
                </a:lnTo>
                <a:lnTo>
                  <a:pt x="838962" y="525017"/>
                </a:lnTo>
                <a:lnTo>
                  <a:pt x="838962" y="507873"/>
                </a:lnTo>
                <a:close/>
              </a:path>
              <a:path w="863600" h="572770">
                <a:moveTo>
                  <a:pt x="843915" y="507873"/>
                </a:moveTo>
                <a:lnTo>
                  <a:pt x="838962" y="507873"/>
                </a:lnTo>
                <a:lnTo>
                  <a:pt x="838962" y="525017"/>
                </a:lnTo>
                <a:lnTo>
                  <a:pt x="843915" y="525017"/>
                </a:lnTo>
                <a:lnTo>
                  <a:pt x="843915" y="507873"/>
                </a:lnTo>
                <a:close/>
              </a:path>
              <a:path w="863600" h="572770">
                <a:moveTo>
                  <a:pt x="19812" y="506602"/>
                </a:moveTo>
                <a:lnTo>
                  <a:pt x="9906" y="506602"/>
                </a:lnTo>
                <a:lnTo>
                  <a:pt x="19812" y="516508"/>
                </a:lnTo>
                <a:lnTo>
                  <a:pt x="19812" y="506602"/>
                </a:lnTo>
                <a:close/>
              </a:path>
              <a:path w="863600" h="572770">
                <a:moveTo>
                  <a:pt x="807393" y="506602"/>
                </a:moveTo>
                <a:lnTo>
                  <a:pt x="19812" y="506602"/>
                </a:lnTo>
                <a:lnTo>
                  <a:pt x="19812" y="516508"/>
                </a:lnTo>
                <a:lnTo>
                  <a:pt x="824157" y="516508"/>
                </a:lnTo>
                <a:lnTo>
                  <a:pt x="807393" y="506602"/>
                </a:lnTo>
                <a:close/>
              </a:path>
              <a:path w="863600" h="572770">
                <a:moveTo>
                  <a:pt x="767969" y="460755"/>
                </a:moveTo>
                <a:lnTo>
                  <a:pt x="761873" y="462279"/>
                </a:lnTo>
                <a:lnTo>
                  <a:pt x="759206" y="466978"/>
                </a:lnTo>
                <a:lnTo>
                  <a:pt x="756412" y="471804"/>
                </a:lnTo>
                <a:lnTo>
                  <a:pt x="757936" y="477774"/>
                </a:lnTo>
                <a:lnTo>
                  <a:pt x="824266" y="516445"/>
                </a:lnTo>
                <a:lnTo>
                  <a:pt x="838962" y="507873"/>
                </a:lnTo>
                <a:lnTo>
                  <a:pt x="843915" y="507873"/>
                </a:lnTo>
                <a:lnTo>
                  <a:pt x="843915" y="506602"/>
                </a:lnTo>
                <a:lnTo>
                  <a:pt x="846631" y="506602"/>
                </a:lnTo>
                <a:lnTo>
                  <a:pt x="772668" y="463423"/>
                </a:lnTo>
                <a:lnTo>
                  <a:pt x="767969" y="46075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2" name="object 12"/>
          <p:cNvGrpSpPr/>
          <p:nvPr/>
        </p:nvGrpSpPr>
        <p:grpSpPr>
          <a:xfrm>
            <a:off x="1597913" y="4646294"/>
            <a:ext cx="10599420" cy="1346835"/>
            <a:chOff x="2130551" y="6195059"/>
            <a:chExt cx="14132560" cy="1795780"/>
          </a:xfrm>
        </p:grpSpPr>
        <p:sp>
          <p:nvSpPr>
            <p:cNvPr id="13" name="object 13"/>
            <p:cNvSpPr/>
            <p:nvPr/>
          </p:nvSpPr>
          <p:spPr>
            <a:xfrm>
              <a:off x="3346703" y="6388607"/>
              <a:ext cx="12910185" cy="1450975"/>
            </a:xfrm>
            <a:custGeom>
              <a:avLst/>
              <a:gdLst/>
              <a:ahLst/>
              <a:cxnLst/>
              <a:rect l="l" t="t" r="r" b="b"/>
              <a:pathLst>
                <a:path w="12910185" h="1450975">
                  <a:moveTo>
                    <a:pt x="0" y="241808"/>
                  </a:moveTo>
                  <a:lnTo>
                    <a:pt x="4910" y="193058"/>
                  </a:lnTo>
                  <a:lnTo>
                    <a:pt x="18994" y="147661"/>
                  </a:lnTo>
                  <a:lnTo>
                    <a:pt x="41281" y="106585"/>
                  </a:lnTo>
                  <a:lnTo>
                    <a:pt x="70802" y="70802"/>
                  </a:lnTo>
                  <a:lnTo>
                    <a:pt x="106585" y="41281"/>
                  </a:lnTo>
                  <a:lnTo>
                    <a:pt x="147661" y="18994"/>
                  </a:lnTo>
                  <a:lnTo>
                    <a:pt x="193058" y="4910"/>
                  </a:lnTo>
                  <a:lnTo>
                    <a:pt x="241808" y="0"/>
                  </a:lnTo>
                  <a:lnTo>
                    <a:pt x="12667996" y="0"/>
                  </a:lnTo>
                  <a:lnTo>
                    <a:pt x="12716745" y="4910"/>
                  </a:lnTo>
                  <a:lnTo>
                    <a:pt x="12762142" y="18994"/>
                  </a:lnTo>
                  <a:lnTo>
                    <a:pt x="12803218" y="41281"/>
                  </a:lnTo>
                  <a:lnTo>
                    <a:pt x="12839001" y="70802"/>
                  </a:lnTo>
                  <a:lnTo>
                    <a:pt x="12868522" y="106585"/>
                  </a:lnTo>
                  <a:lnTo>
                    <a:pt x="12890809" y="147661"/>
                  </a:lnTo>
                  <a:lnTo>
                    <a:pt x="12904893" y="193058"/>
                  </a:lnTo>
                  <a:lnTo>
                    <a:pt x="12909804" y="241808"/>
                  </a:lnTo>
                  <a:lnTo>
                    <a:pt x="12909804" y="1209040"/>
                  </a:lnTo>
                  <a:lnTo>
                    <a:pt x="12904893" y="1257789"/>
                  </a:lnTo>
                  <a:lnTo>
                    <a:pt x="12890809" y="1303186"/>
                  </a:lnTo>
                  <a:lnTo>
                    <a:pt x="12868522" y="1344262"/>
                  </a:lnTo>
                  <a:lnTo>
                    <a:pt x="12839001" y="1380045"/>
                  </a:lnTo>
                  <a:lnTo>
                    <a:pt x="12803218" y="1409566"/>
                  </a:lnTo>
                  <a:lnTo>
                    <a:pt x="12762142" y="1431853"/>
                  </a:lnTo>
                  <a:lnTo>
                    <a:pt x="12716745" y="1445937"/>
                  </a:lnTo>
                  <a:lnTo>
                    <a:pt x="12667996" y="1450848"/>
                  </a:lnTo>
                  <a:lnTo>
                    <a:pt x="241808" y="1450848"/>
                  </a:lnTo>
                  <a:lnTo>
                    <a:pt x="193058" y="1445937"/>
                  </a:lnTo>
                  <a:lnTo>
                    <a:pt x="147661" y="1431853"/>
                  </a:lnTo>
                  <a:lnTo>
                    <a:pt x="106585" y="1409566"/>
                  </a:lnTo>
                  <a:lnTo>
                    <a:pt x="70802" y="1380045"/>
                  </a:lnTo>
                  <a:lnTo>
                    <a:pt x="41281" y="1344262"/>
                  </a:lnTo>
                  <a:lnTo>
                    <a:pt x="18994" y="1303186"/>
                  </a:lnTo>
                  <a:lnTo>
                    <a:pt x="4910" y="1257789"/>
                  </a:lnTo>
                  <a:lnTo>
                    <a:pt x="0" y="1209040"/>
                  </a:lnTo>
                  <a:lnTo>
                    <a:pt x="0" y="241808"/>
                  </a:lnTo>
                  <a:close/>
                </a:path>
              </a:pathLst>
            </a:custGeom>
            <a:ln w="12192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0551" y="6195059"/>
              <a:ext cx="1766316" cy="17952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81515" y="4853940"/>
            <a:ext cx="5034915" cy="102480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Conditions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stop</a:t>
            </a:r>
            <a:r>
              <a:rPr sz="1650" b="1" spc="2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b="1" spc="-15" dirty="0">
                <a:solidFill>
                  <a:srgbClr val="404040"/>
                </a:solidFill>
                <a:latin typeface="Noto Sans"/>
                <a:cs typeface="Noto Sans"/>
              </a:rPr>
              <a:t>partitioning: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For 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node, all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samples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belong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same</a:t>
            </a:r>
            <a:r>
              <a:rPr sz="1650" spc="17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 attributes are left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further</a:t>
            </a:r>
            <a:r>
              <a:rPr sz="1650" spc="8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partitioning.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No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samples are left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</a:t>
            </a:r>
            <a:r>
              <a:rPr sz="1650" spc="7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classification.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740FEA-F8F8-4913-9691-8BDDEA68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9E0045-5FC9-48D7-B3A5-4DA4D0ECD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8936" y="248341"/>
            <a:ext cx="378913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Decision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to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Buy</a:t>
            </a:r>
            <a:r>
              <a:rPr sz="2400" b="1" spc="-12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Computer</a:t>
            </a:r>
          </a:p>
        </p:txBody>
      </p:sp>
      <p:sp>
        <p:nvSpPr>
          <p:cNvPr id="3" name="object 3"/>
          <p:cNvSpPr/>
          <p:nvPr/>
        </p:nvSpPr>
        <p:spPr>
          <a:xfrm>
            <a:off x="4093083" y="746584"/>
            <a:ext cx="4031361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44D461-C3D0-46F8-AF3B-A7002DD1E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1F5A5B-96F6-4C3C-A22D-709EB766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D14258-7EBA-488B-8058-9CA4ADC1B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08" y="1269690"/>
            <a:ext cx="11329386" cy="521986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093083" y="746584"/>
            <a:ext cx="4031361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398279-FC5A-482F-A2BB-11F53167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594E7A-E322-461C-B6D3-7DF6DFF6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FEBDCA69-37ED-4043-9F25-D7EBCADFF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8936" y="248341"/>
            <a:ext cx="378913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Decision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to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Buy</a:t>
            </a:r>
            <a:r>
              <a:rPr sz="2400" b="1" spc="-12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Computer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7E9FA8-C6D9-4C09-AD4E-5B84CF76B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5" y="1246694"/>
            <a:ext cx="11116970" cy="514048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093083" y="746584"/>
            <a:ext cx="4031361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0827FA6-6186-4793-846E-0E8AFB08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7859525-B2F1-4D59-AE41-A476EFF5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37" name="object 2">
            <a:extLst>
              <a:ext uri="{FF2B5EF4-FFF2-40B4-BE49-F238E27FC236}">
                <a16:creationId xmlns:a16="http://schemas.microsoft.com/office/drawing/2014/main" id="{13580E6F-6BF2-4483-A1E7-AC34CEB19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8936" y="248341"/>
            <a:ext cx="3789131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Decision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to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Buy</a:t>
            </a:r>
            <a:r>
              <a:rPr sz="2400" b="1" spc="-12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Computer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D7D37BC-7F9C-46F2-831E-6AB7127C4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7" y="1241038"/>
            <a:ext cx="11390883" cy="523834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526" y="248341"/>
            <a:ext cx="407179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Classification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Rules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3926205" y="746584"/>
            <a:ext cx="4363974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89" y="1269701"/>
            <a:ext cx="7860983" cy="191911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these</a:t>
            </a:r>
            <a:r>
              <a:rPr sz="1650" spc="6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rules: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Font typeface="Courier New"/>
              <a:buChar char="o"/>
              <a:tabLst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statements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represented as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IF-THEN</a:t>
            </a:r>
            <a:r>
              <a:rPr sz="1650" spc="13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rules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Font typeface="Courier New"/>
              <a:buChar char="o"/>
              <a:tabLst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is,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 least,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rule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every path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root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a leaf in a</a:t>
            </a:r>
            <a:r>
              <a:rPr sz="1650" spc="25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tree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Font typeface="Courier New"/>
              <a:buChar char="o"/>
              <a:tabLst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conjunction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formed 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every attribute-value pair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along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path in a</a:t>
            </a:r>
            <a:r>
              <a:rPr sz="1650" spc="24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tree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Font typeface="Courier New"/>
              <a:buChar char="o"/>
              <a:tabLst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class prediction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held by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leaf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node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a</a:t>
            </a:r>
            <a:r>
              <a:rPr sz="1650" spc="22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tree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5473" y="3557587"/>
            <a:ext cx="7222427" cy="2443163"/>
          </a:xfrm>
          <a:custGeom>
            <a:avLst/>
            <a:gdLst/>
            <a:ahLst/>
            <a:cxnLst/>
            <a:rect l="l" t="t" r="r" b="b"/>
            <a:pathLst>
              <a:path w="9203690" h="2874645">
                <a:moveTo>
                  <a:pt x="0" y="87122"/>
                </a:moveTo>
                <a:lnTo>
                  <a:pt x="6844" y="53203"/>
                </a:lnTo>
                <a:lnTo>
                  <a:pt x="25511" y="25511"/>
                </a:lnTo>
                <a:lnTo>
                  <a:pt x="53203" y="6844"/>
                </a:lnTo>
                <a:lnTo>
                  <a:pt x="87122" y="0"/>
                </a:lnTo>
                <a:lnTo>
                  <a:pt x="9116314" y="0"/>
                </a:lnTo>
                <a:lnTo>
                  <a:pt x="9150232" y="6844"/>
                </a:lnTo>
                <a:lnTo>
                  <a:pt x="9177924" y="25511"/>
                </a:lnTo>
                <a:lnTo>
                  <a:pt x="9196591" y="53203"/>
                </a:lnTo>
                <a:lnTo>
                  <a:pt x="9203436" y="87122"/>
                </a:lnTo>
                <a:lnTo>
                  <a:pt x="9203436" y="2787141"/>
                </a:lnTo>
                <a:lnTo>
                  <a:pt x="9196591" y="2821060"/>
                </a:lnTo>
                <a:lnTo>
                  <a:pt x="9177924" y="2848752"/>
                </a:lnTo>
                <a:lnTo>
                  <a:pt x="9150232" y="2867419"/>
                </a:lnTo>
                <a:lnTo>
                  <a:pt x="9116314" y="2874264"/>
                </a:lnTo>
                <a:lnTo>
                  <a:pt x="87122" y="2874264"/>
                </a:lnTo>
                <a:lnTo>
                  <a:pt x="53203" y="2867419"/>
                </a:lnTo>
                <a:lnTo>
                  <a:pt x="25511" y="2848752"/>
                </a:lnTo>
                <a:lnTo>
                  <a:pt x="6844" y="2821060"/>
                </a:lnTo>
                <a:lnTo>
                  <a:pt x="0" y="2787141"/>
                </a:lnTo>
                <a:lnTo>
                  <a:pt x="0" y="87122"/>
                </a:lnTo>
                <a:close/>
              </a:path>
            </a:pathLst>
          </a:custGeom>
          <a:ln w="19812">
            <a:solidFill>
              <a:srgbClr val="F17E1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905411" y="3673261"/>
            <a:ext cx="6405563" cy="169722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just">
              <a:spcBef>
                <a:spcPts val="79"/>
              </a:spcBef>
            </a:pPr>
            <a:r>
              <a:rPr sz="1500" b="1" spc="-8" dirty="0">
                <a:solidFill>
                  <a:srgbClr val="404040"/>
                </a:solidFill>
                <a:latin typeface="Noto Sans"/>
                <a:cs typeface="Noto Sans"/>
              </a:rPr>
              <a:t>Let’s </a:t>
            </a:r>
            <a:r>
              <a:rPr sz="1500" b="1" dirty="0">
                <a:solidFill>
                  <a:srgbClr val="404040"/>
                </a:solidFill>
                <a:latin typeface="Noto Sans"/>
                <a:cs typeface="Noto Sans"/>
              </a:rPr>
              <a:t>apply </a:t>
            </a:r>
            <a:r>
              <a:rPr sz="1500" b="1" spc="-4" dirty="0">
                <a:solidFill>
                  <a:srgbClr val="404040"/>
                </a:solidFill>
                <a:latin typeface="Noto Sans"/>
                <a:cs typeface="Noto Sans"/>
              </a:rPr>
              <a:t>these </a:t>
            </a:r>
            <a:r>
              <a:rPr sz="1500" b="1" dirty="0">
                <a:solidFill>
                  <a:srgbClr val="404040"/>
                </a:solidFill>
                <a:latin typeface="Noto Sans"/>
                <a:cs typeface="Noto Sans"/>
              </a:rPr>
              <a:t>rules </a:t>
            </a:r>
            <a:r>
              <a:rPr sz="1500" b="1" spc="-4" dirty="0">
                <a:solidFill>
                  <a:srgbClr val="404040"/>
                </a:solidFill>
                <a:latin typeface="Noto Sans"/>
                <a:cs typeface="Noto Sans"/>
              </a:rPr>
              <a:t>on the “Buy </a:t>
            </a:r>
            <a:r>
              <a:rPr sz="1500" b="1" spc="4" dirty="0">
                <a:solidFill>
                  <a:srgbClr val="404040"/>
                </a:solidFill>
                <a:latin typeface="Noto Sans"/>
                <a:cs typeface="Noto Sans"/>
              </a:rPr>
              <a:t>Computer”</a:t>
            </a:r>
            <a:r>
              <a:rPr sz="1500" b="1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b="1" dirty="0">
                <a:solidFill>
                  <a:srgbClr val="404040"/>
                </a:solidFill>
                <a:latin typeface="Noto Sans"/>
                <a:cs typeface="Noto Sans"/>
              </a:rPr>
              <a:t>dataset</a:t>
            </a:r>
            <a:r>
              <a:rPr sz="1500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500" dirty="0">
              <a:latin typeface="Noto Sans"/>
              <a:cs typeface="Noto Sans"/>
            </a:endParaRPr>
          </a:p>
          <a:p>
            <a:pPr marL="9525" marR="920591" algn="just">
              <a:lnSpc>
                <a:spcPct val="120000"/>
              </a:lnSpc>
              <a:spcBef>
                <a:spcPts val="716"/>
              </a:spcBef>
              <a:tabLst>
                <a:tab pos="3094672" algn="l"/>
              </a:tabLst>
            </a:pPr>
            <a:r>
              <a:rPr sz="1500" i="1" spc="-41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500" i="1" spc="-49" dirty="0">
                <a:solidFill>
                  <a:srgbClr val="404040"/>
                </a:solidFill>
                <a:latin typeface="Noto Sans"/>
                <a:cs typeface="Noto Sans"/>
              </a:rPr>
              <a:t>Age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“&lt;=30” AND </a:t>
            </a:r>
            <a:r>
              <a:rPr sz="1500" i="1" spc="-11" dirty="0">
                <a:solidFill>
                  <a:srgbClr val="404040"/>
                </a:solidFill>
                <a:latin typeface="Noto Sans"/>
                <a:cs typeface="Noto Sans"/>
              </a:rPr>
              <a:t>Student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15" dirty="0">
                <a:solidFill>
                  <a:srgbClr val="404040"/>
                </a:solidFill>
                <a:latin typeface="Noto Sans"/>
                <a:cs typeface="Noto Sans"/>
              </a:rPr>
              <a:t>“No”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THEN buys_computer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11" dirty="0">
                <a:solidFill>
                  <a:srgbClr val="404040"/>
                </a:solidFill>
                <a:latin typeface="Noto Sans"/>
                <a:cs typeface="Noto Sans"/>
              </a:rPr>
              <a:t>“No”  </a:t>
            </a:r>
            <a:r>
              <a:rPr sz="1500" i="1" spc="-41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500" i="1" spc="-45" dirty="0">
                <a:solidFill>
                  <a:srgbClr val="404040"/>
                </a:solidFill>
                <a:latin typeface="Noto Sans"/>
                <a:cs typeface="Noto Sans"/>
              </a:rPr>
              <a:t>Age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“&lt;=30” AND </a:t>
            </a:r>
            <a:r>
              <a:rPr sz="1500" i="1" spc="-11" dirty="0">
                <a:solidFill>
                  <a:srgbClr val="404040"/>
                </a:solidFill>
                <a:latin typeface="Noto Sans"/>
                <a:cs typeface="Noto Sans"/>
              </a:rPr>
              <a:t>Student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23" dirty="0">
                <a:solidFill>
                  <a:srgbClr val="404040"/>
                </a:solidFill>
                <a:latin typeface="Noto Sans"/>
                <a:cs typeface="Noto Sans"/>
              </a:rPr>
              <a:t>“Yes”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THEN buys_computer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23" dirty="0">
                <a:solidFill>
                  <a:srgbClr val="404040"/>
                </a:solidFill>
                <a:latin typeface="Noto Sans"/>
                <a:cs typeface="Noto Sans"/>
              </a:rPr>
              <a:t>“Yes”  </a:t>
            </a:r>
            <a:r>
              <a:rPr sz="1500" i="1" spc="-41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500" i="1" spc="-45" dirty="0">
                <a:solidFill>
                  <a:srgbClr val="404040"/>
                </a:solidFill>
                <a:latin typeface="Noto Sans"/>
                <a:cs typeface="Noto Sans"/>
              </a:rPr>
              <a:t>Age</a:t>
            </a:r>
            <a:r>
              <a:rPr sz="1500" i="1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500" i="1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“31…40”	THEN buys_computer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500" i="1" spc="-3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i="1" spc="-23" dirty="0">
                <a:solidFill>
                  <a:srgbClr val="404040"/>
                </a:solidFill>
                <a:latin typeface="Noto Sans"/>
                <a:cs typeface="Noto Sans"/>
              </a:rPr>
              <a:t>“Yes”</a:t>
            </a:r>
            <a:endParaRPr sz="1500" dirty="0">
              <a:latin typeface="Noto Sans"/>
              <a:cs typeface="Noto Sans"/>
            </a:endParaRPr>
          </a:p>
          <a:p>
            <a:pPr marL="9525" marR="3810" algn="just">
              <a:lnSpc>
                <a:spcPct val="120000"/>
              </a:lnSpc>
            </a:pPr>
            <a:r>
              <a:rPr sz="1500" i="1" spc="-41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500" i="1" spc="-45" dirty="0">
                <a:solidFill>
                  <a:srgbClr val="404040"/>
                </a:solidFill>
                <a:latin typeface="Noto Sans"/>
                <a:cs typeface="Noto Sans"/>
              </a:rPr>
              <a:t>Age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“&gt;40” AND </a:t>
            </a:r>
            <a:r>
              <a:rPr sz="1500" i="1" spc="-11" dirty="0">
                <a:solidFill>
                  <a:srgbClr val="404040"/>
                </a:solidFill>
                <a:latin typeface="Noto Sans"/>
                <a:cs typeface="Noto Sans"/>
              </a:rPr>
              <a:t>Credit </a:t>
            </a:r>
            <a:r>
              <a:rPr sz="1500" i="1" spc="-26" dirty="0">
                <a:solidFill>
                  <a:srgbClr val="404040"/>
                </a:solidFill>
                <a:latin typeface="Noto Sans"/>
                <a:cs typeface="Noto Sans"/>
              </a:rPr>
              <a:t>Rating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11" dirty="0">
                <a:solidFill>
                  <a:srgbClr val="404040"/>
                </a:solidFill>
                <a:latin typeface="Noto Sans"/>
                <a:cs typeface="Noto Sans"/>
              </a:rPr>
              <a:t>“Excellent”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THEN buys_computer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23" dirty="0">
                <a:solidFill>
                  <a:srgbClr val="404040"/>
                </a:solidFill>
                <a:latin typeface="Noto Sans"/>
                <a:cs typeface="Noto Sans"/>
              </a:rPr>
              <a:t>“Yes”  </a:t>
            </a:r>
            <a:r>
              <a:rPr sz="1500" i="1" spc="-41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500" i="1" spc="-45" dirty="0">
                <a:solidFill>
                  <a:srgbClr val="404040"/>
                </a:solidFill>
                <a:latin typeface="Noto Sans"/>
                <a:cs typeface="Noto Sans"/>
              </a:rPr>
              <a:t>Age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“&lt;=30” AND </a:t>
            </a:r>
            <a:r>
              <a:rPr sz="1500" i="1" spc="-11" dirty="0">
                <a:solidFill>
                  <a:srgbClr val="404040"/>
                </a:solidFill>
                <a:latin typeface="Noto Sans"/>
                <a:cs typeface="Noto Sans"/>
              </a:rPr>
              <a:t>Credit </a:t>
            </a:r>
            <a:r>
              <a:rPr sz="1500" i="1" spc="-26" dirty="0">
                <a:solidFill>
                  <a:srgbClr val="404040"/>
                </a:solidFill>
                <a:latin typeface="Noto Sans"/>
                <a:cs typeface="Noto Sans"/>
              </a:rPr>
              <a:t>Rating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 “Fair” </a:t>
            </a:r>
            <a:r>
              <a:rPr sz="1500" i="1" spc="-8" dirty="0">
                <a:solidFill>
                  <a:srgbClr val="404040"/>
                </a:solidFill>
                <a:latin typeface="Noto Sans"/>
                <a:cs typeface="Noto Sans"/>
              </a:rPr>
              <a:t>THEN buys_computer </a:t>
            </a:r>
            <a:r>
              <a:rPr sz="1500" i="1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500" i="1" spc="11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i="1" spc="-15" dirty="0">
                <a:solidFill>
                  <a:srgbClr val="404040"/>
                </a:solidFill>
                <a:latin typeface="Noto Sans"/>
                <a:cs typeface="Noto Sans"/>
              </a:rPr>
              <a:t>“No”</a:t>
            </a:r>
            <a:endParaRPr sz="1500" dirty="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4122D-8782-410D-B270-445C2251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BDC4B-0484-4A7D-89B1-C73D29D6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2404" y="248341"/>
            <a:ext cx="403006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IN"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Overfitting </a:t>
            </a:r>
            <a:r>
              <a:rPr lang="en-IN"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</a:t>
            </a:r>
            <a:r>
              <a:rPr lang="en-IN"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lang="en-IN"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76497" y="746584"/>
            <a:ext cx="4280535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89" y="1269702"/>
            <a:ext cx="8177213" cy="115480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Sometimes, a tree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overfit 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training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can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lead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issues, such</a:t>
            </a:r>
            <a:r>
              <a:rPr sz="1650" spc="3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as:</a:t>
            </a:r>
            <a:endParaRPr sz="1650">
              <a:latin typeface="Noto Sans"/>
              <a:cs typeface="Noto Sans"/>
            </a:endParaRPr>
          </a:p>
          <a:p>
            <a:pPr marL="541973" lvl="1" indent="-257651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many</a:t>
            </a:r>
            <a:r>
              <a:rPr sz="1650" spc="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branches</a:t>
            </a:r>
            <a:endParaRPr sz="1650">
              <a:latin typeface="Noto Sans"/>
              <a:cs typeface="Noto Sans"/>
            </a:endParaRPr>
          </a:p>
          <a:p>
            <a:pPr marL="541973" lvl="1" indent="-257651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Less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accurate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unseen</a:t>
            </a:r>
            <a:r>
              <a:rPr sz="1650" spc="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samples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9693" y="3296984"/>
            <a:ext cx="8490585" cy="2265521"/>
          </a:xfrm>
          <a:custGeom>
            <a:avLst/>
            <a:gdLst/>
            <a:ahLst/>
            <a:cxnLst/>
            <a:rect l="l" t="t" r="r" b="b"/>
            <a:pathLst>
              <a:path w="11320780" h="3020695">
                <a:moveTo>
                  <a:pt x="0" y="91439"/>
                </a:moveTo>
                <a:lnTo>
                  <a:pt x="7197" y="55881"/>
                </a:lnTo>
                <a:lnTo>
                  <a:pt x="26812" y="26812"/>
                </a:lnTo>
                <a:lnTo>
                  <a:pt x="55881" y="7197"/>
                </a:lnTo>
                <a:lnTo>
                  <a:pt x="91440" y="0"/>
                </a:lnTo>
                <a:lnTo>
                  <a:pt x="11228832" y="0"/>
                </a:lnTo>
                <a:lnTo>
                  <a:pt x="11264390" y="7197"/>
                </a:lnTo>
                <a:lnTo>
                  <a:pt x="11293459" y="26812"/>
                </a:lnTo>
                <a:lnTo>
                  <a:pt x="11313074" y="55881"/>
                </a:lnTo>
                <a:lnTo>
                  <a:pt x="11320272" y="91439"/>
                </a:lnTo>
                <a:lnTo>
                  <a:pt x="11320272" y="2929128"/>
                </a:lnTo>
                <a:lnTo>
                  <a:pt x="11313074" y="2964686"/>
                </a:lnTo>
                <a:lnTo>
                  <a:pt x="11293459" y="2993755"/>
                </a:lnTo>
                <a:lnTo>
                  <a:pt x="11264390" y="3013370"/>
                </a:lnTo>
                <a:lnTo>
                  <a:pt x="11228832" y="3020568"/>
                </a:lnTo>
                <a:lnTo>
                  <a:pt x="91440" y="3020568"/>
                </a:lnTo>
                <a:lnTo>
                  <a:pt x="55881" y="3013370"/>
                </a:lnTo>
                <a:lnTo>
                  <a:pt x="26812" y="2993755"/>
                </a:lnTo>
                <a:lnTo>
                  <a:pt x="7197" y="2964686"/>
                </a:lnTo>
                <a:lnTo>
                  <a:pt x="0" y="2929128"/>
                </a:lnTo>
                <a:lnTo>
                  <a:pt x="0" y="91439"/>
                </a:lnTo>
                <a:close/>
              </a:path>
            </a:pathLst>
          </a:custGeom>
          <a:ln w="19812">
            <a:solidFill>
              <a:srgbClr val="F17E1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682716" y="3336035"/>
            <a:ext cx="7096125" cy="188189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b="1" spc="-11" dirty="0">
                <a:solidFill>
                  <a:srgbClr val="404040"/>
                </a:solidFill>
                <a:latin typeface="Noto Sans"/>
                <a:cs typeface="Noto Sans"/>
              </a:rPr>
              <a:t>How </a:t>
            </a:r>
            <a:r>
              <a:rPr sz="1500" b="1" spc="-4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500" b="1" dirty="0">
                <a:solidFill>
                  <a:srgbClr val="404040"/>
                </a:solidFill>
                <a:latin typeface="Noto Sans"/>
                <a:cs typeface="Noto Sans"/>
              </a:rPr>
              <a:t>avoid</a:t>
            </a:r>
            <a:r>
              <a:rPr sz="1500" b="1" spc="-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b="1" spc="-15" dirty="0">
                <a:solidFill>
                  <a:srgbClr val="404040"/>
                </a:solidFill>
                <a:latin typeface="Noto Sans"/>
                <a:cs typeface="Noto Sans"/>
              </a:rPr>
              <a:t>overfitting?</a:t>
            </a:r>
            <a:endParaRPr sz="1500">
              <a:latin typeface="Noto Sans"/>
              <a:cs typeface="Noto Sans"/>
            </a:endParaRPr>
          </a:p>
          <a:p>
            <a:pPr marL="9525">
              <a:spcBef>
                <a:spcPts val="1076"/>
              </a:spcBef>
            </a:pP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There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are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two</a:t>
            </a:r>
            <a:r>
              <a:rPr sz="150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approaches:</a:t>
            </a:r>
            <a:endParaRPr sz="1500">
              <a:latin typeface="Noto Sans"/>
              <a:cs typeface="Noto Sans"/>
            </a:endParaRPr>
          </a:p>
          <a:p>
            <a:pPr marL="266700" marR="3810" indent="-257175">
              <a:lnSpc>
                <a:spcPct val="120000"/>
              </a:lnSpc>
              <a:spcBef>
                <a:spcPts val="724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500" b="1" spc="-15" dirty="0">
                <a:solidFill>
                  <a:srgbClr val="404040"/>
                </a:solidFill>
                <a:latin typeface="Noto Sans"/>
                <a:cs typeface="Noto Sans"/>
              </a:rPr>
              <a:t>Prepruning</a:t>
            </a: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: 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Stop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construction 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tree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early. </a:t>
            </a:r>
            <a:r>
              <a:rPr sz="1500" spc="-49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goodness </a:t>
            </a: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measure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is  </a:t>
            </a:r>
            <a:r>
              <a:rPr sz="1500" spc="-23" dirty="0">
                <a:solidFill>
                  <a:srgbClr val="404040"/>
                </a:solidFill>
                <a:latin typeface="Noto Sans"/>
                <a:cs typeface="Noto Sans"/>
              </a:rPr>
              <a:t>falling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below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threshold, 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do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not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split the</a:t>
            </a:r>
            <a:r>
              <a:rPr sz="1500" spc="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500" spc="-4" dirty="0">
                <a:solidFill>
                  <a:srgbClr val="404040"/>
                </a:solidFill>
                <a:latin typeface="Noto Sans"/>
                <a:cs typeface="Noto Sans"/>
              </a:rPr>
              <a:t>node.</a:t>
            </a:r>
            <a:endParaRPr sz="1500">
              <a:latin typeface="Noto Sans"/>
              <a:cs typeface="Noto Sans"/>
            </a:endParaRPr>
          </a:p>
          <a:p>
            <a:pPr marL="266700" marR="26670" indent="-257175">
              <a:lnSpc>
                <a:spcPct val="120000"/>
              </a:lnSpc>
              <a:spcBef>
                <a:spcPts val="720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500" b="1" spc="-11" dirty="0">
                <a:solidFill>
                  <a:srgbClr val="404040"/>
                </a:solidFill>
                <a:latin typeface="Noto Sans"/>
                <a:cs typeface="Noto Sans"/>
              </a:rPr>
              <a:t>Postpruning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: </a:t>
            </a:r>
            <a:r>
              <a:rPr sz="1500" spc="-49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case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selecting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an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appropriate threshold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difficult, </a:t>
            </a: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remove 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branches from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 fully-developed </a:t>
            </a: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tree </a:t>
            </a:r>
            <a:r>
              <a:rPr sz="1500" spc="-23" dirty="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sz="1500" spc="-34" dirty="0">
                <a:solidFill>
                  <a:srgbClr val="404040"/>
                </a:solidFill>
                <a:latin typeface="Noto Sans"/>
                <a:cs typeface="Noto Sans"/>
              </a:rPr>
              <a:t>getting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500" spc="-19" dirty="0">
                <a:solidFill>
                  <a:srgbClr val="404040"/>
                </a:solidFill>
                <a:latin typeface="Noto Sans"/>
                <a:cs typeface="Noto Sans"/>
              </a:rPr>
              <a:t>progressively </a:t>
            </a:r>
            <a:r>
              <a:rPr sz="1500" spc="-11" dirty="0">
                <a:solidFill>
                  <a:srgbClr val="404040"/>
                </a:solidFill>
                <a:latin typeface="Noto Sans"/>
                <a:cs typeface="Noto Sans"/>
              </a:rPr>
              <a:t>pruned </a:t>
            </a:r>
            <a:r>
              <a:rPr sz="1500" spc="-15" dirty="0">
                <a:solidFill>
                  <a:srgbClr val="404040"/>
                </a:solidFill>
                <a:latin typeface="Noto Sans"/>
                <a:cs typeface="Noto Sans"/>
              </a:rPr>
              <a:t>trees’  </a:t>
            </a:r>
            <a:r>
              <a:rPr sz="1500" spc="-8" dirty="0">
                <a:solidFill>
                  <a:srgbClr val="404040"/>
                </a:solidFill>
                <a:latin typeface="Noto Sans"/>
                <a:cs typeface="Noto Sans"/>
              </a:rPr>
              <a:t>sequence.</a:t>
            </a:r>
            <a:endParaRPr sz="150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FED83-D311-49A8-AE60-ABA19EB2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29EFE-C17E-4C31-8336-238C2FDA0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4750" y="248341"/>
            <a:ext cx="431754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Tips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to </a:t>
            </a:r>
            <a:r>
              <a:rPr sz="2400" b="1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Find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the </a:t>
            </a: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Final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Tree</a:t>
            </a:r>
            <a:r>
              <a:rPr sz="2400" b="1" spc="-22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3777615" y="746584"/>
            <a:ext cx="4678299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754059" y="3239834"/>
            <a:ext cx="9102090" cy="969645"/>
          </a:xfrm>
          <a:custGeom>
            <a:avLst/>
            <a:gdLst/>
            <a:ahLst/>
            <a:cxnLst/>
            <a:rect l="l" t="t" r="r" b="b"/>
            <a:pathLst>
              <a:path w="12136119" h="1292860">
                <a:moveTo>
                  <a:pt x="0" y="129286"/>
                </a:moveTo>
                <a:lnTo>
                  <a:pt x="8227" y="88432"/>
                </a:lnTo>
                <a:lnTo>
                  <a:pt x="31134" y="52943"/>
                </a:lnTo>
                <a:lnTo>
                  <a:pt x="66056" y="24952"/>
                </a:lnTo>
                <a:lnTo>
                  <a:pt x="110329" y="6593"/>
                </a:lnTo>
                <a:lnTo>
                  <a:pt x="161289" y="0"/>
                </a:lnTo>
                <a:lnTo>
                  <a:pt x="11974322" y="0"/>
                </a:lnTo>
                <a:lnTo>
                  <a:pt x="12025282" y="6593"/>
                </a:lnTo>
                <a:lnTo>
                  <a:pt x="12069555" y="24952"/>
                </a:lnTo>
                <a:lnTo>
                  <a:pt x="12104477" y="52943"/>
                </a:lnTo>
                <a:lnTo>
                  <a:pt x="12127384" y="88432"/>
                </a:lnTo>
                <a:lnTo>
                  <a:pt x="12135612" y="129286"/>
                </a:lnTo>
                <a:lnTo>
                  <a:pt x="12135612" y="1163066"/>
                </a:lnTo>
                <a:lnTo>
                  <a:pt x="12127384" y="1203919"/>
                </a:lnTo>
                <a:lnTo>
                  <a:pt x="12104477" y="1239408"/>
                </a:lnTo>
                <a:lnTo>
                  <a:pt x="12069555" y="1267399"/>
                </a:lnTo>
                <a:lnTo>
                  <a:pt x="12025282" y="1285758"/>
                </a:lnTo>
                <a:lnTo>
                  <a:pt x="11974322" y="1292352"/>
                </a:lnTo>
                <a:lnTo>
                  <a:pt x="161289" y="1292352"/>
                </a:lnTo>
                <a:lnTo>
                  <a:pt x="110329" y="1285758"/>
                </a:lnTo>
                <a:lnTo>
                  <a:pt x="66056" y="1267399"/>
                </a:lnTo>
                <a:lnTo>
                  <a:pt x="31134" y="1239408"/>
                </a:lnTo>
                <a:lnTo>
                  <a:pt x="8227" y="1203919"/>
                </a:lnTo>
                <a:lnTo>
                  <a:pt x="0" y="1163066"/>
                </a:lnTo>
                <a:lnTo>
                  <a:pt x="0" y="129286"/>
                </a:lnTo>
                <a:close/>
              </a:path>
            </a:pathLst>
          </a:custGeom>
          <a:ln w="19812">
            <a:solidFill>
              <a:srgbClr val="F69E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061240" y="3578161"/>
            <a:ext cx="2150269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Apply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cross-validation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4059" y="1773364"/>
            <a:ext cx="9102090" cy="969645"/>
          </a:xfrm>
          <a:custGeom>
            <a:avLst/>
            <a:gdLst/>
            <a:ahLst/>
            <a:cxnLst/>
            <a:rect l="l" t="t" r="r" b="b"/>
            <a:pathLst>
              <a:path w="12136119" h="1292860">
                <a:moveTo>
                  <a:pt x="0" y="129286"/>
                </a:moveTo>
                <a:lnTo>
                  <a:pt x="8227" y="88432"/>
                </a:lnTo>
                <a:lnTo>
                  <a:pt x="31134" y="52943"/>
                </a:lnTo>
                <a:lnTo>
                  <a:pt x="66056" y="24952"/>
                </a:lnTo>
                <a:lnTo>
                  <a:pt x="110329" y="6593"/>
                </a:lnTo>
                <a:lnTo>
                  <a:pt x="161289" y="0"/>
                </a:lnTo>
                <a:lnTo>
                  <a:pt x="11974322" y="0"/>
                </a:lnTo>
                <a:lnTo>
                  <a:pt x="12025282" y="6593"/>
                </a:lnTo>
                <a:lnTo>
                  <a:pt x="12069555" y="24952"/>
                </a:lnTo>
                <a:lnTo>
                  <a:pt x="12104477" y="52943"/>
                </a:lnTo>
                <a:lnTo>
                  <a:pt x="12127384" y="88432"/>
                </a:lnTo>
                <a:lnTo>
                  <a:pt x="12135612" y="129286"/>
                </a:lnTo>
                <a:lnTo>
                  <a:pt x="12135612" y="1163066"/>
                </a:lnTo>
                <a:lnTo>
                  <a:pt x="12127384" y="1203919"/>
                </a:lnTo>
                <a:lnTo>
                  <a:pt x="12104477" y="1239408"/>
                </a:lnTo>
                <a:lnTo>
                  <a:pt x="12069555" y="1267399"/>
                </a:lnTo>
                <a:lnTo>
                  <a:pt x="12025282" y="1285758"/>
                </a:lnTo>
                <a:lnTo>
                  <a:pt x="11974322" y="1292352"/>
                </a:lnTo>
                <a:lnTo>
                  <a:pt x="161289" y="1292352"/>
                </a:lnTo>
                <a:lnTo>
                  <a:pt x="110329" y="1285758"/>
                </a:lnTo>
                <a:lnTo>
                  <a:pt x="66056" y="1267399"/>
                </a:lnTo>
                <a:lnTo>
                  <a:pt x="31134" y="1239408"/>
                </a:lnTo>
                <a:lnTo>
                  <a:pt x="8227" y="1203919"/>
                </a:lnTo>
                <a:lnTo>
                  <a:pt x="0" y="1163066"/>
                </a:lnTo>
                <a:lnTo>
                  <a:pt x="0" y="129286"/>
                </a:lnTo>
                <a:close/>
              </a:path>
            </a:pathLst>
          </a:custGeom>
          <a:ln w="19812">
            <a:solidFill>
              <a:srgbClr val="F69E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061240" y="2111215"/>
            <a:ext cx="4274820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Separate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training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(2/3)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testing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(1/3)</a:t>
            </a:r>
            <a:r>
              <a:rPr sz="1650" spc="16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sets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1469" y="3102101"/>
            <a:ext cx="2569845" cy="1228725"/>
            <a:chOff x="441959" y="4136135"/>
            <a:chExt cx="3426460" cy="1638300"/>
          </a:xfrm>
        </p:grpSpPr>
        <p:sp>
          <p:nvSpPr>
            <p:cNvPr id="9" name="object 9"/>
            <p:cNvSpPr/>
            <p:nvPr/>
          </p:nvSpPr>
          <p:spPr>
            <a:xfrm>
              <a:off x="451865" y="4146041"/>
              <a:ext cx="3406140" cy="1618615"/>
            </a:xfrm>
            <a:custGeom>
              <a:avLst/>
              <a:gdLst/>
              <a:ahLst/>
              <a:cxnLst/>
              <a:rect l="l" t="t" r="r" b="b"/>
              <a:pathLst>
                <a:path w="3406140" h="1618614">
                  <a:moveTo>
                    <a:pt x="3322574" y="0"/>
                  </a:moveTo>
                  <a:lnTo>
                    <a:pt x="83515" y="0"/>
                  </a:lnTo>
                  <a:lnTo>
                    <a:pt x="51006" y="6556"/>
                  </a:lnTo>
                  <a:lnTo>
                    <a:pt x="24460" y="24447"/>
                  </a:lnTo>
                  <a:lnTo>
                    <a:pt x="6562" y="51006"/>
                  </a:lnTo>
                  <a:lnTo>
                    <a:pt x="0" y="83566"/>
                  </a:lnTo>
                  <a:lnTo>
                    <a:pt x="0" y="1534922"/>
                  </a:lnTo>
                  <a:lnTo>
                    <a:pt x="6562" y="1567481"/>
                  </a:lnTo>
                  <a:lnTo>
                    <a:pt x="24460" y="1594040"/>
                  </a:lnTo>
                  <a:lnTo>
                    <a:pt x="51006" y="1611931"/>
                  </a:lnTo>
                  <a:lnTo>
                    <a:pt x="83515" y="1618488"/>
                  </a:lnTo>
                  <a:lnTo>
                    <a:pt x="3322574" y="1618488"/>
                  </a:lnTo>
                  <a:lnTo>
                    <a:pt x="3355133" y="1611931"/>
                  </a:lnTo>
                  <a:lnTo>
                    <a:pt x="3381692" y="1594040"/>
                  </a:lnTo>
                  <a:lnTo>
                    <a:pt x="3399583" y="1567481"/>
                  </a:lnTo>
                  <a:lnTo>
                    <a:pt x="3406140" y="1534922"/>
                  </a:lnTo>
                  <a:lnTo>
                    <a:pt x="3406140" y="83566"/>
                  </a:lnTo>
                  <a:lnTo>
                    <a:pt x="3399583" y="51006"/>
                  </a:lnTo>
                  <a:lnTo>
                    <a:pt x="3381692" y="24447"/>
                  </a:lnTo>
                  <a:lnTo>
                    <a:pt x="3355133" y="6556"/>
                  </a:lnTo>
                  <a:lnTo>
                    <a:pt x="3322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865" y="4146041"/>
              <a:ext cx="3406140" cy="1618615"/>
            </a:xfrm>
            <a:custGeom>
              <a:avLst/>
              <a:gdLst/>
              <a:ahLst/>
              <a:cxnLst/>
              <a:rect l="l" t="t" r="r" b="b"/>
              <a:pathLst>
                <a:path w="3406140" h="1618614">
                  <a:moveTo>
                    <a:pt x="0" y="83566"/>
                  </a:moveTo>
                  <a:lnTo>
                    <a:pt x="6562" y="51006"/>
                  </a:lnTo>
                  <a:lnTo>
                    <a:pt x="24460" y="24447"/>
                  </a:lnTo>
                  <a:lnTo>
                    <a:pt x="51006" y="6556"/>
                  </a:lnTo>
                  <a:lnTo>
                    <a:pt x="83515" y="0"/>
                  </a:lnTo>
                  <a:lnTo>
                    <a:pt x="3322574" y="0"/>
                  </a:lnTo>
                  <a:lnTo>
                    <a:pt x="3355133" y="6556"/>
                  </a:lnTo>
                  <a:lnTo>
                    <a:pt x="3381692" y="24447"/>
                  </a:lnTo>
                  <a:lnTo>
                    <a:pt x="3399583" y="51006"/>
                  </a:lnTo>
                  <a:lnTo>
                    <a:pt x="3406140" y="83566"/>
                  </a:lnTo>
                  <a:lnTo>
                    <a:pt x="3406140" y="1534922"/>
                  </a:lnTo>
                  <a:lnTo>
                    <a:pt x="3399583" y="1567481"/>
                  </a:lnTo>
                  <a:lnTo>
                    <a:pt x="3381692" y="1594040"/>
                  </a:lnTo>
                  <a:lnTo>
                    <a:pt x="3355133" y="1611931"/>
                  </a:lnTo>
                  <a:lnTo>
                    <a:pt x="3322574" y="1618488"/>
                  </a:lnTo>
                  <a:lnTo>
                    <a:pt x="83515" y="1618488"/>
                  </a:lnTo>
                  <a:lnTo>
                    <a:pt x="51006" y="1611931"/>
                  </a:lnTo>
                  <a:lnTo>
                    <a:pt x="24460" y="1594040"/>
                  </a:lnTo>
                  <a:lnTo>
                    <a:pt x="6562" y="1567481"/>
                  </a:lnTo>
                  <a:lnTo>
                    <a:pt x="0" y="1534922"/>
                  </a:lnTo>
                  <a:lnTo>
                    <a:pt x="0" y="83566"/>
                  </a:lnTo>
                  <a:close/>
                </a:path>
              </a:pathLst>
            </a:custGeom>
            <a:ln w="19812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45883" y="3535585"/>
            <a:ext cx="511016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Tip</a:t>
            </a:r>
            <a:r>
              <a:rPr sz="1650" b="1" spc="-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54059" y="4588573"/>
            <a:ext cx="9102090" cy="969645"/>
          </a:xfrm>
          <a:custGeom>
            <a:avLst/>
            <a:gdLst/>
            <a:ahLst/>
            <a:cxnLst/>
            <a:rect l="l" t="t" r="r" b="b"/>
            <a:pathLst>
              <a:path w="12136119" h="1292859">
                <a:moveTo>
                  <a:pt x="0" y="129285"/>
                </a:moveTo>
                <a:lnTo>
                  <a:pt x="8227" y="88432"/>
                </a:lnTo>
                <a:lnTo>
                  <a:pt x="31134" y="52943"/>
                </a:lnTo>
                <a:lnTo>
                  <a:pt x="66056" y="24952"/>
                </a:lnTo>
                <a:lnTo>
                  <a:pt x="110329" y="6593"/>
                </a:lnTo>
                <a:lnTo>
                  <a:pt x="161289" y="0"/>
                </a:lnTo>
                <a:lnTo>
                  <a:pt x="11974322" y="0"/>
                </a:lnTo>
                <a:lnTo>
                  <a:pt x="12025282" y="6593"/>
                </a:lnTo>
                <a:lnTo>
                  <a:pt x="12069555" y="24952"/>
                </a:lnTo>
                <a:lnTo>
                  <a:pt x="12104477" y="52943"/>
                </a:lnTo>
                <a:lnTo>
                  <a:pt x="12127384" y="88432"/>
                </a:lnTo>
                <a:lnTo>
                  <a:pt x="12135612" y="129285"/>
                </a:lnTo>
                <a:lnTo>
                  <a:pt x="12135612" y="1163065"/>
                </a:lnTo>
                <a:lnTo>
                  <a:pt x="12127384" y="1203919"/>
                </a:lnTo>
                <a:lnTo>
                  <a:pt x="12104477" y="1239408"/>
                </a:lnTo>
                <a:lnTo>
                  <a:pt x="12069555" y="1267399"/>
                </a:lnTo>
                <a:lnTo>
                  <a:pt x="12025282" y="1285758"/>
                </a:lnTo>
                <a:lnTo>
                  <a:pt x="11974322" y="1292352"/>
                </a:lnTo>
                <a:lnTo>
                  <a:pt x="161289" y="1292352"/>
                </a:lnTo>
                <a:lnTo>
                  <a:pt x="110329" y="1285758"/>
                </a:lnTo>
                <a:lnTo>
                  <a:pt x="66056" y="1267399"/>
                </a:lnTo>
                <a:lnTo>
                  <a:pt x="31134" y="1239408"/>
                </a:lnTo>
                <a:lnTo>
                  <a:pt x="8227" y="1203919"/>
                </a:lnTo>
                <a:lnTo>
                  <a:pt x="0" y="1163065"/>
                </a:lnTo>
                <a:lnTo>
                  <a:pt x="0" y="129285"/>
                </a:lnTo>
                <a:close/>
              </a:path>
            </a:pathLst>
          </a:custGeom>
          <a:ln w="19812">
            <a:solidFill>
              <a:srgbClr val="F69E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061240" y="4800885"/>
            <a:ext cx="8793480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 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statistical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test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(for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example,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chi-square)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determine whether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pruning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spc="3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expanding</a:t>
            </a:r>
            <a:endParaRPr sz="1650">
              <a:latin typeface="Noto Sans"/>
              <a:cs typeface="Noto Sans"/>
            </a:endParaRPr>
          </a:p>
          <a:p>
            <a:pPr marL="9525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node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improve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8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distribution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1469" y="4450841"/>
            <a:ext cx="2569845" cy="1228725"/>
            <a:chOff x="441959" y="5934455"/>
            <a:chExt cx="3426460" cy="1638300"/>
          </a:xfrm>
        </p:grpSpPr>
        <p:sp>
          <p:nvSpPr>
            <p:cNvPr id="15" name="object 15"/>
            <p:cNvSpPr/>
            <p:nvPr/>
          </p:nvSpPr>
          <p:spPr>
            <a:xfrm>
              <a:off x="451865" y="5944361"/>
              <a:ext cx="3406140" cy="1618615"/>
            </a:xfrm>
            <a:custGeom>
              <a:avLst/>
              <a:gdLst/>
              <a:ahLst/>
              <a:cxnLst/>
              <a:rect l="l" t="t" r="r" b="b"/>
              <a:pathLst>
                <a:path w="3406140" h="1618615">
                  <a:moveTo>
                    <a:pt x="3296539" y="0"/>
                  </a:moveTo>
                  <a:lnTo>
                    <a:pt x="109613" y="0"/>
                  </a:lnTo>
                  <a:lnTo>
                    <a:pt x="66945" y="8606"/>
                  </a:lnTo>
                  <a:lnTo>
                    <a:pt x="32104" y="32083"/>
                  </a:lnTo>
                  <a:lnTo>
                    <a:pt x="8613" y="66919"/>
                  </a:lnTo>
                  <a:lnTo>
                    <a:pt x="0" y="109600"/>
                  </a:lnTo>
                  <a:lnTo>
                    <a:pt x="0" y="1508887"/>
                  </a:lnTo>
                  <a:lnTo>
                    <a:pt x="8613" y="1551568"/>
                  </a:lnTo>
                  <a:lnTo>
                    <a:pt x="32104" y="1586404"/>
                  </a:lnTo>
                  <a:lnTo>
                    <a:pt x="66945" y="1609881"/>
                  </a:lnTo>
                  <a:lnTo>
                    <a:pt x="109613" y="1618488"/>
                  </a:lnTo>
                  <a:lnTo>
                    <a:pt x="3296539" y="1618488"/>
                  </a:lnTo>
                  <a:lnTo>
                    <a:pt x="3339220" y="1609881"/>
                  </a:lnTo>
                  <a:lnTo>
                    <a:pt x="3374056" y="1586404"/>
                  </a:lnTo>
                  <a:lnTo>
                    <a:pt x="3397533" y="1551568"/>
                  </a:lnTo>
                  <a:lnTo>
                    <a:pt x="3406140" y="1508887"/>
                  </a:lnTo>
                  <a:lnTo>
                    <a:pt x="3406140" y="109600"/>
                  </a:lnTo>
                  <a:lnTo>
                    <a:pt x="3397533" y="66919"/>
                  </a:lnTo>
                  <a:lnTo>
                    <a:pt x="3374056" y="32083"/>
                  </a:lnTo>
                  <a:lnTo>
                    <a:pt x="3339220" y="8606"/>
                  </a:lnTo>
                  <a:lnTo>
                    <a:pt x="3296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865" y="5944361"/>
              <a:ext cx="3406140" cy="1618615"/>
            </a:xfrm>
            <a:custGeom>
              <a:avLst/>
              <a:gdLst/>
              <a:ahLst/>
              <a:cxnLst/>
              <a:rect l="l" t="t" r="r" b="b"/>
              <a:pathLst>
                <a:path w="3406140" h="1618615">
                  <a:moveTo>
                    <a:pt x="0" y="109600"/>
                  </a:moveTo>
                  <a:lnTo>
                    <a:pt x="8613" y="66919"/>
                  </a:lnTo>
                  <a:lnTo>
                    <a:pt x="32104" y="32083"/>
                  </a:lnTo>
                  <a:lnTo>
                    <a:pt x="66945" y="8606"/>
                  </a:lnTo>
                  <a:lnTo>
                    <a:pt x="109613" y="0"/>
                  </a:lnTo>
                  <a:lnTo>
                    <a:pt x="3296539" y="0"/>
                  </a:lnTo>
                  <a:lnTo>
                    <a:pt x="3339220" y="8606"/>
                  </a:lnTo>
                  <a:lnTo>
                    <a:pt x="3374056" y="32083"/>
                  </a:lnTo>
                  <a:lnTo>
                    <a:pt x="3397533" y="66919"/>
                  </a:lnTo>
                  <a:lnTo>
                    <a:pt x="3406140" y="109600"/>
                  </a:lnTo>
                  <a:lnTo>
                    <a:pt x="3406140" y="1508887"/>
                  </a:lnTo>
                  <a:lnTo>
                    <a:pt x="3397533" y="1551568"/>
                  </a:lnTo>
                  <a:lnTo>
                    <a:pt x="3374056" y="1586404"/>
                  </a:lnTo>
                  <a:lnTo>
                    <a:pt x="3339220" y="1609881"/>
                  </a:lnTo>
                  <a:lnTo>
                    <a:pt x="3296539" y="1618488"/>
                  </a:lnTo>
                  <a:lnTo>
                    <a:pt x="109613" y="1618488"/>
                  </a:lnTo>
                  <a:lnTo>
                    <a:pt x="66945" y="1609881"/>
                  </a:lnTo>
                  <a:lnTo>
                    <a:pt x="32104" y="1586404"/>
                  </a:lnTo>
                  <a:lnTo>
                    <a:pt x="8613" y="1551568"/>
                  </a:lnTo>
                  <a:lnTo>
                    <a:pt x="0" y="1508887"/>
                  </a:lnTo>
                  <a:lnTo>
                    <a:pt x="0" y="109600"/>
                  </a:lnTo>
                  <a:close/>
                </a:path>
              </a:pathLst>
            </a:custGeom>
            <a:ln w="19812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59599" y="4905375"/>
            <a:ext cx="511016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Tip</a:t>
            </a:r>
            <a:r>
              <a:rPr sz="1650" b="1" spc="-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3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1469" y="1627632"/>
            <a:ext cx="2569845" cy="1227773"/>
            <a:chOff x="441959" y="2170176"/>
            <a:chExt cx="3426460" cy="1637030"/>
          </a:xfrm>
        </p:grpSpPr>
        <p:sp>
          <p:nvSpPr>
            <p:cNvPr id="19" name="object 19"/>
            <p:cNvSpPr/>
            <p:nvPr/>
          </p:nvSpPr>
          <p:spPr>
            <a:xfrm>
              <a:off x="451865" y="2180082"/>
              <a:ext cx="3406140" cy="1617345"/>
            </a:xfrm>
            <a:custGeom>
              <a:avLst/>
              <a:gdLst/>
              <a:ahLst/>
              <a:cxnLst/>
              <a:rect l="l" t="t" r="r" b="b"/>
              <a:pathLst>
                <a:path w="3406140" h="1617345">
                  <a:moveTo>
                    <a:pt x="3322701" y="0"/>
                  </a:moveTo>
                  <a:lnTo>
                    <a:pt x="83439" y="0"/>
                  </a:lnTo>
                  <a:lnTo>
                    <a:pt x="50958" y="6554"/>
                  </a:lnTo>
                  <a:lnTo>
                    <a:pt x="24436" y="24431"/>
                  </a:lnTo>
                  <a:lnTo>
                    <a:pt x="6556" y="50952"/>
                  </a:lnTo>
                  <a:lnTo>
                    <a:pt x="0" y="83439"/>
                  </a:lnTo>
                  <a:lnTo>
                    <a:pt x="0" y="1533525"/>
                  </a:lnTo>
                  <a:lnTo>
                    <a:pt x="6556" y="1566011"/>
                  </a:lnTo>
                  <a:lnTo>
                    <a:pt x="24436" y="1592532"/>
                  </a:lnTo>
                  <a:lnTo>
                    <a:pt x="50958" y="1610409"/>
                  </a:lnTo>
                  <a:lnTo>
                    <a:pt x="83439" y="1616964"/>
                  </a:lnTo>
                  <a:lnTo>
                    <a:pt x="3322701" y="1616964"/>
                  </a:lnTo>
                  <a:lnTo>
                    <a:pt x="3355187" y="1610409"/>
                  </a:lnTo>
                  <a:lnTo>
                    <a:pt x="3381708" y="1592532"/>
                  </a:lnTo>
                  <a:lnTo>
                    <a:pt x="3399585" y="1566011"/>
                  </a:lnTo>
                  <a:lnTo>
                    <a:pt x="3406140" y="1533525"/>
                  </a:lnTo>
                  <a:lnTo>
                    <a:pt x="3406140" y="83439"/>
                  </a:lnTo>
                  <a:lnTo>
                    <a:pt x="3399585" y="50952"/>
                  </a:lnTo>
                  <a:lnTo>
                    <a:pt x="3381708" y="24431"/>
                  </a:lnTo>
                  <a:lnTo>
                    <a:pt x="3355187" y="6554"/>
                  </a:lnTo>
                  <a:lnTo>
                    <a:pt x="3322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1865" y="2180082"/>
              <a:ext cx="3406140" cy="1617345"/>
            </a:xfrm>
            <a:custGeom>
              <a:avLst/>
              <a:gdLst/>
              <a:ahLst/>
              <a:cxnLst/>
              <a:rect l="l" t="t" r="r" b="b"/>
              <a:pathLst>
                <a:path w="3406140" h="1617345">
                  <a:moveTo>
                    <a:pt x="0" y="83439"/>
                  </a:moveTo>
                  <a:lnTo>
                    <a:pt x="6556" y="50952"/>
                  </a:lnTo>
                  <a:lnTo>
                    <a:pt x="24436" y="24431"/>
                  </a:lnTo>
                  <a:lnTo>
                    <a:pt x="50958" y="6554"/>
                  </a:lnTo>
                  <a:lnTo>
                    <a:pt x="83439" y="0"/>
                  </a:lnTo>
                  <a:lnTo>
                    <a:pt x="3322701" y="0"/>
                  </a:lnTo>
                  <a:lnTo>
                    <a:pt x="3355187" y="6554"/>
                  </a:lnTo>
                  <a:lnTo>
                    <a:pt x="3381708" y="24431"/>
                  </a:lnTo>
                  <a:lnTo>
                    <a:pt x="3399585" y="50952"/>
                  </a:lnTo>
                  <a:lnTo>
                    <a:pt x="3406140" y="83439"/>
                  </a:lnTo>
                  <a:lnTo>
                    <a:pt x="3406140" y="1533525"/>
                  </a:lnTo>
                  <a:lnTo>
                    <a:pt x="3399585" y="1566011"/>
                  </a:lnTo>
                  <a:lnTo>
                    <a:pt x="3381708" y="1592532"/>
                  </a:lnTo>
                  <a:lnTo>
                    <a:pt x="3355187" y="1610409"/>
                  </a:lnTo>
                  <a:lnTo>
                    <a:pt x="3322701" y="1616964"/>
                  </a:lnTo>
                  <a:lnTo>
                    <a:pt x="83439" y="1616964"/>
                  </a:lnTo>
                  <a:lnTo>
                    <a:pt x="50958" y="1610409"/>
                  </a:lnTo>
                  <a:lnTo>
                    <a:pt x="24436" y="1592532"/>
                  </a:lnTo>
                  <a:lnTo>
                    <a:pt x="6556" y="1566011"/>
                  </a:lnTo>
                  <a:lnTo>
                    <a:pt x="0" y="1533525"/>
                  </a:lnTo>
                  <a:lnTo>
                    <a:pt x="0" y="83439"/>
                  </a:lnTo>
                  <a:close/>
                </a:path>
              </a:pathLst>
            </a:custGeom>
            <a:ln w="19812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52931" y="2060257"/>
            <a:ext cx="511016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Tip</a:t>
            </a:r>
            <a:r>
              <a:rPr sz="1650" b="1" spc="-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498ECF-BF55-47AD-8567-BD3130A6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5C6979-5E94-4AEB-A1AA-336AA565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984" y="248341"/>
            <a:ext cx="252513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Information</a:t>
            </a:r>
            <a:r>
              <a:rPr sz="2400" b="1" spc="-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Gain</a:t>
            </a:r>
          </a:p>
        </p:txBody>
      </p:sp>
      <p:sp>
        <p:nvSpPr>
          <p:cNvPr id="3" name="object 3"/>
          <p:cNvSpPr/>
          <p:nvPr/>
        </p:nvSpPr>
        <p:spPr>
          <a:xfrm>
            <a:off x="4764024" y="746584"/>
            <a:ext cx="2702052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024889" y="1269702"/>
            <a:ext cx="10108883" cy="26359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Entropy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measure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impurity,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information 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gain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reduction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occurs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entropy as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traverses down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tree.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need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select an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attribute with the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highest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information 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gain,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defined</a:t>
            </a:r>
            <a:r>
              <a:rPr sz="1650" spc="382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as: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4"/>
              </a:spcBef>
            </a:pPr>
            <a:endParaRPr sz="1725">
              <a:latin typeface="Noto Sans"/>
              <a:cs typeface="Noto Sans"/>
            </a:endParaRPr>
          </a:p>
          <a:p>
            <a:pPr marL="30004" algn="ctr">
              <a:lnSpc>
                <a:spcPts val="2333"/>
              </a:lnSpc>
              <a:tabLst>
                <a:tab pos="2407920" algn="l"/>
              </a:tabLst>
            </a:pPr>
            <a:r>
              <a:rPr sz="2288" spc="-105" dirty="0">
                <a:latin typeface="Times New Roman"/>
                <a:cs typeface="Times New Roman"/>
              </a:rPr>
              <a:t>Gain(A) </a:t>
            </a:r>
            <a:r>
              <a:rPr sz="2288" spc="-38" dirty="0">
                <a:latin typeface="Symbol"/>
                <a:cs typeface="Symbol"/>
              </a:rPr>
              <a:t></a:t>
            </a:r>
            <a:r>
              <a:rPr sz="2288" spc="-38" dirty="0">
                <a:latin typeface="Times New Roman"/>
                <a:cs typeface="Times New Roman"/>
              </a:rPr>
              <a:t> </a:t>
            </a:r>
            <a:r>
              <a:rPr sz="2288" spc="-75" dirty="0">
                <a:latin typeface="Times New Roman"/>
                <a:cs typeface="Times New Roman"/>
              </a:rPr>
              <a:t>I(s</a:t>
            </a:r>
            <a:r>
              <a:rPr sz="2288" spc="-206" dirty="0">
                <a:latin typeface="Times New Roman"/>
                <a:cs typeface="Times New Roman"/>
              </a:rPr>
              <a:t> </a:t>
            </a:r>
            <a:r>
              <a:rPr sz="2288" spc="56" dirty="0">
                <a:latin typeface="Times New Roman"/>
                <a:cs typeface="Times New Roman"/>
              </a:rPr>
              <a:t>,s</a:t>
            </a:r>
            <a:r>
              <a:rPr sz="2288" spc="116" dirty="0">
                <a:latin typeface="Times New Roman"/>
                <a:cs typeface="Times New Roman"/>
              </a:rPr>
              <a:t> </a:t>
            </a:r>
            <a:r>
              <a:rPr sz="2288" spc="4" dirty="0">
                <a:latin typeface="Times New Roman"/>
                <a:cs typeface="Times New Roman"/>
              </a:rPr>
              <a:t>,...,s	</a:t>
            </a:r>
            <a:r>
              <a:rPr sz="2288" spc="-23" dirty="0">
                <a:latin typeface="Times New Roman"/>
                <a:cs typeface="Times New Roman"/>
              </a:rPr>
              <a:t>)</a:t>
            </a:r>
            <a:r>
              <a:rPr sz="2288" spc="-255" dirty="0">
                <a:latin typeface="Times New Roman"/>
                <a:cs typeface="Times New Roman"/>
              </a:rPr>
              <a:t> </a:t>
            </a:r>
            <a:r>
              <a:rPr sz="2288" spc="-38" dirty="0">
                <a:latin typeface="Symbol"/>
                <a:cs typeface="Symbol"/>
              </a:rPr>
              <a:t></a:t>
            </a:r>
            <a:r>
              <a:rPr sz="2288" spc="-319" dirty="0">
                <a:latin typeface="Times New Roman"/>
                <a:cs typeface="Times New Roman"/>
              </a:rPr>
              <a:t> </a:t>
            </a:r>
            <a:r>
              <a:rPr sz="2288" spc="-109" dirty="0">
                <a:latin typeface="Times New Roman"/>
                <a:cs typeface="Times New Roman"/>
              </a:rPr>
              <a:t>E(A)</a:t>
            </a:r>
            <a:endParaRPr sz="2288">
              <a:latin typeface="Times New Roman"/>
              <a:cs typeface="Times New Roman"/>
            </a:endParaRPr>
          </a:p>
          <a:p>
            <a:pPr marL="565785" algn="ctr">
              <a:lnSpc>
                <a:spcPts val="713"/>
              </a:lnSpc>
              <a:tabLst>
                <a:tab pos="845344" algn="l"/>
                <a:tab pos="1413510" algn="l"/>
              </a:tabLst>
            </a:pPr>
            <a:r>
              <a:rPr sz="938" spc="-4" dirty="0">
                <a:latin typeface="Times New Roman"/>
                <a:cs typeface="Times New Roman"/>
              </a:rPr>
              <a:t>1	2	</a:t>
            </a:r>
            <a:r>
              <a:rPr sz="938" spc="-8" dirty="0">
                <a:latin typeface="Times New Roman"/>
                <a:cs typeface="Times New Roman"/>
              </a:rPr>
              <a:t>m</a:t>
            </a:r>
            <a:endParaRPr sz="938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1275">
              <a:latin typeface="Times New Roman"/>
              <a:cs typeface="Times New Roman"/>
            </a:endParaRPr>
          </a:p>
          <a:p>
            <a:pPr marL="9525"/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Where,</a:t>
            </a:r>
            <a:endParaRPr sz="1650">
              <a:latin typeface="Noto Sans"/>
              <a:cs typeface="Noto Sans"/>
            </a:endParaRPr>
          </a:p>
          <a:p>
            <a:pPr marL="11430" algn="ctr">
              <a:spcBef>
                <a:spcPts val="990"/>
              </a:spcBef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contains si samples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Ci 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{1,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…,</a:t>
            </a:r>
            <a:r>
              <a:rPr sz="1650" spc="19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m}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5168264"/>
            <a:ext cx="4542473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Entropy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attribute A with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{a</a:t>
            </a:r>
            <a:r>
              <a:rPr sz="1631" spc="-23" baseline="-21072" dirty="0">
                <a:solidFill>
                  <a:srgbClr val="404040"/>
                </a:solidFill>
                <a:latin typeface="Noto Sans"/>
                <a:cs typeface="Noto Sans"/>
              </a:rPr>
              <a:t>1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,a</a:t>
            </a:r>
            <a:r>
              <a:rPr sz="1631" spc="-23" baseline="-21072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,…,a</a:t>
            </a:r>
            <a:r>
              <a:rPr sz="1631" spc="-23" baseline="-21072" dirty="0">
                <a:solidFill>
                  <a:srgbClr val="404040"/>
                </a:solidFill>
                <a:latin typeface="Noto Sans"/>
                <a:cs typeface="Noto Sans"/>
              </a:rPr>
              <a:t>v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}</a:t>
            </a:r>
            <a:r>
              <a:rPr sz="1650" spc="1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2900" y="5721348"/>
            <a:ext cx="893921" cy="31236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lnSpc>
                <a:spcPts val="1759"/>
              </a:lnSpc>
              <a:spcBef>
                <a:spcPts val="94"/>
              </a:spcBef>
              <a:tabLst>
                <a:tab pos="346234" algn="l"/>
                <a:tab pos="816769" algn="l"/>
              </a:tabLst>
            </a:pPr>
            <a:r>
              <a:rPr sz="1725" i="1" spc="-49" dirty="0">
                <a:latin typeface="Times New Roman"/>
                <a:cs typeface="Times New Roman"/>
              </a:rPr>
              <a:t>I</a:t>
            </a:r>
            <a:r>
              <a:rPr sz="1725" i="1" spc="-263" dirty="0">
                <a:latin typeface="Times New Roman"/>
                <a:cs typeface="Times New Roman"/>
              </a:rPr>
              <a:t> </a:t>
            </a:r>
            <a:r>
              <a:rPr sz="1725" dirty="0">
                <a:latin typeface="Times New Roman"/>
                <a:cs typeface="Times New Roman"/>
              </a:rPr>
              <a:t>(</a:t>
            </a:r>
            <a:r>
              <a:rPr sz="1725" i="1" spc="-56" dirty="0">
                <a:latin typeface="Times New Roman"/>
                <a:cs typeface="Times New Roman"/>
              </a:rPr>
              <a:t>s</a:t>
            </a:r>
            <a:r>
              <a:rPr sz="1725" i="1" dirty="0">
                <a:latin typeface="Times New Roman"/>
                <a:cs typeface="Times New Roman"/>
              </a:rPr>
              <a:t>	</a:t>
            </a:r>
            <a:r>
              <a:rPr sz="1725" spc="45" dirty="0">
                <a:latin typeface="Times New Roman"/>
                <a:cs typeface="Times New Roman"/>
              </a:rPr>
              <a:t>,</a:t>
            </a:r>
            <a:r>
              <a:rPr sz="1725" spc="-49" dirty="0">
                <a:latin typeface="Times New Roman"/>
                <a:cs typeface="Times New Roman"/>
              </a:rPr>
              <a:t>...</a:t>
            </a:r>
            <a:r>
              <a:rPr sz="1725" spc="-38" dirty="0">
                <a:latin typeface="Times New Roman"/>
                <a:cs typeface="Times New Roman"/>
              </a:rPr>
              <a:t>,</a:t>
            </a:r>
            <a:r>
              <a:rPr sz="1725" spc="-233" dirty="0">
                <a:latin typeface="Times New Roman"/>
                <a:cs typeface="Times New Roman"/>
              </a:rPr>
              <a:t> </a:t>
            </a:r>
            <a:r>
              <a:rPr sz="1725" i="1" spc="-56" dirty="0">
                <a:latin typeface="Times New Roman"/>
                <a:cs typeface="Times New Roman"/>
              </a:rPr>
              <a:t>s</a:t>
            </a:r>
            <a:r>
              <a:rPr sz="1725" i="1" dirty="0">
                <a:latin typeface="Times New Roman"/>
                <a:cs typeface="Times New Roman"/>
              </a:rPr>
              <a:t>	</a:t>
            </a:r>
            <a:r>
              <a:rPr sz="1725" spc="-49" dirty="0">
                <a:latin typeface="Times New Roman"/>
                <a:cs typeface="Times New Roman"/>
              </a:rPr>
              <a:t>)</a:t>
            </a:r>
            <a:endParaRPr sz="1725">
              <a:latin typeface="Times New Roman"/>
              <a:cs typeface="Times New Roman"/>
            </a:endParaRPr>
          </a:p>
          <a:p>
            <a:pPr marL="239078">
              <a:lnSpc>
                <a:spcPts val="544"/>
              </a:lnSpc>
              <a:tabLst>
                <a:tab pos="707231" algn="l"/>
              </a:tabLst>
            </a:pPr>
            <a:r>
              <a:rPr sz="713" spc="-26" dirty="0">
                <a:latin typeface="Times New Roman"/>
                <a:cs typeface="Times New Roman"/>
              </a:rPr>
              <a:t>1</a:t>
            </a:r>
            <a:r>
              <a:rPr sz="713" spc="-45" dirty="0">
                <a:latin typeface="Times New Roman"/>
                <a:cs typeface="Times New Roman"/>
              </a:rPr>
              <a:t> </a:t>
            </a:r>
            <a:r>
              <a:rPr sz="713" i="1" spc="-15" dirty="0">
                <a:latin typeface="Times New Roman"/>
                <a:cs typeface="Times New Roman"/>
              </a:rPr>
              <a:t>j	</a:t>
            </a:r>
            <a:r>
              <a:rPr sz="713" i="1" spc="-34" dirty="0">
                <a:latin typeface="Times New Roman"/>
                <a:cs typeface="Times New Roman"/>
              </a:rPr>
              <a:t>mj</a:t>
            </a:r>
            <a:endParaRPr sz="71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6665" y="5732726"/>
            <a:ext cx="882491" cy="4405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spcBef>
                <a:spcPts val="210"/>
              </a:spcBef>
              <a:tabLst>
                <a:tab pos="747236" algn="l"/>
              </a:tabLst>
            </a:pPr>
            <a:r>
              <a:rPr sz="713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713" u="heavy" spc="-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13" u="heavy" spc="-2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713" u="heavy" spc="-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13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	</a:t>
            </a:r>
            <a:r>
              <a:rPr sz="713" i="1" u="heavy" spc="-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mj</a:t>
            </a:r>
            <a:r>
              <a:rPr sz="713" i="1" u="heavy" spc="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13">
              <a:latin typeface="Times New Roman"/>
              <a:cs typeface="Times New Roman"/>
            </a:endParaRPr>
          </a:p>
          <a:p>
            <a:pPr marL="4763" algn="ctr">
              <a:spcBef>
                <a:spcPts val="300"/>
              </a:spcBef>
            </a:pPr>
            <a:r>
              <a:rPr sz="1725" i="1" spc="-56" dirty="0">
                <a:latin typeface="Times New Roman"/>
                <a:cs typeface="Times New Roman"/>
              </a:rPr>
              <a:t>s</a:t>
            </a:r>
            <a:endParaRPr sz="17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1939" y="5563242"/>
            <a:ext cx="753427" cy="27748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217646" algn="l"/>
              </a:tabLst>
            </a:pPr>
            <a:r>
              <a:rPr sz="1725" i="1" spc="-56" dirty="0">
                <a:latin typeface="Times New Roman"/>
                <a:cs typeface="Times New Roman"/>
              </a:rPr>
              <a:t>s	</a:t>
            </a:r>
            <a:r>
              <a:rPr sz="1725" spc="-79" dirty="0">
                <a:latin typeface="Symbol"/>
                <a:cs typeface="Symbol"/>
              </a:rPr>
              <a:t></a:t>
            </a:r>
            <a:r>
              <a:rPr sz="1725" spc="-285" dirty="0">
                <a:latin typeface="Times New Roman"/>
                <a:cs typeface="Times New Roman"/>
              </a:rPr>
              <a:t> </a:t>
            </a:r>
            <a:r>
              <a:rPr sz="1725" spc="-45" dirty="0">
                <a:latin typeface="Times New Roman"/>
                <a:cs typeface="Times New Roman"/>
              </a:rPr>
              <a:t>...</a:t>
            </a:r>
            <a:r>
              <a:rPr sz="1725" spc="-285" dirty="0">
                <a:latin typeface="Times New Roman"/>
                <a:cs typeface="Times New Roman"/>
              </a:rPr>
              <a:t> </a:t>
            </a:r>
            <a:r>
              <a:rPr sz="1725" spc="-79" dirty="0">
                <a:latin typeface="Symbol"/>
                <a:cs typeface="Symbol"/>
              </a:rPr>
              <a:t></a:t>
            </a:r>
            <a:r>
              <a:rPr sz="1725" spc="-172" dirty="0">
                <a:latin typeface="Times New Roman"/>
                <a:cs typeface="Times New Roman"/>
              </a:rPr>
              <a:t> </a:t>
            </a:r>
            <a:r>
              <a:rPr sz="1725" i="1" spc="-56" dirty="0">
                <a:latin typeface="Times New Roman"/>
                <a:cs typeface="Times New Roman"/>
              </a:rPr>
              <a:t>s</a:t>
            </a:r>
            <a:endParaRPr sz="17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4217" y="5721348"/>
            <a:ext cx="561499" cy="27748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725" spc="-101" dirty="0">
                <a:latin typeface="Times New Roman"/>
                <a:cs typeface="Times New Roman"/>
              </a:rPr>
              <a:t>E(A)</a:t>
            </a:r>
            <a:r>
              <a:rPr sz="1725" spc="-143" dirty="0">
                <a:latin typeface="Times New Roman"/>
                <a:cs typeface="Times New Roman"/>
              </a:rPr>
              <a:t> </a:t>
            </a:r>
            <a:r>
              <a:rPr sz="1725" spc="-79" dirty="0">
                <a:latin typeface="Symbol"/>
                <a:cs typeface="Symbol"/>
              </a:rPr>
              <a:t></a:t>
            </a:r>
            <a:endParaRPr sz="172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6028" y="5590497"/>
            <a:ext cx="70961" cy="16501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13" i="1" spc="-45" dirty="0">
                <a:latin typeface="Times New Roman"/>
                <a:cs typeface="Times New Roman"/>
              </a:rPr>
              <a:t>v</a:t>
            </a:r>
            <a:endParaRPr sz="10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7721" y="5660989"/>
            <a:ext cx="234791" cy="53444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lnSpc>
                <a:spcPts val="3003"/>
              </a:lnSpc>
              <a:spcBef>
                <a:spcPts val="68"/>
              </a:spcBef>
            </a:pPr>
            <a:r>
              <a:rPr sz="2625" spc="-176" dirty="0">
                <a:latin typeface="Symbol"/>
                <a:cs typeface="Symbol"/>
              </a:rPr>
              <a:t></a:t>
            </a:r>
            <a:endParaRPr sz="2625">
              <a:latin typeface="Symbol"/>
              <a:cs typeface="Symbol"/>
            </a:endParaRPr>
          </a:p>
          <a:p>
            <a:pPr marL="51911">
              <a:lnSpc>
                <a:spcPts val="1069"/>
              </a:lnSpc>
            </a:pPr>
            <a:r>
              <a:rPr sz="1013" i="1" spc="-38" dirty="0">
                <a:latin typeface="Times New Roman"/>
                <a:cs typeface="Times New Roman"/>
              </a:rPr>
              <a:t>j</a:t>
            </a:r>
            <a:r>
              <a:rPr sz="1013" spc="-38" dirty="0">
                <a:latin typeface="Symbol"/>
                <a:cs typeface="Symbol"/>
              </a:rPr>
              <a:t></a:t>
            </a:r>
            <a:r>
              <a:rPr sz="1013" spc="-38" dirty="0">
                <a:latin typeface="Times New Roman"/>
                <a:cs typeface="Times New Roman"/>
              </a:rPr>
              <a:t>1</a:t>
            </a:r>
            <a:endParaRPr sz="10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713" y="4381576"/>
            <a:ext cx="1339550" cy="2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967521" y="4289450"/>
            <a:ext cx="1353806" cy="50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225584-6CEA-4667-81C7-7B9CC17F3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F10DA2-3C49-4B8E-808F-F98EF0648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3742" y="804481"/>
            <a:ext cx="6831806" cy="7598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1231106" algn="r">
              <a:spcBef>
                <a:spcPts val="75"/>
              </a:spcBef>
            </a:pPr>
            <a:r>
              <a:rPr sz="1500" b="1" spc="34" dirty="0">
                <a:solidFill>
                  <a:srgbClr val="7E7E7E"/>
                </a:solidFill>
                <a:latin typeface="Noto Sans"/>
                <a:cs typeface="Noto Sans"/>
              </a:rPr>
              <a:t>EXA</a:t>
            </a:r>
            <a:r>
              <a:rPr sz="1500" b="1" spc="45" dirty="0">
                <a:solidFill>
                  <a:srgbClr val="7E7E7E"/>
                </a:solidFill>
                <a:latin typeface="Noto Sans"/>
                <a:cs typeface="Noto Sans"/>
              </a:rPr>
              <a:t>M</a:t>
            </a:r>
            <a:r>
              <a:rPr sz="1500" b="1" spc="4" dirty="0">
                <a:solidFill>
                  <a:srgbClr val="7E7E7E"/>
                </a:solidFill>
                <a:latin typeface="Noto Sans"/>
                <a:cs typeface="Noto Sans"/>
              </a:rPr>
              <a:t>PLE</a:t>
            </a:r>
            <a:endParaRPr sz="150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1725">
              <a:latin typeface="Noto Sans"/>
              <a:cs typeface="Noto Sans"/>
            </a:endParaRPr>
          </a:p>
          <a:p>
            <a:pPr marL="9525"/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Now,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let’s consider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“Buy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Computer”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dataset,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calculate</a:t>
            </a:r>
            <a:r>
              <a:rPr sz="1650" spc="25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Gain(A).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742" y="5485828"/>
            <a:ext cx="897731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Assume: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742" y="5757564"/>
            <a:ext cx="2990374" cy="731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  <a:tabLst>
                <a:tab pos="85772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</a:t>
            </a:r>
            <a:r>
              <a:rPr sz="1650" spc="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P:	Buy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Computer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“Yes”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 N: Buy Computer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7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“No”</a:t>
            </a:r>
            <a:endParaRPr sz="1650" dirty="0">
              <a:latin typeface="Noto Sans"/>
              <a:cs typeface="Noto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3412" y="1885951"/>
          <a:ext cx="7609046" cy="3971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b="1" spc="-4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Age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238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b="1" spc="-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Income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23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Student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23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Credit</a:t>
                      </a:r>
                      <a:r>
                        <a:rPr sz="1400" b="1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Rating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23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Buys</a:t>
                      </a:r>
                      <a:r>
                        <a:rPr sz="1400" b="1" spc="-2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Computer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238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83"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400" u="sng" dirty="0">
                          <a:solidFill>
                            <a:srgbClr val="404040"/>
                          </a:solidFill>
                          <a:uFill>
                            <a:solidFill>
                              <a:srgbClr val="404040"/>
                            </a:solidFill>
                          </a:uFill>
                          <a:latin typeface="Noto Sans"/>
                          <a:cs typeface="Noto Sans"/>
                        </a:rPr>
                        <a:t>&lt;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5"/>
                        </a:lnSpc>
                      </a:pPr>
                      <a:r>
                        <a:rPr sz="14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High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0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Fair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u="sng" dirty="0">
                          <a:solidFill>
                            <a:srgbClr val="404040"/>
                          </a:solidFill>
                          <a:uFill>
                            <a:solidFill>
                              <a:srgbClr val="404040"/>
                            </a:solidFill>
                          </a:uFill>
                          <a:latin typeface="Noto Sans"/>
                          <a:cs typeface="Noto Sans"/>
                        </a:rPr>
                        <a:t>&lt;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5619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High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561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561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Excellent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561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561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31…40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4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High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Fair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83"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Medium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0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Fair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0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Low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Fair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857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Low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Excellent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883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31…40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Low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Excellent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u="sng" dirty="0">
                          <a:solidFill>
                            <a:srgbClr val="404040"/>
                          </a:solidFill>
                          <a:uFill>
                            <a:solidFill>
                              <a:srgbClr val="404040"/>
                            </a:solidFill>
                          </a:uFill>
                          <a:latin typeface="Noto Sans"/>
                          <a:cs typeface="Noto Sans"/>
                        </a:rPr>
                        <a:t>&lt;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Medium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Fair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u="sng" dirty="0">
                          <a:solidFill>
                            <a:srgbClr val="404040"/>
                          </a:solidFill>
                          <a:uFill>
                            <a:solidFill>
                              <a:srgbClr val="404040"/>
                            </a:solidFill>
                          </a:uFill>
                          <a:latin typeface="Noto Sans"/>
                          <a:cs typeface="Noto Sans"/>
                        </a:rPr>
                        <a:t>&lt;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Low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Fair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883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Medium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Fair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u="sng" dirty="0">
                          <a:solidFill>
                            <a:srgbClr val="404040"/>
                          </a:solidFill>
                          <a:uFill>
                            <a:solidFill>
                              <a:srgbClr val="404040"/>
                            </a:solidFill>
                          </a:uFill>
                          <a:latin typeface="Noto Sans"/>
                          <a:cs typeface="Noto Sans"/>
                        </a:rPr>
                        <a:t>&lt;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Medium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Excellent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884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31…40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Medium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Excellent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5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883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31…40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4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High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Fair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788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&gt;40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4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Medium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Excellent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400" dirty="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64024" y="665226"/>
            <a:ext cx="2702052" cy="1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BF549-9E1A-4C01-A98B-B86D6AF5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F659D-A7C1-4AFE-B71A-8F68D312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5D64EA65-18A3-4E42-A840-A5B885DCF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984" y="248341"/>
            <a:ext cx="252513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Information</a:t>
            </a:r>
            <a:r>
              <a:rPr sz="2400" b="1" spc="-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Gain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3742" y="804481"/>
            <a:ext cx="6388894" cy="7598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788194" algn="r">
              <a:spcBef>
                <a:spcPts val="75"/>
              </a:spcBef>
            </a:pPr>
            <a:r>
              <a:rPr sz="1500" b="1" spc="34" dirty="0">
                <a:solidFill>
                  <a:srgbClr val="7E7E7E"/>
                </a:solidFill>
                <a:latin typeface="Noto Sans"/>
                <a:cs typeface="Noto Sans"/>
              </a:rPr>
              <a:t>EXA</a:t>
            </a:r>
            <a:r>
              <a:rPr sz="1500" b="1" spc="45" dirty="0">
                <a:solidFill>
                  <a:srgbClr val="7E7E7E"/>
                </a:solidFill>
                <a:latin typeface="Noto Sans"/>
                <a:cs typeface="Noto Sans"/>
              </a:rPr>
              <a:t>M</a:t>
            </a:r>
            <a:r>
              <a:rPr sz="1500" b="1" spc="4" dirty="0">
                <a:solidFill>
                  <a:srgbClr val="7E7E7E"/>
                </a:solidFill>
                <a:latin typeface="Noto Sans"/>
                <a:cs typeface="Noto Sans"/>
              </a:rPr>
              <a:t>PLE</a:t>
            </a:r>
            <a:endParaRPr sz="150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1725">
              <a:latin typeface="Noto Sans"/>
              <a:cs typeface="Noto Sans"/>
            </a:endParaRPr>
          </a:p>
          <a:p>
            <a:pPr marL="9525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attributes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“Buy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Computer” table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categorized</a:t>
            </a:r>
            <a:r>
              <a:rPr sz="1650" spc="18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691" y="3604889"/>
            <a:ext cx="523446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dataset,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age</a:t>
            </a:r>
            <a:r>
              <a:rPr u="heavy" spc="-26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Noto Sans"/>
                <a:cs typeface="Noto Sans"/>
              </a:rPr>
              <a:t>&lt;</a:t>
            </a:r>
            <a:r>
              <a:rPr spc="-26" dirty="0">
                <a:solidFill>
                  <a:srgbClr val="404040"/>
                </a:solidFill>
                <a:latin typeface="Noto Sans"/>
                <a:cs typeface="Noto Sans"/>
              </a:rPr>
              <a:t>30, 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class p</a:t>
            </a:r>
            <a:r>
              <a:rPr spc="-17" baseline="-20833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=2, class</a:t>
            </a:r>
            <a:r>
              <a:rPr spc="13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n</a:t>
            </a:r>
            <a:r>
              <a:rPr spc="-11" baseline="-20833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=3.</a:t>
            </a:r>
            <a:endParaRPr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5984" y="4598065"/>
            <a:ext cx="791528" cy="357310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754"/>
              </a:spcBef>
            </a:pPr>
            <a:r>
              <a:rPr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pc="-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0.971</a:t>
            </a:r>
            <a:endParaRPr dirty="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3742" y="5424107"/>
            <a:ext cx="98250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Sim</a:t>
            </a:r>
            <a:r>
              <a:rPr spc="4" dirty="0">
                <a:solidFill>
                  <a:srgbClr val="404040"/>
                </a:solidFill>
                <a:latin typeface="Noto Sans"/>
                <a:cs typeface="Noto Sans"/>
              </a:rPr>
              <a:t>i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la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rl</a:t>
            </a:r>
            <a:r>
              <a:rPr spc="-11" dirty="0">
                <a:solidFill>
                  <a:srgbClr val="404040"/>
                </a:solidFill>
                <a:latin typeface="Noto Sans"/>
                <a:cs typeface="Noto Sans"/>
              </a:rPr>
              <a:t>y</a:t>
            </a:r>
            <a:r>
              <a:rPr spc="-45" dirty="0">
                <a:solidFill>
                  <a:srgbClr val="404040"/>
                </a:solidFill>
                <a:latin typeface="Noto Sans"/>
                <a:cs typeface="Noto Sans"/>
              </a:rPr>
              <a:t>,</a:t>
            </a:r>
            <a:endParaRPr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6431" y="5424107"/>
            <a:ext cx="227647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1" dirty="0">
                <a:solidFill>
                  <a:srgbClr val="404040"/>
                </a:solidFill>
                <a:latin typeface="Noto Sans"/>
                <a:cs typeface="Noto Sans"/>
              </a:rPr>
              <a:t>I(p, </a:t>
            </a:r>
            <a:r>
              <a:rPr spc="-8" dirty="0">
                <a:solidFill>
                  <a:srgbClr val="404040"/>
                </a:solidFill>
                <a:latin typeface="Noto Sans"/>
                <a:cs typeface="Noto Sans"/>
              </a:rPr>
              <a:t>n) </a:t>
            </a:r>
            <a:r>
              <a:rPr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pc="-41" dirty="0">
                <a:solidFill>
                  <a:srgbClr val="404040"/>
                </a:solidFill>
                <a:latin typeface="Noto Sans"/>
                <a:cs typeface="Noto Sans"/>
              </a:rPr>
              <a:t>I(9, </a:t>
            </a:r>
            <a:r>
              <a:rPr spc="-4" dirty="0">
                <a:solidFill>
                  <a:srgbClr val="404040"/>
                </a:solidFill>
                <a:latin typeface="Noto Sans"/>
                <a:cs typeface="Noto Sans"/>
              </a:rPr>
              <a:t>5) </a:t>
            </a:r>
            <a:r>
              <a:rPr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pc="6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pc="-4" dirty="0">
                <a:solidFill>
                  <a:srgbClr val="404040"/>
                </a:solidFill>
                <a:latin typeface="Noto Sans"/>
                <a:cs typeface="Noto Sans"/>
              </a:rPr>
              <a:t>0.940</a:t>
            </a:r>
            <a:endParaRPr>
              <a:latin typeface="Noto Sans"/>
              <a:cs typeface="Noto San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83815" y="2136267"/>
          <a:ext cx="6017895" cy="1153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spc="-5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Age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spc="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</a:t>
                      </a:r>
                      <a:r>
                        <a:rPr sz="1500" b="1" spc="7" baseline="-21367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endParaRPr sz="1500" baseline="-21367">
                        <a:latin typeface="Noto Sans"/>
                        <a:cs typeface="Noto San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16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b="1" baseline="-21367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endParaRPr sz="1500" baseline="-21367">
                        <a:latin typeface="Noto Sans"/>
                        <a:cs typeface="Noto San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I(p</a:t>
                      </a:r>
                      <a:r>
                        <a:rPr sz="1500" b="1" spc="-30" baseline="-21367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500" b="1" spc="-2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, </a:t>
                      </a:r>
                      <a:r>
                        <a:rPr sz="15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</a:t>
                      </a:r>
                      <a:r>
                        <a:rPr sz="1500" b="1" baseline="-21367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i</a:t>
                      </a:r>
                      <a:r>
                        <a:rPr sz="15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)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1500" u="sng" dirty="0">
                          <a:solidFill>
                            <a:srgbClr val="404040"/>
                          </a:solidFill>
                          <a:uFill>
                            <a:solidFill>
                              <a:srgbClr val="404040"/>
                            </a:solidFill>
                          </a:uFill>
                          <a:latin typeface="Noto Sans"/>
                          <a:cs typeface="Noto Sans"/>
                        </a:rPr>
                        <a:t>&lt;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30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2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ts val="2325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25"/>
                        </a:lnSpc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0.971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&gt;40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0.971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48"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31…40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3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4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4360" algn="r">
                        <a:lnSpc>
                          <a:spcPts val="233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0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33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0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764024" y="665226"/>
            <a:ext cx="2702052" cy="1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DA1A62-312D-41F2-8024-CA9A4CE7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ECD6CD-00CB-46BF-92C0-14B7AC5D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25" name="object 2">
            <a:extLst>
              <a:ext uri="{FF2B5EF4-FFF2-40B4-BE49-F238E27FC236}">
                <a16:creationId xmlns:a16="http://schemas.microsoft.com/office/drawing/2014/main" id="{06D2D00B-05F2-4350-99F4-DDC67DB57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984" y="248341"/>
            <a:ext cx="252513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Information</a:t>
            </a:r>
            <a:r>
              <a:rPr sz="2400" b="1" spc="-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Gain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CB1009-98C8-4D61-8D30-AFD7BF5F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96" y="4087950"/>
            <a:ext cx="3354926" cy="5698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67587" y="1543051"/>
            <a:ext cx="1657350" cy="2814161"/>
            <a:chOff x="1690116" y="2057400"/>
            <a:chExt cx="2209800" cy="3752215"/>
          </a:xfrm>
        </p:grpSpPr>
        <p:sp>
          <p:nvSpPr>
            <p:cNvPr id="4" name="object 4"/>
            <p:cNvSpPr/>
            <p:nvPr/>
          </p:nvSpPr>
          <p:spPr>
            <a:xfrm>
              <a:off x="1690116" y="3251585"/>
              <a:ext cx="2209800" cy="2558415"/>
            </a:xfrm>
            <a:custGeom>
              <a:avLst/>
              <a:gdLst/>
              <a:ahLst/>
              <a:cxnLst/>
              <a:rect l="l" t="t" r="r" b="b"/>
              <a:pathLst>
                <a:path w="2209800" h="2558415">
                  <a:moveTo>
                    <a:pt x="1066237" y="0"/>
                  </a:moveTo>
                  <a:lnTo>
                    <a:pt x="1015387" y="1271"/>
                  </a:lnTo>
                  <a:lnTo>
                    <a:pt x="964803" y="4092"/>
                  </a:lnTo>
                  <a:lnTo>
                    <a:pt x="914666" y="8457"/>
                  </a:lnTo>
                  <a:lnTo>
                    <a:pt x="865154" y="14361"/>
                  </a:lnTo>
                  <a:lnTo>
                    <a:pt x="816448" y="21799"/>
                  </a:lnTo>
                  <a:lnTo>
                    <a:pt x="768727" y="30767"/>
                  </a:lnTo>
                  <a:lnTo>
                    <a:pt x="722170" y="41260"/>
                  </a:lnTo>
                  <a:lnTo>
                    <a:pt x="676958" y="53273"/>
                  </a:lnTo>
                  <a:lnTo>
                    <a:pt x="633269" y="66800"/>
                  </a:lnTo>
                  <a:lnTo>
                    <a:pt x="591284" y="81838"/>
                  </a:lnTo>
                  <a:lnTo>
                    <a:pt x="551182" y="98381"/>
                  </a:lnTo>
                  <a:lnTo>
                    <a:pt x="513142" y="116424"/>
                  </a:lnTo>
                  <a:lnTo>
                    <a:pt x="477345" y="135963"/>
                  </a:lnTo>
                  <a:lnTo>
                    <a:pt x="443970" y="156992"/>
                  </a:lnTo>
                  <a:lnTo>
                    <a:pt x="413196" y="179508"/>
                  </a:lnTo>
                  <a:lnTo>
                    <a:pt x="360171" y="228976"/>
                  </a:lnTo>
                  <a:lnTo>
                    <a:pt x="324398" y="272018"/>
                  </a:lnTo>
                  <a:lnTo>
                    <a:pt x="293105" y="316184"/>
                  </a:lnTo>
                  <a:lnTo>
                    <a:pt x="266146" y="361306"/>
                  </a:lnTo>
                  <a:lnTo>
                    <a:pt x="243376" y="407215"/>
                  </a:lnTo>
                  <a:lnTo>
                    <a:pt x="224651" y="453745"/>
                  </a:lnTo>
                  <a:lnTo>
                    <a:pt x="209824" y="500726"/>
                  </a:lnTo>
                  <a:lnTo>
                    <a:pt x="198750" y="547991"/>
                  </a:lnTo>
                  <a:lnTo>
                    <a:pt x="191284" y="595372"/>
                  </a:lnTo>
                  <a:lnTo>
                    <a:pt x="187280" y="642702"/>
                  </a:lnTo>
                  <a:lnTo>
                    <a:pt x="186594" y="689812"/>
                  </a:lnTo>
                  <a:lnTo>
                    <a:pt x="189080" y="736534"/>
                  </a:lnTo>
                  <a:lnTo>
                    <a:pt x="194592" y="782700"/>
                  </a:lnTo>
                  <a:lnTo>
                    <a:pt x="202985" y="828143"/>
                  </a:lnTo>
                  <a:lnTo>
                    <a:pt x="214114" y="872695"/>
                  </a:lnTo>
                  <a:lnTo>
                    <a:pt x="227834" y="916187"/>
                  </a:lnTo>
                  <a:lnTo>
                    <a:pt x="243998" y="958452"/>
                  </a:lnTo>
                  <a:lnTo>
                    <a:pt x="262462" y="999322"/>
                  </a:lnTo>
                  <a:lnTo>
                    <a:pt x="283081" y="1038628"/>
                  </a:lnTo>
                  <a:lnTo>
                    <a:pt x="305708" y="1076204"/>
                  </a:lnTo>
                  <a:lnTo>
                    <a:pt x="330200" y="1111880"/>
                  </a:lnTo>
                  <a:lnTo>
                    <a:pt x="350972" y="1140766"/>
                  </a:lnTo>
                  <a:lnTo>
                    <a:pt x="371299" y="1172186"/>
                  </a:lnTo>
                  <a:lnTo>
                    <a:pt x="390934" y="1206848"/>
                  </a:lnTo>
                  <a:lnTo>
                    <a:pt x="409627" y="1245461"/>
                  </a:lnTo>
                  <a:lnTo>
                    <a:pt x="427132" y="1288734"/>
                  </a:lnTo>
                  <a:lnTo>
                    <a:pt x="443201" y="1337376"/>
                  </a:lnTo>
                  <a:lnTo>
                    <a:pt x="457586" y="1392095"/>
                  </a:lnTo>
                  <a:lnTo>
                    <a:pt x="470040" y="1453599"/>
                  </a:lnTo>
                  <a:lnTo>
                    <a:pt x="480313" y="1522598"/>
                  </a:lnTo>
                  <a:lnTo>
                    <a:pt x="485337" y="1586277"/>
                  </a:lnTo>
                  <a:lnTo>
                    <a:pt x="486126" y="1647417"/>
                  </a:lnTo>
                  <a:lnTo>
                    <a:pt x="482974" y="1706095"/>
                  </a:lnTo>
                  <a:lnTo>
                    <a:pt x="476176" y="1762392"/>
                  </a:lnTo>
                  <a:lnTo>
                    <a:pt x="466027" y="1816385"/>
                  </a:lnTo>
                  <a:lnTo>
                    <a:pt x="452820" y="1868155"/>
                  </a:lnTo>
                  <a:lnTo>
                    <a:pt x="436851" y="1917779"/>
                  </a:lnTo>
                  <a:lnTo>
                    <a:pt x="418412" y="1965336"/>
                  </a:lnTo>
                  <a:lnTo>
                    <a:pt x="397800" y="2010906"/>
                  </a:lnTo>
                  <a:lnTo>
                    <a:pt x="375308" y="2054567"/>
                  </a:lnTo>
                  <a:lnTo>
                    <a:pt x="351231" y="2096398"/>
                  </a:lnTo>
                  <a:lnTo>
                    <a:pt x="325862" y="2136478"/>
                  </a:lnTo>
                  <a:lnTo>
                    <a:pt x="299497" y="2174886"/>
                  </a:lnTo>
                  <a:lnTo>
                    <a:pt x="272430" y="2211701"/>
                  </a:lnTo>
                  <a:lnTo>
                    <a:pt x="244955" y="2247001"/>
                  </a:lnTo>
                  <a:lnTo>
                    <a:pt x="217366" y="2280865"/>
                  </a:lnTo>
                  <a:lnTo>
                    <a:pt x="189958" y="2313373"/>
                  </a:lnTo>
                  <a:lnTo>
                    <a:pt x="111764" y="2403545"/>
                  </a:lnTo>
                  <a:lnTo>
                    <a:pt x="88023" y="2431414"/>
                  </a:lnTo>
                  <a:lnTo>
                    <a:pt x="45795" y="2484345"/>
                  </a:lnTo>
                  <a:lnTo>
                    <a:pt x="12532" y="2534056"/>
                  </a:lnTo>
                  <a:lnTo>
                    <a:pt x="0" y="2557902"/>
                  </a:lnTo>
                  <a:lnTo>
                    <a:pt x="1555495" y="2557902"/>
                  </a:lnTo>
                  <a:lnTo>
                    <a:pt x="1539596" y="2512468"/>
                  </a:lnTo>
                  <a:lnTo>
                    <a:pt x="1522130" y="2467483"/>
                  </a:lnTo>
                  <a:lnTo>
                    <a:pt x="1504329" y="2422651"/>
                  </a:lnTo>
                  <a:lnTo>
                    <a:pt x="1487423" y="2377674"/>
                  </a:lnTo>
                  <a:lnTo>
                    <a:pt x="1472644" y="2332255"/>
                  </a:lnTo>
                  <a:lnTo>
                    <a:pt x="1461221" y="2286097"/>
                  </a:lnTo>
                  <a:lnTo>
                    <a:pt x="1454385" y="2238902"/>
                  </a:lnTo>
                  <a:lnTo>
                    <a:pt x="1453367" y="2190374"/>
                  </a:lnTo>
                  <a:lnTo>
                    <a:pt x="1459398" y="2140216"/>
                  </a:lnTo>
                  <a:lnTo>
                    <a:pt x="1473708" y="2088129"/>
                  </a:lnTo>
                  <a:lnTo>
                    <a:pt x="1499709" y="2026806"/>
                  </a:lnTo>
                  <a:lnTo>
                    <a:pt x="1530421" y="1975029"/>
                  </a:lnTo>
                  <a:lnTo>
                    <a:pt x="1565038" y="1931959"/>
                  </a:lnTo>
                  <a:lnTo>
                    <a:pt x="1602754" y="1896758"/>
                  </a:lnTo>
                  <a:lnTo>
                    <a:pt x="1642763" y="1868588"/>
                  </a:lnTo>
                  <a:lnTo>
                    <a:pt x="1684259" y="1846610"/>
                  </a:lnTo>
                  <a:lnTo>
                    <a:pt x="1726437" y="1829986"/>
                  </a:lnTo>
                  <a:lnTo>
                    <a:pt x="1768491" y="1817878"/>
                  </a:lnTo>
                  <a:lnTo>
                    <a:pt x="1809615" y="1809447"/>
                  </a:lnTo>
                  <a:lnTo>
                    <a:pt x="1849002" y="1803855"/>
                  </a:lnTo>
                  <a:lnTo>
                    <a:pt x="1948688" y="1795728"/>
                  </a:lnTo>
                  <a:lnTo>
                    <a:pt x="1973071" y="1793108"/>
                  </a:lnTo>
                  <a:lnTo>
                    <a:pt x="2014831" y="1777263"/>
                  </a:lnTo>
                  <a:lnTo>
                    <a:pt x="2059439" y="1728047"/>
                  </a:lnTo>
                  <a:lnTo>
                    <a:pt x="2068970" y="1684728"/>
                  </a:lnTo>
                  <a:lnTo>
                    <a:pt x="2067925" y="1655647"/>
                  </a:lnTo>
                  <a:lnTo>
                    <a:pt x="2059711" y="1623351"/>
                  </a:lnTo>
                  <a:lnTo>
                    <a:pt x="2041270" y="1589019"/>
                  </a:lnTo>
                  <a:lnTo>
                    <a:pt x="2029779" y="1561839"/>
                  </a:lnTo>
                  <a:lnTo>
                    <a:pt x="2035159" y="1545030"/>
                  </a:lnTo>
                  <a:lnTo>
                    <a:pt x="2049754" y="1530530"/>
                  </a:lnTo>
                  <a:lnTo>
                    <a:pt x="2065908" y="1510279"/>
                  </a:lnTo>
                  <a:lnTo>
                    <a:pt x="2068006" y="1497913"/>
                  </a:lnTo>
                  <a:lnTo>
                    <a:pt x="2064496" y="1485070"/>
                  </a:lnTo>
                  <a:lnTo>
                    <a:pt x="2058961" y="1474989"/>
                  </a:lnTo>
                  <a:lnTo>
                    <a:pt x="2054986" y="1470909"/>
                  </a:lnTo>
                  <a:lnTo>
                    <a:pt x="2051948" y="1466343"/>
                  </a:lnTo>
                  <a:lnTo>
                    <a:pt x="2057352" y="1462003"/>
                  </a:lnTo>
                  <a:lnTo>
                    <a:pt x="2068399" y="1455354"/>
                  </a:lnTo>
                  <a:lnTo>
                    <a:pt x="2082292" y="1443858"/>
                  </a:lnTo>
                  <a:lnTo>
                    <a:pt x="2090114" y="1428718"/>
                  </a:lnTo>
                  <a:lnTo>
                    <a:pt x="2087721" y="1413124"/>
                  </a:lnTo>
                  <a:lnTo>
                    <a:pt x="2079184" y="1397531"/>
                  </a:lnTo>
                  <a:lnTo>
                    <a:pt x="2068575" y="1382390"/>
                  </a:lnTo>
                  <a:lnTo>
                    <a:pt x="2054975" y="1361042"/>
                  </a:lnTo>
                  <a:lnTo>
                    <a:pt x="2043683" y="1335337"/>
                  </a:lnTo>
                  <a:lnTo>
                    <a:pt x="2042108" y="1307345"/>
                  </a:lnTo>
                  <a:lnTo>
                    <a:pt x="2057654" y="1279139"/>
                  </a:lnTo>
                  <a:lnTo>
                    <a:pt x="2072229" y="1267209"/>
                  </a:lnTo>
                  <a:lnTo>
                    <a:pt x="2088054" y="1259423"/>
                  </a:lnTo>
                  <a:lnTo>
                    <a:pt x="2106427" y="1253493"/>
                  </a:lnTo>
                  <a:lnTo>
                    <a:pt x="2128647" y="1247135"/>
                  </a:lnTo>
                  <a:lnTo>
                    <a:pt x="2168118" y="1233191"/>
                  </a:lnTo>
                  <a:lnTo>
                    <a:pt x="2196861" y="1215115"/>
                  </a:lnTo>
                  <a:lnTo>
                    <a:pt x="2209246" y="1189682"/>
                  </a:lnTo>
                  <a:lnTo>
                    <a:pt x="2199639" y="1153663"/>
                  </a:lnTo>
                  <a:lnTo>
                    <a:pt x="2182062" y="1125531"/>
                  </a:lnTo>
                  <a:lnTo>
                    <a:pt x="2165508" y="1103863"/>
                  </a:lnTo>
                  <a:lnTo>
                    <a:pt x="2106803" y="1035680"/>
                  </a:lnTo>
                  <a:lnTo>
                    <a:pt x="2060729" y="978284"/>
                  </a:lnTo>
                  <a:lnTo>
                    <a:pt x="2020538" y="927127"/>
                  </a:lnTo>
                  <a:lnTo>
                    <a:pt x="1992110" y="886590"/>
                  </a:lnTo>
                  <a:lnTo>
                    <a:pt x="1981326" y="861055"/>
                  </a:lnTo>
                  <a:lnTo>
                    <a:pt x="1993348" y="827311"/>
                  </a:lnTo>
                  <a:lnTo>
                    <a:pt x="2018157" y="803508"/>
                  </a:lnTo>
                  <a:lnTo>
                    <a:pt x="2038869" y="778349"/>
                  </a:lnTo>
                  <a:lnTo>
                    <a:pt x="2024452" y="698442"/>
                  </a:lnTo>
                  <a:lnTo>
                    <a:pt x="2001611" y="636147"/>
                  </a:lnTo>
                  <a:lnTo>
                    <a:pt x="1950724" y="516915"/>
                  </a:lnTo>
                  <a:lnTo>
                    <a:pt x="1931281" y="471101"/>
                  </a:lnTo>
                  <a:lnTo>
                    <a:pt x="1907218" y="413015"/>
                  </a:lnTo>
                  <a:lnTo>
                    <a:pt x="1877568" y="339720"/>
                  </a:lnTo>
                  <a:lnTo>
                    <a:pt x="1862610" y="307340"/>
                  </a:lnTo>
                  <a:lnTo>
                    <a:pt x="1822360" y="247529"/>
                  </a:lnTo>
                  <a:lnTo>
                    <a:pt x="1769525" y="194282"/>
                  </a:lnTo>
                  <a:lnTo>
                    <a:pt x="1738838" y="170109"/>
                  </a:lnTo>
                  <a:lnTo>
                    <a:pt x="1705543" y="147563"/>
                  </a:lnTo>
                  <a:lnTo>
                    <a:pt x="1669821" y="126638"/>
                  </a:lnTo>
                  <a:lnTo>
                    <a:pt x="1631850" y="107330"/>
                  </a:lnTo>
                  <a:lnTo>
                    <a:pt x="1591811" y="89635"/>
                  </a:lnTo>
                  <a:lnTo>
                    <a:pt x="1549884" y="73547"/>
                  </a:lnTo>
                  <a:lnTo>
                    <a:pt x="1506247" y="59061"/>
                  </a:lnTo>
                  <a:lnTo>
                    <a:pt x="1461080" y="46173"/>
                  </a:lnTo>
                  <a:lnTo>
                    <a:pt x="1414564" y="34878"/>
                  </a:lnTo>
                  <a:lnTo>
                    <a:pt x="1366877" y="25171"/>
                  </a:lnTo>
                  <a:lnTo>
                    <a:pt x="1318199" y="17046"/>
                  </a:lnTo>
                  <a:lnTo>
                    <a:pt x="1268711" y="10500"/>
                  </a:lnTo>
                  <a:lnTo>
                    <a:pt x="1218591" y="5527"/>
                  </a:lnTo>
                  <a:lnTo>
                    <a:pt x="1168019" y="2123"/>
                  </a:lnTo>
                  <a:lnTo>
                    <a:pt x="1117174" y="282"/>
                  </a:lnTo>
                  <a:lnTo>
                    <a:pt x="106623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2002536" y="2057400"/>
              <a:ext cx="1604772" cy="1656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95663" y="2957703"/>
            <a:ext cx="7261860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With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help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b="1" spc="-4" dirty="0">
                <a:solidFill>
                  <a:srgbClr val="EC7C30"/>
                </a:solidFill>
                <a:latin typeface="Noto Sans"/>
                <a:cs typeface="Noto Sans"/>
              </a:rPr>
              <a:t>decision </a:t>
            </a:r>
            <a:r>
              <a:rPr sz="1650" b="1" spc="-8" dirty="0">
                <a:solidFill>
                  <a:srgbClr val="EC7C30"/>
                </a:solidFill>
                <a:latin typeface="Noto Sans"/>
                <a:cs typeface="Noto Sans"/>
              </a:rPr>
              <a:t>tree classification </a:t>
            </a:r>
            <a:r>
              <a:rPr sz="1650" b="1" spc="-19" dirty="0">
                <a:solidFill>
                  <a:srgbClr val="EC7C30"/>
                </a:solidFill>
                <a:latin typeface="Noto Sans"/>
                <a:cs typeface="Noto Sans"/>
              </a:rPr>
              <a:t>algorithm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bank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decides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if a customer should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granted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loan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</a:t>
            </a:r>
            <a:r>
              <a:rPr sz="1650" spc="16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not.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6647" y="746584"/>
            <a:ext cx="1841372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8A1A4-1E76-4A79-B5E1-C717870C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B69C1-D642-4A44-9BDD-AF6C2E39C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CB15ADD-E9E9-4181-A14E-8E6A1ECAC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0278" y="301607"/>
            <a:ext cx="3183642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Bank</a:t>
            </a:r>
            <a:r>
              <a:rPr sz="2400" b="1" spc="-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Loans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3742" y="3222212"/>
            <a:ext cx="7154704" cy="267865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Therefore,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Gain(Age)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calculated as</a:t>
            </a:r>
            <a:r>
              <a:rPr sz="1650" spc="1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follows: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1688">
              <a:latin typeface="Noto Sans"/>
              <a:cs typeface="Noto Sans"/>
            </a:endParaRPr>
          </a:p>
          <a:p>
            <a:pPr marL="3414713"/>
            <a:r>
              <a:rPr sz="1988" spc="11" dirty="0">
                <a:latin typeface="Times New Roman"/>
                <a:cs typeface="Times New Roman"/>
              </a:rPr>
              <a:t>Gain(age)</a:t>
            </a:r>
            <a:r>
              <a:rPr sz="1988" spc="199" dirty="0">
                <a:latin typeface="Times New Roman"/>
                <a:cs typeface="Times New Roman"/>
              </a:rPr>
              <a:t> </a:t>
            </a:r>
            <a:r>
              <a:rPr sz="1988" spc="90" dirty="0">
                <a:latin typeface="Symbol"/>
                <a:cs typeface="Symbol"/>
              </a:rPr>
              <a:t></a:t>
            </a:r>
            <a:r>
              <a:rPr sz="1988" spc="-53" dirty="0">
                <a:latin typeface="Times New Roman"/>
                <a:cs typeface="Times New Roman"/>
              </a:rPr>
              <a:t> </a:t>
            </a:r>
            <a:r>
              <a:rPr sz="1988" spc="64" dirty="0">
                <a:latin typeface="Times New Roman"/>
                <a:cs typeface="Times New Roman"/>
              </a:rPr>
              <a:t>I(p,n)</a:t>
            </a:r>
            <a:r>
              <a:rPr sz="1988" spc="-135" dirty="0">
                <a:latin typeface="Times New Roman"/>
                <a:cs typeface="Times New Roman"/>
              </a:rPr>
              <a:t> </a:t>
            </a:r>
            <a:r>
              <a:rPr sz="1988" spc="90" dirty="0">
                <a:latin typeface="Symbol"/>
                <a:cs typeface="Symbol"/>
              </a:rPr>
              <a:t></a:t>
            </a:r>
            <a:r>
              <a:rPr sz="1988" spc="-191" dirty="0">
                <a:latin typeface="Times New Roman"/>
                <a:cs typeface="Times New Roman"/>
              </a:rPr>
              <a:t> </a:t>
            </a:r>
            <a:r>
              <a:rPr sz="1988" spc="11" dirty="0">
                <a:latin typeface="Times New Roman"/>
                <a:cs typeface="Times New Roman"/>
              </a:rPr>
              <a:t>E(age)</a:t>
            </a:r>
            <a:r>
              <a:rPr sz="1988" spc="105" dirty="0">
                <a:latin typeface="Times New Roman"/>
                <a:cs typeface="Times New Roman"/>
              </a:rPr>
              <a:t> </a:t>
            </a:r>
            <a:r>
              <a:rPr sz="1988" spc="90" dirty="0">
                <a:latin typeface="Symbol"/>
                <a:cs typeface="Symbol"/>
              </a:rPr>
              <a:t></a:t>
            </a:r>
            <a:r>
              <a:rPr sz="1988" spc="-86" dirty="0">
                <a:latin typeface="Times New Roman"/>
                <a:cs typeface="Times New Roman"/>
              </a:rPr>
              <a:t> </a:t>
            </a:r>
            <a:r>
              <a:rPr sz="1988" spc="30" dirty="0">
                <a:latin typeface="Times New Roman"/>
                <a:cs typeface="Times New Roman"/>
              </a:rPr>
              <a:t>0.246</a:t>
            </a:r>
            <a:endParaRPr sz="1988">
              <a:latin typeface="Times New Roman"/>
              <a:cs typeface="Times New Roman"/>
            </a:endParaRPr>
          </a:p>
          <a:p>
            <a:pPr marL="9525">
              <a:spcBef>
                <a:spcPts val="2216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Similarly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other</a:t>
            </a:r>
            <a:r>
              <a:rPr sz="1650" spc="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attributes,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41"/>
              </a:spcBef>
            </a:pPr>
            <a:endParaRPr sz="1463">
              <a:latin typeface="Noto Sans"/>
              <a:cs typeface="Noto Sans"/>
            </a:endParaRPr>
          </a:p>
          <a:p>
            <a:pPr marL="3413284">
              <a:spcBef>
                <a:spcPts val="4"/>
              </a:spcBef>
            </a:pPr>
            <a:r>
              <a:rPr sz="2025" spc="-11" dirty="0">
                <a:latin typeface="Times New Roman"/>
                <a:cs typeface="Times New Roman"/>
              </a:rPr>
              <a:t>Gain(income) </a:t>
            </a:r>
            <a:r>
              <a:rPr sz="2025" spc="-4" dirty="0">
                <a:latin typeface="Symbol"/>
                <a:cs typeface="Symbol"/>
              </a:rPr>
              <a:t></a:t>
            </a:r>
            <a:r>
              <a:rPr sz="2025" spc="-169" dirty="0">
                <a:latin typeface="Times New Roman"/>
                <a:cs typeface="Times New Roman"/>
              </a:rPr>
              <a:t> </a:t>
            </a:r>
            <a:r>
              <a:rPr sz="2025" spc="-4" dirty="0">
                <a:latin typeface="Times New Roman"/>
                <a:cs typeface="Times New Roman"/>
              </a:rPr>
              <a:t>0.029</a:t>
            </a:r>
            <a:endParaRPr sz="2025">
              <a:latin typeface="Times New Roman"/>
              <a:cs typeface="Times New Roman"/>
            </a:endParaRPr>
          </a:p>
          <a:p>
            <a:pPr marL="3413284">
              <a:spcBef>
                <a:spcPts val="589"/>
              </a:spcBef>
            </a:pPr>
            <a:r>
              <a:rPr sz="2025" spc="-8" dirty="0">
                <a:latin typeface="Times New Roman"/>
                <a:cs typeface="Times New Roman"/>
              </a:rPr>
              <a:t>Gain(student) </a:t>
            </a:r>
            <a:r>
              <a:rPr sz="2025" spc="-4" dirty="0">
                <a:latin typeface="Symbol"/>
                <a:cs typeface="Symbol"/>
              </a:rPr>
              <a:t></a:t>
            </a:r>
            <a:r>
              <a:rPr sz="2025" spc="-161" dirty="0">
                <a:latin typeface="Times New Roman"/>
                <a:cs typeface="Times New Roman"/>
              </a:rPr>
              <a:t> </a:t>
            </a:r>
            <a:r>
              <a:rPr sz="2025" spc="-4" dirty="0">
                <a:latin typeface="Times New Roman"/>
                <a:cs typeface="Times New Roman"/>
              </a:rPr>
              <a:t>0.151</a:t>
            </a:r>
            <a:endParaRPr sz="2025">
              <a:latin typeface="Times New Roman"/>
              <a:cs typeface="Times New Roman"/>
            </a:endParaRPr>
          </a:p>
          <a:p>
            <a:pPr marL="3413284">
              <a:spcBef>
                <a:spcPts val="593"/>
              </a:spcBef>
            </a:pPr>
            <a:r>
              <a:rPr sz="2025" spc="-8" dirty="0">
                <a:latin typeface="Times New Roman"/>
                <a:cs typeface="Times New Roman"/>
              </a:rPr>
              <a:t>Gain(credit_rating) </a:t>
            </a:r>
            <a:r>
              <a:rPr sz="2025" spc="-4" dirty="0">
                <a:latin typeface="Symbol"/>
                <a:cs typeface="Symbol"/>
              </a:rPr>
              <a:t></a:t>
            </a:r>
            <a:r>
              <a:rPr sz="2025" spc="-169" dirty="0">
                <a:latin typeface="Times New Roman"/>
                <a:cs typeface="Times New Roman"/>
              </a:rPr>
              <a:t> </a:t>
            </a:r>
            <a:r>
              <a:rPr sz="2025" spc="-4" dirty="0">
                <a:latin typeface="Times New Roman"/>
                <a:cs typeface="Times New Roman"/>
              </a:rPr>
              <a:t>0.048</a:t>
            </a:r>
            <a:endParaRPr sz="20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4216" y="804481"/>
            <a:ext cx="6590348" cy="7598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15226" algn="ctr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 dirty="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1725" dirty="0">
              <a:latin typeface="Noto Sans"/>
              <a:cs typeface="Noto Sans"/>
            </a:endParaRPr>
          </a:p>
          <a:p>
            <a:pPr marL="19050"/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entropy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identify the </a:t>
            </a:r>
            <a:r>
              <a:rPr sz="1650" spc="-49" dirty="0">
                <a:solidFill>
                  <a:srgbClr val="404040"/>
                </a:solidFill>
                <a:latin typeface="Noto Sans"/>
                <a:cs typeface="Noto Sans"/>
              </a:rPr>
              <a:t>age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calculated as</a:t>
            </a:r>
            <a:r>
              <a:rPr sz="1650" spc="25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follows:</a:t>
            </a:r>
            <a:endParaRPr sz="165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4024" y="665226"/>
            <a:ext cx="2702052" cy="1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5B73C3-0204-42BB-905B-DE1E54CF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4C4E86-9B21-4177-B725-61AD3D68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D02BD301-F6BD-4C2C-9F4A-1185A68D4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984" y="248341"/>
            <a:ext cx="252513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Information</a:t>
            </a:r>
            <a:r>
              <a:rPr sz="2400" b="1" spc="-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Gain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90E6DF-456C-4745-A3CB-5C3C98FBC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984" y="1741494"/>
            <a:ext cx="3202462" cy="136866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243" y="248341"/>
            <a:ext cx="714791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Information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Gain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Continuous-Value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2189987" y="746584"/>
            <a:ext cx="7837551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83741" y="1209788"/>
            <a:ext cx="10201275" cy="229870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continuous-value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attribute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one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takes numeric</a:t>
            </a:r>
            <a:r>
              <a:rPr sz="1650" spc="18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values.</a:t>
            </a:r>
            <a:endParaRPr sz="1650">
              <a:latin typeface="Noto Sans"/>
              <a:cs typeface="Noto Sans"/>
            </a:endParaRPr>
          </a:p>
          <a:p>
            <a:pPr marL="266700" marR="3810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Assume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continuous-valued attribute.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calculate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Information Gain,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you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must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determine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best midpoint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8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by: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Sorting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an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increasing</a:t>
            </a:r>
            <a:r>
              <a:rPr sz="1650" spc="15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order.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Selecting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midpoint between each pair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adjacent</a:t>
            </a:r>
            <a:r>
              <a:rPr sz="1650" spc="20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values.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Calculating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entropy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</a:t>
            </a:r>
            <a:r>
              <a:rPr sz="1650" spc="8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ED471-F439-49DA-B141-78A2CBC3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1FCC9-D72F-427F-974D-B7E211E13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3741" y="804481"/>
            <a:ext cx="7222808" cy="7598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201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1725">
              <a:latin typeface="Noto Sans"/>
              <a:cs typeface="Noto Sans"/>
            </a:endParaRPr>
          </a:p>
          <a:p>
            <a:pPr marL="9525"/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“Buy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Computer”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dataset,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let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us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sort the data in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increasing</a:t>
            </a:r>
            <a:r>
              <a:rPr sz="1650" spc="27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order.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741" y="4227786"/>
            <a:ext cx="6746558" cy="772647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9525">
              <a:spcBef>
                <a:spcPts val="1065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For middle point in first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2</a:t>
            </a:r>
            <a:r>
              <a:rPr sz="1650" spc="12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numbers:</a:t>
            </a:r>
            <a:endParaRPr sz="1650">
              <a:latin typeface="Noto Sans"/>
              <a:cs typeface="Noto Sans"/>
            </a:endParaRPr>
          </a:p>
          <a:p>
            <a:pPr marL="4124325">
              <a:spcBef>
                <a:spcPts val="990"/>
              </a:spcBef>
              <a:tabLst>
                <a:tab pos="517064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Mid</a:t>
            </a:r>
            <a:r>
              <a:rPr sz="1650" spc="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point	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(18+25)/2 =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21</a:t>
            </a:r>
            <a:endParaRPr sz="1650">
              <a:latin typeface="Noto Sans"/>
              <a:cs typeface="Noto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45711" y="1816226"/>
          <a:ext cx="3172777" cy="2390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700" b="1" spc="-6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Age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604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Buy</a:t>
                      </a:r>
                      <a:r>
                        <a:rPr sz="1700" b="1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Computer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604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18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18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25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28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28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34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45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89987" y="665226"/>
            <a:ext cx="7837551" cy="1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0EB44-230E-4E21-9E61-7FBBD0E2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E72662-F0CC-4DF7-A27D-8CC62987B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17DCB81F-7FCF-4FB5-9864-378EE420D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5243" y="248341"/>
            <a:ext cx="714791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Information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Gain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Continuous-Value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Attributes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3741" y="1963883"/>
            <a:ext cx="6903720" cy="153695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9525">
              <a:spcBef>
                <a:spcPts val="1065"/>
              </a:spcBef>
            </a:pP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Information 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gain,</a:t>
            </a:r>
            <a:r>
              <a:rPr sz="1650" spc="4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Infoage&lt;21(D):</a:t>
            </a:r>
            <a:endParaRPr sz="1650">
              <a:latin typeface="Noto Sans"/>
              <a:cs typeface="Noto Sans"/>
            </a:endParaRPr>
          </a:p>
          <a:p>
            <a:pPr marL="64294">
              <a:spcBef>
                <a:spcPts val="994"/>
              </a:spcBef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2/7(l(1,1))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</a:t>
            </a:r>
            <a:r>
              <a:rPr sz="1650" spc="4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5/7(l(2,3))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990"/>
              </a:spcBef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2/7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(-1/2(log2(1/2))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–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1/2(log2(1/2))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+</a:t>
            </a:r>
            <a:r>
              <a:rPr sz="1650" spc="16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5/7(-2/5(log2(2/5))-3/5(log2(3/5)))</a:t>
            </a:r>
            <a:endParaRPr sz="1650">
              <a:latin typeface="Noto Sans"/>
              <a:cs typeface="Noto Sans"/>
            </a:endParaRPr>
          </a:p>
          <a:p>
            <a:pPr marL="9525">
              <a:spcBef>
                <a:spcPts val="990"/>
              </a:spcBef>
            </a:pP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=.98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6613" y="804481"/>
            <a:ext cx="1000888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EXAMPLE</a:t>
            </a:r>
            <a:endParaRPr sz="1500" dirty="0">
              <a:latin typeface="Noto Sans"/>
              <a:cs typeface="Noto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63915" y="2147697"/>
          <a:ext cx="3172777" cy="2390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700" b="1" spc="-6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Age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604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7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Buy </a:t>
                      </a:r>
                      <a:r>
                        <a:rPr sz="1700" b="1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Computer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604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18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18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25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28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28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1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34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45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700">
                        <a:latin typeface="Noto Sans"/>
                        <a:cs typeface="Noto Sans"/>
                      </a:endParaRPr>
                    </a:p>
                  </a:txBody>
                  <a:tcPr marL="0" marR="0" marT="1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89987" y="665226"/>
            <a:ext cx="7837551" cy="1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91E352-E1FF-46BD-8F76-AEC7E1A2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D7345-AE57-442F-8881-C6C1112E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9BBCD1B7-91E9-43C0-B350-AC57ED18C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5243" y="248341"/>
            <a:ext cx="714791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Information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Gain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 Continuous-Value</a:t>
            </a:r>
            <a:r>
              <a:rPr sz="2400" b="1" spc="-7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Attributes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83" y="1166926"/>
            <a:ext cx="110999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 err="1" smtClean="0"/>
              <a:t>Rpart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powerful </a:t>
            </a:r>
            <a:r>
              <a:rPr lang="en-US" dirty="0"/>
              <a:t>machine learning library </a:t>
            </a:r>
            <a:r>
              <a:rPr lang="en-US" dirty="0" smtClean="0"/>
              <a:t>that </a:t>
            </a:r>
            <a:r>
              <a:rPr lang="en-US" dirty="0"/>
              <a:t>is </a:t>
            </a:r>
            <a:r>
              <a:rPr lang="en-US" b="1" dirty="0"/>
              <a:t>used for building classification and regression trees</a:t>
            </a:r>
            <a:endParaRPr lang="en-US" sz="1650" b="1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8838" y="746584"/>
            <a:ext cx="3412998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5E0E0-58F3-483B-B223-2A7DC30E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AA76-66D4-4397-B364-F7BF637F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F7E2DDF-5BB2-42ED-915D-60A2D91E9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1899" y="248341"/>
            <a:ext cx="366082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400" b="1" spc="4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Implementation in R</a:t>
            </a:r>
            <a:endParaRPr sz="2400" b="1" spc="26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</a:endParaRPr>
          </a:p>
        </p:txBody>
      </p:sp>
      <p:sp>
        <p:nvSpPr>
          <p:cNvPr id="2" name="Rectangle 1"/>
          <p:cNvSpPr/>
          <p:nvPr/>
        </p:nvSpPr>
        <p:spPr>
          <a:xfrm rot="1025671">
            <a:off x="2469160" y="3442762"/>
            <a:ext cx="6032557" cy="831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94629">
            <a:off x="3303166" y="3899140"/>
            <a:ext cx="56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>
                <a:latin typeface="Noto Sans"/>
                <a:cs typeface="Noto Sans"/>
              </a:rPr>
              <a:t>Applying </a:t>
            </a:r>
            <a:r>
              <a:rPr lang="en-US" dirty="0" smtClean="0">
                <a:latin typeface="Noto Sans"/>
                <a:cs typeface="Noto Sans"/>
              </a:rPr>
              <a:t>“</a:t>
            </a:r>
            <a:r>
              <a:rPr lang="en-US" dirty="0" err="1" smtClean="0"/>
              <a:t>rpart</a:t>
            </a:r>
            <a:r>
              <a:rPr lang="en-US" dirty="0" smtClean="0">
                <a:latin typeface="Noto Sans"/>
                <a:cs typeface="Noto Sans"/>
              </a:rPr>
              <a:t>” </a:t>
            </a:r>
            <a:r>
              <a:rPr lang="en-US" dirty="0">
                <a:latin typeface="Noto Sans"/>
                <a:cs typeface="Noto Sans"/>
              </a:rPr>
              <a:t>function to a real data</a:t>
            </a:r>
          </a:p>
        </p:txBody>
      </p:sp>
    </p:spTree>
    <p:extLst>
      <p:ext uri="{BB962C8B-B14F-4D97-AF65-F5344CB8AC3E}">
        <p14:creationId xmlns:p14="http://schemas.microsoft.com/office/powerpoint/2010/main" val="31888089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Classification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IN" sz="2800" b="1" spc="-4" dirty="0">
                <a:solidFill>
                  <a:srgbClr val="3E3E3E"/>
                </a:solidFill>
                <a:latin typeface="Noto Sans"/>
                <a:cs typeface="Noto Sans"/>
              </a:rPr>
              <a:t>7 — </a:t>
            </a:r>
            <a:r>
              <a:rPr lang="en-IN" sz="2800" b="1" spc="-45" dirty="0">
                <a:solidFill>
                  <a:srgbClr val="3E3E3E"/>
                </a:solidFill>
                <a:latin typeface="Noto Sans"/>
                <a:cs typeface="Noto Sans"/>
              </a:rPr>
              <a:t>Random </a:t>
            </a:r>
            <a:r>
              <a:rPr lang="en-IN" sz="2800" b="1" spc="-49" dirty="0">
                <a:solidFill>
                  <a:srgbClr val="3E3E3E"/>
                </a:solidFill>
                <a:latin typeface="Noto Sans"/>
                <a:cs typeface="Noto Sans"/>
              </a:rPr>
              <a:t>Forest</a:t>
            </a:r>
            <a:r>
              <a:rPr lang="en-IN" sz="2800" b="1" spc="116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b="1" spc="-49" dirty="0">
                <a:solidFill>
                  <a:srgbClr val="3E3E3E"/>
                </a:solidFill>
                <a:latin typeface="Noto Sans"/>
                <a:cs typeface="Noto Sans"/>
              </a:rPr>
              <a:t>Classification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52321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244" y="276566"/>
            <a:ext cx="4697952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0001">
              <a:lnSpc>
                <a:spcPct val="100000"/>
              </a:lnSpc>
              <a:spcBef>
                <a:spcPts val="75"/>
              </a:spcBef>
            </a:pPr>
            <a:r>
              <a:rPr sz="2400" b="1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Types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of Classification</a:t>
            </a:r>
            <a:r>
              <a:rPr sz="2400" b="1" spc="-1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2122550" y="2215133"/>
            <a:ext cx="8282178" cy="286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827175" y="3901821"/>
            <a:ext cx="98440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4779" marR="3810" indent="-125730">
              <a:spcBef>
                <a:spcPts val="71"/>
              </a:spcBef>
            </a:pP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Nonli</a:t>
            </a:r>
            <a:r>
              <a:rPr sz="1650" spc="-23" dirty="0">
                <a:solidFill>
                  <a:srgbClr val="F1F1F1"/>
                </a:solidFill>
                <a:latin typeface="Noto Sans"/>
                <a:cs typeface="Noto Sans"/>
              </a:rPr>
              <a:t>n</a:t>
            </a: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e</a:t>
            </a:r>
            <a:r>
              <a:rPr sz="1650" spc="-11" dirty="0">
                <a:solidFill>
                  <a:srgbClr val="F1F1F1"/>
                </a:solidFill>
                <a:latin typeface="Noto Sans"/>
                <a:cs typeface="Noto Sans"/>
              </a:rPr>
              <a:t>a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r  Models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0662" y="3127342"/>
            <a:ext cx="14130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5730" marR="3810" indent="-116681">
              <a:spcBef>
                <a:spcPts val="75"/>
              </a:spcBef>
            </a:pP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Clas</a:t>
            </a:r>
            <a:r>
              <a:rPr spc="-15" dirty="0">
                <a:solidFill>
                  <a:srgbClr val="F1F1F1"/>
                </a:solidFill>
                <a:latin typeface="Noto Sans"/>
                <a:cs typeface="Noto Sans"/>
              </a:rPr>
              <a:t>s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</a:t>
            </a:r>
            <a:r>
              <a:rPr spc="-8" dirty="0">
                <a:solidFill>
                  <a:srgbClr val="F1F1F1"/>
                </a:solidFill>
                <a:latin typeface="Noto Sans"/>
                <a:cs typeface="Noto Sans"/>
              </a:rPr>
              <a:t>f</a:t>
            </a:r>
            <a:r>
              <a:rPr spc="-11" dirty="0">
                <a:solidFill>
                  <a:srgbClr val="F1F1F1"/>
                </a:solidFill>
                <a:latin typeface="Noto Sans"/>
                <a:cs typeface="Noto Sans"/>
              </a:rPr>
              <a:t>icat</a:t>
            </a:r>
            <a:r>
              <a:rPr spc="-4" dirty="0">
                <a:solidFill>
                  <a:srgbClr val="F1F1F1"/>
                </a:solidFill>
                <a:latin typeface="Noto Sans"/>
                <a:cs typeface="Noto Sans"/>
              </a:rPr>
              <a:t>ion  </a:t>
            </a:r>
            <a:r>
              <a:rPr spc="-23" dirty="0">
                <a:solidFill>
                  <a:srgbClr val="F1F1F1"/>
                </a:solidFill>
                <a:latin typeface="Noto Sans"/>
                <a:cs typeface="Noto Sans"/>
              </a:rPr>
              <a:t>Algorithms</a:t>
            </a:r>
            <a:endParaRPr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0412" y="2265521"/>
            <a:ext cx="170545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Logistic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23" dirty="0">
                <a:solidFill>
                  <a:srgbClr val="F1F1F1"/>
                </a:solidFill>
                <a:latin typeface="Noto Sans"/>
                <a:cs typeface="Noto Sans"/>
              </a:rPr>
              <a:t>Regression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238" y="2487982"/>
            <a:ext cx="4521994" cy="568425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>
              <a:spcBef>
                <a:spcPts val="353"/>
              </a:spcBef>
            </a:pPr>
            <a:r>
              <a:rPr sz="1650" spc="-15" dirty="0">
                <a:solidFill>
                  <a:srgbClr val="F1F1F1"/>
                </a:solidFill>
                <a:latin typeface="Noto Sans"/>
                <a:cs typeface="Noto Sans"/>
              </a:rPr>
              <a:t>Linear</a:t>
            </a:r>
            <a:r>
              <a:rPr sz="1650" spc="8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F1F1F1"/>
                </a:solidFill>
                <a:latin typeface="Noto Sans"/>
                <a:cs typeface="Noto Sans"/>
              </a:rPr>
              <a:t>Models</a:t>
            </a:r>
            <a:endParaRPr sz="1650">
              <a:latin typeface="Noto Sans"/>
              <a:cs typeface="Noto Sans"/>
            </a:endParaRPr>
          </a:p>
          <a:p>
            <a:pPr marL="2281238">
              <a:spcBef>
                <a:spcPts val="255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Support </a:t>
            </a:r>
            <a:r>
              <a:rPr sz="1500" spc="-15" dirty="0">
                <a:solidFill>
                  <a:srgbClr val="F1F1F1"/>
                </a:solidFill>
                <a:latin typeface="Noto Sans"/>
                <a:cs typeface="Noto Sans"/>
              </a:rPr>
              <a:t>Vector</a:t>
            </a:r>
            <a:r>
              <a:rPr sz="1500" spc="-49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Machines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718" y="3557588"/>
            <a:ext cx="2607469" cy="185624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19539">
              <a:spcBef>
                <a:spcPts val="79"/>
              </a:spcBef>
            </a:pP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K-Nearest </a:t>
            </a:r>
            <a:r>
              <a:rPr sz="1500" spc="-19" dirty="0">
                <a:solidFill>
                  <a:srgbClr val="F1F1F1"/>
                </a:solidFill>
                <a:latin typeface="Noto Sans"/>
                <a:cs typeface="Noto Sans"/>
              </a:rPr>
              <a:t>Neighbors</a:t>
            </a:r>
            <a:r>
              <a:rPr sz="1500" spc="-30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(KNN)</a:t>
            </a:r>
            <a:endParaRPr sz="1500">
              <a:latin typeface="Noto Sans"/>
              <a:cs typeface="Noto Sans"/>
            </a:endParaRPr>
          </a:p>
          <a:p>
            <a:pPr marL="40958" marR="160020" indent="277178">
              <a:lnSpc>
                <a:spcPts val="3128"/>
              </a:lnSpc>
              <a:spcBef>
                <a:spcPts val="289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Naive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Bayes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Classifier  </a:t>
            </a:r>
            <a:r>
              <a:rPr sz="1500" spc="-4" dirty="0">
                <a:solidFill>
                  <a:srgbClr val="F1F1F1"/>
                </a:solidFill>
                <a:latin typeface="Noto Sans"/>
                <a:cs typeface="Noto Sans"/>
              </a:rPr>
              <a:t>Decision </a:t>
            </a:r>
            <a:r>
              <a:rPr sz="1500" spc="-34" dirty="0">
                <a:solidFill>
                  <a:srgbClr val="F1F1F1"/>
                </a:solidFill>
                <a:latin typeface="Noto Sans"/>
                <a:cs typeface="Noto Sans"/>
              </a:rPr>
              <a:t>Tree</a:t>
            </a:r>
            <a:r>
              <a:rPr sz="1500" spc="-71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  <a:p>
            <a:pPr marL="35719" marR="3810" indent="-26670">
              <a:lnSpc>
                <a:spcPts val="3165"/>
              </a:lnSpc>
              <a:spcBef>
                <a:spcPts val="146"/>
              </a:spcBef>
            </a:pP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 Classification  </a:t>
            </a:r>
            <a:r>
              <a:rPr sz="1500" spc="-8" dirty="0">
                <a:solidFill>
                  <a:srgbClr val="F1F1F1"/>
                </a:solidFill>
                <a:latin typeface="Noto Sans"/>
                <a:cs typeface="Noto Sans"/>
              </a:rPr>
              <a:t>Random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Forest</a:t>
            </a:r>
            <a:r>
              <a:rPr sz="1500" spc="-26" dirty="0">
                <a:solidFill>
                  <a:srgbClr val="F1F1F1"/>
                </a:solidFill>
                <a:latin typeface="Noto Sans"/>
                <a:cs typeface="Noto Sans"/>
              </a:rPr>
              <a:t> </a:t>
            </a:r>
            <a:r>
              <a:rPr sz="1500" spc="-11" dirty="0">
                <a:solidFill>
                  <a:srgbClr val="F1F1F1"/>
                </a:solidFill>
                <a:latin typeface="Noto Sans"/>
                <a:cs typeface="Noto Sans"/>
              </a:rPr>
              <a:t>Classification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9291" y="746584"/>
            <a:ext cx="5270373" cy="25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11EAF3-42E3-45A4-9C77-A8C8DBB2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07045D-5776-4B6E-A0FD-6C5A3B90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239" y="248341"/>
            <a:ext cx="427952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Random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Forest</a:t>
            </a:r>
            <a:r>
              <a:rPr sz="2400" b="1" spc="-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26764" y="746584"/>
            <a:ext cx="4562856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83741" y="1209789"/>
            <a:ext cx="9872663" cy="153894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random forest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considered an ensemble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decision trees. </a:t>
            </a: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builds and combines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multiple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decision trees to </a:t>
            </a:r>
            <a:r>
              <a:rPr sz="1650" spc="-45" dirty="0">
                <a:solidFill>
                  <a:srgbClr val="404040"/>
                </a:solidFill>
                <a:latin typeface="Noto Sans"/>
                <a:cs typeface="Noto Sans"/>
              </a:rPr>
              <a:t>get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more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accurate</a:t>
            </a:r>
            <a:r>
              <a:rPr sz="1650" spc="15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prediction.</a:t>
            </a:r>
            <a:endParaRPr sz="1650">
              <a:latin typeface="Noto Sans"/>
              <a:cs typeface="Noto Sans"/>
            </a:endParaRPr>
          </a:p>
          <a:p>
            <a:pPr marL="266700" marR="235268" indent="-257175">
              <a:lnSpc>
                <a:spcPts val="2970"/>
              </a:lnSpc>
              <a:spcBef>
                <a:spcPts val="263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decision tree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models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weak when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employed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its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own,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but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becomes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stable  when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put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together.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062" y="4693158"/>
            <a:ext cx="10599420" cy="1347788"/>
            <a:chOff x="672083" y="6257544"/>
            <a:chExt cx="14132560" cy="1797050"/>
          </a:xfrm>
        </p:grpSpPr>
        <p:sp>
          <p:nvSpPr>
            <p:cNvPr id="6" name="object 6"/>
            <p:cNvSpPr/>
            <p:nvPr/>
          </p:nvSpPr>
          <p:spPr>
            <a:xfrm>
              <a:off x="1888236" y="6452616"/>
              <a:ext cx="12910185" cy="1449705"/>
            </a:xfrm>
            <a:custGeom>
              <a:avLst/>
              <a:gdLst/>
              <a:ahLst/>
              <a:cxnLst/>
              <a:rect l="l" t="t" r="r" b="b"/>
              <a:pathLst>
                <a:path w="12910185" h="1449704">
                  <a:moveTo>
                    <a:pt x="0" y="241553"/>
                  </a:moveTo>
                  <a:lnTo>
                    <a:pt x="4909" y="192888"/>
                  </a:lnTo>
                  <a:lnTo>
                    <a:pt x="18990" y="147554"/>
                  </a:lnTo>
                  <a:lnTo>
                    <a:pt x="41268" y="106523"/>
                  </a:lnTo>
                  <a:lnTo>
                    <a:pt x="70770" y="70770"/>
                  </a:lnTo>
                  <a:lnTo>
                    <a:pt x="106523" y="41268"/>
                  </a:lnTo>
                  <a:lnTo>
                    <a:pt x="147554" y="18990"/>
                  </a:lnTo>
                  <a:lnTo>
                    <a:pt x="192888" y="4909"/>
                  </a:lnTo>
                  <a:lnTo>
                    <a:pt x="241553" y="0"/>
                  </a:lnTo>
                  <a:lnTo>
                    <a:pt x="12668250" y="0"/>
                  </a:lnTo>
                  <a:lnTo>
                    <a:pt x="12716915" y="4909"/>
                  </a:lnTo>
                  <a:lnTo>
                    <a:pt x="12762249" y="18990"/>
                  </a:lnTo>
                  <a:lnTo>
                    <a:pt x="12803280" y="41268"/>
                  </a:lnTo>
                  <a:lnTo>
                    <a:pt x="12839033" y="70770"/>
                  </a:lnTo>
                  <a:lnTo>
                    <a:pt x="12868535" y="106523"/>
                  </a:lnTo>
                  <a:lnTo>
                    <a:pt x="12890813" y="147554"/>
                  </a:lnTo>
                  <a:lnTo>
                    <a:pt x="12904894" y="192888"/>
                  </a:lnTo>
                  <a:lnTo>
                    <a:pt x="12909804" y="241553"/>
                  </a:lnTo>
                  <a:lnTo>
                    <a:pt x="12909804" y="1207769"/>
                  </a:lnTo>
                  <a:lnTo>
                    <a:pt x="12904894" y="1256435"/>
                  </a:lnTo>
                  <a:lnTo>
                    <a:pt x="12890813" y="1301769"/>
                  </a:lnTo>
                  <a:lnTo>
                    <a:pt x="12868535" y="1342800"/>
                  </a:lnTo>
                  <a:lnTo>
                    <a:pt x="12839033" y="1378553"/>
                  </a:lnTo>
                  <a:lnTo>
                    <a:pt x="12803280" y="1408055"/>
                  </a:lnTo>
                  <a:lnTo>
                    <a:pt x="12762249" y="1430333"/>
                  </a:lnTo>
                  <a:lnTo>
                    <a:pt x="12716915" y="1444414"/>
                  </a:lnTo>
                  <a:lnTo>
                    <a:pt x="12668250" y="1449323"/>
                  </a:lnTo>
                  <a:lnTo>
                    <a:pt x="241553" y="1449323"/>
                  </a:lnTo>
                  <a:lnTo>
                    <a:pt x="192888" y="1444414"/>
                  </a:lnTo>
                  <a:lnTo>
                    <a:pt x="147554" y="1430333"/>
                  </a:lnTo>
                  <a:lnTo>
                    <a:pt x="106523" y="1408055"/>
                  </a:lnTo>
                  <a:lnTo>
                    <a:pt x="70770" y="1378553"/>
                  </a:lnTo>
                  <a:lnTo>
                    <a:pt x="41268" y="1342800"/>
                  </a:lnTo>
                  <a:lnTo>
                    <a:pt x="18990" y="1301769"/>
                  </a:lnTo>
                  <a:lnTo>
                    <a:pt x="4909" y="1256435"/>
                  </a:lnTo>
                  <a:lnTo>
                    <a:pt x="0" y="1207769"/>
                  </a:lnTo>
                  <a:lnTo>
                    <a:pt x="0" y="241553"/>
                  </a:lnTo>
                  <a:close/>
                </a:path>
              </a:pathLst>
            </a:custGeom>
            <a:ln w="12192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72083" y="6257544"/>
              <a:ext cx="1766315" cy="17967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87854" y="4901279"/>
            <a:ext cx="8872538" cy="770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called random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because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operate by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choosing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predictors randomly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 the time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training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model.</a:t>
            </a:r>
            <a:endParaRPr sz="1650">
              <a:latin typeface="Noto Sans"/>
              <a:cs typeface="Noto Sans"/>
            </a:endParaRPr>
          </a:p>
          <a:p>
            <a:pPr marL="9525" marR="209550"/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called forests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because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they take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output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multiple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decision trees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make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 decision.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F7ED7-63CA-416D-A777-E59CAD072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94F75-265C-4553-B889-84C6BF3E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2303" y="248341"/>
            <a:ext cx="3798332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Random </a:t>
            </a:r>
            <a:r>
              <a:rPr sz="2400" b="1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Forest</a:t>
            </a:r>
            <a:r>
              <a:rPr sz="2400" b="1" spc="-7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4093083" y="746584"/>
            <a:ext cx="4003929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83741" y="804481"/>
            <a:ext cx="9956958" cy="30604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8136" algn="ctr">
              <a:spcBef>
                <a:spcPts val="75"/>
              </a:spcBef>
            </a:pPr>
            <a:r>
              <a:rPr sz="1500" b="1" spc="15" dirty="0">
                <a:solidFill>
                  <a:srgbClr val="7E7E7E"/>
                </a:solidFill>
                <a:latin typeface="Noto Sans"/>
                <a:cs typeface="Noto Sans"/>
              </a:rPr>
              <a:t>STEPS </a:t>
            </a:r>
            <a:r>
              <a:rPr sz="1500" b="1" spc="11" dirty="0">
                <a:solidFill>
                  <a:srgbClr val="7E7E7E"/>
                </a:solidFill>
                <a:latin typeface="Noto Sans"/>
                <a:cs typeface="Noto Sans"/>
              </a:rPr>
              <a:t>TO</a:t>
            </a:r>
            <a:r>
              <a:rPr sz="1500" b="1" spc="-30" dirty="0">
                <a:solidFill>
                  <a:srgbClr val="7E7E7E"/>
                </a:solidFill>
                <a:latin typeface="Noto Sans"/>
                <a:cs typeface="Noto Sans"/>
              </a:rPr>
              <a:t> </a:t>
            </a: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FOLLOW</a:t>
            </a:r>
            <a:endParaRPr sz="1500">
              <a:latin typeface="Noto Sans"/>
              <a:cs typeface="Noto Sans"/>
            </a:endParaRPr>
          </a:p>
          <a:p>
            <a:pPr>
              <a:spcBef>
                <a:spcPts val="30"/>
              </a:spcBef>
            </a:pPr>
            <a:endParaRPr sz="1725">
              <a:latin typeface="Noto Sans"/>
              <a:cs typeface="Noto Sans"/>
            </a:endParaRPr>
          </a:p>
          <a:p>
            <a:pPr marL="266700" indent="-257175"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Draw a random bootstrap sample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size n (randomly choose n samples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training</a:t>
            </a:r>
            <a:r>
              <a:rPr sz="1650" spc="3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set).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Grow a decision tree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bootstrap sample.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node,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randomly select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d</a:t>
            </a:r>
            <a:r>
              <a:rPr sz="1650" spc="30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features.</a:t>
            </a:r>
            <a:endParaRPr sz="1650">
              <a:latin typeface="Noto Sans"/>
              <a:cs typeface="Noto Sans"/>
            </a:endParaRPr>
          </a:p>
          <a:p>
            <a:pPr marL="266700" marR="3810" indent="-257175">
              <a:lnSpc>
                <a:spcPts val="2970"/>
              </a:lnSpc>
              <a:spcBef>
                <a:spcPts val="266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Split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node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feature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provides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best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split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according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objective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function,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instance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maximizing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information</a:t>
            </a:r>
            <a:r>
              <a:rPr sz="1650" spc="11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gain.</a:t>
            </a:r>
            <a:endParaRPr sz="1650">
              <a:latin typeface="Noto Sans"/>
              <a:cs typeface="Noto Sans"/>
            </a:endParaRPr>
          </a:p>
          <a:p>
            <a:pPr marL="266700" marR="605314" indent="-257175">
              <a:lnSpc>
                <a:spcPts val="2970"/>
              </a:lnSpc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Repeat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steps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2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k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times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(k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trees you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want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create,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using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subset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samples).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727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49" dirty="0">
                <a:solidFill>
                  <a:srgbClr val="404040"/>
                </a:solidFill>
                <a:latin typeface="Noto Sans"/>
                <a:cs typeface="Noto Sans"/>
              </a:rPr>
              <a:t>Aggregate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 tree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new data point to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assign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label by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majority</a:t>
            </a:r>
            <a:r>
              <a:rPr sz="1650" spc="3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vote</a:t>
            </a:r>
            <a:endParaRPr sz="1650">
              <a:latin typeface="Noto Sans"/>
              <a:cs typeface="Noto Sans"/>
            </a:endParaRPr>
          </a:p>
          <a:p>
            <a:pPr marL="266700">
              <a:spcBef>
                <a:spcPts val="990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(pick the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group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selected by most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trees and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assign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new data point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</a:t>
            </a:r>
            <a:r>
              <a:rPr sz="1650" spc="37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group).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E727E-0A2D-4B2D-A131-7A52E7011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C2BE6-8474-4943-9244-221EDA2A6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83" y="1166926"/>
            <a:ext cx="1109990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 err="1" smtClean="0"/>
              <a:t>randomForest</a:t>
            </a:r>
            <a:r>
              <a:rPr lang="en-US" dirty="0" smtClean="0"/>
              <a:t> is a powerful </a:t>
            </a:r>
            <a:r>
              <a:rPr lang="en-US" dirty="0"/>
              <a:t>machine learning library </a:t>
            </a:r>
            <a:r>
              <a:rPr lang="en-US" dirty="0" smtClean="0"/>
              <a:t>that is</a:t>
            </a:r>
            <a:r>
              <a:rPr lang="en-US" dirty="0"/>
              <a:t> </a:t>
            </a:r>
            <a:r>
              <a:rPr lang="en-US" b="1" dirty="0"/>
              <a:t>an ensemble of decision </a:t>
            </a:r>
            <a:r>
              <a:rPr lang="en-US" b="1" dirty="0" err="1"/>
              <a:t>trees</a:t>
            </a:r>
            <a:r>
              <a:rPr lang="en-US" b="1" dirty="0" err="1" smtClean="0"/>
              <a:t>trees</a:t>
            </a:r>
            <a:endParaRPr lang="en-US" sz="1650" b="1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8838" y="746584"/>
            <a:ext cx="3412998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5E0E0-58F3-483B-B223-2A7DC30E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CAA76-66D4-4397-B364-F7BF637F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F7E2DDF-5BB2-42ED-915D-60A2D91E9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1899" y="248341"/>
            <a:ext cx="3660828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2400" b="1" spc="4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Implementation in R</a:t>
            </a:r>
            <a:endParaRPr sz="2400" b="1" spc="26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</a:endParaRPr>
          </a:p>
        </p:txBody>
      </p:sp>
      <p:sp>
        <p:nvSpPr>
          <p:cNvPr id="2" name="Rectangle 1"/>
          <p:cNvSpPr/>
          <p:nvPr/>
        </p:nvSpPr>
        <p:spPr>
          <a:xfrm rot="1025671">
            <a:off x="2469160" y="3442762"/>
            <a:ext cx="6032557" cy="831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94629">
            <a:off x="3303166" y="3899140"/>
            <a:ext cx="564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  <a:tab pos="9990773" algn="l"/>
              </a:tabLst>
            </a:pPr>
            <a:r>
              <a:rPr lang="en-US" dirty="0">
                <a:latin typeface="Noto Sans"/>
                <a:cs typeface="Noto Sans"/>
              </a:rPr>
              <a:t>Applying </a:t>
            </a:r>
            <a:r>
              <a:rPr lang="en-US" dirty="0" smtClean="0">
                <a:latin typeface="Noto Sans"/>
                <a:cs typeface="Noto Sans"/>
              </a:rPr>
              <a:t>“</a:t>
            </a:r>
            <a:r>
              <a:rPr lang="en-US" dirty="0" err="1"/>
              <a:t>randomForest</a:t>
            </a:r>
            <a:r>
              <a:rPr lang="en-US" dirty="0" smtClean="0">
                <a:latin typeface="Noto Sans"/>
                <a:cs typeface="Noto Sans"/>
              </a:rPr>
              <a:t>” </a:t>
            </a:r>
            <a:r>
              <a:rPr lang="en-US" dirty="0">
                <a:latin typeface="Noto Sans"/>
                <a:cs typeface="Noto Sans"/>
              </a:rPr>
              <a:t>function to a real data</a:t>
            </a:r>
          </a:p>
        </p:txBody>
      </p:sp>
    </p:spTree>
    <p:extLst>
      <p:ext uri="{BB962C8B-B14F-4D97-AF65-F5344CB8AC3E}">
        <p14:creationId xmlns:p14="http://schemas.microsoft.com/office/powerpoint/2010/main" val="356005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45" y="248341"/>
            <a:ext cx="4398562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What </a:t>
            </a:r>
            <a:r>
              <a:rPr sz="2400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Is</a:t>
            </a:r>
            <a:r>
              <a:rPr sz="2400" b="1" spc="-8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Classification?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4358258" y="746584"/>
            <a:ext cx="3495294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246442" y="2142554"/>
            <a:ext cx="10010775" cy="790099"/>
          </a:xfrm>
          <a:custGeom>
            <a:avLst/>
            <a:gdLst/>
            <a:ahLst/>
            <a:cxnLst/>
            <a:rect l="l" t="t" r="r" b="b"/>
            <a:pathLst>
              <a:path w="13347700" h="1053464">
                <a:moveTo>
                  <a:pt x="13347192" y="0"/>
                </a:moveTo>
                <a:lnTo>
                  <a:pt x="0" y="0"/>
                </a:lnTo>
                <a:lnTo>
                  <a:pt x="0" y="1053084"/>
                </a:lnTo>
                <a:lnTo>
                  <a:pt x="13347192" y="1053084"/>
                </a:lnTo>
                <a:lnTo>
                  <a:pt x="13347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46442" y="2142554"/>
            <a:ext cx="10010775" cy="744499"/>
          </a:xfrm>
          <a:prstGeom prst="rect">
            <a:avLst/>
          </a:prstGeom>
          <a:ln w="25907">
            <a:solidFill>
              <a:srgbClr val="AEABAB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67628" marR="941070">
              <a:lnSpc>
                <a:spcPts val="2970"/>
              </a:lnSpc>
              <a:spcBef>
                <a:spcPts val="120"/>
              </a:spcBef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technique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determine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extent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data sample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not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part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category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type. Classification models predict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categorical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</a:t>
            </a:r>
            <a:r>
              <a:rPr sz="1650" spc="23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labels.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65780-B839-4759-A53B-BBBA4A03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9D588-2F22-4E14-845C-44821FB1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1DF604-2F3F-41EC-BBA3-A5FC08A886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6256635" cy="9144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EA3215D-E6C3-4BE0-91E9-547C7C439EC8}"/>
                </a:ext>
              </a:extLst>
            </p:cNvPr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FBD8FB-FF48-4DCE-9F64-54D8F6DAC5B7}"/>
                </a:ext>
              </a:extLst>
            </p:cNvPr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E4C428-B66F-4A36-8B13-F44434C2DED6}"/>
                </a:ext>
              </a:extLst>
            </p:cNvPr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B769CD9-4686-40B4-9DCA-7FC72A190091}"/>
                </a:ext>
              </a:extLst>
            </p:cNvPr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450B012-DD04-4B3A-94B8-90AF8914F9B2}"/>
                </a:ext>
              </a:extLst>
            </p:cNvPr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897582-20D6-4E66-AB5F-B2A4D2278CB1}"/>
                </a:ext>
              </a:extLst>
            </p:cNvPr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B81EAED-0907-44A1-8344-69649C4FC916}"/>
                </a:ext>
              </a:extLst>
            </p:cNvPr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CBFADFC-38BB-4C52-AE53-57917C46CCFC}"/>
                </a:ext>
              </a:extLst>
            </p:cNvPr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6FAA656-5D47-49A7-843D-34C53E8EC4BF}"/>
                </a:ext>
              </a:extLst>
            </p:cNvPr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30DD54-E29E-4A1B-9651-A456DC8C21FC}"/>
                </a:ext>
              </a:extLst>
            </p:cNvPr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C3C1665-9016-4CBD-812A-B90574D7CFF8}"/>
                </a:ext>
              </a:extLst>
            </p:cNvPr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743BD07-8E84-4EC3-B576-915F55F7D598}"/>
                </a:ext>
              </a:extLst>
            </p:cNvPr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B06AA97-2902-404A-840B-5F6596BF09CF}"/>
                </a:ext>
              </a:extLst>
            </p:cNvPr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3D51F8-547E-456D-A16D-C125D376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96386"/>
            <a:ext cx="12192000" cy="14616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4D9617-383C-4F84-8217-7EDD13B9B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" y="220612"/>
            <a:ext cx="12192000" cy="1461614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6AC5C02-FE70-4A23-B5D1-BDD9FB32BE47}"/>
              </a:ext>
            </a:extLst>
          </p:cNvPr>
          <p:cNvSpPr txBox="1"/>
          <p:nvPr/>
        </p:nvSpPr>
        <p:spPr>
          <a:xfrm>
            <a:off x="422039" y="3149684"/>
            <a:ext cx="7258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Classification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C5737FD-D556-4143-802C-CCBE9A502C69}"/>
              </a:ext>
            </a:extLst>
          </p:cNvPr>
          <p:cNvSpPr txBox="1"/>
          <p:nvPr/>
        </p:nvSpPr>
        <p:spPr>
          <a:xfrm>
            <a:off x="422039" y="3863627"/>
            <a:ext cx="720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3E3E3E"/>
                </a:solidFill>
                <a:latin typeface="Noto Sans"/>
                <a:cs typeface="Noto Sans"/>
              </a:rPr>
              <a:t>Topic </a:t>
            </a:r>
            <a:r>
              <a:rPr lang="en-IN" sz="2800" b="1" spc="-4" dirty="0">
                <a:solidFill>
                  <a:srgbClr val="3E3E3E"/>
                </a:solidFill>
                <a:latin typeface="Noto Sans"/>
                <a:cs typeface="Noto Sans"/>
              </a:rPr>
              <a:t>8 — </a:t>
            </a:r>
            <a:r>
              <a:rPr lang="en-IN" sz="2800" b="1" spc="-68" dirty="0">
                <a:solidFill>
                  <a:srgbClr val="3E3E3E"/>
                </a:solidFill>
                <a:latin typeface="Noto Sans"/>
                <a:cs typeface="Noto Sans"/>
              </a:rPr>
              <a:t>Evaluating </a:t>
            </a:r>
            <a:r>
              <a:rPr lang="en-IN" sz="2800" b="1" spc="-45" dirty="0">
                <a:solidFill>
                  <a:srgbClr val="3E3E3E"/>
                </a:solidFill>
                <a:latin typeface="Noto Sans"/>
                <a:cs typeface="Noto Sans"/>
              </a:rPr>
              <a:t>Classifier</a:t>
            </a:r>
            <a:r>
              <a:rPr lang="en-IN" sz="2800" b="1" spc="10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lang="en-IN" sz="2800" b="1" spc="-38" dirty="0">
                <a:solidFill>
                  <a:srgbClr val="3E3E3E"/>
                </a:solidFill>
                <a:latin typeface="Noto Sans"/>
                <a:cs typeface="Noto Sans"/>
              </a:rPr>
              <a:t>Models</a:t>
            </a:r>
            <a:endParaRPr sz="2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822792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4750" y="248341"/>
            <a:ext cx="4171147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Evaluating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Classifier</a:t>
            </a:r>
            <a:r>
              <a:rPr sz="2400" b="1" spc="-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3893058" y="746584"/>
            <a:ext cx="4414266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83742" y="1209788"/>
            <a:ext cx="8403431" cy="344773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6700" indent="-257175">
              <a:spcBef>
                <a:spcPts val="106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Evaluating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model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important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know the accuracy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performance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3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evaluate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model,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different metrics are</a:t>
            </a:r>
            <a:r>
              <a:rPr sz="1650" spc="1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used.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Confusion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Matrix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Gain 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Lift</a:t>
            </a:r>
            <a:r>
              <a:rPr sz="1650" spc="3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Chart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Kolmogorov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Smirnov</a:t>
            </a:r>
            <a:r>
              <a:rPr sz="1650" spc="4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Chart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AUC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–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ROC</a:t>
            </a:r>
            <a:r>
              <a:rPr sz="1650" spc="2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curve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Gini</a:t>
            </a:r>
            <a:r>
              <a:rPr sz="1650" spc="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Coefficient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4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Concordant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–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Discordant</a:t>
            </a:r>
            <a:r>
              <a:rPr sz="1650" spc="4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Ratio</a:t>
            </a:r>
            <a:endParaRPr sz="1650">
              <a:latin typeface="Noto Sans"/>
              <a:cs typeface="Noto Sans"/>
            </a:endParaRPr>
          </a:p>
          <a:p>
            <a:pPr marL="541973" lvl="1" indent="-266700">
              <a:spcBef>
                <a:spcPts val="990"/>
              </a:spcBef>
              <a:buClr>
                <a:srgbClr val="EC7C30"/>
              </a:buClr>
              <a:buSzPct val="75000"/>
              <a:buFont typeface="Courier New"/>
              <a:buChar char="o"/>
              <a:tabLst>
                <a:tab pos="541973" algn="l"/>
                <a:tab pos="542449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Root Mean Squared</a:t>
            </a:r>
            <a:r>
              <a:rPr sz="1650" spc="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Error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70557" y="5121782"/>
            <a:ext cx="7856220" cy="999173"/>
            <a:chOff x="2894076" y="6829043"/>
            <a:chExt cx="10474960" cy="1332230"/>
          </a:xfrm>
        </p:grpSpPr>
        <p:sp>
          <p:nvSpPr>
            <p:cNvPr id="6" name="object 6"/>
            <p:cNvSpPr/>
            <p:nvPr/>
          </p:nvSpPr>
          <p:spPr>
            <a:xfrm>
              <a:off x="3794760" y="6973823"/>
              <a:ext cx="9568180" cy="1074420"/>
            </a:xfrm>
            <a:custGeom>
              <a:avLst/>
              <a:gdLst/>
              <a:ahLst/>
              <a:cxnLst/>
              <a:rect l="l" t="t" r="r" b="b"/>
              <a:pathLst>
                <a:path w="9568180" h="1074420">
                  <a:moveTo>
                    <a:pt x="0" y="179069"/>
                  </a:moveTo>
                  <a:lnTo>
                    <a:pt x="6394" y="131453"/>
                  </a:lnTo>
                  <a:lnTo>
                    <a:pt x="24440" y="88674"/>
                  </a:lnTo>
                  <a:lnTo>
                    <a:pt x="52435" y="52435"/>
                  </a:lnTo>
                  <a:lnTo>
                    <a:pt x="88674" y="24440"/>
                  </a:lnTo>
                  <a:lnTo>
                    <a:pt x="131453" y="6394"/>
                  </a:lnTo>
                  <a:lnTo>
                    <a:pt x="179069" y="0"/>
                  </a:lnTo>
                  <a:lnTo>
                    <a:pt x="9388602" y="0"/>
                  </a:lnTo>
                  <a:lnTo>
                    <a:pt x="9436218" y="6394"/>
                  </a:lnTo>
                  <a:lnTo>
                    <a:pt x="9478997" y="24440"/>
                  </a:lnTo>
                  <a:lnTo>
                    <a:pt x="9515236" y="52435"/>
                  </a:lnTo>
                  <a:lnTo>
                    <a:pt x="9543231" y="88674"/>
                  </a:lnTo>
                  <a:lnTo>
                    <a:pt x="9561277" y="131453"/>
                  </a:lnTo>
                  <a:lnTo>
                    <a:pt x="9567672" y="179069"/>
                  </a:lnTo>
                  <a:lnTo>
                    <a:pt x="9567672" y="895350"/>
                  </a:lnTo>
                  <a:lnTo>
                    <a:pt x="9561277" y="942952"/>
                  </a:lnTo>
                  <a:lnTo>
                    <a:pt x="9543231" y="985728"/>
                  </a:lnTo>
                  <a:lnTo>
                    <a:pt x="9515236" y="1021970"/>
                  </a:lnTo>
                  <a:lnTo>
                    <a:pt x="9478997" y="1049971"/>
                  </a:lnTo>
                  <a:lnTo>
                    <a:pt x="9436218" y="1068023"/>
                  </a:lnTo>
                  <a:lnTo>
                    <a:pt x="9388602" y="1074420"/>
                  </a:lnTo>
                  <a:lnTo>
                    <a:pt x="179069" y="1074420"/>
                  </a:lnTo>
                  <a:lnTo>
                    <a:pt x="131453" y="1068023"/>
                  </a:lnTo>
                  <a:lnTo>
                    <a:pt x="88674" y="1049971"/>
                  </a:lnTo>
                  <a:lnTo>
                    <a:pt x="52435" y="1021970"/>
                  </a:lnTo>
                  <a:lnTo>
                    <a:pt x="24440" y="985728"/>
                  </a:lnTo>
                  <a:lnTo>
                    <a:pt x="6394" y="942952"/>
                  </a:lnTo>
                  <a:lnTo>
                    <a:pt x="0" y="895350"/>
                  </a:lnTo>
                  <a:lnTo>
                    <a:pt x="0" y="179069"/>
                  </a:lnTo>
                  <a:close/>
                </a:path>
              </a:pathLst>
            </a:custGeom>
            <a:ln w="12191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2894076" y="6829043"/>
              <a:ext cx="1309115" cy="1331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11258" y="5399817"/>
            <a:ext cx="6375083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course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focus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will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confusion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matrix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AUC-ROC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curve.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512BC-5E86-4B56-A1B9-C6113C77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345FA5-014D-43F7-BF76-E989AF5B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862" y="248341"/>
            <a:ext cx="252950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Confusion</a:t>
            </a:r>
            <a:r>
              <a:rPr sz="2400" b="1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4750308" y="746584"/>
            <a:ext cx="2710053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64120" y="2539174"/>
            <a:ext cx="10343198" cy="831056"/>
          </a:xfrm>
          <a:custGeom>
            <a:avLst/>
            <a:gdLst/>
            <a:ahLst/>
            <a:cxnLst/>
            <a:rect l="l" t="t" r="r" b="b"/>
            <a:pathLst>
              <a:path w="13790930" h="1108075">
                <a:moveTo>
                  <a:pt x="13790676" y="0"/>
                </a:moveTo>
                <a:lnTo>
                  <a:pt x="0" y="0"/>
                </a:lnTo>
                <a:lnTo>
                  <a:pt x="0" y="1107948"/>
                </a:lnTo>
                <a:lnTo>
                  <a:pt x="13790676" y="1107948"/>
                </a:lnTo>
                <a:lnTo>
                  <a:pt x="13790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964120" y="2539174"/>
            <a:ext cx="10343198" cy="744499"/>
          </a:xfrm>
          <a:prstGeom prst="rect">
            <a:avLst/>
          </a:prstGeom>
          <a:ln w="25907">
            <a:solidFill>
              <a:srgbClr val="7E7E7E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67151" marR="679608">
              <a:lnSpc>
                <a:spcPts val="2970"/>
              </a:lnSpc>
              <a:spcBef>
                <a:spcPts val="120"/>
              </a:spcBef>
            </a:pP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confusion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matrix examines all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possible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outcomes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prediction: </a:t>
            </a:r>
            <a:r>
              <a:rPr sz="1650" spc="-15" dirty="0">
                <a:solidFill>
                  <a:srgbClr val="FF0000"/>
                </a:solidFill>
                <a:latin typeface="Noto Sans"/>
                <a:cs typeface="Noto Sans"/>
              </a:rPr>
              <a:t>t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rue positive,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true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negative,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false  positive and false</a:t>
            </a:r>
            <a:r>
              <a:rPr sz="1650" spc="5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negative.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5D462-F7CC-4242-88E4-B5AF3AC1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35FEC-AAA1-4BCB-8110-BDB7F13B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95160" y="1709928"/>
            <a:ext cx="4661535" cy="3838575"/>
          </a:xfrm>
          <a:custGeom>
            <a:avLst/>
            <a:gdLst/>
            <a:ahLst/>
            <a:cxnLst/>
            <a:rect l="l" t="t" r="r" b="b"/>
            <a:pathLst>
              <a:path w="6215380" h="5118100">
                <a:moveTo>
                  <a:pt x="6214872" y="0"/>
                </a:moveTo>
                <a:lnTo>
                  <a:pt x="0" y="0"/>
                </a:lnTo>
                <a:lnTo>
                  <a:pt x="0" y="5117592"/>
                </a:lnTo>
                <a:lnTo>
                  <a:pt x="6214872" y="5117592"/>
                </a:lnTo>
                <a:lnTo>
                  <a:pt x="6214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054691" y="1683753"/>
            <a:ext cx="4510088" cy="11128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False Positives are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like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false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alarms. They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called Type </a:t>
            </a:r>
            <a:r>
              <a:rPr sz="1650" spc="-101" dirty="0">
                <a:solidFill>
                  <a:srgbClr val="404040"/>
                </a:solidFill>
                <a:latin typeface="Noto Sans"/>
                <a:cs typeface="Noto Sans"/>
              </a:rPr>
              <a:t>I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error.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occur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when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negative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occurrence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wrongly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 as  positive.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4691" y="3946893"/>
            <a:ext cx="4540568" cy="11128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lnSpc>
                <a:spcPct val="150000"/>
              </a:lnSpc>
              <a:spcBef>
                <a:spcPts val="75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False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Negatives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also called Type </a:t>
            </a:r>
            <a:r>
              <a:rPr sz="1650" spc="-101" dirty="0">
                <a:solidFill>
                  <a:srgbClr val="404040"/>
                </a:solidFill>
                <a:latin typeface="Noto Sans"/>
                <a:cs typeface="Noto Sans"/>
              </a:rPr>
              <a:t>II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error.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occur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when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positive occurrence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wrongly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 as</a:t>
            </a:r>
            <a:r>
              <a:rPr sz="1650" spc="9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negative.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0045" y="2065972"/>
            <a:ext cx="5905024" cy="3281839"/>
            <a:chOff x="880059" y="2754629"/>
            <a:chExt cx="7873365" cy="4375785"/>
          </a:xfrm>
        </p:grpSpPr>
        <p:sp>
          <p:nvSpPr>
            <p:cNvPr id="7" name="object 7"/>
            <p:cNvSpPr/>
            <p:nvPr/>
          </p:nvSpPr>
          <p:spPr>
            <a:xfrm>
              <a:off x="880059" y="2754629"/>
              <a:ext cx="7137400" cy="4375785"/>
            </a:xfrm>
            <a:custGeom>
              <a:avLst/>
              <a:gdLst/>
              <a:ahLst/>
              <a:cxnLst/>
              <a:rect l="l" t="t" r="r" b="b"/>
              <a:pathLst>
                <a:path w="7137400" h="4375784">
                  <a:moveTo>
                    <a:pt x="7136816" y="3736848"/>
                  </a:moveTo>
                  <a:lnTo>
                    <a:pt x="7086816" y="3711956"/>
                  </a:lnTo>
                  <a:lnTo>
                    <a:pt x="6985813" y="3661664"/>
                  </a:lnTo>
                  <a:lnTo>
                    <a:pt x="6985889" y="3712006"/>
                  </a:lnTo>
                  <a:lnTo>
                    <a:pt x="397052" y="3724059"/>
                  </a:lnTo>
                  <a:lnTo>
                    <a:pt x="397052" y="150876"/>
                  </a:lnTo>
                  <a:lnTo>
                    <a:pt x="447344" y="150876"/>
                  </a:lnTo>
                  <a:lnTo>
                    <a:pt x="434771" y="125730"/>
                  </a:lnTo>
                  <a:lnTo>
                    <a:pt x="371906" y="0"/>
                  </a:lnTo>
                  <a:lnTo>
                    <a:pt x="296468" y="150876"/>
                  </a:lnTo>
                  <a:lnTo>
                    <a:pt x="346760" y="150876"/>
                  </a:lnTo>
                  <a:lnTo>
                    <a:pt x="346760" y="3724160"/>
                  </a:lnTo>
                  <a:lnTo>
                    <a:pt x="0" y="3724783"/>
                  </a:lnTo>
                  <a:lnTo>
                    <a:pt x="101" y="3775075"/>
                  </a:lnTo>
                  <a:lnTo>
                    <a:pt x="346760" y="3774452"/>
                  </a:lnTo>
                  <a:lnTo>
                    <a:pt x="346760" y="4375277"/>
                  </a:lnTo>
                  <a:lnTo>
                    <a:pt x="397052" y="4375277"/>
                  </a:lnTo>
                  <a:lnTo>
                    <a:pt x="397052" y="3774351"/>
                  </a:lnTo>
                  <a:lnTo>
                    <a:pt x="6985978" y="3762298"/>
                  </a:lnTo>
                  <a:lnTo>
                    <a:pt x="6986067" y="3812540"/>
                  </a:lnTo>
                  <a:lnTo>
                    <a:pt x="7136816" y="37368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291589" y="3347465"/>
              <a:ext cx="7435850" cy="2945765"/>
            </a:xfrm>
            <a:custGeom>
              <a:avLst/>
              <a:gdLst/>
              <a:ahLst/>
              <a:cxnLst/>
              <a:rect l="l" t="t" r="r" b="b"/>
              <a:pathLst>
                <a:path w="7435850" h="2945765">
                  <a:moveTo>
                    <a:pt x="0" y="2945384"/>
                  </a:moveTo>
                  <a:lnTo>
                    <a:pt x="61964" y="2945112"/>
                  </a:lnTo>
                  <a:lnTo>
                    <a:pt x="123914" y="2944301"/>
                  </a:lnTo>
                  <a:lnTo>
                    <a:pt x="185833" y="2942956"/>
                  </a:lnTo>
                  <a:lnTo>
                    <a:pt x="247706" y="2941085"/>
                  </a:lnTo>
                  <a:lnTo>
                    <a:pt x="309517" y="2938692"/>
                  </a:lnTo>
                  <a:lnTo>
                    <a:pt x="371252" y="2935784"/>
                  </a:lnTo>
                  <a:lnTo>
                    <a:pt x="432895" y="2932367"/>
                  </a:lnTo>
                  <a:lnTo>
                    <a:pt x="494431" y="2928447"/>
                  </a:lnTo>
                  <a:lnTo>
                    <a:pt x="555845" y="2924029"/>
                  </a:lnTo>
                  <a:lnTo>
                    <a:pt x="617120" y="2919122"/>
                  </a:lnTo>
                  <a:lnTo>
                    <a:pt x="678243" y="2913729"/>
                  </a:lnTo>
                  <a:lnTo>
                    <a:pt x="739197" y="2907857"/>
                  </a:lnTo>
                  <a:lnTo>
                    <a:pt x="799968" y="2901513"/>
                  </a:lnTo>
                  <a:lnTo>
                    <a:pt x="860539" y="2894702"/>
                  </a:lnTo>
                  <a:lnTo>
                    <a:pt x="920896" y="2887430"/>
                  </a:lnTo>
                  <a:lnTo>
                    <a:pt x="981024" y="2879704"/>
                  </a:lnTo>
                  <a:lnTo>
                    <a:pt x="1040907" y="2871530"/>
                  </a:lnTo>
                  <a:lnTo>
                    <a:pt x="1100530" y="2862913"/>
                  </a:lnTo>
                  <a:lnTo>
                    <a:pt x="1159877" y="2853859"/>
                  </a:lnTo>
                  <a:lnTo>
                    <a:pt x="1218933" y="2844376"/>
                  </a:lnTo>
                  <a:lnTo>
                    <a:pt x="1277684" y="2834468"/>
                  </a:lnTo>
                  <a:lnTo>
                    <a:pt x="1336113" y="2824142"/>
                  </a:lnTo>
                  <a:lnTo>
                    <a:pt x="1394205" y="2813404"/>
                  </a:lnTo>
                  <a:lnTo>
                    <a:pt x="1451945" y="2802260"/>
                  </a:lnTo>
                  <a:lnTo>
                    <a:pt x="1509319" y="2790715"/>
                  </a:lnTo>
                  <a:lnTo>
                    <a:pt x="1566309" y="2778777"/>
                  </a:lnTo>
                  <a:lnTo>
                    <a:pt x="1622902" y="2766451"/>
                  </a:lnTo>
                  <a:lnTo>
                    <a:pt x="1679081" y="2753744"/>
                  </a:lnTo>
                  <a:lnTo>
                    <a:pt x="1734832" y="2740660"/>
                  </a:lnTo>
                  <a:lnTo>
                    <a:pt x="1790140" y="2727207"/>
                  </a:lnTo>
                  <a:lnTo>
                    <a:pt x="1844988" y="2713390"/>
                  </a:lnTo>
                  <a:lnTo>
                    <a:pt x="1899362" y="2699216"/>
                  </a:lnTo>
                  <a:lnTo>
                    <a:pt x="1953246" y="2684690"/>
                  </a:lnTo>
                  <a:lnTo>
                    <a:pt x="2006626" y="2669818"/>
                  </a:lnTo>
                  <a:lnTo>
                    <a:pt x="2059485" y="2654608"/>
                  </a:lnTo>
                  <a:lnTo>
                    <a:pt x="2111808" y="2639064"/>
                  </a:lnTo>
                  <a:lnTo>
                    <a:pt x="2163581" y="2623192"/>
                  </a:lnTo>
                  <a:lnTo>
                    <a:pt x="2214788" y="2607000"/>
                  </a:lnTo>
                  <a:lnTo>
                    <a:pt x="2265413" y="2590492"/>
                  </a:lnTo>
                  <a:lnTo>
                    <a:pt x="2315441" y="2573675"/>
                  </a:lnTo>
                  <a:lnTo>
                    <a:pt x="2364858" y="2556555"/>
                  </a:lnTo>
                  <a:lnTo>
                    <a:pt x="2413647" y="2539139"/>
                  </a:lnTo>
                  <a:lnTo>
                    <a:pt x="2461793" y="2521431"/>
                  </a:lnTo>
                  <a:lnTo>
                    <a:pt x="2509282" y="2503439"/>
                  </a:lnTo>
                  <a:lnTo>
                    <a:pt x="2556097" y="2485167"/>
                  </a:lnTo>
                  <a:lnTo>
                    <a:pt x="2602223" y="2466623"/>
                  </a:lnTo>
                  <a:lnTo>
                    <a:pt x="2647646" y="2447813"/>
                  </a:lnTo>
                  <a:lnTo>
                    <a:pt x="2692350" y="2428741"/>
                  </a:lnTo>
                  <a:lnTo>
                    <a:pt x="2736319" y="2409416"/>
                  </a:lnTo>
                  <a:lnTo>
                    <a:pt x="2779539" y="2389841"/>
                  </a:lnTo>
                  <a:lnTo>
                    <a:pt x="2821994" y="2370025"/>
                  </a:lnTo>
                  <a:lnTo>
                    <a:pt x="2863668" y="2349971"/>
                  </a:lnTo>
                  <a:lnTo>
                    <a:pt x="2904547" y="2329688"/>
                  </a:lnTo>
                  <a:lnTo>
                    <a:pt x="2944614" y="2309181"/>
                  </a:lnTo>
                  <a:lnTo>
                    <a:pt x="2983856" y="2288455"/>
                  </a:lnTo>
                  <a:lnTo>
                    <a:pt x="3022256" y="2267517"/>
                  </a:lnTo>
                  <a:lnTo>
                    <a:pt x="3059799" y="2246373"/>
                  </a:lnTo>
                  <a:lnTo>
                    <a:pt x="3096470" y="2225029"/>
                  </a:lnTo>
                  <a:lnTo>
                    <a:pt x="3132254" y="2203491"/>
                  </a:lnTo>
                  <a:lnTo>
                    <a:pt x="3167135" y="2181765"/>
                  </a:lnTo>
                  <a:lnTo>
                    <a:pt x="3201098" y="2159858"/>
                  </a:lnTo>
                  <a:lnTo>
                    <a:pt x="3234128" y="2137775"/>
                  </a:lnTo>
                  <a:lnTo>
                    <a:pt x="3266209" y="2115522"/>
                  </a:lnTo>
                  <a:lnTo>
                    <a:pt x="3297326" y="2093105"/>
                  </a:lnTo>
                  <a:lnTo>
                    <a:pt x="3356607" y="2047805"/>
                  </a:lnTo>
                  <a:lnTo>
                    <a:pt x="3411849" y="2001923"/>
                  </a:lnTo>
                  <a:lnTo>
                    <a:pt x="3462930" y="1955508"/>
                  </a:lnTo>
                  <a:lnTo>
                    <a:pt x="3509727" y="1908608"/>
                  </a:lnTo>
                  <a:lnTo>
                    <a:pt x="3552117" y="1861272"/>
                  </a:lnTo>
                  <a:lnTo>
                    <a:pt x="3589979" y="1813548"/>
                  </a:lnTo>
                  <a:lnTo>
                    <a:pt x="3623189" y="1765484"/>
                  </a:lnTo>
                  <a:lnTo>
                    <a:pt x="3651626" y="1717130"/>
                  </a:lnTo>
                  <a:lnTo>
                    <a:pt x="3675167" y="1668533"/>
                  </a:lnTo>
                  <a:lnTo>
                    <a:pt x="3693690" y="1619743"/>
                  </a:lnTo>
                  <a:lnTo>
                    <a:pt x="3707072" y="1570806"/>
                  </a:lnTo>
                  <a:lnTo>
                    <a:pt x="3715191" y="1521773"/>
                  </a:lnTo>
                  <a:lnTo>
                    <a:pt x="3717925" y="1472692"/>
                  </a:lnTo>
                  <a:lnTo>
                    <a:pt x="3718610" y="1448148"/>
                  </a:lnTo>
                  <a:lnTo>
                    <a:pt x="3724052" y="1399084"/>
                  </a:lnTo>
                  <a:lnTo>
                    <a:pt x="3734819" y="1350093"/>
                  </a:lnTo>
                  <a:lnTo>
                    <a:pt x="3750788" y="1301224"/>
                  </a:lnTo>
                  <a:lnTo>
                    <a:pt x="3771836" y="1252524"/>
                  </a:lnTo>
                  <a:lnTo>
                    <a:pt x="3797842" y="1204042"/>
                  </a:lnTo>
                  <a:lnTo>
                    <a:pt x="3828683" y="1155827"/>
                  </a:lnTo>
                  <a:lnTo>
                    <a:pt x="3864236" y="1107928"/>
                  </a:lnTo>
                  <a:lnTo>
                    <a:pt x="3904380" y="1060391"/>
                  </a:lnTo>
                  <a:lnTo>
                    <a:pt x="3948991" y="1013267"/>
                  </a:lnTo>
                  <a:lnTo>
                    <a:pt x="3997947" y="966604"/>
                  </a:lnTo>
                  <a:lnTo>
                    <a:pt x="4051127" y="920449"/>
                  </a:lnTo>
                  <a:lnTo>
                    <a:pt x="4108406" y="874852"/>
                  </a:lnTo>
                  <a:lnTo>
                    <a:pt x="4169664" y="829861"/>
                  </a:lnTo>
                  <a:lnTo>
                    <a:pt x="4201747" y="807608"/>
                  </a:lnTo>
                  <a:lnTo>
                    <a:pt x="4234778" y="785525"/>
                  </a:lnTo>
                  <a:lnTo>
                    <a:pt x="4268742" y="763618"/>
                  </a:lnTo>
                  <a:lnTo>
                    <a:pt x="4303625" y="741892"/>
                  </a:lnTo>
                  <a:lnTo>
                    <a:pt x="4339410" y="720354"/>
                  </a:lnTo>
                  <a:lnTo>
                    <a:pt x="4376082" y="699010"/>
                  </a:lnTo>
                  <a:lnTo>
                    <a:pt x="4413627" y="677866"/>
                  </a:lnTo>
                  <a:lnTo>
                    <a:pt x="4452028" y="656928"/>
                  </a:lnTo>
                  <a:lnTo>
                    <a:pt x="4491271" y="636202"/>
                  </a:lnTo>
                  <a:lnTo>
                    <a:pt x="4531340" y="615695"/>
                  </a:lnTo>
                  <a:lnTo>
                    <a:pt x="4572220" y="595412"/>
                  </a:lnTo>
                  <a:lnTo>
                    <a:pt x="4613896" y="575358"/>
                  </a:lnTo>
                  <a:lnTo>
                    <a:pt x="4656352" y="555542"/>
                  </a:lnTo>
                  <a:lnTo>
                    <a:pt x="4699573" y="535967"/>
                  </a:lnTo>
                  <a:lnTo>
                    <a:pt x="4743543" y="516642"/>
                  </a:lnTo>
                  <a:lnTo>
                    <a:pt x="4788248" y="497570"/>
                  </a:lnTo>
                  <a:lnTo>
                    <a:pt x="4833672" y="478760"/>
                  </a:lnTo>
                  <a:lnTo>
                    <a:pt x="4879800" y="460216"/>
                  </a:lnTo>
                  <a:lnTo>
                    <a:pt x="4926616" y="441944"/>
                  </a:lnTo>
                  <a:lnTo>
                    <a:pt x="4974106" y="423952"/>
                  </a:lnTo>
                  <a:lnTo>
                    <a:pt x="5022253" y="406244"/>
                  </a:lnTo>
                  <a:lnTo>
                    <a:pt x="5071043" y="388828"/>
                  </a:lnTo>
                  <a:lnTo>
                    <a:pt x="5120460" y="371708"/>
                  </a:lnTo>
                  <a:lnTo>
                    <a:pt x="5170489" y="354891"/>
                  </a:lnTo>
                  <a:lnTo>
                    <a:pt x="5221115" y="338383"/>
                  </a:lnTo>
                  <a:lnTo>
                    <a:pt x="5272322" y="322191"/>
                  </a:lnTo>
                  <a:lnTo>
                    <a:pt x="5324096" y="306319"/>
                  </a:lnTo>
                  <a:lnTo>
                    <a:pt x="5376420" y="290775"/>
                  </a:lnTo>
                  <a:lnTo>
                    <a:pt x="5429279" y="275565"/>
                  </a:lnTo>
                  <a:lnTo>
                    <a:pt x="5482659" y="260693"/>
                  </a:lnTo>
                  <a:lnTo>
                    <a:pt x="5536543" y="246167"/>
                  </a:lnTo>
                  <a:lnTo>
                    <a:pt x="5590917" y="231993"/>
                  </a:lnTo>
                  <a:lnTo>
                    <a:pt x="5645766" y="218176"/>
                  </a:lnTo>
                  <a:lnTo>
                    <a:pt x="5701073" y="204723"/>
                  </a:lnTo>
                  <a:lnTo>
                    <a:pt x="5756824" y="191639"/>
                  </a:lnTo>
                  <a:lnTo>
                    <a:pt x="5813003" y="178932"/>
                  </a:lnTo>
                  <a:lnTo>
                    <a:pt x="5869596" y="166606"/>
                  </a:lnTo>
                  <a:lnTo>
                    <a:pt x="5926586" y="154668"/>
                  </a:lnTo>
                  <a:lnTo>
                    <a:pt x="5983958" y="143123"/>
                  </a:lnTo>
                  <a:lnTo>
                    <a:pt x="6041698" y="131979"/>
                  </a:lnTo>
                  <a:lnTo>
                    <a:pt x="6099789" y="121241"/>
                  </a:lnTo>
                  <a:lnTo>
                    <a:pt x="6158218" y="110915"/>
                  </a:lnTo>
                  <a:lnTo>
                    <a:pt x="6216967" y="101007"/>
                  </a:lnTo>
                  <a:lnTo>
                    <a:pt x="6276022" y="91524"/>
                  </a:lnTo>
                  <a:lnTo>
                    <a:pt x="6335368" y="82470"/>
                  </a:lnTo>
                  <a:lnTo>
                    <a:pt x="6394989" y="73853"/>
                  </a:lnTo>
                  <a:lnTo>
                    <a:pt x="6454871" y="65679"/>
                  </a:lnTo>
                  <a:lnTo>
                    <a:pt x="6514997" y="57953"/>
                  </a:lnTo>
                  <a:lnTo>
                    <a:pt x="6575352" y="50681"/>
                  </a:lnTo>
                  <a:lnTo>
                    <a:pt x="6635922" y="43870"/>
                  </a:lnTo>
                  <a:lnTo>
                    <a:pt x="6696690" y="37526"/>
                  </a:lnTo>
                  <a:lnTo>
                    <a:pt x="6757642" y="31654"/>
                  </a:lnTo>
                  <a:lnTo>
                    <a:pt x="6818762" y="26261"/>
                  </a:lnTo>
                  <a:lnTo>
                    <a:pt x="6880035" y="21354"/>
                  </a:lnTo>
                  <a:lnTo>
                    <a:pt x="6941446" y="16936"/>
                  </a:lnTo>
                  <a:lnTo>
                    <a:pt x="7002979" y="13016"/>
                  </a:lnTo>
                  <a:lnTo>
                    <a:pt x="7064619" y="9599"/>
                  </a:lnTo>
                  <a:lnTo>
                    <a:pt x="7126351" y="6691"/>
                  </a:lnTo>
                  <a:lnTo>
                    <a:pt x="7188159" y="4298"/>
                  </a:lnTo>
                  <a:lnTo>
                    <a:pt x="7250028" y="2427"/>
                  </a:lnTo>
                  <a:lnTo>
                    <a:pt x="7311943" y="1082"/>
                  </a:lnTo>
                  <a:lnTo>
                    <a:pt x="7373889" y="271"/>
                  </a:lnTo>
                  <a:lnTo>
                    <a:pt x="7435850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1502663" y="3107435"/>
              <a:ext cx="7224395" cy="1797685"/>
            </a:xfrm>
            <a:custGeom>
              <a:avLst/>
              <a:gdLst/>
              <a:ahLst/>
              <a:cxnLst/>
              <a:rect l="l" t="t" r="r" b="b"/>
              <a:pathLst>
                <a:path w="7224395" h="1797685">
                  <a:moveTo>
                    <a:pt x="0" y="0"/>
                  </a:moveTo>
                  <a:lnTo>
                    <a:pt x="7223886" y="17144"/>
                  </a:lnTo>
                </a:path>
                <a:path w="7224395" h="1797685">
                  <a:moveTo>
                    <a:pt x="0" y="1780031"/>
                  </a:moveTo>
                  <a:lnTo>
                    <a:pt x="7223886" y="1797177"/>
                  </a:lnTo>
                </a:path>
              </a:pathLst>
            </a:custGeom>
            <a:ln w="6096">
              <a:solidFill>
                <a:srgbClr val="5B9BD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0971" y="4893563"/>
              <a:ext cx="79375" cy="291465"/>
            </a:xfrm>
            <a:custGeom>
              <a:avLst/>
              <a:gdLst/>
              <a:ahLst/>
              <a:cxnLst/>
              <a:rect l="l" t="t" r="r" b="b"/>
              <a:pathLst>
                <a:path w="79375" h="291464">
                  <a:moveTo>
                    <a:pt x="59435" y="0"/>
                  </a:moveTo>
                  <a:lnTo>
                    <a:pt x="19811" y="0"/>
                  </a:lnTo>
                  <a:lnTo>
                    <a:pt x="19811" y="251460"/>
                  </a:lnTo>
                  <a:lnTo>
                    <a:pt x="0" y="251460"/>
                  </a:lnTo>
                  <a:lnTo>
                    <a:pt x="39623" y="291084"/>
                  </a:lnTo>
                  <a:lnTo>
                    <a:pt x="79247" y="251460"/>
                  </a:lnTo>
                  <a:lnTo>
                    <a:pt x="59435" y="251460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0971" y="4893563"/>
              <a:ext cx="79375" cy="291465"/>
            </a:xfrm>
            <a:custGeom>
              <a:avLst/>
              <a:gdLst/>
              <a:ahLst/>
              <a:cxnLst/>
              <a:rect l="l" t="t" r="r" b="b"/>
              <a:pathLst>
                <a:path w="79375" h="291464">
                  <a:moveTo>
                    <a:pt x="0" y="251460"/>
                  </a:moveTo>
                  <a:lnTo>
                    <a:pt x="19811" y="251460"/>
                  </a:lnTo>
                  <a:lnTo>
                    <a:pt x="19811" y="0"/>
                  </a:lnTo>
                  <a:lnTo>
                    <a:pt x="59435" y="0"/>
                  </a:lnTo>
                  <a:lnTo>
                    <a:pt x="59435" y="251460"/>
                  </a:lnTo>
                  <a:lnTo>
                    <a:pt x="79247" y="251460"/>
                  </a:lnTo>
                  <a:lnTo>
                    <a:pt x="39623" y="291084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94203" y="4887467"/>
              <a:ext cx="79375" cy="291465"/>
            </a:xfrm>
            <a:custGeom>
              <a:avLst/>
              <a:gdLst/>
              <a:ahLst/>
              <a:cxnLst/>
              <a:rect l="l" t="t" r="r" b="b"/>
              <a:pathLst>
                <a:path w="79375" h="291464">
                  <a:moveTo>
                    <a:pt x="59435" y="0"/>
                  </a:moveTo>
                  <a:lnTo>
                    <a:pt x="19812" y="0"/>
                  </a:lnTo>
                  <a:lnTo>
                    <a:pt x="19812" y="251460"/>
                  </a:lnTo>
                  <a:lnTo>
                    <a:pt x="0" y="251460"/>
                  </a:lnTo>
                  <a:lnTo>
                    <a:pt x="39623" y="291084"/>
                  </a:lnTo>
                  <a:lnTo>
                    <a:pt x="79247" y="251460"/>
                  </a:lnTo>
                  <a:lnTo>
                    <a:pt x="59435" y="251460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394203" y="4887467"/>
              <a:ext cx="79375" cy="291465"/>
            </a:xfrm>
            <a:custGeom>
              <a:avLst/>
              <a:gdLst/>
              <a:ahLst/>
              <a:cxnLst/>
              <a:rect l="l" t="t" r="r" b="b"/>
              <a:pathLst>
                <a:path w="79375" h="291464">
                  <a:moveTo>
                    <a:pt x="0" y="251460"/>
                  </a:moveTo>
                  <a:lnTo>
                    <a:pt x="19812" y="251460"/>
                  </a:lnTo>
                  <a:lnTo>
                    <a:pt x="19812" y="0"/>
                  </a:lnTo>
                  <a:lnTo>
                    <a:pt x="59435" y="0"/>
                  </a:lnTo>
                  <a:lnTo>
                    <a:pt x="59435" y="251460"/>
                  </a:lnTo>
                  <a:lnTo>
                    <a:pt x="79247" y="251460"/>
                  </a:lnTo>
                  <a:lnTo>
                    <a:pt x="39623" y="291084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8583" y="4887467"/>
              <a:ext cx="79375" cy="291465"/>
            </a:xfrm>
            <a:custGeom>
              <a:avLst/>
              <a:gdLst/>
              <a:ahLst/>
              <a:cxnLst/>
              <a:rect l="l" t="t" r="r" b="b"/>
              <a:pathLst>
                <a:path w="79375" h="291464">
                  <a:moveTo>
                    <a:pt x="59436" y="0"/>
                  </a:moveTo>
                  <a:lnTo>
                    <a:pt x="19812" y="0"/>
                  </a:lnTo>
                  <a:lnTo>
                    <a:pt x="19812" y="251460"/>
                  </a:lnTo>
                  <a:lnTo>
                    <a:pt x="0" y="251460"/>
                  </a:lnTo>
                  <a:lnTo>
                    <a:pt x="39624" y="291084"/>
                  </a:lnTo>
                  <a:lnTo>
                    <a:pt x="79248" y="251460"/>
                  </a:lnTo>
                  <a:lnTo>
                    <a:pt x="59436" y="251460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8583" y="4887467"/>
              <a:ext cx="79375" cy="291465"/>
            </a:xfrm>
            <a:custGeom>
              <a:avLst/>
              <a:gdLst/>
              <a:ahLst/>
              <a:cxnLst/>
              <a:rect l="l" t="t" r="r" b="b"/>
              <a:pathLst>
                <a:path w="79375" h="291464">
                  <a:moveTo>
                    <a:pt x="0" y="251460"/>
                  </a:moveTo>
                  <a:lnTo>
                    <a:pt x="19812" y="251460"/>
                  </a:lnTo>
                  <a:lnTo>
                    <a:pt x="19812" y="0"/>
                  </a:lnTo>
                  <a:lnTo>
                    <a:pt x="59436" y="0"/>
                  </a:lnTo>
                  <a:lnTo>
                    <a:pt x="59436" y="251460"/>
                  </a:lnTo>
                  <a:lnTo>
                    <a:pt x="79248" y="251460"/>
                  </a:lnTo>
                  <a:lnTo>
                    <a:pt x="39624" y="291084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2943" y="4881372"/>
              <a:ext cx="81280" cy="291465"/>
            </a:xfrm>
            <a:custGeom>
              <a:avLst/>
              <a:gdLst/>
              <a:ahLst/>
              <a:cxnLst/>
              <a:rect l="l" t="t" r="r" b="b"/>
              <a:pathLst>
                <a:path w="81279" h="291464">
                  <a:moveTo>
                    <a:pt x="60578" y="0"/>
                  </a:moveTo>
                  <a:lnTo>
                    <a:pt x="20192" y="0"/>
                  </a:lnTo>
                  <a:lnTo>
                    <a:pt x="20192" y="250698"/>
                  </a:lnTo>
                  <a:lnTo>
                    <a:pt x="0" y="250698"/>
                  </a:lnTo>
                  <a:lnTo>
                    <a:pt x="40385" y="291083"/>
                  </a:lnTo>
                  <a:lnTo>
                    <a:pt x="80771" y="250698"/>
                  </a:lnTo>
                  <a:lnTo>
                    <a:pt x="60578" y="25069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2943" y="4881372"/>
              <a:ext cx="81280" cy="291465"/>
            </a:xfrm>
            <a:custGeom>
              <a:avLst/>
              <a:gdLst/>
              <a:ahLst/>
              <a:cxnLst/>
              <a:rect l="l" t="t" r="r" b="b"/>
              <a:pathLst>
                <a:path w="81279" h="291464">
                  <a:moveTo>
                    <a:pt x="0" y="250698"/>
                  </a:moveTo>
                  <a:lnTo>
                    <a:pt x="20192" y="250698"/>
                  </a:lnTo>
                  <a:lnTo>
                    <a:pt x="20192" y="0"/>
                  </a:lnTo>
                  <a:lnTo>
                    <a:pt x="60578" y="0"/>
                  </a:lnTo>
                  <a:lnTo>
                    <a:pt x="60578" y="250698"/>
                  </a:lnTo>
                  <a:lnTo>
                    <a:pt x="80771" y="250698"/>
                  </a:lnTo>
                  <a:lnTo>
                    <a:pt x="40385" y="291083"/>
                  </a:lnTo>
                  <a:lnTo>
                    <a:pt x="0" y="25069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8263" y="4904231"/>
              <a:ext cx="79375" cy="291465"/>
            </a:xfrm>
            <a:custGeom>
              <a:avLst/>
              <a:gdLst/>
              <a:ahLst/>
              <a:cxnLst/>
              <a:rect l="l" t="t" r="r" b="b"/>
              <a:pathLst>
                <a:path w="79375" h="291464">
                  <a:moveTo>
                    <a:pt x="59436" y="0"/>
                  </a:moveTo>
                  <a:lnTo>
                    <a:pt x="19812" y="0"/>
                  </a:lnTo>
                  <a:lnTo>
                    <a:pt x="19812" y="251459"/>
                  </a:lnTo>
                  <a:lnTo>
                    <a:pt x="0" y="251459"/>
                  </a:lnTo>
                  <a:lnTo>
                    <a:pt x="39624" y="291083"/>
                  </a:lnTo>
                  <a:lnTo>
                    <a:pt x="79248" y="251459"/>
                  </a:lnTo>
                  <a:lnTo>
                    <a:pt x="59436" y="25145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8263" y="4904231"/>
              <a:ext cx="79375" cy="291465"/>
            </a:xfrm>
            <a:custGeom>
              <a:avLst/>
              <a:gdLst/>
              <a:ahLst/>
              <a:cxnLst/>
              <a:rect l="l" t="t" r="r" b="b"/>
              <a:pathLst>
                <a:path w="79375" h="291464">
                  <a:moveTo>
                    <a:pt x="0" y="251459"/>
                  </a:moveTo>
                  <a:lnTo>
                    <a:pt x="19812" y="251459"/>
                  </a:lnTo>
                  <a:lnTo>
                    <a:pt x="19812" y="0"/>
                  </a:lnTo>
                  <a:lnTo>
                    <a:pt x="59436" y="0"/>
                  </a:lnTo>
                  <a:lnTo>
                    <a:pt x="59436" y="251459"/>
                  </a:lnTo>
                  <a:lnTo>
                    <a:pt x="79248" y="251459"/>
                  </a:lnTo>
                  <a:lnTo>
                    <a:pt x="39624" y="291083"/>
                  </a:lnTo>
                  <a:lnTo>
                    <a:pt x="0" y="2514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91912" y="4562855"/>
              <a:ext cx="71755" cy="325120"/>
            </a:xfrm>
            <a:custGeom>
              <a:avLst/>
              <a:gdLst/>
              <a:ahLst/>
              <a:cxnLst/>
              <a:rect l="l" t="t" r="r" b="b"/>
              <a:pathLst>
                <a:path w="71754" h="325120">
                  <a:moveTo>
                    <a:pt x="35813" y="0"/>
                  </a:moveTo>
                  <a:lnTo>
                    <a:pt x="0" y="35814"/>
                  </a:lnTo>
                  <a:lnTo>
                    <a:pt x="17907" y="35814"/>
                  </a:lnTo>
                  <a:lnTo>
                    <a:pt x="17907" y="324612"/>
                  </a:lnTo>
                  <a:lnTo>
                    <a:pt x="53721" y="324612"/>
                  </a:lnTo>
                  <a:lnTo>
                    <a:pt x="53721" y="35814"/>
                  </a:lnTo>
                  <a:lnTo>
                    <a:pt x="71627" y="35814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391912" y="4562855"/>
              <a:ext cx="71755" cy="325120"/>
            </a:xfrm>
            <a:custGeom>
              <a:avLst/>
              <a:gdLst/>
              <a:ahLst/>
              <a:cxnLst/>
              <a:rect l="l" t="t" r="r" b="b"/>
              <a:pathLst>
                <a:path w="71754" h="325120">
                  <a:moveTo>
                    <a:pt x="0" y="35814"/>
                  </a:moveTo>
                  <a:lnTo>
                    <a:pt x="17907" y="35814"/>
                  </a:lnTo>
                  <a:lnTo>
                    <a:pt x="17907" y="324612"/>
                  </a:lnTo>
                  <a:lnTo>
                    <a:pt x="53721" y="324612"/>
                  </a:lnTo>
                  <a:lnTo>
                    <a:pt x="53721" y="35814"/>
                  </a:lnTo>
                  <a:lnTo>
                    <a:pt x="71627" y="35814"/>
                  </a:lnTo>
                  <a:lnTo>
                    <a:pt x="35813" y="0"/>
                  </a:lnTo>
                  <a:lnTo>
                    <a:pt x="0" y="3581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007607" y="4568951"/>
              <a:ext cx="70485" cy="325120"/>
            </a:xfrm>
            <a:custGeom>
              <a:avLst/>
              <a:gdLst/>
              <a:ahLst/>
              <a:cxnLst/>
              <a:rect l="l" t="t" r="r" b="b"/>
              <a:pathLst>
                <a:path w="70485" h="325120">
                  <a:moveTo>
                    <a:pt x="35051" y="0"/>
                  </a:moveTo>
                  <a:lnTo>
                    <a:pt x="0" y="35051"/>
                  </a:lnTo>
                  <a:lnTo>
                    <a:pt x="17525" y="35051"/>
                  </a:lnTo>
                  <a:lnTo>
                    <a:pt x="17525" y="324612"/>
                  </a:lnTo>
                  <a:lnTo>
                    <a:pt x="52577" y="324612"/>
                  </a:lnTo>
                  <a:lnTo>
                    <a:pt x="52577" y="35051"/>
                  </a:lnTo>
                  <a:lnTo>
                    <a:pt x="70103" y="35051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7607" y="4568951"/>
              <a:ext cx="70485" cy="325120"/>
            </a:xfrm>
            <a:custGeom>
              <a:avLst/>
              <a:gdLst/>
              <a:ahLst/>
              <a:cxnLst/>
              <a:rect l="l" t="t" r="r" b="b"/>
              <a:pathLst>
                <a:path w="70485" h="325120">
                  <a:moveTo>
                    <a:pt x="0" y="35051"/>
                  </a:moveTo>
                  <a:lnTo>
                    <a:pt x="17525" y="35051"/>
                  </a:lnTo>
                  <a:lnTo>
                    <a:pt x="17525" y="324612"/>
                  </a:lnTo>
                  <a:lnTo>
                    <a:pt x="52577" y="324612"/>
                  </a:lnTo>
                  <a:lnTo>
                    <a:pt x="52577" y="35051"/>
                  </a:lnTo>
                  <a:lnTo>
                    <a:pt x="70103" y="35051"/>
                  </a:lnTo>
                  <a:lnTo>
                    <a:pt x="35051" y="0"/>
                  </a:lnTo>
                  <a:lnTo>
                    <a:pt x="0" y="350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7124" y="4562855"/>
              <a:ext cx="71755" cy="326390"/>
            </a:xfrm>
            <a:custGeom>
              <a:avLst/>
              <a:gdLst/>
              <a:ahLst/>
              <a:cxnLst/>
              <a:rect l="l" t="t" r="r" b="b"/>
              <a:pathLst>
                <a:path w="71754" h="326389">
                  <a:moveTo>
                    <a:pt x="35814" y="0"/>
                  </a:moveTo>
                  <a:lnTo>
                    <a:pt x="0" y="35814"/>
                  </a:lnTo>
                  <a:lnTo>
                    <a:pt x="17906" y="35814"/>
                  </a:lnTo>
                  <a:lnTo>
                    <a:pt x="17906" y="326136"/>
                  </a:lnTo>
                  <a:lnTo>
                    <a:pt x="53721" y="326136"/>
                  </a:lnTo>
                  <a:lnTo>
                    <a:pt x="53721" y="35814"/>
                  </a:lnTo>
                  <a:lnTo>
                    <a:pt x="71627" y="35814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707124" y="4562855"/>
              <a:ext cx="71755" cy="326390"/>
            </a:xfrm>
            <a:custGeom>
              <a:avLst/>
              <a:gdLst/>
              <a:ahLst/>
              <a:cxnLst/>
              <a:rect l="l" t="t" r="r" b="b"/>
              <a:pathLst>
                <a:path w="71754" h="326389">
                  <a:moveTo>
                    <a:pt x="0" y="35814"/>
                  </a:moveTo>
                  <a:lnTo>
                    <a:pt x="17906" y="35814"/>
                  </a:lnTo>
                  <a:lnTo>
                    <a:pt x="17906" y="326136"/>
                  </a:lnTo>
                  <a:lnTo>
                    <a:pt x="53721" y="326136"/>
                  </a:lnTo>
                  <a:lnTo>
                    <a:pt x="53721" y="35814"/>
                  </a:lnTo>
                  <a:lnTo>
                    <a:pt x="71627" y="35814"/>
                  </a:lnTo>
                  <a:lnTo>
                    <a:pt x="35814" y="0"/>
                  </a:lnTo>
                  <a:lnTo>
                    <a:pt x="0" y="3581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345680" y="4581144"/>
              <a:ext cx="71755" cy="325120"/>
            </a:xfrm>
            <a:custGeom>
              <a:avLst/>
              <a:gdLst/>
              <a:ahLst/>
              <a:cxnLst/>
              <a:rect l="l" t="t" r="r" b="b"/>
              <a:pathLst>
                <a:path w="71754" h="325120">
                  <a:moveTo>
                    <a:pt x="35814" y="0"/>
                  </a:moveTo>
                  <a:lnTo>
                    <a:pt x="0" y="35813"/>
                  </a:lnTo>
                  <a:lnTo>
                    <a:pt x="17906" y="35813"/>
                  </a:lnTo>
                  <a:lnTo>
                    <a:pt x="17906" y="324611"/>
                  </a:lnTo>
                  <a:lnTo>
                    <a:pt x="53721" y="324611"/>
                  </a:lnTo>
                  <a:lnTo>
                    <a:pt x="53721" y="35813"/>
                  </a:lnTo>
                  <a:lnTo>
                    <a:pt x="71627" y="35813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45680" y="4581144"/>
              <a:ext cx="71755" cy="325120"/>
            </a:xfrm>
            <a:custGeom>
              <a:avLst/>
              <a:gdLst/>
              <a:ahLst/>
              <a:cxnLst/>
              <a:rect l="l" t="t" r="r" b="b"/>
              <a:pathLst>
                <a:path w="71754" h="325120">
                  <a:moveTo>
                    <a:pt x="0" y="35813"/>
                  </a:moveTo>
                  <a:lnTo>
                    <a:pt x="17906" y="35813"/>
                  </a:lnTo>
                  <a:lnTo>
                    <a:pt x="17906" y="324611"/>
                  </a:lnTo>
                  <a:lnTo>
                    <a:pt x="53721" y="324611"/>
                  </a:lnTo>
                  <a:lnTo>
                    <a:pt x="53721" y="35813"/>
                  </a:lnTo>
                  <a:lnTo>
                    <a:pt x="71627" y="35813"/>
                  </a:lnTo>
                  <a:lnTo>
                    <a:pt x="35814" y="0"/>
                  </a:lnTo>
                  <a:lnTo>
                    <a:pt x="0" y="3581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8072627" y="4581144"/>
              <a:ext cx="71755" cy="325120"/>
            </a:xfrm>
            <a:custGeom>
              <a:avLst/>
              <a:gdLst/>
              <a:ahLst/>
              <a:cxnLst/>
              <a:rect l="l" t="t" r="r" b="b"/>
              <a:pathLst>
                <a:path w="71754" h="325120">
                  <a:moveTo>
                    <a:pt x="35814" y="0"/>
                  </a:moveTo>
                  <a:lnTo>
                    <a:pt x="0" y="35813"/>
                  </a:lnTo>
                  <a:lnTo>
                    <a:pt x="17906" y="35813"/>
                  </a:lnTo>
                  <a:lnTo>
                    <a:pt x="17906" y="324611"/>
                  </a:lnTo>
                  <a:lnTo>
                    <a:pt x="53721" y="324611"/>
                  </a:lnTo>
                  <a:lnTo>
                    <a:pt x="53721" y="35813"/>
                  </a:lnTo>
                  <a:lnTo>
                    <a:pt x="71627" y="35813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072627" y="4581144"/>
              <a:ext cx="71755" cy="325120"/>
            </a:xfrm>
            <a:custGeom>
              <a:avLst/>
              <a:gdLst/>
              <a:ahLst/>
              <a:cxnLst/>
              <a:rect l="l" t="t" r="r" b="b"/>
              <a:pathLst>
                <a:path w="71754" h="325120">
                  <a:moveTo>
                    <a:pt x="0" y="35813"/>
                  </a:moveTo>
                  <a:lnTo>
                    <a:pt x="17906" y="35813"/>
                  </a:lnTo>
                  <a:lnTo>
                    <a:pt x="17906" y="324611"/>
                  </a:lnTo>
                  <a:lnTo>
                    <a:pt x="53721" y="324611"/>
                  </a:lnTo>
                  <a:lnTo>
                    <a:pt x="53721" y="35813"/>
                  </a:lnTo>
                  <a:lnTo>
                    <a:pt x="71627" y="35813"/>
                  </a:lnTo>
                  <a:lnTo>
                    <a:pt x="35814" y="0"/>
                  </a:lnTo>
                  <a:lnTo>
                    <a:pt x="0" y="3581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110483" y="5887211"/>
              <a:ext cx="243840" cy="215265"/>
            </a:xfrm>
            <a:custGeom>
              <a:avLst/>
              <a:gdLst/>
              <a:ahLst/>
              <a:cxnLst/>
              <a:rect l="l" t="t" r="r" b="b"/>
              <a:pathLst>
                <a:path w="243839" h="215264">
                  <a:moveTo>
                    <a:pt x="121920" y="0"/>
                  </a:moveTo>
                  <a:lnTo>
                    <a:pt x="0" y="214883"/>
                  </a:lnTo>
                  <a:lnTo>
                    <a:pt x="243840" y="214883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0020" y="1735169"/>
            <a:ext cx="109299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Carlito"/>
                <a:cs typeface="Carlito"/>
              </a:rPr>
              <a:t>Y</a:t>
            </a:r>
            <a:r>
              <a:rPr b="1" spc="-41" dirty="0">
                <a:latin typeface="Carlito"/>
                <a:cs typeface="Carlito"/>
              </a:rPr>
              <a:t> </a:t>
            </a:r>
            <a:r>
              <a:rPr b="1" spc="-11" dirty="0">
                <a:latin typeface="Carlito"/>
                <a:cs typeface="Carlito"/>
              </a:rPr>
              <a:t>Predicted</a:t>
            </a:r>
            <a:endParaRPr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48541" y="5030152"/>
            <a:ext cx="14525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latin typeface="Carlito"/>
                <a:cs typeface="Carlito"/>
              </a:rPr>
              <a:t>X</a:t>
            </a:r>
            <a:endParaRPr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438" y="3499676"/>
            <a:ext cx="307657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latin typeface="Carlito"/>
                <a:cs typeface="Carlito"/>
              </a:rPr>
              <a:t>0.5</a:t>
            </a:r>
            <a:endParaRPr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5187" y="3499676"/>
            <a:ext cx="549116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5481161" algn="l"/>
              </a:tabLst>
            </a:pPr>
            <a:r>
              <a:rPr dirty="0">
                <a:latin typeface="Carlito"/>
                <a:cs typeface="Carlito"/>
              </a:rPr>
              <a:t> 	</a:t>
            </a:r>
            <a:endParaRPr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28100" y="1886903"/>
            <a:ext cx="3865245" cy="2694622"/>
            <a:chOff x="3104133" y="2515870"/>
            <a:chExt cx="5153660" cy="3592829"/>
          </a:xfrm>
        </p:grpSpPr>
        <p:sp>
          <p:nvSpPr>
            <p:cNvPr id="36" name="object 36"/>
            <p:cNvSpPr/>
            <p:nvPr/>
          </p:nvSpPr>
          <p:spPr>
            <a:xfrm>
              <a:off x="3110483" y="5887211"/>
              <a:ext cx="243840" cy="215265"/>
            </a:xfrm>
            <a:custGeom>
              <a:avLst/>
              <a:gdLst/>
              <a:ahLst/>
              <a:cxnLst/>
              <a:rect l="l" t="t" r="r" b="b"/>
              <a:pathLst>
                <a:path w="243839" h="215264">
                  <a:moveTo>
                    <a:pt x="0" y="214883"/>
                  </a:moveTo>
                  <a:lnTo>
                    <a:pt x="121920" y="0"/>
                  </a:lnTo>
                  <a:lnTo>
                    <a:pt x="243840" y="214883"/>
                  </a:lnTo>
                  <a:lnTo>
                    <a:pt x="0" y="21488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346447" y="5376672"/>
              <a:ext cx="242570" cy="215265"/>
            </a:xfrm>
            <a:custGeom>
              <a:avLst/>
              <a:gdLst/>
              <a:ahLst/>
              <a:cxnLst/>
              <a:rect l="l" t="t" r="r" b="b"/>
              <a:pathLst>
                <a:path w="242570" h="215264">
                  <a:moveTo>
                    <a:pt x="121157" y="0"/>
                  </a:moveTo>
                  <a:lnTo>
                    <a:pt x="0" y="214883"/>
                  </a:lnTo>
                  <a:lnTo>
                    <a:pt x="242315" y="214883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346447" y="5376672"/>
              <a:ext cx="242570" cy="215265"/>
            </a:xfrm>
            <a:custGeom>
              <a:avLst/>
              <a:gdLst/>
              <a:ahLst/>
              <a:cxnLst/>
              <a:rect l="l" t="t" r="r" b="b"/>
              <a:pathLst>
                <a:path w="242570" h="215264">
                  <a:moveTo>
                    <a:pt x="0" y="214883"/>
                  </a:moveTo>
                  <a:lnTo>
                    <a:pt x="121157" y="0"/>
                  </a:lnTo>
                  <a:lnTo>
                    <a:pt x="242315" y="214883"/>
                  </a:lnTo>
                  <a:lnTo>
                    <a:pt x="0" y="21488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6944" y="4119372"/>
              <a:ext cx="242570" cy="215265"/>
            </a:xfrm>
            <a:custGeom>
              <a:avLst/>
              <a:gdLst/>
              <a:ahLst/>
              <a:cxnLst/>
              <a:rect l="l" t="t" r="r" b="b"/>
              <a:pathLst>
                <a:path w="242570" h="215264">
                  <a:moveTo>
                    <a:pt x="121157" y="0"/>
                  </a:moveTo>
                  <a:lnTo>
                    <a:pt x="0" y="214883"/>
                  </a:lnTo>
                  <a:lnTo>
                    <a:pt x="242315" y="214883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266944" y="4119372"/>
              <a:ext cx="242570" cy="215265"/>
            </a:xfrm>
            <a:custGeom>
              <a:avLst/>
              <a:gdLst/>
              <a:ahLst/>
              <a:cxnLst/>
              <a:rect l="l" t="t" r="r" b="b"/>
              <a:pathLst>
                <a:path w="242570" h="215264">
                  <a:moveTo>
                    <a:pt x="0" y="214883"/>
                  </a:moveTo>
                  <a:lnTo>
                    <a:pt x="121157" y="0"/>
                  </a:lnTo>
                  <a:lnTo>
                    <a:pt x="242315" y="214883"/>
                  </a:lnTo>
                  <a:lnTo>
                    <a:pt x="0" y="21488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228331" y="3374136"/>
              <a:ext cx="242570" cy="215265"/>
            </a:xfrm>
            <a:custGeom>
              <a:avLst/>
              <a:gdLst/>
              <a:ahLst/>
              <a:cxnLst/>
              <a:rect l="l" t="t" r="r" b="b"/>
              <a:pathLst>
                <a:path w="242570" h="215264">
                  <a:moveTo>
                    <a:pt x="121158" y="0"/>
                  </a:moveTo>
                  <a:lnTo>
                    <a:pt x="0" y="214884"/>
                  </a:lnTo>
                  <a:lnTo>
                    <a:pt x="242316" y="214884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629399" y="2522220"/>
              <a:ext cx="1621790" cy="1066800"/>
            </a:xfrm>
            <a:custGeom>
              <a:avLst/>
              <a:gdLst/>
              <a:ahLst/>
              <a:cxnLst/>
              <a:rect l="l" t="t" r="r" b="b"/>
              <a:pathLst>
                <a:path w="1621790" h="1066800">
                  <a:moveTo>
                    <a:pt x="598931" y="1066800"/>
                  </a:moveTo>
                  <a:lnTo>
                    <a:pt x="720090" y="851915"/>
                  </a:lnTo>
                  <a:lnTo>
                    <a:pt x="841248" y="1066800"/>
                  </a:lnTo>
                  <a:lnTo>
                    <a:pt x="598931" y="1066800"/>
                  </a:lnTo>
                  <a:close/>
                </a:path>
                <a:path w="1621790" h="1066800">
                  <a:moveTo>
                    <a:pt x="0" y="385571"/>
                  </a:moveTo>
                  <a:lnTo>
                    <a:pt x="1621536" y="385571"/>
                  </a:lnTo>
                  <a:lnTo>
                    <a:pt x="1621536" y="0"/>
                  </a:lnTo>
                  <a:lnTo>
                    <a:pt x="0" y="0"/>
                  </a:lnTo>
                  <a:lnTo>
                    <a:pt x="0" y="38557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72993" y="1905381"/>
            <a:ext cx="1278254" cy="282289"/>
          </a:xfrm>
          <a:prstGeom prst="rect">
            <a:avLst/>
          </a:prstGeom>
          <a:solidFill>
            <a:srgbClr val="C8C8C8"/>
          </a:solidFill>
          <a:ln w="12192">
            <a:solidFill>
              <a:srgbClr val="41709C"/>
            </a:solidFill>
          </a:ln>
        </p:spPr>
        <p:txBody>
          <a:bodyPr vert="horz" wrap="square" lIns="0" tIns="50959" rIns="0" bIns="0" rtlCol="0">
            <a:spAutoFit/>
          </a:bodyPr>
          <a:lstStyle/>
          <a:p>
            <a:pPr marL="215741">
              <a:lnSpc>
                <a:spcPts val="1774"/>
              </a:lnSpc>
              <a:spcBef>
                <a:spcPts val="401"/>
              </a:spcBef>
            </a:pPr>
            <a:r>
              <a:rPr sz="2475" spc="-11" baseline="13888" dirty="0">
                <a:latin typeface="Carlito"/>
                <a:cs typeface="Carlito"/>
              </a:rPr>
              <a:t>Y</a:t>
            </a:r>
            <a:r>
              <a:rPr sz="1088" spc="-8" dirty="0">
                <a:latin typeface="Carlito"/>
                <a:cs typeface="Carlito"/>
              </a:rPr>
              <a:t>predicted</a:t>
            </a:r>
            <a:r>
              <a:rPr sz="2475" spc="-11" baseline="13888" dirty="0">
                <a:latin typeface="Carlito"/>
                <a:cs typeface="Carlito"/>
              </a:rPr>
              <a:t>=1</a:t>
            </a:r>
            <a:endParaRPr sz="2475" baseline="13888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76621" y="1890521"/>
            <a:ext cx="1211771" cy="289983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58579" rIns="0" bIns="0" rtlCol="0">
            <a:spAutoFit/>
          </a:bodyPr>
          <a:lstStyle/>
          <a:p>
            <a:pPr marL="180975">
              <a:lnSpc>
                <a:spcPts val="1789"/>
              </a:lnSpc>
              <a:spcBef>
                <a:spcPts val="461"/>
              </a:spcBef>
            </a:pPr>
            <a:r>
              <a:rPr sz="2475" spc="-11" baseline="13888" dirty="0">
                <a:latin typeface="Carlito"/>
                <a:cs typeface="Carlito"/>
              </a:rPr>
              <a:t>Y</a:t>
            </a:r>
            <a:r>
              <a:rPr sz="1088" spc="-8" dirty="0">
                <a:latin typeface="Carlito"/>
                <a:cs typeface="Carlito"/>
              </a:rPr>
              <a:t>predicted</a:t>
            </a:r>
            <a:r>
              <a:rPr sz="2475" spc="-11" baseline="13888" dirty="0">
                <a:latin typeface="Carlito"/>
                <a:cs typeface="Carlito"/>
              </a:rPr>
              <a:t>=1</a:t>
            </a:r>
            <a:endParaRPr sz="2475" baseline="13888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16301" y="2371725"/>
            <a:ext cx="3129915" cy="2436019"/>
            <a:chOff x="3221735" y="3162300"/>
            <a:chExt cx="4173220" cy="3248025"/>
          </a:xfrm>
        </p:grpSpPr>
        <p:sp>
          <p:nvSpPr>
            <p:cNvPr id="46" name="object 46"/>
            <p:cNvSpPr/>
            <p:nvPr/>
          </p:nvSpPr>
          <p:spPr>
            <a:xfrm>
              <a:off x="3221735" y="6201155"/>
              <a:ext cx="83820" cy="2087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434839" y="5702807"/>
              <a:ext cx="76200" cy="607060"/>
            </a:xfrm>
            <a:custGeom>
              <a:avLst/>
              <a:gdLst/>
              <a:ahLst/>
              <a:cxnLst/>
              <a:rect l="l" t="t" r="r" b="b"/>
              <a:pathLst>
                <a:path w="76200" h="607060">
                  <a:moveTo>
                    <a:pt x="57150" y="0"/>
                  </a:moveTo>
                  <a:lnTo>
                    <a:pt x="19050" y="0"/>
                  </a:lnTo>
                  <a:lnTo>
                    <a:pt x="19050" y="568451"/>
                  </a:lnTo>
                  <a:lnTo>
                    <a:pt x="0" y="568451"/>
                  </a:lnTo>
                  <a:lnTo>
                    <a:pt x="38100" y="606551"/>
                  </a:lnTo>
                  <a:lnTo>
                    <a:pt x="76200" y="568451"/>
                  </a:lnTo>
                  <a:lnTo>
                    <a:pt x="57150" y="568451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434839" y="5702807"/>
              <a:ext cx="76200" cy="607060"/>
            </a:xfrm>
            <a:custGeom>
              <a:avLst/>
              <a:gdLst/>
              <a:ahLst/>
              <a:cxnLst/>
              <a:rect l="l" t="t" r="r" b="b"/>
              <a:pathLst>
                <a:path w="76200" h="607060">
                  <a:moveTo>
                    <a:pt x="76200" y="568451"/>
                  </a:moveTo>
                  <a:lnTo>
                    <a:pt x="57150" y="568451"/>
                  </a:lnTo>
                  <a:lnTo>
                    <a:pt x="57150" y="0"/>
                  </a:lnTo>
                  <a:lnTo>
                    <a:pt x="19050" y="0"/>
                  </a:lnTo>
                  <a:lnTo>
                    <a:pt x="19050" y="568451"/>
                  </a:lnTo>
                  <a:lnTo>
                    <a:pt x="0" y="568451"/>
                  </a:lnTo>
                  <a:lnTo>
                    <a:pt x="38100" y="606551"/>
                  </a:lnTo>
                  <a:lnTo>
                    <a:pt x="76200" y="5684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9239" y="3168395"/>
              <a:ext cx="76200" cy="840105"/>
            </a:xfrm>
            <a:custGeom>
              <a:avLst/>
              <a:gdLst/>
              <a:ahLst/>
              <a:cxnLst/>
              <a:rect l="l" t="t" r="r" b="b"/>
              <a:pathLst>
                <a:path w="76200" h="840104">
                  <a:moveTo>
                    <a:pt x="38100" y="0"/>
                  </a:moveTo>
                  <a:lnTo>
                    <a:pt x="0" y="38100"/>
                  </a:lnTo>
                  <a:lnTo>
                    <a:pt x="19050" y="38100"/>
                  </a:lnTo>
                  <a:lnTo>
                    <a:pt x="19050" y="839724"/>
                  </a:lnTo>
                  <a:lnTo>
                    <a:pt x="57150" y="839724"/>
                  </a:lnTo>
                  <a:lnTo>
                    <a:pt x="57150" y="38100"/>
                  </a:lnTo>
                  <a:lnTo>
                    <a:pt x="762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349239" y="3168395"/>
              <a:ext cx="76200" cy="840105"/>
            </a:xfrm>
            <a:custGeom>
              <a:avLst/>
              <a:gdLst/>
              <a:ahLst/>
              <a:cxnLst/>
              <a:rect l="l" t="t" r="r" b="b"/>
              <a:pathLst>
                <a:path w="76200" h="840104">
                  <a:moveTo>
                    <a:pt x="0" y="38100"/>
                  </a:moveTo>
                  <a:lnTo>
                    <a:pt x="38100" y="0"/>
                  </a:lnTo>
                  <a:lnTo>
                    <a:pt x="76200" y="38100"/>
                  </a:lnTo>
                  <a:lnTo>
                    <a:pt x="57150" y="38100"/>
                  </a:lnTo>
                  <a:lnTo>
                    <a:pt x="57150" y="839724"/>
                  </a:lnTo>
                  <a:lnTo>
                    <a:pt x="19050" y="839724"/>
                  </a:lnTo>
                  <a:lnTo>
                    <a:pt x="19050" y="38100"/>
                  </a:lnTo>
                  <a:lnTo>
                    <a:pt x="0" y="381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0627" y="3166872"/>
              <a:ext cx="83820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29285" y="2191893"/>
            <a:ext cx="607742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595313" algn="l"/>
                <a:tab pos="6066949" algn="l"/>
              </a:tabLst>
            </a:pPr>
            <a:r>
              <a:rPr dirty="0">
                <a:latin typeface="Carlito"/>
                <a:cs typeface="Carlito"/>
              </a:rPr>
              <a:t>1	 	</a:t>
            </a:r>
            <a:endParaRPr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09904" y="5018913"/>
            <a:ext cx="1278254" cy="283250"/>
          </a:xfrm>
          <a:prstGeom prst="rect">
            <a:avLst/>
          </a:prstGeom>
          <a:solidFill>
            <a:srgbClr val="C8C8C8"/>
          </a:solidFill>
          <a:ln w="12192">
            <a:solidFill>
              <a:srgbClr val="41709C"/>
            </a:solidFill>
          </a:ln>
        </p:spPr>
        <p:txBody>
          <a:bodyPr vert="horz" wrap="square" lIns="0" tIns="51911" rIns="0" bIns="0" rtlCol="0">
            <a:spAutoFit/>
          </a:bodyPr>
          <a:lstStyle/>
          <a:p>
            <a:pPr marL="215741">
              <a:lnSpc>
                <a:spcPts val="1770"/>
              </a:lnSpc>
              <a:spcBef>
                <a:spcPts val="409"/>
              </a:spcBef>
            </a:pPr>
            <a:r>
              <a:rPr sz="2475" spc="-11" baseline="13888" dirty="0">
                <a:latin typeface="Carlito"/>
                <a:cs typeface="Carlito"/>
              </a:rPr>
              <a:t>Y</a:t>
            </a:r>
            <a:r>
              <a:rPr sz="1088" spc="-8" dirty="0">
                <a:latin typeface="Carlito"/>
                <a:cs typeface="Carlito"/>
              </a:rPr>
              <a:t>predicted</a:t>
            </a:r>
            <a:r>
              <a:rPr sz="2475" spc="-11" baseline="13888" dirty="0">
                <a:latin typeface="Carlito"/>
                <a:cs typeface="Carlito"/>
              </a:rPr>
              <a:t>=0</a:t>
            </a:r>
            <a:endParaRPr sz="2475" baseline="13888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10662" y="5025771"/>
            <a:ext cx="1278254" cy="282289"/>
          </a:xfrm>
          <a:prstGeom prst="rect">
            <a:avLst/>
          </a:prstGeom>
          <a:solidFill>
            <a:srgbClr val="C8C8C8"/>
          </a:solidFill>
          <a:ln w="12192">
            <a:solidFill>
              <a:srgbClr val="41709C"/>
            </a:solidFill>
          </a:ln>
        </p:spPr>
        <p:txBody>
          <a:bodyPr vert="horz" wrap="square" lIns="0" tIns="50959" rIns="0" bIns="0" rtlCol="0">
            <a:spAutoFit/>
          </a:bodyPr>
          <a:lstStyle/>
          <a:p>
            <a:pPr marL="215741">
              <a:lnSpc>
                <a:spcPts val="1766"/>
              </a:lnSpc>
              <a:spcBef>
                <a:spcPts val="401"/>
              </a:spcBef>
            </a:pPr>
            <a:r>
              <a:rPr sz="2475" spc="-11" baseline="13888" dirty="0">
                <a:latin typeface="Carlito"/>
                <a:cs typeface="Carlito"/>
              </a:rPr>
              <a:t>Y</a:t>
            </a:r>
            <a:r>
              <a:rPr sz="1088" spc="-8" dirty="0">
                <a:latin typeface="Carlito"/>
                <a:cs typeface="Carlito"/>
              </a:rPr>
              <a:t>predicted</a:t>
            </a:r>
            <a:r>
              <a:rPr sz="2475" spc="-11" baseline="13888" dirty="0">
                <a:latin typeface="Carlito"/>
                <a:cs typeface="Carlito"/>
              </a:rPr>
              <a:t>=0</a:t>
            </a:r>
            <a:endParaRPr sz="2475" baseline="13888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04066" y="1369886"/>
            <a:ext cx="1042511" cy="497572"/>
          </a:xfrm>
          <a:prstGeom prst="rect">
            <a:avLst/>
          </a:prstGeom>
          <a:solidFill>
            <a:srgbClr val="6FAC46"/>
          </a:solidFill>
          <a:ln w="2590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28204" y="5405818"/>
            <a:ext cx="1042511" cy="474489"/>
          </a:xfrm>
          <a:prstGeom prst="rect">
            <a:avLst/>
          </a:prstGeom>
          <a:solidFill>
            <a:srgbClr val="6FAC46"/>
          </a:solidFill>
          <a:ln w="2590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4"/>
              </a:lnSpc>
            </a:pPr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1898"/>
              </a:lnSpc>
            </a:pPr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90151" y="1342454"/>
            <a:ext cx="1042511" cy="507831"/>
          </a:xfrm>
          <a:prstGeom prst="rect">
            <a:avLst/>
          </a:prstGeom>
          <a:solidFill>
            <a:srgbClr val="6FAC46"/>
          </a:solidFill>
          <a:ln w="2590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828" marR="148590" indent="110490"/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False  Po</a:t>
            </a:r>
            <a:r>
              <a:rPr sz="16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6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14104" y="5426393"/>
            <a:ext cx="1041559" cy="484172"/>
          </a:xfrm>
          <a:prstGeom prst="rect">
            <a:avLst/>
          </a:prstGeom>
          <a:solidFill>
            <a:srgbClr val="6FAC46"/>
          </a:solidFill>
          <a:ln w="2590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86"/>
              </a:lnSpc>
            </a:pPr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1976"/>
              </a:lnSpc>
            </a:pPr>
            <a:r>
              <a:rPr sz="1650" spc="-4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21111" y="804481"/>
            <a:ext cx="361283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11" dirty="0">
                <a:solidFill>
                  <a:srgbClr val="7E7E7E"/>
                </a:solidFill>
                <a:latin typeface="Noto Sans"/>
                <a:cs typeface="Noto Sans"/>
              </a:rPr>
              <a:t>FALSE </a:t>
            </a:r>
            <a:r>
              <a:rPr sz="1500" b="1" dirty="0">
                <a:solidFill>
                  <a:srgbClr val="7E7E7E"/>
                </a:solidFill>
                <a:latin typeface="Noto Sans"/>
                <a:cs typeface="Noto Sans"/>
              </a:rPr>
              <a:t>POSITIVE </a:t>
            </a: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AND </a:t>
            </a:r>
            <a:r>
              <a:rPr sz="1500" b="1" spc="11" dirty="0">
                <a:solidFill>
                  <a:srgbClr val="7E7E7E"/>
                </a:solidFill>
                <a:latin typeface="Noto Sans"/>
                <a:cs typeface="Noto Sans"/>
              </a:rPr>
              <a:t>FALSE</a:t>
            </a:r>
            <a:r>
              <a:rPr sz="1500" b="1" spc="-75" dirty="0">
                <a:solidFill>
                  <a:srgbClr val="7E7E7E"/>
                </a:solidFill>
                <a:latin typeface="Noto Sans"/>
                <a:cs typeface="Noto Sans"/>
              </a:rPr>
              <a:t> </a:t>
            </a:r>
            <a:r>
              <a:rPr sz="1500" b="1" spc="11" dirty="0">
                <a:solidFill>
                  <a:srgbClr val="7E7E7E"/>
                </a:solidFill>
                <a:latin typeface="Noto Sans"/>
                <a:cs typeface="Noto Sans"/>
              </a:rPr>
              <a:t>NEGATIVE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750308" y="665226"/>
            <a:ext cx="2710053" cy="190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E642D5E-9821-4C0D-ACC0-F9E4CA72C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D78C91B-53F1-46FC-8A1F-0338201C3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65" name="object 2">
            <a:extLst>
              <a:ext uri="{FF2B5EF4-FFF2-40B4-BE49-F238E27FC236}">
                <a16:creationId xmlns:a16="http://schemas.microsoft.com/office/drawing/2014/main" id="{5DF906DE-AE09-4A12-AF29-8A39BE05A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4862" y="248341"/>
            <a:ext cx="252950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Confusion</a:t>
            </a:r>
            <a:r>
              <a:rPr sz="2400" b="1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Matrix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1535" y="1572767"/>
            <a:ext cx="10834688" cy="2354580"/>
          </a:xfrm>
          <a:custGeom>
            <a:avLst/>
            <a:gdLst/>
            <a:ahLst/>
            <a:cxnLst/>
            <a:rect l="l" t="t" r="r" b="b"/>
            <a:pathLst>
              <a:path w="14446250" h="3139440">
                <a:moveTo>
                  <a:pt x="14445996" y="0"/>
                </a:moveTo>
                <a:lnTo>
                  <a:pt x="0" y="0"/>
                </a:lnTo>
                <a:lnTo>
                  <a:pt x="0" y="3139440"/>
                </a:lnTo>
                <a:lnTo>
                  <a:pt x="14445996" y="3139440"/>
                </a:lnTo>
                <a:lnTo>
                  <a:pt x="144459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10133" y="804481"/>
            <a:ext cx="10504170" cy="2970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62865" algn="ctr">
              <a:spcBef>
                <a:spcPts val="75"/>
              </a:spcBef>
            </a:pPr>
            <a:r>
              <a:rPr sz="1500" b="1" spc="23" dirty="0">
                <a:solidFill>
                  <a:srgbClr val="7E7E7E"/>
                </a:solidFill>
                <a:latin typeface="Noto Sans"/>
                <a:cs typeface="Noto Sans"/>
              </a:rPr>
              <a:t>PARAMETERS</a:t>
            </a:r>
            <a:endParaRPr sz="15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2025">
              <a:latin typeface="Noto Sans"/>
              <a:cs typeface="Noto Sans"/>
            </a:endParaRPr>
          </a:p>
          <a:p>
            <a:pPr>
              <a:spcBef>
                <a:spcPts val="19"/>
              </a:spcBef>
            </a:pPr>
            <a:endParaRPr sz="1650">
              <a:latin typeface="Noto Sans"/>
              <a:cs typeface="Noto Sans"/>
            </a:endParaRPr>
          </a:p>
          <a:p>
            <a:pPr marL="9525">
              <a:spcBef>
                <a:spcPts val="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parameters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calculated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confusion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matrix</a:t>
            </a:r>
            <a:r>
              <a:rPr sz="1650" spc="15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are:</a:t>
            </a:r>
            <a:endParaRPr sz="1650">
              <a:latin typeface="Noto Sans"/>
              <a:cs typeface="Noto Sans"/>
            </a:endParaRPr>
          </a:p>
          <a:p>
            <a:pPr marL="266224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Accuracy rate: The proportion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total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predictions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were</a:t>
            </a:r>
            <a:r>
              <a:rPr sz="1650" spc="24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8" dirty="0">
                <a:solidFill>
                  <a:srgbClr val="404040"/>
                </a:solidFill>
                <a:latin typeface="Noto Sans"/>
                <a:cs typeface="Noto Sans"/>
              </a:rPr>
              <a:t>right</a:t>
            </a:r>
            <a:endParaRPr sz="1650">
              <a:latin typeface="Noto Sans"/>
              <a:cs typeface="Noto Sans"/>
            </a:endParaRPr>
          </a:p>
          <a:p>
            <a:pPr marL="266224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Precision/Positive Predicted Value: The proportion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positive cases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were correctly</a:t>
            </a:r>
            <a:r>
              <a:rPr sz="1650" spc="27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identified</a:t>
            </a:r>
            <a:endParaRPr sz="1650">
              <a:latin typeface="Noto Sans"/>
              <a:cs typeface="Noto Sans"/>
            </a:endParaRPr>
          </a:p>
          <a:p>
            <a:pPr marL="266224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Negative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Predictive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Value: The proportion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negative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cases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that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were correctly</a:t>
            </a:r>
            <a:r>
              <a:rPr sz="1650" spc="28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identified</a:t>
            </a:r>
            <a:endParaRPr sz="1650">
              <a:latin typeface="Noto Sans"/>
              <a:cs typeface="Noto Sans"/>
            </a:endParaRPr>
          </a:p>
          <a:p>
            <a:pPr marL="266224" indent="-257175">
              <a:spcBef>
                <a:spcPts val="994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Recall/Sensitivity/True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Positive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Rate: The proportion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actual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positive cases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correctly</a:t>
            </a:r>
            <a:r>
              <a:rPr sz="1650" spc="39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identified</a:t>
            </a:r>
            <a:endParaRPr sz="1650">
              <a:latin typeface="Noto Sans"/>
              <a:cs typeface="Noto Sans"/>
            </a:endParaRPr>
          </a:p>
          <a:p>
            <a:pPr marL="266224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Specificity/ True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Negative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Rate: The proportion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actual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negative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cases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which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 correctly</a:t>
            </a:r>
            <a:r>
              <a:rPr sz="1650" spc="34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identified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0308" y="746584"/>
            <a:ext cx="2710053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B57B6-2E6E-41D3-A521-F8E5BAE5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B41FC-C6A0-4068-8B10-CDD22EEA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A22EDB6F-26AE-4B82-B4DA-DE8EB317AA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4862" y="248341"/>
            <a:ext cx="252950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Confusion</a:t>
            </a:r>
            <a:r>
              <a:rPr sz="2400" b="1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Matrix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11605" y="1770507"/>
          <a:ext cx="3936205" cy="368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193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171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Predicted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5857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40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3970" algn="ctr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54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Actual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77153" marB="0" vert="vert27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6934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TN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187960" marR="159385" algn="ctr">
                        <a:lnSpc>
                          <a:spcPct val="100000"/>
                        </a:lnSpc>
                      </a:pPr>
                      <a:r>
                        <a:rPr sz="1700" i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(True  </a:t>
                      </a:r>
                      <a:r>
                        <a:rPr sz="1700" i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</a:t>
                      </a:r>
                      <a:r>
                        <a:rPr sz="1700" i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sz="17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ativ</a:t>
                      </a:r>
                      <a:r>
                        <a:rPr sz="1700" i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17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82867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FP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90500" marR="173355" indent="-63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(False  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iti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es)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95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D62A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6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870" marB="0" vert="vert27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6934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FN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30810" marR="123189" indent="-190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(False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ti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es)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2A0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TP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700" i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(True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700" i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Positives)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90488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01855" y="1789367"/>
            <a:ext cx="5196363" cy="294083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Accuracy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Rate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(TP </a:t>
            </a:r>
            <a:r>
              <a:rPr sz="1650" i="1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i="1" spc="-15" dirty="0">
                <a:solidFill>
                  <a:srgbClr val="404040"/>
                </a:solidFill>
                <a:latin typeface="Noto Sans"/>
                <a:cs typeface="Noto Sans"/>
              </a:rPr>
              <a:t>TN)</a:t>
            </a:r>
            <a:r>
              <a:rPr sz="1650" i="1" spc="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/(TP+TN+FP+FN)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15"/>
              </a:spcBef>
            </a:pPr>
            <a:endParaRPr sz="2513">
              <a:latin typeface="Noto Sans"/>
              <a:cs typeface="Noto Sans"/>
            </a:endParaRPr>
          </a:p>
          <a:p>
            <a:pPr marL="9525"/>
            <a:r>
              <a:rPr sz="1650" b="1" spc="-15" dirty="0">
                <a:solidFill>
                  <a:srgbClr val="404040"/>
                </a:solidFill>
                <a:latin typeface="Noto Sans"/>
                <a:cs typeface="Noto Sans"/>
              </a:rPr>
              <a:t>Error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Rate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(FP </a:t>
            </a:r>
            <a:r>
              <a:rPr sz="1650" i="1" spc="-4" dirty="0">
                <a:solidFill>
                  <a:srgbClr val="404040"/>
                </a:solidFill>
                <a:latin typeface="Noto Sans"/>
                <a:cs typeface="Noto Sans"/>
              </a:rPr>
              <a:t>+ </a:t>
            </a:r>
            <a:r>
              <a:rPr sz="1650" i="1" spc="-15" dirty="0">
                <a:solidFill>
                  <a:srgbClr val="404040"/>
                </a:solidFill>
                <a:latin typeface="Noto Sans"/>
                <a:cs typeface="Noto Sans"/>
              </a:rPr>
              <a:t>FN)</a:t>
            </a:r>
            <a:r>
              <a:rPr sz="1650" i="1" spc="8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/(TP+TN+FP+FN)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41"/>
              </a:spcBef>
            </a:pPr>
            <a:endParaRPr sz="2400">
              <a:latin typeface="Noto Sans"/>
              <a:cs typeface="Noto Sans"/>
            </a:endParaRPr>
          </a:p>
          <a:p>
            <a:pPr marL="9525"/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Precision/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Positive </a:t>
            </a:r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Predicted </a:t>
            </a:r>
            <a:r>
              <a:rPr sz="1650" b="1" spc="-11" dirty="0">
                <a:solidFill>
                  <a:srgbClr val="404040"/>
                </a:solidFill>
                <a:latin typeface="Noto Sans"/>
                <a:cs typeface="Noto Sans"/>
              </a:rPr>
              <a:t>Value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(TP)</a:t>
            </a:r>
            <a:r>
              <a:rPr sz="1650" i="1" spc="10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/(TP+FP)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49"/>
              </a:spcBef>
            </a:pPr>
            <a:endParaRPr sz="2925">
              <a:latin typeface="Noto Sans"/>
              <a:cs typeface="Noto Sans"/>
            </a:endParaRPr>
          </a:p>
          <a:p>
            <a:pPr marL="9525"/>
            <a:r>
              <a:rPr sz="1650" b="1" spc="-8" dirty="0">
                <a:solidFill>
                  <a:srgbClr val="404040"/>
                </a:solidFill>
                <a:latin typeface="Noto Sans"/>
                <a:cs typeface="Noto Sans"/>
              </a:rPr>
              <a:t>Recall/Sensitivity/True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Positive Rate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(TP)</a:t>
            </a:r>
            <a:r>
              <a:rPr sz="1650" i="1" spc="5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/(TP+FN)</a:t>
            </a:r>
            <a:endParaRPr sz="165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2963">
              <a:latin typeface="Noto Sans"/>
              <a:cs typeface="Noto Sans"/>
            </a:endParaRPr>
          </a:p>
          <a:p>
            <a:pPr marL="9525">
              <a:spcBef>
                <a:spcPts val="4"/>
              </a:spcBef>
            </a:pP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Specificity/ </a:t>
            </a:r>
            <a:r>
              <a:rPr sz="1650" b="1" spc="-26" dirty="0">
                <a:solidFill>
                  <a:srgbClr val="404040"/>
                </a:solidFill>
                <a:latin typeface="Noto Sans"/>
                <a:cs typeface="Noto Sans"/>
              </a:rPr>
              <a:t>True </a:t>
            </a:r>
            <a:r>
              <a:rPr sz="1650" b="1" spc="-19" dirty="0">
                <a:solidFill>
                  <a:srgbClr val="404040"/>
                </a:solidFill>
                <a:latin typeface="Noto Sans"/>
                <a:cs typeface="Noto Sans"/>
              </a:rPr>
              <a:t>Negative </a:t>
            </a:r>
            <a:r>
              <a:rPr sz="1650" b="1" spc="-4" dirty="0">
                <a:solidFill>
                  <a:srgbClr val="404040"/>
                </a:solidFill>
                <a:latin typeface="Noto Sans"/>
                <a:cs typeface="Noto Sans"/>
              </a:rPr>
              <a:t>Rate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 </a:t>
            </a:r>
            <a:r>
              <a:rPr sz="1650" i="1" spc="-15" dirty="0">
                <a:solidFill>
                  <a:srgbClr val="404040"/>
                </a:solidFill>
                <a:latin typeface="Noto Sans"/>
                <a:cs typeface="Noto Sans"/>
              </a:rPr>
              <a:t>(TN)</a:t>
            </a:r>
            <a:r>
              <a:rPr sz="1650" i="1" spc="8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i="1" spc="-11" dirty="0">
                <a:solidFill>
                  <a:srgbClr val="404040"/>
                </a:solidFill>
                <a:latin typeface="Noto Sans"/>
                <a:cs typeface="Noto Sans"/>
              </a:rPr>
              <a:t>/(TN+FP)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0308" y="746584"/>
            <a:ext cx="2710053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481447" y="804481"/>
            <a:ext cx="129254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34" dirty="0">
                <a:solidFill>
                  <a:srgbClr val="7E7E7E"/>
                </a:solidFill>
                <a:latin typeface="Noto Sans"/>
                <a:cs typeface="Noto Sans"/>
              </a:rPr>
              <a:t>PARA</a:t>
            </a:r>
            <a:r>
              <a:rPr sz="1500" b="1" spc="38" dirty="0">
                <a:solidFill>
                  <a:srgbClr val="7E7E7E"/>
                </a:solidFill>
                <a:latin typeface="Noto Sans"/>
                <a:cs typeface="Noto Sans"/>
              </a:rPr>
              <a:t>M</a:t>
            </a:r>
            <a:r>
              <a:rPr sz="1500" b="1" dirty="0">
                <a:solidFill>
                  <a:srgbClr val="7E7E7E"/>
                </a:solidFill>
                <a:latin typeface="Noto Sans"/>
                <a:cs typeface="Noto Sans"/>
              </a:rPr>
              <a:t>E</a:t>
            </a:r>
            <a:r>
              <a:rPr sz="1500" b="1" spc="4" dirty="0">
                <a:solidFill>
                  <a:srgbClr val="7E7E7E"/>
                </a:solidFill>
                <a:latin typeface="Noto Sans"/>
                <a:cs typeface="Noto Sans"/>
              </a:rPr>
              <a:t>T</a:t>
            </a:r>
            <a:r>
              <a:rPr sz="1500" b="1" spc="15" dirty="0">
                <a:solidFill>
                  <a:srgbClr val="7E7E7E"/>
                </a:solidFill>
                <a:latin typeface="Noto Sans"/>
                <a:cs typeface="Noto Sans"/>
              </a:rPr>
              <a:t>ERS</a:t>
            </a:r>
            <a:endParaRPr sz="1500">
              <a:latin typeface="Noto Sans"/>
              <a:cs typeface="No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EF571-81E3-4176-987A-FFCAEC7C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02C6F-C91E-456B-A19C-86013B97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78E91A53-174A-4413-BEDA-CDE234E84F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4862" y="248341"/>
            <a:ext cx="252950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Confusion</a:t>
            </a:r>
            <a:r>
              <a:rPr sz="2400" b="1" spc="-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64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Matrix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0144" y="248341"/>
            <a:ext cx="266890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AUC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– </a:t>
            </a:r>
            <a:r>
              <a:rPr sz="2400" b="1" spc="2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ROC</a:t>
            </a:r>
            <a:r>
              <a:rPr sz="2400" b="1" spc="-9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Curve</a:t>
            </a:r>
          </a:p>
        </p:txBody>
      </p:sp>
      <p:sp>
        <p:nvSpPr>
          <p:cNvPr id="3" name="object 3"/>
          <p:cNvSpPr/>
          <p:nvPr/>
        </p:nvSpPr>
        <p:spPr>
          <a:xfrm>
            <a:off x="4764024" y="746584"/>
            <a:ext cx="2668905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21208" y="1799082"/>
            <a:ext cx="6126480" cy="2735580"/>
          </a:xfrm>
          <a:custGeom>
            <a:avLst/>
            <a:gdLst/>
            <a:ahLst/>
            <a:cxnLst/>
            <a:rect l="l" t="t" r="r" b="b"/>
            <a:pathLst>
              <a:path w="8168640" h="3647440">
                <a:moveTo>
                  <a:pt x="8168640" y="0"/>
                </a:moveTo>
                <a:lnTo>
                  <a:pt x="0" y="0"/>
                </a:lnTo>
                <a:lnTo>
                  <a:pt x="0" y="3646931"/>
                </a:lnTo>
                <a:lnTo>
                  <a:pt x="8168640" y="3646931"/>
                </a:lnTo>
                <a:lnTo>
                  <a:pt x="8168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80263" y="1771253"/>
            <a:ext cx="5993606" cy="259067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9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ROC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(Receiver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Operating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Characteristic curve)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plot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between True Positive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Rate (Sensitivity)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False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Positive  Rate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(1-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Specificity)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9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classifier.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8"/>
              </a:spcBef>
            </a:pPr>
            <a:endParaRPr sz="2175">
              <a:latin typeface="Noto Sans"/>
              <a:cs typeface="Noto Sans"/>
            </a:endParaRPr>
          </a:p>
          <a:p>
            <a:pPr marL="9525" marR="252413">
              <a:lnSpc>
                <a:spcPct val="150000"/>
              </a:lnSpc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AUC: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AUC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Area Under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Curve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measure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classifier’s performance.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random classifier has an AUC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0.5, whereas a perfect classifier has an AUC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18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1.</a:t>
            </a:r>
            <a:endParaRPr sz="165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50682" y="1804552"/>
            <a:ext cx="2440305" cy="2650331"/>
            <a:chOff x="10334243" y="2406068"/>
            <a:chExt cx="3253740" cy="3533775"/>
          </a:xfrm>
        </p:grpSpPr>
        <p:sp>
          <p:nvSpPr>
            <p:cNvPr id="7" name="object 7"/>
            <p:cNvSpPr/>
            <p:nvPr/>
          </p:nvSpPr>
          <p:spPr>
            <a:xfrm>
              <a:off x="10340339" y="2421635"/>
              <a:ext cx="3241675" cy="3500754"/>
            </a:xfrm>
            <a:custGeom>
              <a:avLst/>
              <a:gdLst/>
              <a:ahLst/>
              <a:cxnLst/>
              <a:rect l="l" t="t" r="r" b="b"/>
              <a:pathLst>
                <a:path w="3241675" h="3500754">
                  <a:moveTo>
                    <a:pt x="3241548" y="3500628"/>
                  </a:moveTo>
                  <a:lnTo>
                    <a:pt x="3241548" y="0"/>
                  </a:lnTo>
                  <a:lnTo>
                    <a:pt x="0" y="3500628"/>
                  </a:lnTo>
                  <a:lnTo>
                    <a:pt x="3241548" y="3500628"/>
                  </a:lnTo>
                  <a:close/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0342625" y="2409243"/>
              <a:ext cx="3227705" cy="3527425"/>
            </a:xfrm>
            <a:custGeom>
              <a:avLst/>
              <a:gdLst/>
              <a:ahLst/>
              <a:cxnLst/>
              <a:rect l="l" t="t" r="r" b="b"/>
              <a:pathLst>
                <a:path w="3227705" h="3527425">
                  <a:moveTo>
                    <a:pt x="0" y="3527371"/>
                  </a:moveTo>
                  <a:lnTo>
                    <a:pt x="6501" y="3472319"/>
                  </a:lnTo>
                  <a:lnTo>
                    <a:pt x="13545" y="3417518"/>
                  </a:lnTo>
                  <a:lnTo>
                    <a:pt x="21128" y="3362972"/>
                  </a:lnTo>
                  <a:lnTo>
                    <a:pt x="29245" y="3308686"/>
                  </a:lnTo>
                  <a:lnTo>
                    <a:pt x="37891" y="3254665"/>
                  </a:lnTo>
                  <a:lnTo>
                    <a:pt x="47063" y="3200914"/>
                  </a:lnTo>
                  <a:lnTo>
                    <a:pt x="56756" y="3147437"/>
                  </a:lnTo>
                  <a:lnTo>
                    <a:pt x="66965" y="3094239"/>
                  </a:lnTo>
                  <a:lnTo>
                    <a:pt x="77687" y="3041325"/>
                  </a:lnTo>
                  <a:lnTo>
                    <a:pt x="88917" y="2988699"/>
                  </a:lnTo>
                  <a:lnTo>
                    <a:pt x="100650" y="2936367"/>
                  </a:lnTo>
                  <a:lnTo>
                    <a:pt x="112882" y="2884333"/>
                  </a:lnTo>
                  <a:lnTo>
                    <a:pt x="125609" y="2832602"/>
                  </a:lnTo>
                  <a:lnTo>
                    <a:pt x="138827" y="2781179"/>
                  </a:lnTo>
                  <a:lnTo>
                    <a:pt x="152530" y="2730067"/>
                  </a:lnTo>
                  <a:lnTo>
                    <a:pt x="166715" y="2679273"/>
                  </a:lnTo>
                  <a:lnTo>
                    <a:pt x="181378" y="2628801"/>
                  </a:lnTo>
                  <a:lnTo>
                    <a:pt x="196513" y="2578656"/>
                  </a:lnTo>
                  <a:lnTo>
                    <a:pt x="212117" y="2528842"/>
                  </a:lnTo>
                  <a:lnTo>
                    <a:pt x="228185" y="2479364"/>
                  </a:lnTo>
                  <a:lnTo>
                    <a:pt x="244713" y="2430227"/>
                  </a:lnTo>
                  <a:lnTo>
                    <a:pt x="261697" y="2381436"/>
                  </a:lnTo>
                  <a:lnTo>
                    <a:pt x="279131" y="2332995"/>
                  </a:lnTo>
                  <a:lnTo>
                    <a:pt x="297013" y="2284909"/>
                  </a:lnTo>
                  <a:lnTo>
                    <a:pt x="315336" y="2237184"/>
                  </a:lnTo>
                  <a:lnTo>
                    <a:pt x="334098" y="2189823"/>
                  </a:lnTo>
                  <a:lnTo>
                    <a:pt x="353293" y="2142831"/>
                  </a:lnTo>
                  <a:lnTo>
                    <a:pt x="372918" y="2096214"/>
                  </a:lnTo>
                  <a:lnTo>
                    <a:pt x="392967" y="2049976"/>
                  </a:lnTo>
                  <a:lnTo>
                    <a:pt x="413437" y="2004121"/>
                  </a:lnTo>
                  <a:lnTo>
                    <a:pt x="434323" y="1958655"/>
                  </a:lnTo>
                  <a:lnTo>
                    <a:pt x="455621" y="1913582"/>
                  </a:lnTo>
                  <a:lnTo>
                    <a:pt x="477326" y="1868907"/>
                  </a:lnTo>
                  <a:lnTo>
                    <a:pt x="499434" y="1824635"/>
                  </a:lnTo>
                  <a:lnTo>
                    <a:pt x="521941" y="1780770"/>
                  </a:lnTo>
                  <a:lnTo>
                    <a:pt x="544842" y="1737318"/>
                  </a:lnTo>
                  <a:lnTo>
                    <a:pt x="568134" y="1694283"/>
                  </a:lnTo>
                  <a:lnTo>
                    <a:pt x="591810" y="1651669"/>
                  </a:lnTo>
                  <a:lnTo>
                    <a:pt x="615868" y="1609482"/>
                  </a:lnTo>
                  <a:lnTo>
                    <a:pt x="640303" y="1567727"/>
                  </a:lnTo>
                  <a:lnTo>
                    <a:pt x="665110" y="1526407"/>
                  </a:lnTo>
                  <a:lnTo>
                    <a:pt x="690286" y="1485528"/>
                  </a:lnTo>
                  <a:lnTo>
                    <a:pt x="715825" y="1445095"/>
                  </a:lnTo>
                  <a:lnTo>
                    <a:pt x="741723" y="1405112"/>
                  </a:lnTo>
                  <a:lnTo>
                    <a:pt x="767977" y="1365584"/>
                  </a:lnTo>
                  <a:lnTo>
                    <a:pt x="794581" y="1326516"/>
                  </a:lnTo>
                  <a:lnTo>
                    <a:pt x="821531" y="1287912"/>
                  </a:lnTo>
                  <a:lnTo>
                    <a:pt x="848823" y="1249778"/>
                  </a:lnTo>
                  <a:lnTo>
                    <a:pt x="876453" y="1212118"/>
                  </a:lnTo>
                  <a:lnTo>
                    <a:pt x="904415" y="1174937"/>
                  </a:lnTo>
                  <a:lnTo>
                    <a:pt x="932707" y="1138240"/>
                  </a:lnTo>
                  <a:lnTo>
                    <a:pt x="961323" y="1102030"/>
                  </a:lnTo>
                  <a:lnTo>
                    <a:pt x="990259" y="1066314"/>
                  </a:lnTo>
                  <a:lnTo>
                    <a:pt x="1019511" y="1031096"/>
                  </a:lnTo>
                  <a:lnTo>
                    <a:pt x="1049074" y="996381"/>
                  </a:lnTo>
                  <a:lnTo>
                    <a:pt x="1078944" y="962172"/>
                  </a:lnTo>
                  <a:lnTo>
                    <a:pt x="1109116" y="928476"/>
                  </a:lnTo>
                  <a:lnTo>
                    <a:pt x="1139587" y="895297"/>
                  </a:lnTo>
                  <a:lnTo>
                    <a:pt x="1170352" y="862640"/>
                  </a:lnTo>
                  <a:lnTo>
                    <a:pt x="1201406" y="830509"/>
                  </a:lnTo>
                  <a:lnTo>
                    <a:pt x="1232745" y="798909"/>
                  </a:lnTo>
                  <a:lnTo>
                    <a:pt x="1264364" y="767845"/>
                  </a:lnTo>
                  <a:lnTo>
                    <a:pt x="1296261" y="737322"/>
                  </a:lnTo>
                  <a:lnTo>
                    <a:pt x="1328429" y="707344"/>
                  </a:lnTo>
                  <a:lnTo>
                    <a:pt x="1360865" y="677916"/>
                  </a:lnTo>
                  <a:lnTo>
                    <a:pt x="1393564" y="649044"/>
                  </a:lnTo>
                  <a:lnTo>
                    <a:pt x="1426521" y="620731"/>
                  </a:lnTo>
                  <a:lnTo>
                    <a:pt x="1459734" y="592982"/>
                  </a:lnTo>
                  <a:lnTo>
                    <a:pt x="1493196" y="565803"/>
                  </a:lnTo>
                  <a:lnTo>
                    <a:pt x="1526905" y="539198"/>
                  </a:lnTo>
                  <a:lnTo>
                    <a:pt x="1560854" y="513171"/>
                  </a:lnTo>
                  <a:lnTo>
                    <a:pt x="1595041" y="487728"/>
                  </a:lnTo>
                  <a:lnTo>
                    <a:pt x="1629461" y="462874"/>
                  </a:lnTo>
                  <a:lnTo>
                    <a:pt x="1664108" y="438612"/>
                  </a:lnTo>
                  <a:lnTo>
                    <a:pt x="1698980" y="414948"/>
                  </a:lnTo>
                  <a:lnTo>
                    <a:pt x="1734071" y="391886"/>
                  </a:lnTo>
                  <a:lnTo>
                    <a:pt x="1769378" y="369432"/>
                  </a:lnTo>
                  <a:lnTo>
                    <a:pt x="1804895" y="347590"/>
                  </a:lnTo>
                  <a:lnTo>
                    <a:pt x="1840619" y="326365"/>
                  </a:lnTo>
                  <a:lnTo>
                    <a:pt x="1876545" y="305761"/>
                  </a:lnTo>
                  <a:lnTo>
                    <a:pt x="1912668" y="285783"/>
                  </a:lnTo>
                  <a:lnTo>
                    <a:pt x="1948985" y="266437"/>
                  </a:lnTo>
                  <a:lnTo>
                    <a:pt x="1985491" y="247726"/>
                  </a:lnTo>
                  <a:lnTo>
                    <a:pt x="2022182" y="229656"/>
                  </a:lnTo>
                  <a:lnTo>
                    <a:pt x="2059052" y="212231"/>
                  </a:lnTo>
                  <a:lnTo>
                    <a:pt x="2096099" y="195456"/>
                  </a:lnTo>
                  <a:lnTo>
                    <a:pt x="2133317" y="179336"/>
                  </a:lnTo>
                  <a:lnTo>
                    <a:pt x="2170702" y="163876"/>
                  </a:lnTo>
                  <a:lnTo>
                    <a:pt x="2208251" y="149080"/>
                  </a:lnTo>
                  <a:lnTo>
                    <a:pt x="2245957" y="134953"/>
                  </a:lnTo>
                  <a:lnTo>
                    <a:pt x="2283818" y="121500"/>
                  </a:lnTo>
                  <a:lnTo>
                    <a:pt x="2321828" y="108726"/>
                  </a:lnTo>
                  <a:lnTo>
                    <a:pt x="2359983" y="96635"/>
                  </a:lnTo>
                  <a:lnTo>
                    <a:pt x="2398280" y="85232"/>
                  </a:lnTo>
                  <a:lnTo>
                    <a:pt x="2436713" y="74522"/>
                  </a:lnTo>
                  <a:lnTo>
                    <a:pt x="2475278" y="64510"/>
                  </a:lnTo>
                  <a:lnTo>
                    <a:pt x="2513971" y="55200"/>
                  </a:lnTo>
                  <a:lnTo>
                    <a:pt x="2552787" y="46597"/>
                  </a:lnTo>
                  <a:lnTo>
                    <a:pt x="2591723" y="38706"/>
                  </a:lnTo>
                  <a:lnTo>
                    <a:pt x="2630773" y="31532"/>
                  </a:lnTo>
                  <a:lnTo>
                    <a:pt x="2669934" y="25080"/>
                  </a:lnTo>
                  <a:lnTo>
                    <a:pt x="2709200" y="19353"/>
                  </a:lnTo>
                  <a:lnTo>
                    <a:pt x="2748569" y="14357"/>
                  </a:lnTo>
                  <a:lnTo>
                    <a:pt x="2788034" y="10097"/>
                  </a:lnTo>
                  <a:lnTo>
                    <a:pt x="2827592" y="6578"/>
                  </a:lnTo>
                  <a:lnTo>
                    <a:pt x="2867239" y="3804"/>
                  </a:lnTo>
                  <a:lnTo>
                    <a:pt x="2906970" y="1779"/>
                  </a:lnTo>
                  <a:lnTo>
                    <a:pt x="2946781" y="510"/>
                  </a:lnTo>
                  <a:lnTo>
                    <a:pt x="2986667" y="0"/>
                  </a:lnTo>
                  <a:lnTo>
                    <a:pt x="3026625" y="254"/>
                  </a:lnTo>
                  <a:lnTo>
                    <a:pt x="3066649" y="1277"/>
                  </a:lnTo>
                  <a:lnTo>
                    <a:pt x="3106735" y="3074"/>
                  </a:lnTo>
                  <a:lnTo>
                    <a:pt x="3146879" y="5649"/>
                  </a:lnTo>
                  <a:lnTo>
                    <a:pt x="3187077" y="9007"/>
                  </a:lnTo>
                  <a:lnTo>
                    <a:pt x="3227324" y="13154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386478" y="2515743"/>
            <a:ext cx="294953" cy="1506854"/>
          </a:xfrm>
          <a:prstGeom prst="rect">
            <a:avLst/>
          </a:prstGeom>
          <a:solidFill>
            <a:srgbClr val="F8CAAC"/>
          </a:solidFill>
          <a:ln w="12192">
            <a:solidFill>
              <a:srgbClr val="41709C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 marL="239554">
              <a:lnSpc>
                <a:spcPts val="2306"/>
              </a:lnSpc>
            </a:pPr>
            <a:r>
              <a:rPr sz="1950" spc="-4" dirty="0">
                <a:latin typeface="Carlito"/>
                <a:cs typeface="Carlito"/>
              </a:rPr>
              <a:t>Sensitivity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4735" y="4592574"/>
            <a:ext cx="1850708" cy="248722"/>
          </a:xfrm>
          <a:prstGeom prst="rect">
            <a:avLst/>
          </a:prstGeom>
          <a:solidFill>
            <a:srgbClr val="F8CAA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7179">
              <a:lnSpc>
                <a:spcPts val="1943"/>
              </a:lnSpc>
            </a:pPr>
            <a:r>
              <a:rPr sz="1950" dirty="0">
                <a:latin typeface="Carlito"/>
                <a:cs typeface="Carlito"/>
              </a:rPr>
              <a:t>1-</a:t>
            </a:r>
            <a:r>
              <a:rPr sz="1950" spc="-15" dirty="0">
                <a:latin typeface="Carlito"/>
                <a:cs typeface="Carlito"/>
              </a:rPr>
              <a:t> </a:t>
            </a:r>
            <a:r>
              <a:rPr sz="1950" spc="-4" dirty="0">
                <a:latin typeface="Carlito"/>
                <a:cs typeface="Carlito"/>
              </a:rPr>
              <a:t>Specificity</a:t>
            </a:r>
            <a:endParaRPr sz="1950">
              <a:latin typeface="Carlito"/>
              <a:cs typeface="Carli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39CEEC-1406-4A2F-9FC1-F472E3C89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44308F-2153-4B2D-8C9C-59EC9FA1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612" y="248341"/>
            <a:ext cx="340747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Bias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Variance</a:t>
            </a:r>
            <a:r>
              <a:rPr sz="2400" b="1" spc="-7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Trade-off</a:t>
            </a:r>
          </a:p>
        </p:txBody>
      </p:sp>
      <p:sp>
        <p:nvSpPr>
          <p:cNvPr id="3" name="object 3"/>
          <p:cNvSpPr/>
          <p:nvPr/>
        </p:nvSpPr>
        <p:spPr>
          <a:xfrm>
            <a:off x="4282821" y="746584"/>
            <a:ext cx="3633597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4958" y="1410462"/>
            <a:ext cx="11039475" cy="3878580"/>
          </a:xfrm>
          <a:custGeom>
            <a:avLst/>
            <a:gdLst/>
            <a:ahLst/>
            <a:cxnLst/>
            <a:rect l="l" t="t" r="r" b="b"/>
            <a:pathLst>
              <a:path w="14719300" h="5171440">
                <a:moveTo>
                  <a:pt x="14718792" y="0"/>
                </a:moveTo>
                <a:lnTo>
                  <a:pt x="0" y="0"/>
                </a:lnTo>
                <a:lnTo>
                  <a:pt x="0" y="5170932"/>
                </a:lnTo>
                <a:lnTo>
                  <a:pt x="14718792" y="5170932"/>
                </a:lnTo>
                <a:lnTo>
                  <a:pt x="14718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874015" y="1509998"/>
            <a:ext cx="10719911" cy="305638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651">
              <a:spcBef>
                <a:spcPts val="71"/>
              </a:spcBef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Bias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variance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trade-off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determines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model’s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ability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keep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bias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variance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33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minimum.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26"/>
              </a:spcBef>
              <a:buClr>
                <a:srgbClr val="EC7C30"/>
              </a:buClr>
              <a:buFont typeface="Arial"/>
              <a:buChar char="•"/>
            </a:pPr>
            <a:endParaRPr sz="2888">
              <a:latin typeface="Noto Sans"/>
              <a:cs typeface="Noto Sans"/>
            </a:endParaRPr>
          </a:p>
          <a:p>
            <a:pPr marL="266700" indent="-257651"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Bias 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measure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error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how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much 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predicated values differ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from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actual</a:t>
            </a:r>
            <a:r>
              <a:rPr sz="1650" spc="34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value.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30"/>
              </a:spcBef>
              <a:buClr>
                <a:srgbClr val="EC7C30"/>
              </a:buClr>
              <a:buFont typeface="Arial"/>
              <a:buChar char="•"/>
            </a:pPr>
            <a:endParaRPr sz="2888">
              <a:latin typeface="Noto Sans"/>
              <a:cs typeface="Noto Sans"/>
            </a:endParaRPr>
          </a:p>
          <a:p>
            <a:pPr marL="266700" indent="-257651"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Variance indicates an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algorithm’s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sensitivity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small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changes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training</a:t>
            </a:r>
            <a:r>
              <a:rPr sz="1650" spc="319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dataset.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26"/>
              </a:spcBef>
              <a:buClr>
                <a:srgbClr val="EC7C30"/>
              </a:buClr>
              <a:buFont typeface="Arial"/>
              <a:buChar char="•"/>
            </a:pPr>
            <a:endParaRPr sz="2888">
              <a:latin typeface="Noto Sans"/>
              <a:cs typeface="Noto Sans"/>
            </a:endParaRPr>
          </a:p>
          <a:p>
            <a:pPr marL="266700" indent="-257651">
              <a:spcBef>
                <a:spcPts val="4"/>
              </a:spcBef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error in a predictive model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summarized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as a summation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bias, variance,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irreducible</a:t>
            </a:r>
            <a:r>
              <a:rPr sz="1650" spc="68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error.</a:t>
            </a:r>
            <a:endParaRPr sz="1650">
              <a:latin typeface="Noto Sans"/>
              <a:cs typeface="Noto Sans"/>
            </a:endParaRPr>
          </a:p>
          <a:p>
            <a:pPr>
              <a:spcBef>
                <a:spcPts val="26"/>
              </a:spcBef>
              <a:buClr>
                <a:srgbClr val="EC7C30"/>
              </a:buClr>
              <a:buFont typeface="Arial"/>
              <a:buChar char="•"/>
            </a:pPr>
            <a:endParaRPr sz="2888">
              <a:latin typeface="Noto Sans"/>
              <a:cs typeface="Noto Sans"/>
            </a:endParaRPr>
          </a:p>
          <a:p>
            <a:pPr marL="266700" indent="-257651">
              <a:spcBef>
                <a:spcPts val="4"/>
              </a:spcBef>
              <a:buClr>
                <a:srgbClr val="EC7C30"/>
              </a:buClr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Irreducible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error,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also known as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noise, cannot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reduced by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any</a:t>
            </a:r>
            <a:r>
              <a:rPr sz="1650" spc="23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algorithm.</a:t>
            </a:r>
            <a:endParaRPr sz="1650">
              <a:latin typeface="Noto Sans"/>
              <a:cs typeface="Noto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C1737-E28C-4DB4-B2E2-B085C7A8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C9277-1B18-4D8A-97B6-721CFCC8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3761" y="933831"/>
            <a:ext cx="11040427" cy="410528"/>
          </a:xfrm>
          <a:custGeom>
            <a:avLst/>
            <a:gdLst/>
            <a:ahLst/>
            <a:cxnLst/>
            <a:rect l="l" t="t" r="r" b="b"/>
            <a:pathLst>
              <a:path w="14720569" h="547369">
                <a:moveTo>
                  <a:pt x="14720316" y="0"/>
                </a:moveTo>
                <a:lnTo>
                  <a:pt x="0" y="0"/>
                </a:lnTo>
                <a:lnTo>
                  <a:pt x="0" y="547116"/>
                </a:lnTo>
                <a:lnTo>
                  <a:pt x="14720316" y="547116"/>
                </a:lnTo>
                <a:lnTo>
                  <a:pt x="14720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33044" y="1033138"/>
            <a:ext cx="7673340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goal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any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classification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algorithm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achieve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low bias and low</a:t>
            </a:r>
            <a:r>
              <a:rPr sz="1650" spc="311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variance.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1094" y="2007108"/>
            <a:ext cx="1925954" cy="1824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684264" y="1973962"/>
            <a:ext cx="1925955" cy="1823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350259" y="4407408"/>
            <a:ext cx="1925954" cy="1824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705980" y="4391406"/>
            <a:ext cx="1927098" cy="18242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646741" y="4780597"/>
            <a:ext cx="269304" cy="1293019"/>
          </a:xfrm>
          <a:prstGeom prst="rect">
            <a:avLst/>
          </a:prstGeom>
          <a:solidFill>
            <a:srgbClr val="A9D18E"/>
          </a:solidFill>
          <a:ln w="25907">
            <a:solidFill>
              <a:srgbClr val="000000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56209">
              <a:lnSpc>
                <a:spcPts val="2138"/>
              </a:lnSpc>
            </a:pPr>
            <a:r>
              <a:rPr spc="-4" dirty="0">
                <a:latin typeface="Arial"/>
                <a:cs typeface="Arial"/>
              </a:rPr>
              <a:t>High Bias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9028" y="2179129"/>
            <a:ext cx="276999" cy="1353503"/>
          </a:xfrm>
          <a:prstGeom prst="rect">
            <a:avLst/>
          </a:prstGeom>
          <a:solidFill>
            <a:srgbClr val="F8CAAC"/>
          </a:solidFill>
          <a:ln w="25907">
            <a:solidFill>
              <a:srgbClr val="000000"/>
            </a:solidFill>
          </a:ln>
        </p:spPr>
        <p:txBody>
          <a:bodyPr vert="vert270" wrap="square" lIns="0" tIns="12859" rIns="0" bIns="0" rtlCol="0">
            <a:spAutoFit/>
          </a:bodyPr>
          <a:lstStyle/>
          <a:p>
            <a:pPr marL="212884">
              <a:spcBef>
                <a:spcPts val="101"/>
              </a:spcBef>
            </a:pPr>
            <a:r>
              <a:rPr spc="-4" dirty="0">
                <a:latin typeface="Arial"/>
                <a:cs typeface="Arial"/>
              </a:rPr>
              <a:t>Low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Bias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9122" y="1543621"/>
            <a:ext cx="1574006" cy="251031"/>
          </a:xfrm>
          <a:prstGeom prst="rect">
            <a:avLst/>
          </a:prstGeom>
          <a:solidFill>
            <a:srgbClr val="F8CAAC"/>
          </a:solidFill>
          <a:ln w="25907">
            <a:solidFill>
              <a:srgbClr val="000000"/>
            </a:solidFill>
          </a:ln>
        </p:spPr>
        <p:txBody>
          <a:bodyPr vert="horz" wrap="square" lIns="0" tIns="8573" rIns="0" bIns="0" rtlCol="0">
            <a:spAutoFit/>
          </a:bodyPr>
          <a:lstStyle/>
          <a:p>
            <a:pPr marL="170974">
              <a:spcBef>
                <a:spcPts val="68"/>
              </a:spcBef>
            </a:pPr>
            <a:r>
              <a:rPr sz="1575" spc="15" dirty="0">
                <a:latin typeface="Arial"/>
                <a:cs typeface="Arial"/>
              </a:rPr>
              <a:t>Low</a:t>
            </a:r>
            <a:r>
              <a:rPr sz="1575" spc="-19" dirty="0">
                <a:latin typeface="Arial"/>
                <a:cs typeface="Arial"/>
              </a:rPr>
              <a:t> </a:t>
            </a:r>
            <a:r>
              <a:rPr sz="1575" spc="11" dirty="0">
                <a:latin typeface="Arial"/>
                <a:cs typeface="Arial"/>
              </a:rPr>
              <a:t>Variance</a:t>
            </a:r>
            <a:endParaRPr sz="157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8314" y="1547050"/>
            <a:ext cx="1512570" cy="243817"/>
          </a:xfrm>
          <a:prstGeom prst="rect">
            <a:avLst/>
          </a:prstGeom>
          <a:solidFill>
            <a:srgbClr val="C5DFB4"/>
          </a:solidFill>
          <a:ln w="25907">
            <a:solidFill>
              <a:srgbClr val="000000"/>
            </a:solidFill>
          </a:ln>
        </p:spPr>
        <p:txBody>
          <a:bodyPr vert="horz" wrap="square" lIns="0" tIns="1429" rIns="0" bIns="0" rtlCol="0">
            <a:spAutoFit/>
          </a:bodyPr>
          <a:lstStyle/>
          <a:p>
            <a:pPr marL="117634">
              <a:spcBef>
                <a:spcPts val="11"/>
              </a:spcBef>
            </a:pPr>
            <a:r>
              <a:rPr sz="1575" spc="11" dirty="0">
                <a:latin typeface="Arial"/>
                <a:cs typeface="Arial"/>
              </a:rPr>
              <a:t>High</a:t>
            </a:r>
            <a:r>
              <a:rPr sz="1575" spc="-23" dirty="0">
                <a:latin typeface="Arial"/>
                <a:cs typeface="Arial"/>
              </a:rPr>
              <a:t> </a:t>
            </a:r>
            <a:r>
              <a:rPr sz="1575" spc="11" dirty="0">
                <a:latin typeface="Arial"/>
                <a:cs typeface="Arial"/>
              </a:rPr>
              <a:t>Variance</a:t>
            </a:r>
            <a:endParaRPr sz="1575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82821" y="746584"/>
            <a:ext cx="3633597" cy="25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9E4FF-2989-4AAA-825C-16181A4F12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C2C62D-AEEA-4B44-BDCC-B1F28B11D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4B0134A3-CDDB-426C-9484-6B4824A14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7612" y="248341"/>
            <a:ext cx="340747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Bias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Variance</a:t>
            </a:r>
            <a:r>
              <a:rPr sz="2400" b="1" spc="-7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Trade-off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734" y="248341"/>
            <a:ext cx="339063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1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K-Fold </a:t>
            </a:r>
            <a:r>
              <a:rPr sz="2400" b="1" spc="53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Cross</a:t>
            </a:r>
            <a:r>
              <a:rPr sz="2400" b="1" spc="-38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45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Validation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319398" y="746584"/>
            <a:ext cx="3582161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73761" y="1186433"/>
            <a:ext cx="11040427" cy="2735580"/>
          </a:xfrm>
          <a:custGeom>
            <a:avLst/>
            <a:gdLst/>
            <a:ahLst/>
            <a:cxnLst/>
            <a:rect l="l" t="t" r="r" b="b"/>
            <a:pathLst>
              <a:path w="14720569" h="3647440">
                <a:moveTo>
                  <a:pt x="14720316" y="0"/>
                </a:moveTo>
                <a:lnTo>
                  <a:pt x="0" y="0"/>
                </a:lnTo>
                <a:lnTo>
                  <a:pt x="0" y="3646932"/>
                </a:lnTo>
                <a:lnTo>
                  <a:pt x="14720316" y="3646932"/>
                </a:lnTo>
                <a:lnTo>
                  <a:pt x="147203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04470" y="804481"/>
            <a:ext cx="10912316" cy="262187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33876" algn="ctr">
              <a:spcBef>
                <a:spcPts val="75"/>
              </a:spcBef>
            </a:pPr>
            <a:r>
              <a:rPr sz="1500" b="1" spc="11" dirty="0">
                <a:solidFill>
                  <a:srgbClr val="7E7E7E"/>
                </a:solidFill>
                <a:latin typeface="Noto Sans"/>
                <a:cs typeface="Noto Sans"/>
              </a:rPr>
              <a:t>ALGORITHM</a:t>
            </a:r>
            <a:endParaRPr sz="1500">
              <a:latin typeface="Noto Sans"/>
              <a:cs typeface="Noto Sans"/>
            </a:endParaRPr>
          </a:p>
          <a:p>
            <a:pPr>
              <a:spcBef>
                <a:spcPts val="41"/>
              </a:spcBef>
            </a:pPr>
            <a:endParaRPr sz="1425">
              <a:latin typeface="Noto Sans"/>
              <a:cs typeface="Noto Sans"/>
            </a:endParaRPr>
          </a:p>
          <a:p>
            <a:pPr marL="295275" indent="-257175"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</a:tabLst>
            </a:pP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Original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sample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split into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k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random samples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equal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sizes</a:t>
            </a:r>
            <a:r>
              <a:rPr sz="1650" spc="31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each.</a:t>
            </a:r>
            <a:endParaRPr sz="1650">
              <a:latin typeface="Noto Sans"/>
              <a:cs typeface="Noto Sans"/>
            </a:endParaRPr>
          </a:p>
          <a:p>
            <a:pPr marL="295275" marR="32385" indent="-257175">
              <a:lnSpc>
                <a:spcPct val="150000"/>
              </a:lnSpc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</a:tabLst>
            </a:pP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out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k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samples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selected as Test data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while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other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k-1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samples are combined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together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into 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Training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data. The model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built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k-1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folds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tested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k</a:t>
            </a:r>
            <a:r>
              <a:rPr sz="1631" spc="-5" baseline="42145" dirty="0">
                <a:solidFill>
                  <a:srgbClr val="404040"/>
                </a:solidFill>
                <a:latin typeface="Noto Sans"/>
                <a:cs typeface="Noto Sans"/>
              </a:rPr>
              <a:t>th</a:t>
            </a:r>
            <a:r>
              <a:rPr sz="1631" spc="134" baseline="4214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fold.</a:t>
            </a:r>
            <a:endParaRPr sz="1650">
              <a:latin typeface="Noto Sans"/>
              <a:cs typeface="Noto Sans"/>
            </a:endParaRPr>
          </a:p>
          <a:p>
            <a:pPr marL="295275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Repeat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process for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each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k</a:t>
            </a:r>
            <a:r>
              <a:rPr sz="1631" spc="-5" baseline="42145" dirty="0">
                <a:solidFill>
                  <a:srgbClr val="404040"/>
                </a:solidFill>
                <a:latin typeface="Noto Sans"/>
                <a:cs typeface="Noto Sans"/>
              </a:rPr>
              <a:t>th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fold.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test data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rotated each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time until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all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k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number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</a:t>
            </a:r>
            <a:r>
              <a:rPr sz="1650" spc="25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samples</a:t>
            </a:r>
            <a:endParaRPr sz="1650">
              <a:latin typeface="Noto Sans"/>
              <a:cs typeface="Noto Sans"/>
            </a:endParaRPr>
          </a:p>
          <a:p>
            <a:pPr marL="295275">
              <a:spcBef>
                <a:spcPts val="99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have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been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allotted to test data at least</a:t>
            </a:r>
            <a:r>
              <a:rPr sz="1650" spc="11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once.</a:t>
            </a:r>
            <a:endParaRPr sz="1650">
              <a:latin typeface="Noto Sans"/>
              <a:cs typeface="Noto Sans"/>
            </a:endParaRPr>
          </a:p>
          <a:p>
            <a:pPr marL="295275" indent="-257175">
              <a:spcBef>
                <a:spcPts val="990"/>
              </a:spcBef>
              <a:buClr>
                <a:srgbClr val="EC7C30"/>
              </a:buClr>
              <a:buFont typeface="Arial"/>
              <a:buChar char="•"/>
              <a:tabLst>
                <a:tab pos="294799" algn="l"/>
                <a:tab pos="295275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average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error across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folds is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called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performance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</a:t>
            </a:r>
            <a:r>
              <a:rPr sz="1650" spc="20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0" y="3563874"/>
            <a:ext cx="5280660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00A67-0ADC-40AF-A942-CF18F721E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75193-B9A6-461B-9AC4-DC8BC7AEA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021" y="248341"/>
            <a:ext cx="317529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Classification</a:t>
            </a:r>
            <a:r>
              <a:rPr sz="2400" b="1" spc="-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4418838" y="746584"/>
            <a:ext cx="3417570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46226" y="1002945"/>
            <a:ext cx="791622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1" dirty="0">
                <a:solidFill>
                  <a:srgbClr val="3E3E3E"/>
                </a:solidFill>
                <a:latin typeface="Noto Sans"/>
                <a:cs typeface="Noto Sans"/>
              </a:rPr>
              <a:t>The classification </a:t>
            </a:r>
            <a:r>
              <a:rPr spc="-8" dirty="0">
                <a:solidFill>
                  <a:srgbClr val="3E3E3E"/>
                </a:solidFill>
                <a:latin typeface="Noto Sans"/>
                <a:cs typeface="Noto Sans"/>
              </a:rPr>
              <a:t>process includes </a:t>
            </a:r>
            <a:r>
              <a:rPr spc="-11" dirty="0">
                <a:solidFill>
                  <a:srgbClr val="3E3E3E"/>
                </a:solidFill>
                <a:latin typeface="Noto Sans"/>
                <a:cs typeface="Noto Sans"/>
              </a:rPr>
              <a:t>the </a:t>
            </a:r>
            <a:r>
              <a:rPr spc="-19" dirty="0">
                <a:solidFill>
                  <a:srgbClr val="3E3E3E"/>
                </a:solidFill>
                <a:latin typeface="Noto Sans"/>
                <a:cs typeface="Noto Sans"/>
              </a:rPr>
              <a:t>following </a:t>
            </a:r>
            <a:r>
              <a:rPr spc="-11" dirty="0">
                <a:solidFill>
                  <a:srgbClr val="3E3E3E"/>
                </a:solidFill>
                <a:latin typeface="Noto Sans"/>
                <a:cs typeface="Noto Sans"/>
              </a:rPr>
              <a:t>techniques </a:t>
            </a:r>
            <a:r>
              <a:rPr spc="-8" dirty="0">
                <a:solidFill>
                  <a:srgbClr val="3E3E3E"/>
                </a:solidFill>
                <a:latin typeface="Noto Sans"/>
                <a:cs typeface="Noto Sans"/>
              </a:rPr>
              <a:t>for</a:t>
            </a:r>
            <a:r>
              <a:rPr spc="94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pc="-8" dirty="0">
                <a:solidFill>
                  <a:srgbClr val="3E3E3E"/>
                </a:solidFill>
                <a:latin typeface="Noto Sans"/>
                <a:cs typeface="Noto Sans"/>
              </a:rPr>
              <a:t>prediction:</a:t>
            </a:r>
            <a:endParaRPr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2154" y="1964817"/>
            <a:ext cx="4594860" cy="4459129"/>
            <a:chOff x="1642872" y="2619755"/>
            <a:chExt cx="6126480" cy="5945505"/>
          </a:xfrm>
        </p:grpSpPr>
        <p:sp>
          <p:nvSpPr>
            <p:cNvPr id="6" name="object 6"/>
            <p:cNvSpPr/>
            <p:nvPr/>
          </p:nvSpPr>
          <p:spPr>
            <a:xfrm>
              <a:off x="1642872" y="2619755"/>
              <a:ext cx="6126480" cy="5945505"/>
            </a:xfrm>
            <a:custGeom>
              <a:avLst/>
              <a:gdLst/>
              <a:ahLst/>
              <a:cxnLst/>
              <a:rect l="l" t="t" r="r" b="b"/>
              <a:pathLst>
                <a:path w="6126480" h="5945505">
                  <a:moveTo>
                    <a:pt x="5938011" y="0"/>
                  </a:moveTo>
                  <a:lnTo>
                    <a:pt x="188467" y="0"/>
                  </a:lnTo>
                  <a:lnTo>
                    <a:pt x="138391" y="6737"/>
                  </a:lnTo>
                  <a:lnTo>
                    <a:pt x="93377" y="25748"/>
                  </a:lnTo>
                  <a:lnTo>
                    <a:pt x="55229" y="55229"/>
                  </a:lnTo>
                  <a:lnTo>
                    <a:pt x="25748" y="93377"/>
                  </a:lnTo>
                  <a:lnTo>
                    <a:pt x="6737" y="138391"/>
                  </a:lnTo>
                  <a:lnTo>
                    <a:pt x="0" y="188468"/>
                  </a:lnTo>
                  <a:lnTo>
                    <a:pt x="0" y="5756605"/>
                  </a:lnTo>
                  <a:lnTo>
                    <a:pt x="6737" y="5806720"/>
                  </a:lnTo>
                  <a:lnTo>
                    <a:pt x="25748" y="5851753"/>
                  </a:lnTo>
                  <a:lnTo>
                    <a:pt x="55229" y="5889907"/>
                  </a:lnTo>
                  <a:lnTo>
                    <a:pt x="93377" y="5919385"/>
                  </a:lnTo>
                  <a:lnTo>
                    <a:pt x="138391" y="5938389"/>
                  </a:lnTo>
                  <a:lnTo>
                    <a:pt x="188467" y="5945124"/>
                  </a:lnTo>
                  <a:lnTo>
                    <a:pt x="5938011" y="5945124"/>
                  </a:lnTo>
                  <a:lnTo>
                    <a:pt x="5988088" y="5938389"/>
                  </a:lnTo>
                  <a:lnTo>
                    <a:pt x="6033102" y="5919385"/>
                  </a:lnTo>
                  <a:lnTo>
                    <a:pt x="6071250" y="5889907"/>
                  </a:lnTo>
                  <a:lnTo>
                    <a:pt x="6100731" y="5851753"/>
                  </a:lnTo>
                  <a:lnTo>
                    <a:pt x="6119742" y="5806720"/>
                  </a:lnTo>
                  <a:lnTo>
                    <a:pt x="6126480" y="5756605"/>
                  </a:lnTo>
                  <a:lnTo>
                    <a:pt x="6126480" y="188468"/>
                  </a:lnTo>
                  <a:lnTo>
                    <a:pt x="6119742" y="138391"/>
                  </a:lnTo>
                  <a:lnTo>
                    <a:pt x="6100731" y="93377"/>
                  </a:lnTo>
                  <a:lnTo>
                    <a:pt x="6071250" y="55229"/>
                  </a:lnTo>
                  <a:lnTo>
                    <a:pt x="6033102" y="25748"/>
                  </a:lnTo>
                  <a:lnTo>
                    <a:pt x="5988088" y="6737"/>
                  </a:lnTo>
                  <a:lnTo>
                    <a:pt x="593801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798320" y="2755391"/>
              <a:ext cx="5809615" cy="5683250"/>
            </a:xfrm>
            <a:custGeom>
              <a:avLst/>
              <a:gdLst/>
              <a:ahLst/>
              <a:cxnLst/>
              <a:rect l="l" t="t" r="r" b="b"/>
              <a:pathLst>
                <a:path w="5809615" h="5683250">
                  <a:moveTo>
                    <a:pt x="0" y="180212"/>
                  </a:moveTo>
                  <a:lnTo>
                    <a:pt x="6434" y="132291"/>
                  </a:lnTo>
                  <a:lnTo>
                    <a:pt x="24595" y="89238"/>
                  </a:lnTo>
                  <a:lnTo>
                    <a:pt x="52768" y="52768"/>
                  </a:lnTo>
                  <a:lnTo>
                    <a:pt x="89238" y="24595"/>
                  </a:lnTo>
                  <a:lnTo>
                    <a:pt x="132291" y="6434"/>
                  </a:lnTo>
                  <a:lnTo>
                    <a:pt x="180212" y="0"/>
                  </a:lnTo>
                  <a:lnTo>
                    <a:pt x="5629275" y="0"/>
                  </a:lnTo>
                  <a:lnTo>
                    <a:pt x="5677196" y="6434"/>
                  </a:lnTo>
                  <a:lnTo>
                    <a:pt x="5720249" y="24595"/>
                  </a:lnTo>
                  <a:lnTo>
                    <a:pt x="5756719" y="52768"/>
                  </a:lnTo>
                  <a:lnTo>
                    <a:pt x="5784892" y="89238"/>
                  </a:lnTo>
                  <a:lnTo>
                    <a:pt x="5803053" y="132291"/>
                  </a:lnTo>
                  <a:lnTo>
                    <a:pt x="5809487" y="180212"/>
                  </a:lnTo>
                  <a:lnTo>
                    <a:pt x="5809487" y="5502783"/>
                  </a:lnTo>
                  <a:lnTo>
                    <a:pt x="5803053" y="5550691"/>
                  </a:lnTo>
                  <a:lnTo>
                    <a:pt x="5784892" y="5593740"/>
                  </a:lnTo>
                  <a:lnTo>
                    <a:pt x="5756719" y="5630213"/>
                  </a:lnTo>
                  <a:lnTo>
                    <a:pt x="5720249" y="5658391"/>
                  </a:lnTo>
                  <a:lnTo>
                    <a:pt x="5677196" y="5676558"/>
                  </a:lnTo>
                  <a:lnTo>
                    <a:pt x="5629275" y="5682996"/>
                  </a:lnTo>
                  <a:lnTo>
                    <a:pt x="180212" y="5682996"/>
                  </a:lnTo>
                  <a:lnTo>
                    <a:pt x="132291" y="5676558"/>
                  </a:lnTo>
                  <a:lnTo>
                    <a:pt x="89238" y="5658391"/>
                  </a:lnTo>
                  <a:lnTo>
                    <a:pt x="52768" y="5630213"/>
                  </a:lnTo>
                  <a:lnTo>
                    <a:pt x="24595" y="5593740"/>
                  </a:lnTo>
                  <a:lnTo>
                    <a:pt x="6434" y="5550691"/>
                  </a:lnTo>
                  <a:lnTo>
                    <a:pt x="0" y="5502783"/>
                  </a:lnTo>
                  <a:lnTo>
                    <a:pt x="0" y="180212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25917" y="2605486"/>
            <a:ext cx="3948113" cy="225677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867251" indent="-257175">
              <a:lnSpc>
                <a:spcPct val="150100"/>
              </a:lnSpc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60" dirty="0">
                <a:solidFill>
                  <a:srgbClr val="44484E"/>
                </a:solidFill>
                <a:latin typeface="Noto Sans"/>
                <a:cs typeface="Noto Sans"/>
              </a:rPr>
              <a:t>It </a:t>
            </a:r>
            <a:r>
              <a:rPr sz="1650" spc="-8" dirty="0">
                <a:solidFill>
                  <a:srgbClr val="44484E"/>
                </a:solidFill>
                <a:latin typeface="Noto Sans"/>
                <a:cs typeface="Noto Sans"/>
              </a:rPr>
              <a:t>is done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to </a:t>
            </a:r>
            <a:r>
              <a:rPr sz="1650" spc="-8" dirty="0">
                <a:solidFill>
                  <a:srgbClr val="44484E"/>
                </a:solidFill>
                <a:latin typeface="Noto Sans"/>
                <a:cs typeface="Noto Sans"/>
              </a:rPr>
              <a:t>describe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a set </a:t>
            </a:r>
            <a:r>
              <a:rPr sz="1650" spc="-8" dirty="0">
                <a:solidFill>
                  <a:srgbClr val="44484E"/>
                </a:solidFill>
                <a:latin typeface="Noto Sans"/>
                <a:cs typeface="Noto Sans"/>
              </a:rPr>
              <a:t>of  </a:t>
            </a:r>
            <a:r>
              <a:rPr sz="1650" spc="-15" dirty="0">
                <a:solidFill>
                  <a:srgbClr val="44484E"/>
                </a:solidFill>
                <a:latin typeface="Noto Sans"/>
                <a:cs typeface="Noto Sans"/>
              </a:rPr>
              <a:t>predetermined</a:t>
            </a:r>
            <a:r>
              <a:rPr sz="1650" spc="30" dirty="0">
                <a:solidFill>
                  <a:srgbClr val="44484E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classes.</a:t>
            </a:r>
            <a:endParaRPr sz="1650">
              <a:latin typeface="Noto Sans"/>
              <a:cs typeface="Noto Sans"/>
            </a:endParaRPr>
          </a:p>
          <a:p>
            <a:pPr marL="266700" marR="3810" indent="-257175">
              <a:lnSpc>
                <a:spcPct val="150000"/>
              </a:lnSpc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Every sample </a:t>
            </a:r>
            <a:r>
              <a:rPr sz="1650" spc="-23" dirty="0">
                <a:solidFill>
                  <a:srgbClr val="44484E"/>
                </a:solidFill>
                <a:latin typeface="Noto Sans"/>
                <a:cs typeface="Noto Sans"/>
              </a:rPr>
              <a:t>belongs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to a </a:t>
            </a:r>
            <a:r>
              <a:rPr sz="1650" spc="-15" dirty="0">
                <a:solidFill>
                  <a:srgbClr val="44484E"/>
                </a:solidFill>
                <a:latin typeface="Noto Sans"/>
                <a:cs typeface="Noto Sans"/>
              </a:rPr>
              <a:t>predefined 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class.</a:t>
            </a:r>
            <a:endParaRPr sz="1650">
              <a:latin typeface="Noto Sans"/>
              <a:cs typeface="Noto Sans"/>
            </a:endParaRPr>
          </a:p>
          <a:p>
            <a:pPr marL="266700" indent="-257175">
              <a:spcBef>
                <a:spcPts val="990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The model </a:t>
            </a:r>
            <a:r>
              <a:rPr sz="1650" spc="-8" dirty="0">
                <a:solidFill>
                  <a:srgbClr val="44484E"/>
                </a:solidFill>
                <a:latin typeface="Noto Sans"/>
                <a:cs typeface="Noto Sans"/>
              </a:rPr>
              <a:t>is </a:t>
            </a:r>
            <a:r>
              <a:rPr sz="1650" spc="-19" dirty="0">
                <a:solidFill>
                  <a:srgbClr val="44484E"/>
                </a:solidFill>
                <a:latin typeface="Noto Sans"/>
                <a:cs typeface="Noto Sans"/>
              </a:rPr>
              <a:t>represented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as</a:t>
            </a:r>
            <a:r>
              <a:rPr sz="1650" spc="98" dirty="0">
                <a:solidFill>
                  <a:srgbClr val="44484E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decision</a:t>
            </a:r>
            <a:endParaRPr sz="1650">
              <a:latin typeface="Noto Sans"/>
              <a:cs typeface="Noto Sans"/>
            </a:endParaRPr>
          </a:p>
          <a:p>
            <a:pPr marL="266700" marR="972979">
              <a:lnSpc>
                <a:spcPct val="150000"/>
              </a:lnSpc>
            </a:pPr>
            <a:r>
              <a:rPr sz="1650" spc="-23" dirty="0">
                <a:solidFill>
                  <a:srgbClr val="44484E"/>
                </a:solidFill>
                <a:latin typeface="Noto Sans"/>
                <a:cs typeface="Noto Sans"/>
              </a:rPr>
              <a:t>trees,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classification </a:t>
            </a:r>
            <a:r>
              <a:rPr sz="1650" spc="-19" dirty="0">
                <a:solidFill>
                  <a:srgbClr val="44484E"/>
                </a:solidFill>
                <a:latin typeface="Noto Sans"/>
                <a:cs typeface="Noto Sans"/>
              </a:rPr>
              <a:t>rules, </a:t>
            </a:r>
            <a:r>
              <a:rPr sz="1650" spc="-8" dirty="0">
                <a:solidFill>
                  <a:srgbClr val="44484E"/>
                </a:solidFill>
                <a:latin typeface="Noto Sans"/>
                <a:cs typeface="Noto Sans"/>
              </a:rPr>
              <a:t>or  </a:t>
            </a:r>
            <a:r>
              <a:rPr sz="1650" spc="-15" dirty="0">
                <a:solidFill>
                  <a:srgbClr val="44484E"/>
                </a:solidFill>
                <a:latin typeface="Noto Sans"/>
                <a:cs typeface="Noto Sans"/>
              </a:rPr>
              <a:t>mathematical</a:t>
            </a:r>
            <a:r>
              <a:rPr sz="1650" spc="30" dirty="0">
                <a:solidFill>
                  <a:srgbClr val="44484E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4484E"/>
                </a:solidFill>
                <a:latin typeface="Noto Sans"/>
                <a:cs typeface="Noto Sans"/>
              </a:rPr>
              <a:t>formulae.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6846" y="2064257"/>
            <a:ext cx="2997041" cy="467678"/>
          </a:xfrm>
          <a:custGeom>
            <a:avLst/>
            <a:gdLst/>
            <a:ahLst/>
            <a:cxnLst/>
            <a:rect l="l" t="t" r="r" b="b"/>
            <a:pathLst>
              <a:path w="3996054" h="623570">
                <a:moveTo>
                  <a:pt x="3995928" y="316992"/>
                </a:moveTo>
                <a:lnTo>
                  <a:pt x="3864864" y="316992"/>
                </a:lnTo>
                <a:lnTo>
                  <a:pt x="3864864" y="105918"/>
                </a:lnTo>
                <a:lnTo>
                  <a:pt x="3856545" y="64681"/>
                </a:lnTo>
                <a:lnTo>
                  <a:pt x="3833850" y="31013"/>
                </a:lnTo>
                <a:lnTo>
                  <a:pt x="3800183" y="8318"/>
                </a:lnTo>
                <a:lnTo>
                  <a:pt x="3758946" y="0"/>
                </a:lnTo>
                <a:lnTo>
                  <a:pt x="241554" y="0"/>
                </a:lnTo>
                <a:lnTo>
                  <a:pt x="200304" y="8318"/>
                </a:lnTo>
                <a:lnTo>
                  <a:pt x="166636" y="31013"/>
                </a:lnTo>
                <a:lnTo>
                  <a:pt x="143941" y="64681"/>
                </a:lnTo>
                <a:lnTo>
                  <a:pt x="135636" y="105918"/>
                </a:lnTo>
                <a:lnTo>
                  <a:pt x="135636" y="316992"/>
                </a:lnTo>
                <a:lnTo>
                  <a:pt x="0" y="316992"/>
                </a:lnTo>
                <a:lnTo>
                  <a:pt x="135636" y="591693"/>
                </a:lnTo>
                <a:lnTo>
                  <a:pt x="135636" y="623316"/>
                </a:lnTo>
                <a:lnTo>
                  <a:pt x="151257" y="623316"/>
                </a:lnTo>
                <a:lnTo>
                  <a:pt x="3844671" y="623316"/>
                </a:lnTo>
                <a:lnTo>
                  <a:pt x="3864864" y="623316"/>
                </a:lnTo>
                <a:lnTo>
                  <a:pt x="3864864" y="582422"/>
                </a:lnTo>
                <a:lnTo>
                  <a:pt x="3995928" y="316992"/>
                </a:lnTo>
                <a:close/>
              </a:path>
            </a:pathLst>
          </a:custGeom>
          <a:solidFill>
            <a:srgbClr val="5EC5D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2744439" y="2115312"/>
            <a:ext cx="2151412" cy="29341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838" spc="4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1838" spc="-6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Construction</a:t>
            </a:r>
            <a:endParaRPr sz="1838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17970" y="1964817"/>
            <a:ext cx="4597241" cy="4380071"/>
            <a:chOff x="8823959" y="2619755"/>
            <a:chExt cx="6129655" cy="5840095"/>
          </a:xfrm>
        </p:grpSpPr>
        <p:sp>
          <p:nvSpPr>
            <p:cNvPr id="12" name="object 12"/>
            <p:cNvSpPr/>
            <p:nvPr/>
          </p:nvSpPr>
          <p:spPr>
            <a:xfrm>
              <a:off x="8823959" y="2619755"/>
              <a:ext cx="6129655" cy="5840095"/>
            </a:xfrm>
            <a:custGeom>
              <a:avLst/>
              <a:gdLst/>
              <a:ahLst/>
              <a:cxnLst/>
              <a:rect l="l" t="t" r="r" b="b"/>
              <a:pathLst>
                <a:path w="6129655" h="5840095">
                  <a:moveTo>
                    <a:pt x="5944361" y="0"/>
                  </a:moveTo>
                  <a:lnTo>
                    <a:pt x="185166" y="0"/>
                  </a:lnTo>
                  <a:lnTo>
                    <a:pt x="135951" y="6616"/>
                  </a:lnTo>
                  <a:lnTo>
                    <a:pt x="91722" y="25287"/>
                  </a:lnTo>
                  <a:lnTo>
                    <a:pt x="54244" y="54244"/>
                  </a:lnTo>
                  <a:lnTo>
                    <a:pt x="25287" y="91722"/>
                  </a:lnTo>
                  <a:lnTo>
                    <a:pt x="6616" y="135951"/>
                  </a:lnTo>
                  <a:lnTo>
                    <a:pt x="0" y="185166"/>
                  </a:lnTo>
                  <a:lnTo>
                    <a:pt x="0" y="5654776"/>
                  </a:lnTo>
                  <a:lnTo>
                    <a:pt x="6616" y="5704010"/>
                  </a:lnTo>
                  <a:lnTo>
                    <a:pt x="25287" y="5748249"/>
                  </a:lnTo>
                  <a:lnTo>
                    <a:pt x="54244" y="5785729"/>
                  </a:lnTo>
                  <a:lnTo>
                    <a:pt x="91722" y="5814685"/>
                  </a:lnTo>
                  <a:lnTo>
                    <a:pt x="135951" y="5833353"/>
                  </a:lnTo>
                  <a:lnTo>
                    <a:pt x="185166" y="5839968"/>
                  </a:lnTo>
                  <a:lnTo>
                    <a:pt x="5944361" y="5839968"/>
                  </a:lnTo>
                  <a:lnTo>
                    <a:pt x="5993576" y="5833353"/>
                  </a:lnTo>
                  <a:lnTo>
                    <a:pt x="6037805" y="5814685"/>
                  </a:lnTo>
                  <a:lnTo>
                    <a:pt x="6075283" y="5785729"/>
                  </a:lnTo>
                  <a:lnTo>
                    <a:pt x="6104240" y="5748249"/>
                  </a:lnTo>
                  <a:lnTo>
                    <a:pt x="6122911" y="5704010"/>
                  </a:lnTo>
                  <a:lnTo>
                    <a:pt x="6129528" y="5654776"/>
                  </a:lnTo>
                  <a:lnTo>
                    <a:pt x="6129528" y="185166"/>
                  </a:lnTo>
                  <a:lnTo>
                    <a:pt x="6122911" y="135951"/>
                  </a:lnTo>
                  <a:lnTo>
                    <a:pt x="6104240" y="91722"/>
                  </a:lnTo>
                  <a:lnTo>
                    <a:pt x="6075283" y="54244"/>
                  </a:lnTo>
                  <a:lnTo>
                    <a:pt x="6037805" y="25287"/>
                  </a:lnTo>
                  <a:lnTo>
                    <a:pt x="5993576" y="6616"/>
                  </a:lnTo>
                  <a:lnTo>
                    <a:pt x="594436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987027" y="2752343"/>
              <a:ext cx="5809615" cy="5582920"/>
            </a:xfrm>
            <a:custGeom>
              <a:avLst/>
              <a:gdLst/>
              <a:ahLst/>
              <a:cxnLst/>
              <a:rect l="l" t="t" r="r" b="b"/>
              <a:pathLst>
                <a:path w="5809615" h="5582920">
                  <a:moveTo>
                    <a:pt x="0" y="177037"/>
                  </a:moveTo>
                  <a:lnTo>
                    <a:pt x="6322" y="129969"/>
                  </a:lnTo>
                  <a:lnTo>
                    <a:pt x="24167" y="87677"/>
                  </a:lnTo>
                  <a:lnTo>
                    <a:pt x="51847" y="51847"/>
                  </a:lnTo>
                  <a:lnTo>
                    <a:pt x="87677" y="24167"/>
                  </a:lnTo>
                  <a:lnTo>
                    <a:pt x="129969" y="6322"/>
                  </a:lnTo>
                  <a:lnTo>
                    <a:pt x="177038" y="0"/>
                  </a:lnTo>
                  <a:lnTo>
                    <a:pt x="5632450" y="0"/>
                  </a:lnTo>
                  <a:lnTo>
                    <a:pt x="5679518" y="6322"/>
                  </a:lnTo>
                  <a:lnTo>
                    <a:pt x="5721810" y="24167"/>
                  </a:lnTo>
                  <a:lnTo>
                    <a:pt x="5757640" y="51847"/>
                  </a:lnTo>
                  <a:lnTo>
                    <a:pt x="5785320" y="87677"/>
                  </a:lnTo>
                  <a:lnTo>
                    <a:pt x="5803165" y="129969"/>
                  </a:lnTo>
                  <a:lnTo>
                    <a:pt x="5809487" y="177037"/>
                  </a:lnTo>
                  <a:lnTo>
                    <a:pt x="5809487" y="5405399"/>
                  </a:lnTo>
                  <a:lnTo>
                    <a:pt x="5803165" y="5452457"/>
                  </a:lnTo>
                  <a:lnTo>
                    <a:pt x="5785320" y="5494742"/>
                  </a:lnTo>
                  <a:lnTo>
                    <a:pt x="5757640" y="5530567"/>
                  </a:lnTo>
                  <a:lnTo>
                    <a:pt x="5721810" y="5558245"/>
                  </a:lnTo>
                  <a:lnTo>
                    <a:pt x="5679518" y="5576089"/>
                  </a:lnTo>
                  <a:lnTo>
                    <a:pt x="5632450" y="5582411"/>
                  </a:lnTo>
                  <a:lnTo>
                    <a:pt x="177038" y="5582411"/>
                  </a:lnTo>
                  <a:lnTo>
                    <a:pt x="129969" y="5576089"/>
                  </a:lnTo>
                  <a:lnTo>
                    <a:pt x="87677" y="5558245"/>
                  </a:lnTo>
                  <a:lnTo>
                    <a:pt x="51847" y="5530567"/>
                  </a:lnTo>
                  <a:lnTo>
                    <a:pt x="24167" y="5494742"/>
                  </a:lnTo>
                  <a:lnTo>
                    <a:pt x="6322" y="5452457"/>
                  </a:lnTo>
                  <a:lnTo>
                    <a:pt x="0" y="5405399"/>
                  </a:lnTo>
                  <a:lnTo>
                    <a:pt x="0" y="177037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13257" y="2605487"/>
            <a:ext cx="3972878" cy="33981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3857" indent="-257175">
              <a:lnSpc>
                <a:spcPct val="150000"/>
              </a:lnSpc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60" dirty="0">
                <a:solidFill>
                  <a:srgbClr val="404040"/>
                </a:solidFill>
                <a:latin typeface="Noto Sans"/>
                <a:cs typeface="Noto Sans"/>
              </a:rPr>
              <a:t>It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done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to classify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unknown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future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objects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and to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estimate the 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accuracy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</a:t>
            </a:r>
            <a:r>
              <a:rPr sz="1650" spc="53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model.</a:t>
            </a:r>
            <a:endParaRPr sz="1650">
              <a:latin typeface="Noto Sans"/>
              <a:cs typeface="Noto Sans"/>
            </a:endParaRPr>
          </a:p>
          <a:p>
            <a:pPr marL="266700" marR="3810" indent="-257175">
              <a:lnSpc>
                <a:spcPct val="150000"/>
              </a:lnSpc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accuracy rate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26" dirty="0">
                <a:solidFill>
                  <a:srgbClr val="404040"/>
                </a:solidFill>
                <a:latin typeface="Noto Sans"/>
                <a:cs typeface="Noto Sans"/>
              </a:rPr>
              <a:t>percentage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test set samples</a:t>
            </a:r>
            <a:r>
              <a:rPr sz="1650" spc="56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correctly</a:t>
            </a:r>
            <a:endParaRPr sz="1650">
              <a:latin typeface="Noto Sans"/>
              <a:cs typeface="Noto Sans"/>
            </a:endParaRPr>
          </a:p>
          <a:p>
            <a:pPr marL="266700" marR="5715">
              <a:lnSpc>
                <a:spcPct val="150000"/>
              </a:lnSpc>
              <a:spcBef>
                <a:spcPts val="4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classified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by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model. </a:t>
            </a: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case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acceptable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accuracy,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is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used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for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classifying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 samples </a:t>
            </a:r>
            <a:r>
              <a:rPr sz="1650" spc="-19" dirty="0">
                <a:solidFill>
                  <a:srgbClr val="404040"/>
                </a:solidFill>
                <a:latin typeface="Noto Sans"/>
                <a:cs typeface="Noto Sans"/>
              </a:rPr>
              <a:t>with  unknown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class</a:t>
            </a:r>
            <a:r>
              <a:rPr sz="1650" spc="4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labels.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26655" y="2059685"/>
            <a:ext cx="2998470" cy="466725"/>
          </a:xfrm>
          <a:custGeom>
            <a:avLst/>
            <a:gdLst/>
            <a:ahLst/>
            <a:cxnLst/>
            <a:rect l="l" t="t" r="r" b="b"/>
            <a:pathLst>
              <a:path w="3997959" h="622300">
                <a:moveTo>
                  <a:pt x="3997452" y="316992"/>
                </a:moveTo>
                <a:lnTo>
                  <a:pt x="3866388" y="316992"/>
                </a:lnTo>
                <a:lnTo>
                  <a:pt x="3866388" y="105664"/>
                </a:lnTo>
                <a:lnTo>
                  <a:pt x="3858082" y="64516"/>
                </a:lnTo>
                <a:lnTo>
                  <a:pt x="3835463" y="30924"/>
                </a:lnTo>
                <a:lnTo>
                  <a:pt x="3801872" y="8305"/>
                </a:lnTo>
                <a:lnTo>
                  <a:pt x="3760724" y="0"/>
                </a:lnTo>
                <a:lnTo>
                  <a:pt x="242824" y="0"/>
                </a:lnTo>
                <a:lnTo>
                  <a:pt x="201663" y="8305"/>
                </a:lnTo>
                <a:lnTo>
                  <a:pt x="168084" y="30924"/>
                </a:lnTo>
                <a:lnTo>
                  <a:pt x="145453" y="64516"/>
                </a:lnTo>
                <a:lnTo>
                  <a:pt x="137160" y="105664"/>
                </a:lnTo>
                <a:lnTo>
                  <a:pt x="137160" y="316992"/>
                </a:lnTo>
                <a:lnTo>
                  <a:pt x="0" y="316992"/>
                </a:lnTo>
                <a:lnTo>
                  <a:pt x="137160" y="594791"/>
                </a:lnTo>
                <a:lnTo>
                  <a:pt x="137160" y="621792"/>
                </a:lnTo>
                <a:lnTo>
                  <a:pt x="150495" y="621792"/>
                </a:lnTo>
                <a:lnTo>
                  <a:pt x="3846957" y="621792"/>
                </a:lnTo>
                <a:lnTo>
                  <a:pt x="3866388" y="621792"/>
                </a:lnTo>
                <a:lnTo>
                  <a:pt x="3866388" y="582447"/>
                </a:lnTo>
                <a:lnTo>
                  <a:pt x="3997452" y="316992"/>
                </a:lnTo>
                <a:close/>
              </a:path>
            </a:pathLst>
          </a:custGeom>
          <a:solidFill>
            <a:srgbClr val="DDC9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8392192" y="2124932"/>
            <a:ext cx="1532858" cy="29341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838" spc="4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r>
              <a:rPr sz="1838" spc="-7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38" dirty="0">
                <a:solidFill>
                  <a:srgbClr val="404040"/>
                </a:solidFill>
                <a:latin typeface="Carlito"/>
                <a:cs typeface="Carlito"/>
              </a:rPr>
              <a:t>Usage</a:t>
            </a:r>
            <a:endParaRPr sz="1838" dirty="0">
              <a:latin typeface="Carlito"/>
              <a:cs typeface="Carli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517275-14DF-417D-A9BB-73F84812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FD9DED-30BB-46A6-BA0A-2D1C57CF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931545"/>
            <a:ext cx="2569845" cy="5439728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30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857750" y="745441"/>
            <a:ext cx="2519172" cy="2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0325" y="290430"/>
            <a:ext cx="2413635" cy="44050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800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Key</a:t>
            </a:r>
            <a:r>
              <a:rPr sz="2800" spc="-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800" spc="4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Takeaways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" y="0"/>
            <a:ext cx="12188189" cy="74295"/>
            <a:chOff x="0" y="0"/>
            <a:chExt cx="16250919" cy="9906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457325" cy="99060"/>
            </a:xfrm>
            <a:custGeom>
              <a:avLst/>
              <a:gdLst/>
              <a:ahLst/>
              <a:cxnLst/>
              <a:rect l="l" t="t" r="r" b="b"/>
              <a:pathLst>
                <a:path w="1457325" h="99060">
                  <a:moveTo>
                    <a:pt x="0" y="99059"/>
                  </a:moveTo>
                  <a:lnTo>
                    <a:pt x="1456944" y="99059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6944" y="0"/>
              <a:ext cx="7101840" cy="99060"/>
            </a:xfrm>
            <a:custGeom>
              <a:avLst/>
              <a:gdLst/>
              <a:ahLst/>
              <a:cxnLst/>
              <a:rect l="l" t="t" r="r" b="b"/>
              <a:pathLst>
                <a:path w="7101840" h="99060">
                  <a:moveTo>
                    <a:pt x="0" y="99059"/>
                  </a:moveTo>
                  <a:lnTo>
                    <a:pt x="7101840" y="99059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58783" y="0"/>
              <a:ext cx="1405255" cy="99060"/>
            </a:xfrm>
            <a:custGeom>
              <a:avLst/>
              <a:gdLst/>
              <a:ahLst/>
              <a:cxnLst/>
              <a:rect l="l" t="t" r="r" b="b"/>
              <a:pathLst>
                <a:path w="1405254" h="99060">
                  <a:moveTo>
                    <a:pt x="0" y="99059"/>
                  </a:moveTo>
                  <a:lnTo>
                    <a:pt x="1405127" y="99059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963911" y="0"/>
              <a:ext cx="469900" cy="99060"/>
            </a:xfrm>
            <a:custGeom>
              <a:avLst/>
              <a:gdLst/>
              <a:ahLst/>
              <a:cxnLst/>
              <a:rect l="l" t="t" r="r" b="b"/>
              <a:pathLst>
                <a:path w="469900" h="99060">
                  <a:moveTo>
                    <a:pt x="0" y="99059"/>
                  </a:moveTo>
                  <a:lnTo>
                    <a:pt x="469392" y="9905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33304" y="0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9419" y="0"/>
              <a:ext cx="1668780" cy="99060"/>
            </a:xfrm>
            <a:custGeom>
              <a:avLst/>
              <a:gdLst/>
              <a:ahLst/>
              <a:cxnLst/>
              <a:rect l="l" t="t" r="r" b="b"/>
              <a:pathLst>
                <a:path w="1668779" h="99060">
                  <a:moveTo>
                    <a:pt x="0" y="99059"/>
                  </a:moveTo>
                  <a:lnTo>
                    <a:pt x="1668779" y="99059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68200" y="0"/>
              <a:ext cx="3982720" cy="99060"/>
            </a:xfrm>
            <a:custGeom>
              <a:avLst/>
              <a:gdLst/>
              <a:ahLst/>
              <a:cxnLst/>
              <a:rect l="l" t="t" r="r" b="b"/>
              <a:pathLst>
                <a:path w="3982719" h="99060">
                  <a:moveTo>
                    <a:pt x="0" y="99059"/>
                  </a:moveTo>
                  <a:lnTo>
                    <a:pt x="3982211" y="99059"/>
                  </a:lnTo>
                  <a:lnTo>
                    <a:pt x="3982211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/>
          <p:nvPr/>
        </p:nvSpPr>
        <p:spPr>
          <a:xfrm>
            <a:off x="2920011" y="2652217"/>
            <a:ext cx="309446" cy="29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8" name="object 18"/>
          <p:cNvSpPr/>
          <p:nvPr/>
        </p:nvSpPr>
        <p:spPr>
          <a:xfrm>
            <a:off x="2932103" y="3525861"/>
            <a:ext cx="309446" cy="29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946033" y="3994675"/>
            <a:ext cx="309446" cy="29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920011" y="1980287"/>
            <a:ext cx="309446" cy="29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6BA2D7A-7E6C-4F7D-A484-F9EA9BAAC702}"/>
              </a:ext>
            </a:extLst>
          </p:cNvPr>
          <p:cNvSpPr/>
          <p:nvPr/>
        </p:nvSpPr>
        <p:spPr>
          <a:xfrm>
            <a:off x="237743" y="1732120"/>
            <a:ext cx="2094357" cy="3599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D29EB674-9B91-4B7D-A9D4-8FCA602D855E}"/>
              </a:ext>
            </a:extLst>
          </p:cNvPr>
          <p:cNvSpPr/>
          <p:nvPr/>
        </p:nvSpPr>
        <p:spPr>
          <a:xfrm>
            <a:off x="2932103" y="1205140"/>
            <a:ext cx="309446" cy="29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55AEBB98-ADA5-42EF-987B-95F0827A392F}"/>
              </a:ext>
            </a:extLst>
          </p:cNvPr>
          <p:cNvSpPr txBox="1"/>
          <p:nvPr/>
        </p:nvSpPr>
        <p:spPr>
          <a:xfrm>
            <a:off x="3404997" y="1205140"/>
            <a:ext cx="7943850" cy="331773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Classification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is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a technique to determine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the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extent to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which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a data sample</a:t>
            </a:r>
            <a:r>
              <a:rPr sz="1650" spc="315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will</a:t>
            </a:r>
            <a:endParaRPr sz="1650" dirty="0">
              <a:latin typeface="Noto Sans"/>
              <a:cs typeface="Noto Sans"/>
            </a:endParaRPr>
          </a:p>
          <a:p>
            <a:pPr marL="9525">
              <a:spcBef>
                <a:spcPts val="4"/>
              </a:spcBef>
            </a:pP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or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will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not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a part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a </a:t>
            </a:r>
            <a:r>
              <a:rPr sz="1650" spc="-26" dirty="0">
                <a:solidFill>
                  <a:srgbClr val="3E3E3E"/>
                </a:solidFill>
                <a:latin typeface="Noto Sans"/>
                <a:cs typeface="Noto Sans"/>
              </a:rPr>
              <a:t>category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or</a:t>
            </a:r>
            <a:r>
              <a:rPr sz="1650" spc="158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type.</a:t>
            </a:r>
            <a:endParaRPr sz="1650" dirty="0">
              <a:latin typeface="Noto Sans"/>
              <a:cs typeface="Noto Sans"/>
            </a:endParaRPr>
          </a:p>
          <a:p>
            <a:pPr marL="9525" marR="3810">
              <a:spcBef>
                <a:spcPts val="1763"/>
              </a:spcBef>
            </a:pP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The classification process uses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two techniques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for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prediction: model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construction 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and model</a:t>
            </a:r>
            <a:r>
              <a:rPr sz="1650" spc="30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3E3E3E"/>
                </a:solidFill>
                <a:latin typeface="Noto Sans"/>
                <a:cs typeface="Noto Sans"/>
              </a:rPr>
              <a:t>usage.</a:t>
            </a:r>
            <a:endParaRPr sz="1650" dirty="0">
              <a:latin typeface="Noto Sans"/>
              <a:cs typeface="Noto Sans"/>
            </a:endParaRPr>
          </a:p>
          <a:p>
            <a:pPr marL="9525" marR="501491">
              <a:spcBef>
                <a:spcPts val="1485"/>
              </a:spcBef>
            </a:pP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Different classification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techniques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include </a:t>
            </a:r>
            <a:r>
              <a:rPr sz="1650" spc="-26" dirty="0">
                <a:solidFill>
                  <a:srgbClr val="3E3E3E"/>
                </a:solidFill>
                <a:latin typeface="Noto Sans"/>
                <a:cs typeface="Noto Sans"/>
              </a:rPr>
              <a:t>logistic </a:t>
            </a:r>
            <a:r>
              <a:rPr sz="1650" spc="-23" dirty="0">
                <a:solidFill>
                  <a:srgbClr val="3E3E3E"/>
                </a:solidFill>
                <a:latin typeface="Noto Sans"/>
                <a:cs typeface="Noto Sans"/>
              </a:rPr>
              <a:t>regression,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support vector 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machines,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K-nearest </a:t>
            </a:r>
            <a:r>
              <a:rPr sz="1650" spc="-23" dirty="0">
                <a:solidFill>
                  <a:srgbClr val="3E3E3E"/>
                </a:solidFill>
                <a:latin typeface="Noto Sans"/>
                <a:cs typeface="Noto Sans"/>
              </a:rPr>
              <a:t>neighbors,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Naive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Bayes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classifier,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decision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tree, and 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random forest</a:t>
            </a:r>
            <a:r>
              <a:rPr sz="1650" spc="19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classification.</a:t>
            </a:r>
            <a:endParaRPr sz="1650" dirty="0">
              <a:latin typeface="Noto Sans"/>
              <a:cs typeface="Noto Sans"/>
            </a:endParaRPr>
          </a:p>
          <a:p>
            <a:pPr marL="9525">
              <a:spcBef>
                <a:spcPts val="971"/>
              </a:spcBef>
            </a:pP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Bias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and Variance are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the two types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of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major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errors in a predictive</a:t>
            </a:r>
            <a:r>
              <a:rPr sz="1650" spc="289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model.</a:t>
            </a:r>
            <a:endParaRPr sz="1650" dirty="0">
              <a:latin typeface="Noto Sans"/>
              <a:cs typeface="Noto Sans"/>
            </a:endParaRPr>
          </a:p>
          <a:p>
            <a:pPr marL="19526" marR="603409">
              <a:spcBef>
                <a:spcPts val="1736"/>
              </a:spcBef>
            </a:pP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Validation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methods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such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as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K-fold cross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validation </a:t>
            </a:r>
            <a:r>
              <a:rPr sz="1650" spc="-15" dirty="0">
                <a:solidFill>
                  <a:srgbClr val="3E3E3E"/>
                </a:solidFill>
                <a:latin typeface="Noto Sans"/>
                <a:cs typeface="Noto Sans"/>
              </a:rPr>
              <a:t>can </a:t>
            </a:r>
            <a:r>
              <a:rPr sz="1650" spc="-8" dirty="0">
                <a:solidFill>
                  <a:srgbClr val="3E3E3E"/>
                </a:solidFill>
                <a:latin typeface="Noto Sans"/>
                <a:cs typeface="Noto Sans"/>
              </a:rPr>
              <a:t>be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used to decrease  </a:t>
            </a:r>
            <a:r>
              <a:rPr sz="1650" spc="-19" dirty="0">
                <a:solidFill>
                  <a:srgbClr val="3E3E3E"/>
                </a:solidFill>
                <a:latin typeface="Noto Sans"/>
                <a:cs typeface="Noto Sans"/>
              </a:rPr>
              <a:t>overfitting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in a</a:t>
            </a:r>
            <a:r>
              <a:rPr sz="1650" spc="38" dirty="0">
                <a:solidFill>
                  <a:srgbClr val="3E3E3E"/>
                </a:solidFill>
                <a:latin typeface="Noto Sans"/>
                <a:cs typeface="Noto Sans"/>
              </a:rPr>
              <a:t> </a:t>
            </a:r>
            <a:r>
              <a:rPr sz="1650" spc="-11" dirty="0">
                <a:solidFill>
                  <a:srgbClr val="3E3E3E"/>
                </a:solidFill>
                <a:latin typeface="Noto Sans"/>
                <a:cs typeface="Noto Sans"/>
              </a:rPr>
              <a:t>model.</a:t>
            </a:r>
            <a:endParaRPr sz="165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2476" cy="6858000"/>
            <a:chOff x="0" y="0"/>
            <a:chExt cx="16256635" cy="9144000"/>
          </a:xfrm>
        </p:grpSpPr>
        <p:sp>
          <p:nvSpPr>
            <p:cNvPr id="3" name="object 3"/>
            <p:cNvSpPr/>
            <p:nvPr/>
          </p:nvSpPr>
          <p:spPr>
            <a:xfrm>
              <a:off x="0" y="4445508"/>
              <a:ext cx="6801611" cy="4698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6801611" y="4424170"/>
              <a:ext cx="6801611" cy="4719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13603223" y="4445508"/>
              <a:ext cx="2653282" cy="4698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630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801611" y="123444"/>
              <a:ext cx="6801611" cy="4770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3603223" y="146304"/>
              <a:ext cx="2653282" cy="4770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524000" cy="146685"/>
            </a:xfrm>
            <a:custGeom>
              <a:avLst/>
              <a:gdLst/>
              <a:ahLst/>
              <a:cxnLst/>
              <a:rect l="l" t="t" r="r" b="b"/>
              <a:pathLst>
                <a:path w="1524000" h="146685">
                  <a:moveTo>
                    <a:pt x="0" y="146303"/>
                  </a:moveTo>
                  <a:lnTo>
                    <a:pt x="1524000" y="146303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0" y="0"/>
              <a:ext cx="7394575" cy="146685"/>
            </a:xfrm>
            <a:custGeom>
              <a:avLst/>
              <a:gdLst/>
              <a:ahLst/>
              <a:cxnLst/>
              <a:rect l="l" t="t" r="r" b="b"/>
              <a:pathLst>
                <a:path w="7394575" h="146685">
                  <a:moveTo>
                    <a:pt x="0" y="146303"/>
                  </a:moveTo>
                  <a:lnTo>
                    <a:pt x="7394448" y="146303"/>
                  </a:lnTo>
                  <a:lnTo>
                    <a:pt x="7394448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8447" y="0"/>
              <a:ext cx="1461770" cy="146685"/>
            </a:xfrm>
            <a:custGeom>
              <a:avLst/>
              <a:gdLst/>
              <a:ahLst/>
              <a:cxnLst/>
              <a:rect l="l" t="t" r="r" b="b"/>
              <a:pathLst>
                <a:path w="1461770" h="146685">
                  <a:moveTo>
                    <a:pt x="0" y="146303"/>
                  </a:moveTo>
                  <a:lnTo>
                    <a:pt x="1461516" y="146303"/>
                  </a:lnTo>
                  <a:lnTo>
                    <a:pt x="1461516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9964" y="0"/>
              <a:ext cx="489584" cy="146685"/>
            </a:xfrm>
            <a:custGeom>
              <a:avLst/>
              <a:gdLst/>
              <a:ahLst/>
              <a:cxnLst/>
              <a:rect l="l" t="t" r="r" b="b"/>
              <a:pathLst>
                <a:path w="489584" h="146685">
                  <a:moveTo>
                    <a:pt x="0" y="146303"/>
                  </a:moveTo>
                  <a:lnTo>
                    <a:pt x="489203" y="146303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69168" y="0"/>
              <a:ext cx="173990" cy="146685"/>
            </a:xfrm>
            <a:custGeom>
              <a:avLst/>
              <a:gdLst/>
              <a:ahLst/>
              <a:cxnLst/>
              <a:rect l="l" t="t" r="r" b="b"/>
              <a:pathLst>
                <a:path w="173990" h="146685">
                  <a:moveTo>
                    <a:pt x="0" y="146303"/>
                  </a:moveTo>
                  <a:lnTo>
                    <a:pt x="173735" y="14630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42904" y="0"/>
              <a:ext cx="1737360" cy="146685"/>
            </a:xfrm>
            <a:custGeom>
              <a:avLst/>
              <a:gdLst/>
              <a:ahLst/>
              <a:cxnLst/>
              <a:rect l="l" t="t" r="r" b="b"/>
              <a:pathLst>
                <a:path w="1737359" h="146685">
                  <a:moveTo>
                    <a:pt x="0" y="146303"/>
                  </a:moveTo>
                  <a:lnTo>
                    <a:pt x="1737359" y="14630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80264" y="0"/>
              <a:ext cx="3476625" cy="146685"/>
            </a:xfrm>
            <a:custGeom>
              <a:avLst/>
              <a:gdLst/>
              <a:ahLst/>
              <a:cxnLst/>
              <a:rect l="l" t="t" r="r" b="b"/>
              <a:pathLst>
                <a:path w="3476625" h="146685">
                  <a:moveTo>
                    <a:pt x="0" y="146303"/>
                  </a:moveTo>
                  <a:lnTo>
                    <a:pt x="3476244" y="146303"/>
                  </a:lnTo>
                  <a:lnTo>
                    <a:pt x="3476244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solidFill>
              <a:srgbClr val="61ABC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97802" y="2437410"/>
            <a:ext cx="6260466" cy="428643"/>
          </a:xfrm>
          <a:prstGeom prst="rect">
            <a:avLst/>
          </a:prstGeom>
        </p:spPr>
        <p:txBody>
          <a:bodyPr vert="horz" wrap="square" lIns="0" tIns="56198" rIns="0" bIns="0" rtlCol="0">
            <a:spAutoFit/>
          </a:bodyPr>
          <a:lstStyle/>
          <a:p>
            <a:pPr marL="417195" marR="3810" indent="-408146">
              <a:lnSpc>
                <a:spcPts val="2918"/>
              </a:lnSpc>
              <a:spcBef>
                <a:spcPts val="443"/>
              </a:spcBef>
            </a:pPr>
            <a:r>
              <a:rPr sz="2700" b="1" spc="53" dirty="0">
                <a:solidFill>
                  <a:srgbClr val="404040"/>
                </a:solidFill>
                <a:latin typeface="Noto Sans"/>
                <a:cs typeface="Noto Sans"/>
              </a:rPr>
              <a:t>This concludes </a:t>
            </a:r>
            <a:r>
              <a:rPr sz="2700" b="1" spc="34" dirty="0">
                <a:solidFill>
                  <a:srgbClr val="404040"/>
                </a:solidFill>
                <a:latin typeface="Noto Sans"/>
                <a:cs typeface="Noto Sans"/>
              </a:rPr>
              <a:t>“</a:t>
            </a:r>
            <a:r>
              <a:rPr lang="en-US" sz="2700" b="1" spc="34" dirty="0">
                <a:solidFill>
                  <a:srgbClr val="404040"/>
                </a:solidFill>
                <a:latin typeface="Noto Sans"/>
                <a:cs typeface="Noto Sans"/>
              </a:rPr>
              <a:t>Classification</a:t>
            </a:r>
            <a:r>
              <a:rPr sz="2700" b="1" spc="38" dirty="0">
                <a:solidFill>
                  <a:srgbClr val="404040"/>
                </a:solidFill>
                <a:latin typeface="Noto Sans"/>
                <a:cs typeface="Noto Sans"/>
              </a:rPr>
              <a:t>.”</a:t>
            </a:r>
            <a:endParaRPr sz="27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922" y="1034034"/>
            <a:ext cx="4085273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Here’s an example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of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model</a:t>
            </a:r>
            <a:r>
              <a:rPr sz="1650" spc="94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construction: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375154"/>
            <a:ext cx="1584484" cy="775335"/>
          </a:xfrm>
          <a:custGeom>
            <a:avLst/>
            <a:gdLst/>
            <a:ahLst/>
            <a:cxnLst/>
            <a:rect l="l" t="t" r="r" b="b"/>
            <a:pathLst>
              <a:path w="2112645" h="1033779">
                <a:moveTo>
                  <a:pt x="0" y="1033272"/>
                </a:moveTo>
                <a:lnTo>
                  <a:pt x="2112264" y="1033272"/>
                </a:lnTo>
                <a:lnTo>
                  <a:pt x="2112264" y="0"/>
                </a:lnTo>
                <a:lnTo>
                  <a:pt x="0" y="0"/>
                </a:lnTo>
                <a:lnTo>
                  <a:pt x="0" y="1033272"/>
                </a:lnTo>
                <a:close/>
              </a:path>
            </a:pathLst>
          </a:custGeom>
          <a:ln w="12191">
            <a:solidFill>
              <a:srgbClr val="B3C5E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571" y="2379725"/>
            <a:ext cx="1575435" cy="606416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143351" rIns="0" bIns="0" rtlCol="0">
            <a:spAutoFit/>
          </a:bodyPr>
          <a:lstStyle/>
          <a:p>
            <a:pPr marL="215265" marR="209550" indent="292418">
              <a:spcBef>
                <a:spcPts val="1129"/>
              </a:spcBef>
            </a:pPr>
            <a:r>
              <a:rPr sz="1500" spc="-4" dirty="0">
                <a:solidFill>
                  <a:srgbClr val="3E3E3E"/>
                </a:solidFill>
                <a:latin typeface="Noto Sans"/>
                <a:cs typeface="Noto Sans"/>
              </a:rPr>
              <a:t>Model  Co</a:t>
            </a:r>
            <a:r>
              <a:rPr sz="1500" spc="-11" dirty="0">
                <a:solidFill>
                  <a:srgbClr val="3E3E3E"/>
                </a:solidFill>
                <a:latin typeface="Noto Sans"/>
                <a:cs typeface="Noto Sans"/>
              </a:rPr>
              <a:t>nstruction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66109"/>
            <a:ext cx="1584484" cy="775335"/>
          </a:xfrm>
          <a:custGeom>
            <a:avLst/>
            <a:gdLst/>
            <a:ahLst/>
            <a:cxnLst/>
            <a:rect l="l" t="t" r="r" b="b"/>
            <a:pathLst>
              <a:path w="2112645" h="1033779">
                <a:moveTo>
                  <a:pt x="0" y="1033272"/>
                </a:moveTo>
                <a:lnTo>
                  <a:pt x="2112264" y="1033272"/>
                </a:lnTo>
                <a:lnTo>
                  <a:pt x="2112264" y="0"/>
                </a:lnTo>
                <a:lnTo>
                  <a:pt x="0" y="0"/>
                </a:lnTo>
                <a:lnTo>
                  <a:pt x="0" y="1033272"/>
                </a:lnTo>
                <a:close/>
              </a:path>
            </a:pathLst>
          </a:custGeom>
          <a:ln w="12191">
            <a:solidFill>
              <a:srgbClr val="B3C5E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4571" y="3162682"/>
            <a:ext cx="1575435" cy="510717"/>
          </a:xfrm>
          <a:prstGeom prst="rect">
            <a:avLst/>
          </a:prstGeom>
          <a:solidFill>
            <a:srgbClr val="DDEAF6"/>
          </a:solidFill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>
              <a:latin typeface="Times New Roman"/>
              <a:cs typeface="Times New Roman"/>
            </a:endParaRPr>
          </a:p>
          <a:p>
            <a:pPr marL="209550"/>
            <a:r>
              <a:rPr sz="1500" spc="-4" dirty="0">
                <a:solidFill>
                  <a:srgbClr val="3E3E3E"/>
                </a:solidFill>
                <a:latin typeface="Noto Sans"/>
                <a:cs typeface="Noto Sans"/>
              </a:rPr>
              <a:t>Model</a:t>
            </a:r>
            <a:r>
              <a:rPr sz="1500" spc="-26" dirty="0">
                <a:solidFill>
                  <a:srgbClr val="3E3E3E"/>
                </a:solidFill>
                <a:latin typeface="Noto Sans"/>
                <a:cs typeface="Noto Sans"/>
              </a:rPr>
              <a:t> Usage</a:t>
            </a:r>
            <a:endParaRPr sz="1500">
              <a:latin typeface="Noto Sans"/>
              <a:cs typeface="Noto San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11680" y="3976497"/>
          <a:ext cx="5551647" cy="15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Name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1907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EBF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Rank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19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EBF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b="1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Years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19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EBFE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b="1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Tenured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219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EB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Mike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Assistant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Professor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6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Bill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Assistant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Professor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7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Dave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Assistant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Professor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3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No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Anne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Professor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2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solidFill>
                            <a:srgbClr val="404040"/>
                          </a:solidFill>
                          <a:latin typeface="Noto Sans"/>
                          <a:cs typeface="Noto Sans"/>
                        </a:rPr>
                        <a:t>Yes</a:t>
                      </a:r>
                      <a:endParaRPr sz="1500">
                        <a:latin typeface="Noto Sans"/>
                        <a:cs typeface="Noto Sans"/>
                      </a:endParaRPr>
                    </a:p>
                  </a:txBody>
                  <a:tcPr marL="0" marR="0" marT="3524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098594" y="1694401"/>
            <a:ext cx="5294948" cy="1808798"/>
            <a:chOff x="5464792" y="2259202"/>
            <a:chExt cx="7059930" cy="2411730"/>
          </a:xfrm>
        </p:grpSpPr>
        <p:sp>
          <p:nvSpPr>
            <p:cNvPr id="10" name="object 10"/>
            <p:cNvSpPr/>
            <p:nvPr/>
          </p:nvSpPr>
          <p:spPr>
            <a:xfrm>
              <a:off x="5464792" y="2585476"/>
              <a:ext cx="1794729" cy="20854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254113" y="2259202"/>
              <a:ext cx="5270500" cy="1520825"/>
            </a:xfrm>
            <a:custGeom>
              <a:avLst/>
              <a:gdLst/>
              <a:ahLst/>
              <a:cxnLst/>
              <a:rect l="l" t="t" r="r" b="b"/>
              <a:pathLst>
                <a:path w="5270500" h="1520825">
                  <a:moveTo>
                    <a:pt x="5187158" y="41863"/>
                  </a:moveTo>
                  <a:lnTo>
                    <a:pt x="0" y="1492885"/>
                  </a:lnTo>
                  <a:lnTo>
                    <a:pt x="7873" y="1520825"/>
                  </a:lnTo>
                  <a:lnTo>
                    <a:pt x="5194765" y="69843"/>
                  </a:lnTo>
                  <a:lnTo>
                    <a:pt x="5214855" y="49097"/>
                  </a:lnTo>
                  <a:lnTo>
                    <a:pt x="5187158" y="41863"/>
                  </a:lnTo>
                  <a:close/>
                </a:path>
                <a:path w="5270500" h="1520825">
                  <a:moveTo>
                    <a:pt x="5246387" y="27431"/>
                  </a:moveTo>
                  <a:lnTo>
                    <a:pt x="5238750" y="27431"/>
                  </a:lnTo>
                  <a:lnTo>
                    <a:pt x="5246496" y="55372"/>
                  </a:lnTo>
                  <a:lnTo>
                    <a:pt x="5194765" y="69843"/>
                  </a:lnTo>
                  <a:lnTo>
                    <a:pt x="5156581" y="109220"/>
                  </a:lnTo>
                  <a:lnTo>
                    <a:pt x="5156708" y="118364"/>
                  </a:lnTo>
                  <a:lnTo>
                    <a:pt x="5162550" y="123951"/>
                  </a:lnTo>
                  <a:lnTo>
                    <a:pt x="5168264" y="129540"/>
                  </a:lnTo>
                  <a:lnTo>
                    <a:pt x="5177408" y="129413"/>
                  </a:lnTo>
                  <a:lnTo>
                    <a:pt x="5270245" y="33654"/>
                  </a:lnTo>
                  <a:lnTo>
                    <a:pt x="5246387" y="27431"/>
                  </a:lnTo>
                  <a:close/>
                </a:path>
                <a:path w="5270500" h="1520825">
                  <a:moveTo>
                    <a:pt x="5214855" y="49097"/>
                  </a:moveTo>
                  <a:lnTo>
                    <a:pt x="5194765" y="69843"/>
                  </a:lnTo>
                  <a:lnTo>
                    <a:pt x="5246496" y="55372"/>
                  </a:lnTo>
                  <a:lnTo>
                    <a:pt x="5238877" y="55372"/>
                  </a:lnTo>
                  <a:lnTo>
                    <a:pt x="5214855" y="49097"/>
                  </a:lnTo>
                  <a:close/>
                </a:path>
                <a:path w="5270500" h="1520825">
                  <a:moveTo>
                    <a:pt x="5232145" y="31242"/>
                  </a:moveTo>
                  <a:lnTo>
                    <a:pt x="5214855" y="49097"/>
                  </a:lnTo>
                  <a:lnTo>
                    <a:pt x="5238877" y="55372"/>
                  </a:lnTo>
                  <a:lnTo>
                    <a:pt x="5232145" y="31242"/>
                  </a:lnTo>
                  <a:close/>
                </a:path>
                <a:path w="5270500" h="1520825">
                  <a:moveTo>
                    <a:pt x="5239806" y="31242"/>
                  </a:moveTo>
                  <a:lnTo>
                    <a:pt x="5232145" y="31242"/>
                  </a:lnTo>
                  <a:lnTo>
                    <a:pt x="5238877" y="55372"/>
                  </a:lnTo>
                  <a:lnTo>
                    <a:pt x="5246496" y="55372"/>
                  </a:lnTo>
                  <a:lnTo>
                    <a:pt x="5239806" y="31242"/>
                  </a:lnTo>
                  <a:close/>
                </a:path>
                <a:path w="5270500" h="1520825">
                  <a:moveTo>
                    <a:pt x="5238750" y="27431"/>
                  </a:moveTo>
                  <a:lnTo>
                    <a:pt x="5187158" y="41863"/>
                  </a:lnTo>
                  <a:lnTo>
                    <a:pt x="5214855" y="49097"/>
                  </a:lnTo>
                  <a:lnTo>
                    <a:pt x="5232145" y="31242"/>
                  </a:lnTo>
                  <a:lnTo>
                    <a:pt x="5239806" y="31242"/>
                  </a:lnTo>
                  <a:lnTo>
                    <a:pt x="5238750" y="27431"/>
                  </a:lnTo>
                  <a:close/>
                </a:path>
                <a:path w="5270500" h="1520825">
                  <a:moveTo>
                    <a:pt x="5141213" y="0"/>
                  </a:moveTo>
                  <a:lnTo>
                    <a:pt x="5133339" y="4572"/>
                  </a:lnTo>
                  <a:lnTo>
                    <a:pt x="5129276" y="20066"/>
                  </a:lnTo>
                  <a:lnTo>
                    <a:pt x="5133847" y="27940"/>
                  </a:lnTo>
                  <a:lnTo>
                    <a:pt x="5187158" y="41863"/>
                  </a:lnTo>
                  <a:lnTo>
                    <a:pt x="5238750" y="27431"/>
                  </a:lnTo>
                  <a:lnTo>
                    <a:pt x="5246387" y="27431"/>
                  </a:lnTo>
                  <a:lnTo>
                    <a:pt x="5141213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553233" y="2020253"/>
            <a:ext cx="1215390" cy="2596515"/>
            <a:chOff x="12737644" y="2693670"/>
            <a:chExt cx="1620520" cy="3462020"/>
          </a:xfrm>
        </p:grpSpPr>
        <p:sp>
          <p:nvSpPr>
            <p:cNvPr id="13" name="object 13"/>
            <p:cNvSpPr/>
            <p:nvPr/>
          </p:nvSpPr>
          <p:spPr>
            <a:xfrm>
              <a:off x="12737644" y="3931944"/>
              <a:ext cx="1619915" cy="2223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75842" y="2693670"/>
              <a:ext cx="134620" cy="1220470"/>
            </a:xfrm>
            <a:custGeom>
              <a:avLst/>
              <a:gdLst/>
              <a:ahLst/>
              <a:cxnLst/>
              <a:rect l="l" t="t" r="r" b="b"/>
              <a:pathLst>
                <a:path w="134619" h="1220470">
                  <a:moveTo>
                    <a:pt x="16128" y="1088263"/>
                  </a:moveTo>
                  <a:lnTo>
                    <a:pt x="9271" y="1092327"/>
                  </a:lnTo>
                  <a:lnTo>
                    <a:pt x="2286" y="1096390"/>
                  </a:lnTo>
                  <a:lnTo>
                    <a:pt x="0" y="1105153"/>
                  </a:lnTo>
                  <a:lnTo>
                    <a:pt x="3937" y="1112139"/>
                  </a:lnTo>
                  <a:lnTo>
                    <a:pt x="67183" y="1220469"/>
                  </a:lnTo>
                  <a:lnTo>
                    <a:pt x="83980" y="1191640"/>
                  </a:lnTo>
                  <a:lnTo>
                    <a:pt x="52705" y="1191640"/>
                  </a:lnTo>
                  <a:lnTo>
                    <a:pt x="52705" y="1138246"/>
                  </a:lnTo>
                  <a:lnTo>
                    <a:pt x="28955" y="1097533"/>
                  </a:lnTo>
                  <a:lnTo>
                    <a:pt x="25019" y="1090549"/>
                  </a:lnTo>
                  <a:lnTo>
                    <a:pt x="16128" y="1088263"/>
                  </a:lnTo>
                  <a:close/>
                </a:path>
                <a:path w="134619" h="1220470">
                  <a:moveTo>
                    <a:pt x="52705" y="1138246"/>
                  </a:moveTo>
                  <a:lnTo>
                    <a:pt x="52705" y="1191640"/>
                  </a:lnTo>
                  <a:lnTo>
                    <a:pt x="81661" y="1191640"/>
                  </a:lnTo>
                  <a:lnTo>
                    <a:pt x="81661" y="1184402"/>
                  </a:lnTo>
                  <a:lnTo>
                    <a:pt x="54737" y="1184402"/>
                  </a:lnTo>
                  <a:lnTo>
                    <a:pt x="67183" y="1163066"/>
                  </a:lnTo>
                  <a:lnTo>
                    <a:pt x="52705" y="1138246"/>
                  </a:lnTo>
                  <a:close/>
                </a:path>
                <a:path w="134619" h="1220470">
                  <a:moveTo>
                    <a:pt x="118237" y="1088263"/>
                  </a:moveTo>
                  <a:lnTo>
                    <a:pt x="109347" y="1090549"/>
                  </a:lnTo>
                  <a:lnTo>
                    <a:pt x="105410" y="1097533"/>
                  </a:lnTo>
                  <a:lnTo>
                    <a:pt x="81661" y="1138246"/>
                  </a:lnTo>
                  <a:lnTo>
                    <a:pt x="81661" y="1191640"/>
                  </a:lnTo>
                  <a:lnTo>
                    <a:pt x="83980" y="1191640"/>
                  </a:lnTo>
                  <a:lnTo>
                    <a:pt x="134366" y="1105153"/>
                  </a:lnTo>
                  <a:lnTo>
                    <a:pt x="132080" y="1096390"/>
                  </a:lnTo>
                  <a:lnTo>
                    <a:pt x="125095" y="1092327"/>
                  </a:lnTo>
                  <a:lnTo>
                    <a:pt x="118237" y="1088263"/>
                  </a:lnTo>
                  <a:close/>
                </a:path>
                <a:path w="134619" h="1220470">
                  <a:moveTo>
                    <a:pt x="67183" y="1163066"/>
                  </a:moveTo>
                  <a:lnTo>
                    <a:pt x="54737" y="1184402"/>
                  </a:lnTo>
                  <a:lnTo>
                    <a:pt x="79628" y="1184402"/>
                  </a:lnTo>
                  <a:lnTo>
                    <a:pt x="67183" y="1163066"/>
                  </a:lnTo>
                  <a:close/>
                </a:path>
                <a:path w="134619" h="1220470">
                  <a:moveTo>
                    <a:pt x="81661" y="1138246"/>
                  </a:moveTo>
                  <a:lnTo>
                    <a:pt x="67183" y="1163066"/>
                  </a:lnTo>
                  <a:lnTo>
                    <a:pt x="79628" y="1184402"/>
                  </a:lnTo>
                  <a:lnTo>
                    <a:pt x="81661" y="1184402"/>
                  </a:lnTo>
                  <a:lnTo>
                    <a:pt x="81661" y="1138246"/>
                  </a:lnTo>
                  <a:close/>
                </a:path>
                <a:path w="134619" h="1220470">
                  <a:moveTo>
                    <a:pt x="81661" y="0"/>
                  </a:moveTo>
                  <a:lnTo>
                    <a:pt x="52705" y="0"/>
                  </a:lnTo>
                  <a:lnTo>
                    <a:pt x="52705" y="1138246"/>
                  </a:lnTo>
                  <a:lnTo>
                    <a:pt x="67183" y="1163066"/>
                  </a:lnTo>
                  <a:lnTo>
                    <a:pt x="81661" y="1138246"/>
                  </a:lnTo>
                  <a:lnTo>
                    <a:pt x="81661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41180" y="1404747"/>
            <a:ext cx="1432560" cy="533319"/>
          </a:xfrm>
          <a:prstGeom prst="rect">
            <a:avLst/>
          </a:prstGeom>
          <a:solidFill>
            <a:srgbClr val="00AF50"/>
          </a:solidFill>
          <a:ln w="12192">
            <a:solidFill>
              <a:srgbClr val="000000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185738" marR="71914" indent="-106680">
              <a:spcBef>
                <a:spcPts val="199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assi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fica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ion  </a:t>
            </a:r>
            <a:r>
              <a:rPr sz="1650" spc="-23" dirty="0">
                <a:solidFill>
                  <a:srgbClr val="404040"/>
                </a:solidFill>
                <a:latin typeface="Noto Sans"/>
                <a:cs typeface="Noto Sans"/>
              </a:rPr>
              <a:t>Algorithms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22282" y="5580126"/>
            <a:ext cx="2268855" cy="789640"/>
          </a:xfrm>
          <a:prstGeom prst="rect">
            <a:avLst/>
          </a:prstGeom>
          <a:solidFill>
            <a:srgbClr val="00AF50"/>
          </a:solidFill>
          <a:ln w="12192">
            <a:solidFill>
              <a:srgbClr val="000000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70009">
              <a:spcBef>
                <a:spcPts val="217"/>
              </a:spcBef>
            </a:pPr>
            <a:r>
              <a:rPr sz="1650" spc="-56" dirty="0">
                <a:solidFill>
                  <a:srgbClr val="404040"/>
                </a:solidFill>
                <a:latin typeface="Noto Sans"/>
                <a:cs typeface="Noto Sans"/>
              </a:rPr>
              <a:t>If 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Rank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6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“Professor”</a:t>
            </a:r>
            <a:endParaRPr sz="1650">
              <a:latin typeface="Noto Sans"/>
              <a:cs typeface="Noto Sans"/>
            </a:endParaRPr>
          </a:p>
          <a:p>
            <a:pPr marL="70009"/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Or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Years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&gt;</a:t>
            </a:r>
            <a:r>
              <a:rPr sz="1650" spc="45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6</a:t>
            </a:r>
            <a:endParaRPr sz="1650">
              <a:latin typeface="Noto Sans"/>
              <a:cs typeface="Noto Sans"/>
            </a:endParaRPr>
          </a:p>
          <a:p>
            <a:pPr marL="70009"/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Then </a:t>
            </a:r>
            <a:r>
              <a:rPr sz="1650" spc="-34" dirty="0">
                <a:solidFill>
                  <a:srgbClr val="404040"/>
                </a:solidFill>
                <a:latin typeface="Noto Sans"/>
                <a:cs typeface="Noto Sans"/>
              </a:rPr>
              <a:t>Tenured </a:t>
            </a:r>
            <a:r>
              <a:rPr sz="1650" spc="-4" dirty="0">
                <a:solidFill>
                  <a:srgbClr val="404040"/>
                </a:solidFill>
                <a:latin typeface="Noto Sans"/>
                <a:cs typeface="Noto Sans"/>
              </a:rPr>
              <a:t>=</a:t>
            </a:r>
            <a:r>
              <a:rPr sz="1650" spc="60" dirty="0">
                <a:solidFill>
                  <a:srgbClr val="404040"/>
                </a:solidFill>
                <a:latin typeface="Noto Sans"/>
                <a:cs typeface="Noto Sans"/>
              </a:rPr>
              <a:t> </a:t>
            </a:r>
            <a:r>
              <a:rPr sz="1650" spc="-30" dirty="0">
                <a:solidFill>
                  <a:srgbClr val="404040"/>
                </a:solidFill>
                <a:latin typeface="Noto Sans"/>
                <a:cs typeface="Noto Sans"/>
              </a:rPr>
              <a:t>“Yes”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3403" y="2526316"/>
            <a:ext cx="798195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97644" marR="3810" indent="-188595">
              <a:spcBef>
                <a:spcPts val="71"/>
              </a:spcBef>
            </a:pPr>
            <a:r>
              <a:rPr sz="1650" spc="-94" dirty="0">
                <a:solidFill>
                  <a:srgbClr val="404040"/>
                </a:solidFill>
                <a:latin typeface="Noto Sans"/>
                <a:cs typeface="Noto Sans"/>
              </a:rPr>
              <a:t>T</a:t>
            </a:r>
            <a:r>
              <a:rPr sz="1650" spc="-45" dirty="0">
                <a:solidFill>
                  <a:srgbClr val="404040"/>
                </a:solidFill>
                <a:latin typeface="Noto Sans"/>
                <a:cs typeface="Noto Sans"/>
              </a:rPr>
              <a:t>r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aini</a:t>
            </a:r>
            <a:r>
              <a:rPr sz="1650" spc="-45" dirty="0">
                <a:solidFill>
                  <a:srgbClr val="404040"/>
                </a:solidFill>
                <a:latin typeface="Noto Sans"/>
                <a:cs typeface="Noto Sans"/>
              </a:rPr>
              <a:t>ng  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Data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25405" y="3552730"/>
            <a:ext cx="898208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80010" marR="3810" indent="-70961">
              <a:spcBef>
                <a:spcPts val="71"/>
              </a:spcBef>
            </a:pP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Cl</a:t>
            </a:r>
            <a:r>
              <a:rPr sz="1650" spc="-15" dirty="0">
                <a:solidFill>
                  <a:srgbClr val="404040"/>
                </a:solidFill>
                <a:latin typeface="Noto Sans"/>
                <a:cs typeface="Noto Sans"/>
              </a:rPr>
              <a:t>assi</a:t>
            </a:r>
            <a:r>
              <a:rPr sz="1650" spc="-11" dirty="0">
                <a:solidFill>
                  <a:srgbClr val="404040"/>
                </a:solidFill>
                <a:latin typeface="Noto Sans"/>
                <a:cs typeface="Noto Sans"/>
              </a:rPr>
              <a:t>fier  </a:t>
            </a:r>
            <a:r>
              <a:rPr sz="1650" spc="-8" dirty="0">
                <a:solidFill>
                  <a:srgbClr val="404040"/>
                </a:solidFill>
                <a:latin typeface="Noto Sans"/>
                <a:cs typeface="Noto Sans"/>
              </a:rPr>
              <a:t>(Model)</a:t>
            </a:r>
            <a:endParaRPr sz="165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9683" y="3349562"/>
            <a:ext cx="5502116" cy="614839"/>
          </a:xfrm>
          <a:custGeom>
            <a:avLst/>
            <a:gdLst/>
            <a:ahLst/>
            <a:cxnLst/>
            <a:rect l="l" t="t" r="r" b="b"/>
            <a:pathLst>
              <a:path w="7336155" h="819785">
                <a:moveTo>
                  <a:pt x="0" y="819276"/>
                </a:moveTo>
                <a:lnTo>
                  <a:pt x="2745232" y="0"/>
                </a:lnTo>
              </a:path>
              <a:path w="7336155" h="819785">
                <a:moveTo>
                  <a:pt x="4503420" y="22859"/>
                </a:moveTo>
                <a:lnTo>
                  <a:pt x="7336028" y="80594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122854" y="4527994"/>
            <a:ext cx="2104073" cy="1031558"/>
          </a:xfrm>
          <a:custGeom>
            <a:avLst/>
            <a:gdLst/>
            <a:ahLst/>
            <a:cxnLst/>
            <a:rect l="l" t="t" r="r" b="b"/>
            <a:pathLst>
              <a:path w="2805430" h="1375409">
                <a:moveTo>
                  <a:pt x="0" y="1357884"/>
                </a:moveTo>
                <a:lnTo>
                  <a:pt x="636524" y="18287"/>
                </a:lnTo>
              </a:path>
              <a:path w="2805430" h="1375409">
                <a:moveTo>
                  <a:pt x="2179320" y="0"/>
                </a:moveTo>
                <a:lnTo>
                  <a:pt x="2805049" y="137502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418838" y="746584"/>
            <a:ext cx="3417570" cy="25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354352-F8A5-4B14-BC2B-831955196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89559"/>
            <a:ext cx="2697579" cy="321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A1EDE4-7D37-492C-9011-A5B5AA1C0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6489559"/>
            <a:ext cx="971550" cy="321469"/>
          </a:xfrm>
          <a:prstGeom prst="rect">
            <a:avLst/>
          </a:prstGeom>
        </p:spPr>
      </p:pic>
      <p:sp>
        <p:nvSpPr>
          <p:cNvPr id="26" name="object 2">
            <a:extLst>
              <a:ext uri="{FF2B5EF4-FFF2-40B4-BE49-F238E27FC236}">
                <a16:creationId xmlns:a16="http://schemas.microsoft.com/office/drawing/2014/main" id="{B19D8C77-561F-4505-99EB-4A05D014ED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3021" y="248341"/>
            <a:ext cx="3175290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b="1" spc="49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Classification</a:t>
            </a:r>
            <a:r>
              <a:rPr sz="2400" b="1" spc="-2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 </a:t>
            </a:r>
            <a:r>
              <a:rPr sz="2400" b="1" spc="5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</a:rPr>
              <a:t>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4007</Words>
  <Application>Microsoft Office PowerPoint</Application>
  <PresentationFormat>Widescreen</PresentationFormat>
  <Paragraphs>709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2" baseType="lpstr">
      <vt:lpstr>Arial</vt:lpstr>
      <vt:lpstr>Calibri</vt:lpstr>
      <vt:lpstr>Calibri Light</vt:lpstr>
      <vt:lpstr>Carlito</vt:lpstr>
      <vt:lpstr>Courier New</vt:lpstr>
      <vt:lpstr>Noto Sans</vt:lpstr>
      <vt:lpstr>Noto Sans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Bank Loans</vt:lpstr>
      <vt:lpstr>Bank Loans</vt:lpstr>
      <vt:lpstr>What Is Classification?</vt:lpstr>
      <vt:lpstr>Classification Process</vt:lpstr>
      <vt:lpstr>Classification Process</vt:lpstr>
      <vt:lpstr>Classification Process</vt:lpstr>
      <vt:lpstr>Types of Classification Algorithms</vt:lpstr>
      <vt:lpstr>PowerPoint Presentation</vt:lpstr>
      <vt:lpstr>Types of Classification Algorithms</vt:lpstr>
      <vt:lpstr>Logistic Regression</vt:lpstr>
      <vt:lpstr>Logistic Regression</vt:lpstr>
      <vt:lpstr>Logistic Regression</vt:lpstr>
      <vt:lpstr>Logistic Regression</vt:lpstr>
      <vt:lpstr>PowerPoint Presentation</vt:lpstr>
      <vt:lpstr>Types of Classification Algorithms</vt:lpstr>
      <vt:lpstr>Support Vector Machines</vt:lpstr>
      <vt:lpstr>Support Vector Machines</vt:lpstr>
      <vt:lpstr>Support Vector Machines</vt:lpstr>
      <vt:lpstr>Functional Margin</vt:lpstr>
      <vt:lpstr>PowerPoint Presentation</vt:lpstr>
      <vt:lpstr>Calculation of Margin</vt:lpstr>
      <vt:lpstr>Calculation of Margin</vt:lpstr>
      <vt:lpstr>Implementation in R</vt:lpstr>
      <vt:lpstr>PowerPoint Presentation</vt:lpstr>
      <vt:lpstr>Types of Classification Algorithms</vt:lpstr>
      <vt:lpstr>K-Nearest Neighbors (KNN)</vt:lpstr>
      <vt:lpstr>K-Nearest Neighbors (KNN)</vt:lpstr>
      <vt:lpstr>Choosing the Value of k</vt:lpstr>
      <vt:lpstr>Computing Distance and Determining Class</vt:lpstr>
      <vt:lpstr>Implementation in R</vt:lpstr>
      <vt:lpstr>PowerPoint Presentation</vt:lpstr>
      <vt:lpstr>Types of Classification Algorithms</vt:lpstr>
      <vt:lpstr>Naive Bayes Classifier</vt:lpstr>
      <vt:lpstr>Features of Naive Bayes Classifier</vt:lpstr>
      <vt:lpstr>Bayesian Theorem</vt:lpstr>
      <vt:lpstr>Bayesian Theorem</vt:lpstr>
      <vt:lpstr>Implementation in R</vt:lpstr>
      <vt:lpstr>Detecting Spam</vt:lpstr>
      <vt:lpstr>Detecting Spam</vt:lpstr>
      <vt:lpstr>Detecting Spam</vt:lpstr>
      <vt:lpstr>Detecting Spam</vt:lpstr>
      <vt:lpstr>PowerPoint Presentation</vt:lpstr>
      <vt:lpstr>Types of Classification Algorithms</vt:lpstr>
      <vt:lpstr>Decision Tree Classification</vt:lpstr>
      <vt:lpstr>Advantages of Decision Tree</vt:lpstr>
      <vt:lpstr>Basic Algorithm for a Decision Tree</vt:lpstr>
      <vt:lpstr>Decision to Buy Computer</vt:lpstr>
      <vt:lpstr>Decision to Buy Computer</vt:lpstr>
      <vt:lpstr>Decision to Buy Computer</vt:lpstr>
      <vt:lpstr>Classification Rules of Trees</vt:lpstr>
      <vt:lpstr>Overfitting in Classification</vt:lpstr>
      <vt:lpstr>Tips to Find the Final Tree Size</vt:lpstr>
      <vt:lpstr>Information Gain</vt:lpstr>
      <vt:lpstr>Information Gain</vt:lpstr>
      <vt:lpstr>Information Gain</vt:lpstr>
      <vt:lpstr>Information Gain</vt:lpstr>
      <vt:lpstr>Information Gain for Continuous-Value Attributes</vt:lpstr>
      <vt:lpstr>Information Gain for Continuous-Value Attributes</vt:lpstr>
      <vt:lpstr>Information Gain for Continuous-Value Attributes</vt:lpstr>
      <vt:lpstr>Implementation in R</vt:lpstr>
      <vt:lpstr>PowerPoint Presentation</vt:lpstr>
      <vt:lpstr>Types of Classification Algorithms</vt:lpstr>
      <vt:lpstr>Random Forest Classification</vt:lpstr>
      <vt:lpstr>Random Forest Algorithm</vt:lpstr>
      <vt:lpstr>Implementation in R</vt:lpstr>
      <vt:lpstr>PowerPoint Presentation</vt:lpstr>
      <vt:lpstr>Evaluating Classifier Models</vt:lpstr>
      <vt:lpstr>Confusion Matrix</vt:lpstr>
      <vt:lpstr>Confusion Matrix</vt:lpstr>
      <vt:lpstr>Confusion Matrix</vt:lpstr>
      <vt:lpstr>Confusion Matrix</vt:lpstr>
      <vt:lpstr>AUC – ROC Curve</vt:lpstr>
      <vt:lpstr>Bias Variance Trade-off</vt:lpstr>
      <vt:lpstr>Bias Variance Trade-off</vt:lpstr>
      <vt:lpstr>K-Fold Cross Validation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DALAL</dc:creator>
  <cp:lastModifiedBy>yucc</cp:lastModifiedBy>
  <cp:revision>51</cp:revision>
  <dcterms:created xsi:type="dcterms:W3CDTF">2020-08-30T08:50:18Z</dcterms:created>
  <dcterms:modified xsi:type="dcterms:W3CDTF">2022-06-25T07:46:28Z</dcterms:modified>
</cp:coreProperties>
</file>