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9"/>
  </p:notesMasterIdLst>
  <p:sldIdLst>
    <p:sldId id="312" r:id="rId3"/>
    <p:sldId id="262" r:id="rId4"/>
    <p:sldId id="259" r:id="rId5"/>
    <p:sldId id="261" r:id="rId6"/>
    <p:sldId id="298" r:id="rId7"/>
    <p:sldId id="300" r:id="rId8"/>
    <p:sldId id="301" r:id="rId9"/>
    <p:sldId id="296" r:id="rId10"/>
    <p:sldId id="263" r:id="rId11"/>
    <p:sldId id="264" r:id="rId12"/>
    <p:sldId id="265" r:id="rId13"/>
    <p:sldId id="266" r:id="rId14"/>
    <p:sldId id="297" r:id="rId15"/>
    <p:sldId id="302" r:id="rId16"/>
    <p:sldId id="269" r:id="rId17"/>
    <p:sldId id="270" r:id="rId18"/>
    <p:sldId id="271" r:id="rId19"/>
    <p:sldId id="303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04" r:id="rId31"/>
    <p:sldId id="284" r:id="rId32"/>
    <p:sldId id="285" r:id="rId33"/>
    <p:sldId id="286" r:id="rId34"/>
    <p:sldId id="287" r:id="rId35"/>
    <p:sldId id="288" r:id="rId36"/>
    <p:sldId id="289" r:id="rId37"/>
    <p:sldId id="305" r:id="rId38"/>
    <p:sldId id="291" r:id="rId39"/>
    <p:sldId id="292" r:id="rId40"/>
    <p:sldId id="306" r:id="rId41"/>
    <p:sldId id="307" r:id="rId42"/>
    <p:sldId id="308" r:id="rId43"/>
    <p:sldId id="309" r:id="rId44"/>
    <p:sldId id="310" r:id="rId45"/>
    <p:sldId id="311" r:id="rId46"/>
    <p:sldId id="294" r:id="rId47"/>
    <p:sldId id="29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44F5-818B-4EA6-A9C1-8E1DC157C40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743FE-7E04-4144-8F9A-33340A08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9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4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3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9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1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7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0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4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74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74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5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0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0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4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4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7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1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9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9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78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90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6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63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7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81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5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5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51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81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2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26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0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43FE-7E04-4144-8F9A-33340A08F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340-E8FE-465D-AE4B-CC6E04A1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43074-5A1F-432F-B181-49CF04A4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8786-F416-4572-ADB4-A8973D5E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2522-B5EE-4DAC-8054-60BF3238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6809-58AF-49B1-8F89-1F152B6D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1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072C-8A1E-46F5-ADE7-908FCEB5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CD950-5D01-438F-807A-B42D6BC9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6F75-CE2A-4F6C-9C16-60381751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855E-5568-44DD-9654-D15FE8AE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8AA9-E51D-49E7-8291-A3C00BB2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4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057E4-C468-46E5-A8B8-E659CC38E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04212-8FB2-458B-A444-2D9B18101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7B05-962E-4D4F-8D2F-BA26C188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8520-6CB4-4AFD-9804-0D598E0C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7F99-8B44-46D1-B6CC-C4010D3D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7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84706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4914900" y="1069847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g object 18"/>
          <p:cNvSpPr/>
          <p:nvPr/>
        </p:nvSpPr>
        <p:spPr>
          <a:xfrm>
            <a:off x="9829800" y="1084706"/>
            <a:ext cx="2343150" cy="344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g object 19"/>
          <p:cNvSpPr/>
          <p:nvPr/>
        </p:nvSpPr>
        <p:spPr>
          <a:xfrm>
            <a:off x="0" y="3370706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g object 20"/>
          <p:cNvSpPr/>
          <p:nvPr/>
        </p:nvSpPr>
        <p:spPr>
          <a:xfrm>
            <a:off x="4914900" y="3355847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g object 21"/>
          <p:cNvSpPr/>
          <p:nvPr/>
        </p:nvSpPr>
        <p:spPr>
          <a:xfrm>
            <a:off x="9829800" y="3370706"/>
            <a:ext cx="2343150" cy="344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2192381" cy="2443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g object 23"/>
          <p:cNvSpPr/>
          <p:nvPr/>
        </p:nvSpPr>
        <p:spPr>
          <a:xfrm>
            <a:off x="0" y="2428875"/>
            <a:ext cx="1097280" cy="98584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g object 24"/>
          <p:cNvSpPr/>
          <p:nvPr/>
        </p:nvSpPr>
        <p:spPr>
          <a:xfrm>
            <a:off x="1097279" y="2428875"/>
            <a:ext cx="5326380" cy="98584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g object 25"/>
          <p:cNvSpPr/>
          <p:nvPr/>
        </p:nvSpPr>
        <p:spPr>
          <a:xfrm>
            <a:off x="6423661" y="2428875"/>
            <a:ext cx="1053941" cy="98584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g object 26"/>
          <p:cNvSpPr/>
          <p:nvPr/>
        </p:nvSpPr>
        <p:spPr>
          <a:xfrm>
            <a:off x="7477505" y="2428875"/>
            <a:ext cx="352425" cy="98584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bg object 27"/>
          <p:cNvSpPr/>
          <p:nvPr/>
        </p:nvSpPr>
        <p:spPr>
          <a:xfrm>
            <a:off x="7829550" y="2428875"/>
            <a:ext cx="124778" cy="98584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bg object 28"/>
          <p:cNvSpPr/>
          <p:nvPr/>
        </p:nvSpPr>
        <p:spPr>
          <a:xfrm>
            <a:off x="7954137" y="2428875"/>
            <a:ext cx="1253014" cy="98584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bg object 29"/>
          <p:cNvSpPr/>
          <p:nvPr/>
        </p:nvSpPr>
        <p:spPr>
          <a:xfrm>
            <a:off x="9206865" y="2428875"/>
            <a:ext cx="2985611" cy="98584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bg object 30"/>
          <p:cNvSpPr/>
          <p:nvPr/>
        </p:nvSpPr>
        <p:spPr>
          <a:xfrm>
            <a:off x="0" y="0"/>
            <a:ext cx="12192381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2954" y="286666"/>
            <a:ext cx="913085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514" y="3840480"/>
            <a:ext cx="8537734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85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92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73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91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57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993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812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08A7-6389-47BE-830B-F50A9FF4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85C2-FBAA-44D8-A42D-9629CD3B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83E3-EE42-4837-809A-68594B98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14D9-D77F-4168-8754-BE5E683F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FA40-5C64-4921-B7E0-F8D48855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8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0133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798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11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2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3A18-28BF-4D0D-A51F-18515A07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2DF0-AF10-49F0-B8A6-B0BC3928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B1E-C936-4DF4-B43B-BD97AA6E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7D9D-30A1-45BA-A1DC-884ACB53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3FBE-AB2D-4608-8B27-9BCB921D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4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5572-1196-45DD-9EDF-5F3385E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B08B-49AC-4501-9637-F41E40250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B3FDA-9BB1-426F-BB1B-9F9C5CB2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4C648-FF54-4562-ADE5-778E55FC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73E3-2AA8-43BB-8341-62432488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DFF07-ACE1-494B-BC86-67096D68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6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F736-47B0-493D-BA82-4E6E9573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DDBBA-3CE3-4091-B936-3C7E9A48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24124-9D5D-4CCF-91DA-D3481E6D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094C0-0822-4E1B-A5AF-786838E6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D6D9B-1A94-481D-88B9-D2765591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B8623-5899-4D10-866B-576ABEA1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EDC4E-6605-4525-877A-E1344490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67020-3F80-4982-A428-2E7E0973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790A-36FF-4779-97B9-6EA3D7B1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E20FD-6272-463A-9856-BED8812E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00519-3D23-4329-8C8B-6824C1A2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04F1-771A-43DC-98BC-D23D3F86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A803-3AF4-4454-8DF2-E9C43ED6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6892-6A45-4457-9BAB-96D711C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AAF0-F726-43C4-A396-00A9BDA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8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288A-909F-4D48-820B-4A781160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39F9-6538-427F-A0BB-D9BDE558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F2928-59EC-4369-AEE5-67BBC617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69795-1667-42FF-BA30-1386C6AE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28B8-ABA1-49B4-8B73-6877A17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507E5-1E7E-4DE9-8DB3-D2CD0A25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0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DB10-C101-4083-8520-AAC5E8A1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ACF4C-9E5B-441D-8100-5DD4E158D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979CC-A876-4249-9DA7-95D4B38F5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BC04-9971-4F3C-A959-36176D04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C105-0BAD-410F-8D7B-8C490B92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91B76-520A-475A-AEC1-B2E712F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64E86-D855-4B73-8052-04F07E48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A72B-BB59-4681-A989-83181BEA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5CAD-1DC3-48AB-B863-2C5440389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962C-537F-49A6-91B3-BEAA99FC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557E-4736-4578-9C0E-30DE0C01B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6/25/2022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51435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99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83590" y="3003141"/>
            <a:ext cx="5124143" cy="1616332"/>
            <a:chOff x="1807268" y="2671915"/>
            <a:chExt cx="9109587" cy="2873477"/>
          </a:xfrm>
        </p:grpSpPr>
        <p:sp>
          <p:nvSpPr>
            <p:cNvPr id="8" name="Rectangle 7"/>
            <p:cNvSpPr/>
            <p:nvPr/>
          </p:nvSpPr>
          <p:spPr>
            <a:xfrm>
              <a:off x="1807268" y="2671915"/>
              <a:ext cx="9109587" cy="131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r>
                <a:rPr lang="en-US" sz="1350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Data Science and Machine Learning</a:t>
              </a:r>
            </a:p>
            <a:p>
              <a:pPr algn="ctr" defTabSz="514350">
                <a:defRPr/>
              </a:pPr>
              <a:endParaRPr lang="en-US" sz="1350" b="1" dirty="0">
                <a:solidFill>
                  <a:sysClr val="windowText" lastClr="000000"/>
                </a:solidFill>
                <a:latin typeface="Calibri Light" panose="020F0302020204030204"/>
                <a:sym typeface="Arial"/>
              </a:endParaRPr>
            </a:p>
            <a:p>
              <a:pPr algn="ctr" defTabSz="514350">
                <a:defRPr/>
              </a:pPr>
              <a:r>
                <a:rPr lang="en-US" sz="1350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Module </a:t>
              </a:r>
              <a:r>
                <a:rPr lang="en-US" sz="1350" b="1" dirty="0" smtClean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Five: </a:t>
              </a:r>
              <a:r>
                <a:rPr lang="en-US" sz="1350" b="1" smtClean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Regression Analysis</a:t>
              </a:r>
              <a:endParaRPr lang="en-US" sz="1350" b="1" dirty="0">
                <a:solidFill>
                  <a:sysClr val="windowText" lastClr="000000"/>
                </a:solidFill>
                <a:latin typeface="Calibri Light" panose="020F0302020204030204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3136" y="4257366"/>
              <a:ext cx="5909187" cy="128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r>
                <a:rPr lang="en-US" sz="1350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Trainer: </a:t>
              </a:r>
              <a:r>
                <a:rPr lang="en-US" sz="1350" b="1" dirty="0" err="1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Dr</a:t>
              </a:r>
              <a:r>
                <a:rPr lang="en-US" sz="1350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 Ayman  </a:t>
              </a:r>
              <a:r>
                <a:rPr lang="en-US" sz="1350" b="1" dirty="0" err="1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Rawshdeh</a:t>
              </a:r>
              <a:r>
                <a:rPr lang="en-US" sz="1350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85512" y="1616178"/>
            <a:ext cx="6306344" cy="1349633"/>
            <a:chOff x="388463" y="206200"/>
            <a:chExt cx="11211278" cy="2399348"/>
          </a:xfrm>
        </p:grpSpPr>
        <p:grpSp>
          <p:nvGrpSpPr>
            <p:cNvPr id="6" name="Group 5"/>
            <p:cNvGrpSpPr/>
            <p:nvPr/>
          </p:nvGrpSpPr>
          <p:grpSpPr>
            <a:xfrm>
              <a:off x="388463" y="206200"/>
              <a:ext cx="11211278" cy="1066892"/>
              <a:chOff x="388463" y="206200"/>
              <a:chExt cx="11211278" cy="106689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8128" y="284207"/>
                <a:ext cx="841613" cy="91087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63" y="309926"/>
                <a:ext cx="1725561" cy="9144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2361" y="206200"/>
                <a:ext cx="1426588" cy="1066892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1410929" y="1514167"/>
              <a:ext cx="9370142" cy="10913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r>
                <a:rPr lang="ar-JO" sz="1575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البرنامج التدريبي لتطوير مهارات حديثي التخرج لتعزيز فرص العمل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46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850" y="1942720"/>
            <a:ext cx="7823835" cy="153776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marR="3810" indent="-257175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depicts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relationship between a dependent variable and an independent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variable.</a:t>
            </a:r>
            <a:endParaRPr sz="1650">
              <a:latin typeface="Noto Sans"/>
              <a:cs typeface="Noto Sans"/>
            </a:endParaRPr>
          </a:p>
          <a:p>
            <a:pPr marL="266700" marR="69533" indent="-257175">
              <a:spcBef>
                <a:spcPts val="198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considers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quantitative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independent variable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X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predict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quantitative,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but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dependent,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</a:t>
            </a:r>
            <a:r>
              <a:rPr sz="1650" spc="9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Y.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198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straight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line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fit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2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6975" y="628651"/>
            <a:ext cx="5724144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858" y="1947100"/>
            <a:ext cx="1746885" cy="662682"/>
          </a:xfrm>
          <a:prstGeom prst="rect">
            <a:avLst/>
          </a:prstGeom>
          <a:solidFill>
            <a:srgbClr val="FFE699"/>
          </a:solidFill>
          <a:ln w="25908">
            <a:solidFill>
              <a:srgbClr val="8FAADC"/>
            </a:solidFill>
          </a:ln>
        </p:spPr>
        <p:txBody>
          <a:bodyPr vert="horz" wrap="square" lIns="0" tIns="153353" rIns="0" bIns="0" rtlCol="0">
            <a:spAutoFit/>
          </a:bodyPr>
          <a:lstStyle/>
          <a:p>
            <a:pPr marL="336709" marR="332899" indent="205740">
              <a:spcBef>
                <a:spcPts val="1208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Simple 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Regr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8" y="2781490"/>
            <a:ext cx="1746885" cy="662200"/>
          </a:xfrm>
          <a:prstGeom prst="rect">
            <a:avLst/>
          </a:prstGeom>
          <a:solidFill>
            <a:srgbClr val="BCD6ED"/>
          </a:solidFill>
          <a:ln w="25908">
            <a:solidFill>
              <a:srgbClr val="8FAADC"/>
            </a:solidFill>
          </a:ln>
        </p:spPr>
        <p:txBody>
          <a:bodyPr vert="horz" wrap="square" lIns="0" tIns="152876" rIns="0" bIns="0" rtlCol="0">
            <a:spAutoFit/>
          </a:bodyPr>
          <a:lstStyle/>
          <a:p>
            <a:pPr marL="336709" marR="332899" indent="138113">
              <a:spcBef>
                <a:spcPts val="120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Multiple 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Regr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ion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D440E-E674-4BC0-BABE-5C0D1D549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BFD88D-FF86-43AF-B61E-B24DE18D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B5727610-18F7-4CB3-A9BA-18D07EAF84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212" y="248341"/>
            <a:ext cx="537257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Analysis</a:t>
            </a:r>
            <a:r>
              <a:rPr sz="2400" b="1" spc="-18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36975" y="628651"/>
            <a:ext cx="5724144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858" y="1947100"/>
            <a:ext cx="1746885" cy="662682"/>
          </a:xfrm>
          <a:prstGeom prst="rect">
            <a:avLst/>
          </a:prstGeom>
          <a:solidFill>
            <a:srgbClr val="BCD6ED"/>
          </a:solidFill>
          <a:ln w="25908">
            <a:solidFill>
              <a:srgbClr val="8FAADC"/>
            </a:solidFill>
          </a:ln>
        </p:spPr>
        <p:txBody>
          <a:bodyPr vert="horz" wrap="square" lIns="0" tIns="153353" rIns="0" bIns="0" rtlCol="0">
            <a:spAutoFit/>
          </a:bodyPr>
          <a:lstStyle/>
          <a:p>
            <a:pPr marL="336709" marR="332899" indent="205740">
              <a:spcBef>
                <a:spcPts val="1208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Simple 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Regr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" y="2781490"/>
            <a:ext cx="1746885" cy="662200"/>
          </a:xfrm>
          <a:prstGeom prst="rect">
            <a:avLst/>
          </a:prstGeom>
          <a:solidFill>
            <a:srgbClr val="FFE699"/>
          </a:solidFill>
          <a:ln w="25908">
            <a:solidFill>
              <a:srgbClr val="8FAADC"/>
            </a:solidFill>
          </a:ln>
        </p:spPr>
        <p:txBody>
          <a:bodyPr vert="horz" wrap="square" lIns="0" tIns="152876" rIns="0" bIns="0" rtlCol="0">
            <a:spAutoFit/>
          </a:bodyPr>
          <a:lstStyle/>
          <a:p>
            <a:pPr marL="336709" marR="332899" indent="138113">
              <a:spcBef>
                <a:spcPts val="120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Multiple 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Regr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2366" y="1942720"/>
            <a:ext cx="8454390" cy="102736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274" marR="972503" indent="-257175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85274" algn="l"/>
                <a:tab pos="285750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variable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based 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more other  variables.</a:t>
            </a:r>
            <a:endParaRPr sz="1650">
              <a:latin typeface="Noto Sans"/>
              <a:cs typeface="Noto Sans"/>
            </a:endParaRPr>
          </a:p>
          <a:p>
            <a:pPr marL="285274" marR="22860" indent="-257175">
              <a:spcBef>
                <a:spcPts val="1980"/>
              </a:spcBef>
              <a:buClr>
                <a:srgbClr val="EC7C30"/>
              </a:buClr>
              <a:buFont typeface="Arial"/>
              <a:buChar char="•"/>
              <a:tabLst>
                <a:tab pos="285274" algn="l"/>
                <a:tab pos="285750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considers more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quantitative and qualitative variable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(X</a:t>
            </a:r>
            <a:r>
              <a:rPr sz="1631" spc="-11" baseline="-21072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…X</a:t>
            </a:r>
            <a:r>
              <a:rPr sz="1631" spc="-11" baseline="-21072" dirty="0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) to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 a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quantitative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dependent variable</a:t>
            </a:r>
            <a:r>
              <a:rPr sz="1650" spc="9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Y.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3B461-A1A0-4E41-AA7F-571E3D5A4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55F42-347A-4C90-B986-E994164EB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438933E4-A84F-470F-AF96-F7876B56E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212" y="248341"/>
            <a:ext cx="537257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Analysis</a:t>
            </a:r>
            <a:r>
              <a:rPr sz="2400" b="1" spc="-18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36975" y="628651"/>
            <a:ext cx="5724144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858" y="1947100"/>
            <a:ext cx="1746885" cy="662682"/>
          </a:xfrm>
          <a:prstGeom prst="rect">
            <a:avLst/>
          </a:prstGeom>
          <a:solidFill>
            <a:srgbClr val="BCD6ED"/>
          </a:solidFill>
          <a:ln w="25908">
            <a:solidFill>
              <a:srgbClr val="8FAADC"/>
            </a:solidFill>
          </a:ln>
        </p:spPr>
        <p:txBody>
          <a:bodyPr vert="horz" wrap="square" lIns="0" tIns="153353" rIns="0" bIns="0" rtlCol="0">
            <a:spAutoFit/>
          </a:bodyPr>
          <a:lstStyle/>
          <a:p>
            <a:pPr marL="336709" marR="332899" indent="205740">
              <a:spcBef>
                <a:spcPts val="1208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Simple 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Regr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" y="2781490"/>
            <a:ext cx="1746885" cy="662200"/>
          </a:xfrm>
          <a:prstGeom prst="rect">
            <a:avLst/>
          </a:prstGeom>
          <a:solidFill>
            <a:srgbClr val="FFE699"/>
          </a:solidFill>
          <a:ln w="25908">
            <a:solidFill>
              <a:srgbClr val="8FAADC"/>
            </a:solidFill>
          </a:ln>
        </p:spPr>
        <p:txBody>
          <a:bodyPr vert="horz" wrap="square" lIns="0" tIns="152876" rIns="0" bIns="0" rtlCol="0">
            <a:spAutoFit/>
          </a:bodyPr>
          <a:lstStyle/>
          <a:p>
            <a:pPr marL="336709" marR="332899" indent="138113">
              <a:spcBef>
                <a:spcPts val="120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Multiple 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Regr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657" y="1264729"/>
            <a:ext cx="2455545" cy="420789"/>
          </a:xfrm>
          <a:prstGeom prst="rect">
            <a:avLst/>
          </a:prstGeom>
          <a:solidFill>
            <a:srgbClr val="BCD6ED"/>
          </a:solidFill>
          <a:ln w="25907">
            <a:solidFill>
              <a:srgbClr val="8FAADC"/>
            </a:solidFill>
          </a:ln>
        </p:spPr>
        <p:txBody>
          <a:bodyPr vert="horz" wrap="square" lIns="0" tIns="165259" rIns="0" bIns="0" rtlCol="0">
            <a:spAutoFit/>
          </a:bodyPr>
          <a:lstStyle/>
          <a:p>
            <a:pPr marL="264319">
              <a:spcBef>
                <a:spcPts val="130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Multiple</a:t>
            </a:r>
            <a:r>
              <a:rPr sz="1650" spc="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5484" y="1875663"/>
            <a:ext cx="3094672" cy="558641"/>
          </a:xfrm>
          <a:custGeom>
            <a:avLst/>
            <a:gdLst/>
            <a:ahLst/>
            <a:cxnLst/>
            <a:rect l="l" t="t" r="r" b="b"/>
            <a:pathLst>
              <a:path w="4126229" h="744855">
                <a:moveTo>
                  <a:pt x="2117598" y="0"/>
                </a:moveTo>
                <a:lnTo>
                  <a:pt x="2116836" y="372999"/>
                </a:lnTo>
              </a:path>
              <a:path w="4126229" h="744855">
                <a:moveTo>
                  <a:pt x="0" y="373380"/>
                </a:moveTo>
                <a:lnTo>
                  <a:pt x="4125722" y="373380"/>
                </a:lnTo>
              </a:path>
              <a:path w="4126229" h="744855">
                <a:moveTo>
                  <a:pt x="762" y="371856"/>
                </a:moveTo>
                <a:lnTo>
                  <a:pt x="0" y="744855"/>
                </a:lnTo>
              </a:path>
            </a:pathLst>
          </a:custGeom>
          <a:ln w="9144">
            <a:solidFill>
              <a:srgbClr val="2D2C2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3784"/>
              </p:ext>
            </p:extLst>
          </p:nvPr>
        </p:nvGraphicFramePr>
        <p:xfrm>
          <a:off x="7229475" y="2152270"/>
          <a:ext cx="3764279" cy="3052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7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D2C2D"/>
                      </a:solidFill>
                      <a:prstDash val="solid"/>
                    </a:lnR>
                    <a:lnB w="28575">
                      <a:solidFill>
                        <a:srgbClr val="F4B08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D2C2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88">
                <a:tc gridSpan="4">
                  <a:txBody>
                    <a:bodyPr/>
                    <a:lstStyle/>
                    <a:p>
                      <a:pPr marL="363855" marR="346710" indent="-1270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Non-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ar  </a:t>
                      </a:r>
                      <a:r>
                        <a:rPr sz="17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Regression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92869" marB="0">
                    <a:lnL w="28575">
                      <a:solidFill>
                        <a:srgbClr val="F4B083"/>
                      </a:solidFill>
                      <a:prstDash val="solid"/>
                    </a:lnL>
                    <a:lnR w="28575">
                      <a:solidFill>
                        <a:srgbClr val="F4B083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  <a:lnB w="28575">
                      <a:solidFill>
                        <a:srgbClr val="F4B083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4B08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39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B w="12700">
                      <a:solidFill>
                        <a:srgbClr val="2D2C2D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1803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Polynomial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9054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12700">
                      <a:solidFill>
                        <a:srgbClr val="2D2C2D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B w="9525">
                      <a:solidFill>
                        <a:srgbClr val="2D2C2D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18605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5" dirty="0">
                          <a:latin typeface="Noto Sans"/>
                          <a:cs typeface="Noto Sans"/>
                        </a:rPr>
                        <a:t>Logarithmic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9054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3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9525">
                      <a:solidFill>
                        <a:srgbClr val="2D2C2D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5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B w="19050">
                      <a:solidFill>
                        <a:srgbClr val="2D2C2D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22034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Square Root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5244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19050">
                      <a:solidFill>
                        <a:srgbClr val="2D2C2D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0325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25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4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B w="19050">
                      <a:solidFill>
                        <a:srgbClr val="2D2C2D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1803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Reciprocal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9054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40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19050">
                      <a:solidFill>
                        <a:srgbClr val="2D2C2D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25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2D2C2D"/>
                      </a:solidFill>
                      <a:prstDash val="solid"/>
                    </a:lnR>
                    <a:lnT w="28575">
                      <a:solidFill>
                        <a:srgbClr val="F4B0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C2D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B w="19050">
                      <a:solidFill>
                        <a:srgbClr val="2D2C2D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Exponential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9054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15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495B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6350">
                      <a:solidFill>
                        <a:srgbClr val="2495B5"/>
                      </a:solidFill>
                      <a:prstDash val="solid"/>
                    </a:lnL>
                    <a:lnR w="6350">
                      <a:solidFill>
                        <a:srgbClr val="2495B5"/>
                      </a:solidFill>
                      <a:prstDash val="solid"/>
                    </a:lnR>
                    <a:lnT w="6350">
                      <a:solidFill>
                        <a:srgbClr val="2495B5"/>
                      </a:solidFill>
                      <a:prstDash val="solid"/>
                    </a:lnT>
                    <a:lnB w="6350">
                      <a:solidFill>
                        <a:srgbClr val="2495B5"/>
                      </a:solidFill>
                      <a:prstDash val="solid"/>
                    </a:lnB>
                    <a:solidFill>
                      <a:srgbClr val="9CDA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170552" y="3847147"/>
            <a:ext cx="339566" cy="448628"/>
            <a:chOff x="6894068" y="5129529"/>
            <a:chExt cx="452755" cy="598170"/>
          </a:xfrm>
        </p:grpSpPr>
        <p:sp>
          <p:nvSpPr>
            <p:cNvPr id="10" name="object 10"/>
            <p:cNvSpPr/>
            <p:nvPr/>
          </p:nvSpPr>
          <p:spPr>
            <a:xfrm>
              <a:off x="6899148" y="572261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37769" y="0"/>
                  </a:lnTo>
                </a:path>
              </a:pathLst>
            </a:custGeom>
            <a:ln w="9144">
              <a:solidFill>
                <a:srgbClr val="2D2C2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9148" y="5134609"/>
              <a:ext cx="442595" cy="0"/>
            </a:xfrm>
            <a:custGeom>
              <a:avLst/>
              <a:gdLst/>
              <a:ahLst/>
              <a:cxnLst/>
              <a:rect l="l" t="t" r="r" b="b"/>
              <a:pathLst>
                <a:path w="442595">
                  <a:moveTo>
                    <a:pt x="0" y="0"/>
                  </a:moveTo>
                  <a:lnTo>
                    <a:pt x="442341" y="0"/>
                  </a:lnTo>
                </a:path>
              </a:pathLst>
            </a:custGeom>
            <a:ln w="9652">
              <a:solidFill>
                <a:srgbClr val="2D2C2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28851" y="3279266"/>
            <a:ext cx="2937986" cy="255359"/>
          </a:xfrm>
          <a:prstGeom prst="rect">
            <a:avLst/>
          </a:prstGeom>
          <a:solidFill>
            <a:srgbClr val="9CDAEB"/>
          </a:solidFill>
          <a:ln w="6096">
            <a:solidFill>
              <a:srgbClr val="2495B5"/>
            </a:solidFill>
          </a:ln>
        </p:spPr>
        <p:txBody>
          <a:bodyPr vert="horz" wrap="square" lIns="0" tIns="47149" rIns="0" bIns="0" rtlCol="0">
            <a:spAutoFit/>
          </a:bodyPr>
          <a:lstStyle/>
          <a:p>
            <a:pPr marL="157163" algn="ctr">
              <a:spcBef>
                <a:spcPts val="371"/>
              </a:spcBef>
            </a:pPr>
            <a:r>
              <a:rPr sz="1350" spc="-8" dirty="0">
                <a:latin typeface="Noto Sans"/>
                <a:cs typeface="Noto Sans"/>
              </a:rPr>
              <a:t>Simple</a:t>
            </a:r>
            <a:r>
              <a:rPr sz="1350" spc="-23" dirty="0">
                <a:latin typeface="Noto Sans"/>
                <a:cs typeface="Noto Sans"/>
              </a:rPr>
              <a:t> </a:t>
            </a:r>
            <a:r>
              <a:rPr sz="1350" spc="-11" dirty="0">
                <a:latin typeface="Noto Sans"/>
                <a:cs typeface="Noto Sans"/>
              </a:rPr>
              <a:t>Linear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8851" y="3701033"/>
            <a:ext cx="2937986" cy="255359"/>
          </a:xfrm>
          <a:prstGeom prst="rect">
            <a:avLst/>
          </a:prstGeom>
          <a:solidFill>
            <a:srgbClr val="9CDAEB"/>
          </a:solidFill>
          <a:ln w="6096">
            <a:solidFill>
              <a:srgbClr val="2495B5"/>
            </a:solidFill>
          </a:ln>
        </p:spPr>
        <p:txBody>
          <a:bodyPr vert="horz" wrap="square" lIns="0" tIns="47149" rIns="0" bIns="0" rtlCol="0">
            <a:spAutoFit/>
          </a:bodyPr>
          <a:lstStyle/>
          <a:p>
            <a:pPr marL="156686" algn="ctr">
              <a:spcBef>
                <a:spcPts val="371"/>
              </a:spcBef>
            </a:pPr>
            <a:r>
              <a:rPr sz="1350" spc="-11" dirty="0">
                <a:latin typeface="Noto Sans"/>
                <a:cs typeface="Noto Sans"/>
              </a:rPr>
              <a:t>Method </a:t>
            </a:r>
            <a:r>
              <a:rPr sz="1350" spc="-8" dirty="0">
                <a:latin typeface="Noto Sans"/>
                <a:cs typeface="Noto Sans"/>
              </a:rPr>
              <a:t>of </a:t>
            </a:r>
            <a:r>
              <a:rPr sz="1350" spc="-11" dirty="0">
                <a:latin typeface="Noto Sans"/>
                <a:cs typeface="Noto Sans"/>
              </a:rPr>
              <a:t>Least</a:t>
            </a:r>
            <a:r>
              <a:rPr sz="1350" spc="4" dirty="0">
                <a:latin typeface="Noto Sans"/>
                <a:cs typeface="Noto Sans"/>
              </a:rPr>
              <a:t> </a:t>
            </a:r>
            <a:r>
              <a:rPr sz="1350" spc="-11" dirty="0">
                <a:latin typeface="Noto Sans"/>
                <a:cs typeface="Noto Sans"/>
              </a:rPr>
              <a:t>Squares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74360" y="3178683"/>
            <a:ext cx="333375" cy="2400300"/>
          </a:xfrm>
          <a:custGeom>
            <a:avLst/>
            <a:gdLst/>
            <a:ahLst/>
            <a:cxnLst/>
            <a:rect l="l" t="t" r="r" b="b"/>
            <a:pathLst>
              <a:path w="444500" h="3200400">
                <a:moveTo>
                  <a:pt x="0" y="336803"/>
                </a:moveTo>
                <a:lnTo>
                  <a:pt x="433704" y="337565"/>
                </a:lnTo>
              </a:path>
              <a:path w="444500" h="3200400">
                <a:moveTo>
                  <a:pt x="438911" y="0"/>
                </a:moveTo>
                <a:lnTo>
                  <a:pt x="444119" y="3200399"/>
                </a:lnTo>
              </a:path>
            </a:pathLst>
          </a:custGeom>
          <a:ln w="9144">
            <a:solidFill>
              <a:srgbClr val="2D2C2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2228851" y="4544567"/>
            <a:ext cx="2937986" cy="256320"/>
          </a:xfrm>
          <a:prstGeom prst="rect">
            <a:avLst/>
          </a:prstGeom>
          <a:solidFill>
            <a:srgbClr val="9CDAEB"/>
          </a:solidFill>
          <a:ln w="6096">
            <a:solidFill>
              <a:srgbClr val="2495B5"/>
            </a:solidFill>
          </a:ln>
        </p:spPr>
        <p:txBody>
          <a:bodyPr vert="horz" wrap="square" lIns="0" tIns="48101" rIns="0" bIns="0" rtlCol="0">
            <a:spAutoFit/>
          </a:bodyPr>
          <a:lstStyle/>
          <a:p>
            <a:pPr marL="315754">
              <a:spcBef>
                <a:spcPts val="379"/>
              </a:spcBef>
            </a:pPr>
            <a:r>
              <a:rPr sz="1350" spc="-8" dirty="0">
                <a:latin typeface="Noto Sans"/>
                <a:cs typeface="Noto Sans"/>
              </a:rPr>
              <a:t>Standard </a:t>
            </a:r>
            <a:r>
              <a:rPr sz="1350" spc="-11" dirty="0">
                <a:latin typeface="Noto Sans"/>
                <a:cs typeface="Noto Sans"/>
              </a:rPr>
              <a:t>Error </a:t>
            </a:r>
            <a:r>
              <a:rPr sz="1350" spc="-8" dirty="0">
                <a:latin typeface="Noto Sans"/>
                <a:cs typeface="Noto Sans"/>
              </a:rPr>
              <a:t>of </a:t>
            </a:r>
            <a:r>
              <a:rPr sz="1350" spc="-11" dirty="0">
                <a:latin typeface="Noto Sans"/>
                <a:cs typeface="Noto Sans"/>
              </a:rPr>
              <a:t>the</a:t>
            </a:r>
            <a:r>
              <a:rPr sz="1350" spc="8" dirty="0">
                <a:latin typeface="Noto Sans"/>
                <a:cs typeface="Noto Sans"/>
              </a:rPr>
              <a:t> </a:t>
            </a:r>
            <a:r>
              <a:rPr sz="1350" spc="-11" dirty="0">
                <a:latin typeface="Noto Sans"/>
                <a:cs typeface="Noto Sans"/>
              </a:rPr>
              <a:t>Estimate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8851" y="4966335"/>
            <a:ext cx="2937986" cy="256320"/>
          </a:xfrm>
          <a:prstGeom prst="rect">
            <a:avLst/>
          </a:prstGeom>
          <a:solidFill>
            <a:srgbClr val="9CDAEB"/>
          </a:solidFill>
          <a:ln w="6096">
            <a:solidFill>
              <a:srgbClr val="2495B5"/>
            </a:solidFill>
          </a:ln>
        </p:spPr>
        <p:txBody>
          <a:bodyPr vert="horz" wrap="square" lIns="0" tIns="48101" rIns="0" bIns="0" rtlCol="0">
            <a:spAutoFit/>
          </a:bodyPr>
          <a:lstStyle/>
          <a:p>
            <a:pPr marL="869156">
              <a:spcBef>
                <a:spcPts val="379"/>
              </a:spcBef>
            </a:pPr>
            <a:r>
              <a:rPr sz="1350" spc="-8" dirty="0">
                <a:latin typeface="Noto Sans"/>
                <a:cs typeface="Noto Sans"/>
              </a:rPr>
              <a:t>Dummy</a:t>
            </a:r>
            <a:r>
              <a:rPr sz="1350" spc="-11" dirty="0">
                <a:latin typeface="Noto Sans"/>
                <a:cs typeface="Noto Sans"/>
              </a:rPr>
              <a:t> Variable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8851" y="5388101"/>
            <a:ext cx="2937986" cy="256320"/>
          </a:xfrm>
          <a:prstGeom prst="rect">
            <a:avLst/>
          </a:prstGeom>
          <a:solidFill>
            <a:srgbClr val="9CDAEB"/>
          </a:solidFill>
          <a:ln w="6096">
            <a:solidFill>
              <a:srgbClr val="2495B5"/>
            </a:solidFill>
          </a:ln>
        </p:spPr>
        <p:txBody>
          <a:bodyPr vert="horz" wrap="square" lIns="0" tIns="48101" rIns="0" bIns="0" rtlCol="0">
            <a:spAutoFit/>
          </a:bodyPr>
          <a:lstStyle/>
          <a:p>
            <a:pPr marL="124778" algn="ctr">
              <a:spcBef>
                <a:spcPts val="379"/>
              </a:spcBef>
            </a:pPr>
            <a:r>
              <a:rPr sz="1350" spc="-19" dirty="0">
                <a:latin typeface="Noto Sans"/>
                <a:cs typeface="Noto Sans"/>
              </a:rPr>
              <a:t>Interaction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51501" y="4702301"/>
            <a:ext cx="343376" cy="866775"/>
          </a:xfrm>
          <a:custGeom>
            <a:avLst/>
            <a:gdLst/>
            <a:ahLst/>
            <a:cxnLst/>
            <a:rect l="l" t="t" r="r" b="b"/>
            <a:pathLst>
              <a:path w="457834" h="1155700">
                <a:moveTo>
                  <a:pt x="0" y="1155191"/>
                </a:moveTo>
                <a:lnTo>
                  <a:pt x="457580" y="1155191"/>
                </a:lnTo>
              </a:path>
              <a:path w="457834" h="1155700">
                <a:moveTo>
                  <a:pt x="0" y="558291"/>
                </a:moveTo>
                <a:lnTo>
                  <a:pt x="457580" y="557783"/>
                </a:lnTo>
              </a:path>
              <a:path w="457834" h="1155700">
                <a:moveTo>
                  <a:pt x="21335" y="0"/>
                </a:moveTo>
                <a:lnTo>
                  <a:pt x="455040" y="762"/>
                </a:lnTo>
              </a:path>
            </a:pathLst>
          </a:custGeom>
          <a:ln w="9144">
            <a:solidFill>
              <a:srgbClr val="2D2C2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2228851" y="4122801"/>
            <a:ext cx="2995136" cy="229389"/>
          </a:xfrm>
          <a:prstGeom prst="rect">
            <a:avLst/>
          </a:prstGeom>
          <a:solidFill>
            <a:srgbClr val="9CDAEB"/>
          </a:solidFill>
          <a:ln w="6096">
            <a:solidFill>
              <a:srgbClr val="2495B5"/>
            </a:solidFill>
          </a:ln>
        </p:spPr>
        <p:txBody>
          <a:bodyPr vert="horz" wrap="square" lIns="0" tIns="21431" rIns="0" bIns="0" rtlCol="0">
            <a:spAutoFit/>
          </a:bodyPr>
          <a:lstStyle/>
          <a:p>
            <a:pPr marL="24765">
              <a:spcBef>
                <a:spcPts val="169"/>
              </a:spcBef>
            </a:pPr>
            <a:r>
              <a:rPr sz="1350" spc="-11" dirty="0">
                <a:latin typeface="Noto Sans"/>
                <a:cs typeface="Noto Sans"/>
              </a:rPr>
              <a:t>Coefficient </a:t>
            </a:r>
            <a:r>
              <a:rPr sz="1350" spc="-8" dirty="0">
                <a:latin typeface="Noto Sans"/>
                <a:cs typeface="Noto Sans"/>
              </a:rPr>
              <a:t>of Multiple</a:t>
            </a:r>
            <a:r>
              <a:rPr sz="1350" spc="-26" dirty="0">
                <a:latin typeface="Noto Sans"/>
                <a:cs typeface="Noto Sans"/>
              </a:rPr>
              <a:t> </a:t>
            </a:r>
            <a:r>
              <a:rPr sz="1350" spc="-8" dirty="0">
                <a:latin typeface="Noto Sans"/>
                <a:cs typeface="Noto Sans"/>
              </a:rPr>
              <a:t>Determination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4209" y="2440877"/>
            <a:ext cx="1618774" cy="601126"/>
          </a:xfrm>
          <a:prstGeom prst="rect">
            <a:avLst/>
          </a:prstGeom>
          <a:solidFill>
            <a:srgbClr val="F8CAAC"/>
          </a:solidFill>
          <a:ln w="25907">
            <a:solidFill>
              <a:srgbClr val="F4B083"/>
            </a:solidFill>
          </a:ln>
        </p:spPr>
        <p:txBody>
          <a:bodyPr vert="horz" wrap="square" lIns="0" tIns="92392" rIns="0" bIns="0" rtlCol="0">
            <a:spAutoFit/>
          </a:bodyPr>
          <a:lstStyle/>
          <a:p>
            <a:pPr marL="272891" marR="268605" indent="230505">
              <a:spcBef>
                <a:spcPts val="727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Linear 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Regr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ion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7B95D5-FB8F-44E2-8FC3-DB4BB2E59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095A39-72C0-4CE2-A317-CD57F9148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25" name="object 2">
            <a:extLst>
              <a:ext uri="{FF2B5EF4-FFF2-40B4-BE49-F238E27FC236}">
                <a16:creationId xmlns:a16="http://schemas.microsoft.com/office/drawing/2014/main" id="{0809C967-FDD4-4468-9221-5E6568E541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212" y="248341"/>
            <a:ext cx="537257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Analysis</a:t>
            </a:r>
            <a:r>
              <a:rPr sz="2400" b="1" spc="-18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5" dirty="0">
                <a:solidFill>
                  <a:srgbClr val="3E3E3E"/>
                </a:solidFill>
                <a:latin typeface="Noto Sans"/>
                <a:cs typeface="Noto Sans"/>
              </a:rPr>
              <a:t>Regression Analysis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3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Linear Regression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93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D928D4F-F0D8-4FCD-987C-91ACBD775202}"/>
              </a:ext>
            </a:extLst>
          </p:cNvPr>
          <p:cNvSpPr txBox="1"/>
          <p:nvPr/>
        </p:nvSpPr>
        <p:spPr>
          <a:xfrm>
            <a:off x="4304722" y="249701"/>
            <a:ext cx="427339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75" dirty="0">
                <a:solidFill>
                  <a:srgbClr val="404040"/>
                </a:solidFill>
                <a:latin typeface="Noto Sans"/>
                <a:cs typeface="Noto Sans"/>
              </a:rPr>
              <a:t>What </a:t>
            </a:r>
            <a:r>
              <a:rPr sz="2400" b="1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2400" b="1" spc="41" dirty="0">
                <a:solidFill>
                  <a:srgbClr val="404040"/>
                </a:solidFill>
                <a:latin typeface="Noto Sans"/>
                <a:cs typeface="Noto Sans"/>
              </a:rPr>
              <a:t>Linear</a:t>
            </a:r>
            <a:r>
              <a:rPr sz="2400" b="1" spc="-8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400" b="1" spc="45" dirty="0">
                <a:solidFill>
                  <a:srgbClr val="404040"/>
                </a:solidFill>
                <a:latin typeface="Noto Sans"/>
                <a:cs typeface="Noto Sans"/>
              </a:rPr>
              <a:t>Regression?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D89566A-DBC0-4FC2-BFEA-0669556F36C8}"/>
              </a:ext>
            </a:extLst>
          </p:cNvPr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11F1C74-6D9F-4D3C-8726-B69FC7A1085A}"/>
              </a:ext>
            </a:extLst>
          </p:cNvPr>
          <p:cNvSpPr txBox="1"/>
          <p:nvPr/>
        </p:nvSpPr>
        <p:spPr>
          <a:xfrm>
            <a:off x="1917383" y="2212276"/>
            <a:ext cx="8467725" cy="1354762"/>
          </a:xfrm>
          <a:prstGeom prst="rect">
            <a:avLst/>
          </a:prstGeom>
          <a:ln w="25907">
            <a:solidFill>
              <a:srgbClr val="BEBEBE"/>
            </a:solidFill>
          </a:ln>
        </p:spPr>
        <p:txBody>
          <a:bodyPr vert="horz" wrap="square" lIns="0" tIns="249079" rIns="0" bIns="0" rtlCol="0">
            <a:spAutoFit/>
          </a:bodyPr>
          <a:lstStyle/>
          <a:p>
            <a:pPr marL="353854" marR="381476" indent="1429" algn="ctr">
              <a:lnSpc>
                <a:spcPct val="150000"/>
              </a:lnSpc>
              <a:spcBef>
                <a:spcPts val="196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Linear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linear approach to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modeling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relationship between a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scalar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response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dependent variable) and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more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explanatory variables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independent</a:t>
            </a:r>
            <a:r>
              <a:rPr sz="1650" spc="3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variables).</a:t>
            </a:r>
            <a:endParaRPr sz="165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940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83175"/>
              </p:ext>
            </p:extLst>
          </p:nvPr>
        </p:nvGraphicFramePr>
        <p:xfrm>
          <a:off x="-6858" y="958977"/>
          <a:ext cx="2173009" cy="515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89865" marR="18415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145415" marR="14224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10489" marR="104775" indent="17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lang="en-US"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13239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marL="599440" marR="602615" indent="139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016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29046" y="2570496"/>
            <a:ext cx="6071711" cy="773128"/>
          </a:xfrm>
          <a:prstGeom prst="rect">
            <a:avLst/>
          </a:prstGeom>
        </p:spPr>
        <p:txBody>
          <a:bodyPr vert="horz" wrap="square" lIns="0" tIns="135731" rIns="0" bIns="0" rtlCol="0">
            <a:spAutoFit/>
          </a:bodyPr>
          <a:lstStyle/>
          <a:p>
            <a:pPr algn="ctr">
              <a:spcBef>
                <a:spcPts val="1069"/>
              </a:spcBef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depicts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relationship between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dependent 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</a:t>
            </a:r>
            <a:r>
              <a:rPr sz="1650" spc="24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endParaRPr sz="1650">
              <a:latin typeface="Noto Sans"/>
              <a:cs typeface="Noto Sans"/>
            </a:endParaRPr>
          </a:p>
          <a:p>
            <a:pPr marL="476" algn="ctr">
              <a:spcBef>
                <a:spcPts val="99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more independent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531CD-4414-430A-8278-52F02B2D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189BF-BC65-41A3-BBC5-7E0B419BB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12144"/>
              </p:ext>
            </p:extLst>
          </p:nvPr>
        </p:nvGraphicFramePr>
        <p:xfrm>
          <a:off x="-6858" y="958977"/>
          <a:ext cx="2004334" cy="515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89865" marR="18415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145415" marR="14224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10489" marR="104775" indent="17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239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marL="599440" marR="602615" indent="139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016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696587" y="2011108"/>
            <a:ext cx="3293269" cy="2275523"/>
            <a:chOff x="6262115" y="2681477"/>
            <a:chExt cx="4391025" cy="3034030"/>
          </a:xfrm>
        </p:grpSpPr>
        <p:sp>
          <p:nvSpPr>
            <p:cNvPr id="6" name="object 6"/>
            <p:cNvSpPr/>
            <p:nvPr/>
          </p:nvSpPr>
          <p:spPr>
            <a:xfrm>
              <a:off x="6262116" y="2681477"/>
              <a:ext cx="4391025" cy="3034030"/>
            </a:xfrm>
            <a:custGeom>
              <a:avLst/>
              <a:gdLst/>
              <a:ahLst/>
              <a:cxnLst/>
              <a:rect l="l" t="t" r="r" b="b"/>
              <a:pathLst>
                <a:path w="4391025" h="3034029">
                  <a:moveTo>
                    <a:pt x="4391025" y="2976372"/>
                  </a:moveTo>
                  <a:lnTo>
                    <a:pt x="4352925" y="2957322"/>
                  </a:lnTo>
                  <a:lnTo>
                    <a:pt x="4276725" y="2919222"/>
                  </a:lnTo>
                  <a:lnTo>
                    <a:pt x="4276725" y="2957322"/>
                  </a:lnTo>
                  <a:lnTo>
                    <a:pt x="76200" y="2957322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2976499"/>
                  </a:lnTo>
                  <a:lnTo>
                    <a:pt x="57150" y="2976499"/>
                  </a:lnTo>
                  <a:lnTo>
                    <a:pt x="57150" y="2995422"/>
                  </a:lnTo>
                  <a:lnTo>
                    <a:pt x="4276725" y="2995422"/>
                  </a:lnTo>
                  <a:lnTo>
                    <a:pt x="4276725" y="3033522"/>
                  </a:lnTo>
                  <a:lnTo>
                    <a:pt x="4352925" y="2995422"/>
                  </a:lnTo>
                  <a:lnTo>
                    <a:pt x="4391025" y="2976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709409" y="3484626"/>
              <a:ext cx="2647950" cy="1882775"/>
            </a:xfrm>
            <a:custGeom>
              <a:avLst/>
              <a:gdLst/>
              <a:ahLst/>
              <a:cxnLst/>
              <a:rect l="l" t="t" r="r" b="b"/>
              <a:pathLst>
                <a:path w="2647950" h="1882775">
                  <a:moveTo>
                    <a:pt x="0" y="1882775"/>
                  </a:moveTo>
                  <a:lnTo>
                    <a:pt x="2647696" y="0"/>
                  </a:lnTo>
                </a:path>
              </a:pathLst>
            </a:custGeom>
            <a:ln w="38100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6883527" y="4290440"/>
              <a:ext cx="603250" cy="474980"/>
            </a:xfrm>
            <a:custGeom>
              <a:avLst/>
              <a:gdLst/>
              <a:ahLst/>
              <a:cxnLst/>
              <a:rect l="l" t="t" r="r" b="b"/>
              <a:pathLst>
                <a:path w="603250" h="474979">
                  <a:moveTo>
                    <a:pt x="189484" y="460883"/>
                  </a:moveTo>
                  <a:lnTo>
                    <a:pt x="144145" y="398399"/>
                  </a:lnTo>
                  <a:lnTo>
                    <a:pt x="142697" y="387223"/>
                  </a:lnTo>
                  <a:lnTo>
                    <a:pt x="126365" y="260731"/>
                  </a:lnTo>
                  <a:lnTo>
                    <a:pt x="106045" y="275463"/>
                  </a:lnTo>
                  <a:lnTo>
                    <a:pt x="121539" y="387223"/>
                  </a:lnTo>
                  <a:lnTo>
                    <a:pt x="20447" y="337566"/>
                  </a:lnTo>
                  <a:lnTo>
                    <a:pt x="0" y="352425"/>
                  </a:lnTo>
                  <a:lnTo>
                    <a:pt x="125857" y="413004"/>
                  </a:lnTo>
                  <a:lnTo>
                    <a:pt x="170561" y="474599"/>
                  </a:lnTo>
                  <a:lnTo>
                    <a:pt x="189484" y="460883"/>
                  </a:lnTo>
                  <a:close/>
                </a:path>
                <a:path w="603250" h="474979">
                  <a:moveTo>
                    <a:pt x="350139" y="199898"/>
                  </a:moveTo>
                  <a:lnTo>
                    <a:pt x="339217" y="184912"/>
                  </a:lnTo>
                  <a:lnTo>
                    <a:pt x="236728" y="259207"/>
                  </a:lnTo>
                  <a:lnTo>
                    <a:pt x="247650" y="274320"/>
                  </a:lnTo>
                  <a:lnTo>
                    <a:pt x="350139" y="199898"/>
                  </a:lnTo>
                  <a:close/>
                </a:path>
                <a:path w="603250" h="474979">
                  <a:moveTo>
                    <a:pt x="382778" y="244983"/>
                  </a:moveTo>
                  <a:lnTo>
                    <a:pt x="371856" y="229870"/>
                  </a:lnTo>
                  <a:lnTo>
                    <a:pt x="269367" y="304292"/>
                  </a:lnTo>
                  <a:lnTo>
                    <a:pt x="280289" y="319405"/>
                  </a:lnTo>
                  <a:lnTo>
                    <a:pt x="382778" y="244983"/>
                  </a:lnTo>
                  <a:close/>
                </a:path>
                <a:path w="603250" h="474979">
                  <a:moveTo>
                    <a:pt x="602640" y="134988"/>
                  </a:moveTo>
                  <a:lnTo>
                    <a:pt x="583831" y="93980"/>
                  </a:lnTo>
                  <a:lnTo>
                    <a:pt x="580796" y="90881"/>
                  </a:lnTo>
                  <a:lnTo>
                    <a:pt x="580796" y="137426"/>
                  </a:lnTo>
                  <a:lnTo>
                    <a:pt x="580009" y="145161"/>
                  </a:lnTo>
                  <a:lnTo>
                    <a:pt x="551307" y="178562"/>
                  </a:lnTo>
                  <a:lnTo>
                    <a:pt x="513334" y="191770"/>
                  </a:lnTo>
                  <a:lnTo>
                    <a:pt x="442341" y="93980"/>
                  </a:lnTo>
                  <a:lnTo>
                    <a:pt x="436689" y="85064"/>
                  </a:lnTo>
                  <a:lnTo>
                    <a:pt x="432904" y="76415"/>
                  </a:lnTo>
                  <a:lnTo>
                    <a:pt x="430974" y="68072"/>
                  </a:lnTo>
                  <a:lnTo>
                    <a:pt x="430911" y="60071"/>
                  </a:lnTo>
                  <a:lnTo>
                    <a:pt x="432816" y="52362"/>
                  </a:lnTo>
                  <a:lnTo>
                    <a:pt x="465416" y="23342"/>
                  </a:lnTo>
                  <a:lnTo>
                    <a:pt x="479806" y="21336"/>
                  </a:lnTo>
                  <a:lnTo>
                    <a:pt x="486498" y="22618"/>
                  </a:lnTo>
                  <a:lnTo>
                    <a:pt x="512089" y="58305"/>
                  </a:lnTo>
                  <a:lnTo>
                    <a:pt x="491363" y="92583"/>
                  </a:lnTo>
                  <a:lnTo>
                    <a:pt x="481203" y="99949"/>
                  </a:lnTo>
                  <a:lnTo>
                    <a:pt x="492506" y="115570"/>
                  </a:lnTo>
                  <a:lnTo>
                    <a:pt x="532752" y="94208"/>
                  </a:lnTo>
                  <a:lnTo>
                    <a:pt x="541401" y="93980"/>
                  </a:lnTo>
                  <a:lnTo>
                    <a:pt x="549656" y="95656"/>
                  </a:lnTo>
                  <a:lnTo>
                    <a:pt x="579539" y="129438"/>
                  </a:lnTo>
                  <a:lnTo>
                    <a:pt x="580796" y="137426"/>
                  </a:lnTo>
                  <a:lnTo>
                    <a:pt x="580796" y="90881"/>
                  </a:lnTo>
                  <a:lnTo>
                    <a:pt x="575652" y="85598"/>
                  </a:lnTo>
                  <a:lnTo>
                    <a:pt x="574459" y="84391"/>
                  </a:lnTo>
                  <a:lnTo>
                    <a:pt x="556869" y="76555"/>
                  </a:lnTo>
                  <a:lnTo>
                    <a:pt x="537349" y="76962"/>
                  </a:lnTo>
                  <a:lnTo>
                    <a:pt x="515874" y="85598"/>
                  </a:lnTo>
                  <a:lnTo>
                    <a:pt x="515239" y="84709"/>
                  </a:lnTo>
                  <a:lnTo>
                    <a:pt x="527037" y="69265"/>
                  </a:lnTo>
                  <a:lnTo>
                    <a:pt x="532142" y="53581"/>
                  </a:lnTo>
                  <a:lnTo>
                    <a:pt x="530504" y="37693"/>
                  </a:lnTo>
                  <a:lnTo>
                    <a:pt x="522058" y="21551"/>
                  </a:lnTo>
                  <a:lnTo>
                    <a:pt x="521868" y="21336"/>
                  </a:lnTo>
                  <a:lnTo>
                    <a:pt x="514299" y="12687"/>
                  </a:lnTo>
                  <a:lnTo>
                    <a:pt x="505599" y="6134"/>
                  </a:lnTo>
                  <a:lnTo>
                    <a:pt x="495960" y="1917"/>
                  </a:lnTo>
                  <a:lnTo>
                    <a:pt x="485394" y="0"/>
                  </a:lnTo>
                  <a:lnTo>
                    <a:pt x="474268" y="431"/>
                  </a:lnTo>
                  <a:lnTo>
                    <a:pt x="439166" y="16002"/>
                  </a:lnTo>
                  <a:lnTo>
                    <a:pt x="413054" y="46621"/>
                  </a:lnTo>
                  <a:lnTo>
                    <a:pt x="409003" y="70053"/>
                  </a:lnTo>
                  <a:lnTo>
                    <a:pt x="411099" y="82080"/>
                  </a:lnTo>
                  <a:lnTo>
                    <a:pt x="415950" y="94246"/>
                  </a:lnTo>
                  <a:lnTo>
                    <a:pt x="423633" y="106680"/>
                  </a:lnTo>
                  <a:lnTo>
                    <a:pt x="550545" y="281559"/>
                  </a:lnTo>
                  <a:lnTo>
                    <a:pt x="568833" y="268351"/>
                  </a:lnTo>
                  <a:lnTo>
                    <a:pt x="525653" y="208661"/>
                  </a:lnTo>
                  <a:lnTo>
                    <a:pt x="533400" y="207264"/>
                  </a:lnTo>
                  <a:lnTo>
                    <a:pt x="564743" y="191770"/>
                  </a:lnTo>
                  <a:lnTo>
                    <a:pt x="569468" y="188468"/>
                  </a:lnTo>
                  <a:lnTo>
                    <a:pt x="581304" y="178714"/>
                  </a:lnTo>
                  <a:lnTo>
                    <a:pt x="590524" y="168452"/>
                  </a:lnTo>
                  <a:lnTo>
                    <a:pt x="597166" y="157708"/>
                  </a:lnTo>
                  <a:lnTo>
                    <a:pt x="601218" y="146431"/>
                  </a:lnTo>
                  <a:lnTo>
                    <a:pt x="602640" y="13498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7504429" y="4336607"/>
              <a:ext cx="113919" cy="125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0982" y="4136770"/>
              <a:ext cx="116967" cy="120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769909" y="3943985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39">
                  <a:moveTo>
                    <a:pt x="76404" y="0"/>
                  </a:moveTo>
                  <a:lnTo>
                    <a:pt x="30049" y="16128"/>
                  </a:lnTo>
                  <a:lnTo>
                    <a:pt x="4046" y="46668"/>
                  </a:lnTo>
                  <a:lnTo>
                    <a:pt x="0" y="70068"/>
                  </a:lnTo>
                  <a:lnTo>
                    <a:pt x="2061" y="82137"/>
                  </a:lnTo>
                  <a:lnTo>
                    <a:pt x="6909" y="94349"/>
                  </a:lnTo>
                  <a:lnTo>
                    <a:pt x="14555" y="106679"/>
                  </a:lnTo>
                  <a:lnTo>
                    <a:pt x="141555" y="281686"/>
                  </a:lnTo>
                  <a:lnTo>
                    <a:pt x="159843" y="268350"/>
                  </a:lnTo>
                  <a:lnTo>
                    <a:pt x="116536" y="208787"/>
                  </a:lnTo>
                  <a:lnTo>
                    <a:pt x="124410" y="207390"/>
                  </a:lnTo>
                  <a:lnTo>
                    <a:pt x="155865" y="191769"/>
                  </a:lnTo>
                  <a:lnTo>
                    <a:pt x="104217" y="191769"/>
                  </a:lnTo>
                  <a:lnTo>
                    <a:pt x="33351" y="93979"/>
                  </a:lnTo>
                  <a:lnTo>
                    <a:pt x="27636" y="85074"/>
                  </a:lnTo>
                  <a:lnTo>
                    <a:pt x="23826" y="76453"/>
                  </a:lnTo>
                  <a:lnTo>
                    <a:pt x="21921" y="68119"/>
                  </a:lnTo>
                  <a:lnTo>
                    <a:pt x="21921" y="60070"/>
                  </a:lnTo>
                  <a:lnTo>
                    <a:pt x="48867" y="26800"/>
                  </a:lnTo>
                  <a:lnTo>
                    <a:pt x="70816" y="21336"/>
                  </a:lnTo>
                  <a:lnTo>
                    <a:pt x="112775" y="21336"/>
                  </a:lnTo>
                  <a:lnTo>
                    <a:pt x="105318" y="12787"/>
                  </a:lnTo>
                  <a:lnTo>
                    <a:pt x="96613" y="6191"/>
                  </a:lnTo>
                  <a:lnTo>
                    <a:pt x="86979" y="1928"/>
                  </a:lnTo>
                  <a:lnTo>
                    <a:pt x="76404" y="0"/>
                  </a:lnTo>
                  <a:close/>
                </a:path>
                <a:path w="193675" h="281939">
                  <a:moveTo>
                    <a:pt x="174653" y="93979"/>
                  </a:moveTo>
                  <a:lnTo>
                    <a:pt x="132411" y="93979"/>
                  </a:lnTo>
                  <a:lnTo>
                    <a:pt x="140624" y="95720"/>
                  </a:lnTo>
                  <a:lnTo>
                    <a:pt x="148302" y="99425"/>
                  </a:lnTo>
                  <a:lnTo>
                    <a:pt x="171753" y="137475"/>
                  </a:lnTo>
                  <a:lnTo>
                    <a:pt x="171019" y="145161"/>
                  </a:lnTo>
                  <a:lnTo>
                    <a:pt x="142317" y="178688"/>
                  </a:lnTo>
                  <a:lnTo>
                    <a:pt x="128728" y="185292"/>
                  </a:lnTo>
                  <a:lnTo>
                    <a:pt x="121870" y="188340"/>
                  </a:lnTo>
                  <a:lnTo>
                    <a:pt x="113742" y="190373"/>
                  </a:lnTo>
                  <a:lnTo>
                    <a:pt x="104217" y="191769"/>
                  </a:lnTo>
                  <a:lnTo>
                    <a:pt x="155865" y="191769"/>
                  </a:lnTo>
                  <a:lnTo>
                    <a:pt x="188160" y="157769"/>
                  </a:lnTo>
                  <a:lnTo>
                    <a:pt x="193607" y="135052"/>
                  </a:lnTo>
                  <a:lnTo>
                    <a:pt x="192212" y="123571"/>
                  </a:lnTo>
                  <a:lnTo>
                    <a:pt x="188031" y="112089"/>
                  </a:lnTo>
                  <a:lnTo>
                    <a:pt x="181052" y="100584"/>
                  </a:lnTo>
                  <a:lnTo>
                    <a:pt x="174653" y="93979"/>
                  </a:lnTo>
                  <a:close/>
                </a:path>
                <a:path w="193675" h="281939">
                  <a:moveTo>
                    <a:pt x="112775" y="21336"/>
                  </a:moveTo>
                  <a:lnTo>
                    <a:pt x="70816" y="21336"/>
                  </a:lnTo>
                  <a:lnTo>
                    <a:pt x="77509" y="22671"/>
                  </a:lnTo>
                  <a:lnTo>
                    <a:pt x="83691" y="25542"/>
                  </a:lnTo>
                  <a:lnTo>
                    <a:pt x="103084" y="58372"/>
                  </a:lnTo>
                  <a:lnTo>
                    <a:pt x="102439" y="65659"/>
                  </a:lnTo>
                  <a:lnTo>
                    <a:pt x="72086" y="99949"/>
                  </a:lnTo>
                  <a:lnTo>
                    <a:pt x="83516" y="115697"/>
                  </a:lnTo>
                  <a:lnTo>
                    <a:pt x="123713" y="94214"/>
                  </a:lnTo>
                  <a:lnTo>
                    <a:pt x="132411" y="93979"/>
                  </a:lnTo>
                  <a:lnTo>
                    <a:pt x="174653" y="93979"/>
                  </a:lnTo>
                  <a:lnTo>
                    <a:pt x="166532" y="85598"/>
                  </a:lnTo>
                  <a:lnTo>
                    <a:pt x="106757" y="85598"/>
                  </a:lnTo>
                  <a:lnTo>
                    <a:pt x="106122" y="84709"/>
                  </a:lnTo>
                  <a:lnTo>
                    <a:pt x="117982" y="69276"/>
                  </a:lnTo>
                  <a:lnTo>
                    <a:pt x="123092" y="53641"/>
                  </a:lnTo>
                  <a:lnTo>
                    <a:pt x="121463" y="37792"/>
                  </a:lnTo>
                  <a:lnTo>
                    <a:pt x="113107" y="21716"/>
                  </a:lnTo>
                  <a:lnTo>
                    <a:pt x="112775" y="21336"/>
                  </a:lnTo>
                  <a:close/>
                </a:path>
                <a:path w="193675" h="281939">
                  <a:moveTo>
                    <a:pt x="147810" y="76565"/>
                  </a:moveTo>
                  <a:lnTo>
                    <a:pt x="128260" y="76956"/>
                  </a:lnTo>
                  <a:lnTo>
                    <a:pt x="106757" y="85598"/>
                  </a:lnTo>
                  <a:lnTo>
                    <a:pt x="166532" y="85598"/>
                  </a:lnTo>
                  <a:lnTo>
                    <a:pt x="165407" y="84437"/>
                  </a:lnTo>
                  <a:lnTo>
                    <a:pt x="147810" y="7656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86648" y="3992499"/>
              <a:ext cx="100710" cy="1160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058911" y="3661410"/>
              <a:ext cx="324485" cy="312420"/>
            </a:xfrm>
            <a:custGeom>
              <a:avLst/>
              <a:gdLst/>
              <a:ahLst/>
              <a:cxnLst/>
              <a:rect l="l" t="t" r="r" b="b"/>
              <a:pathLst>
                <a:path w="324484" h="312420">
                  <a:moveTo>
                    <a:pt x="20828" y="174878"/>
                  </a:moveTo>
                  <a:lnTo>
                    <a:pt x="0" y="189991"/>
                  </a:lnTo>
                  <a:lnTo>
                    <a:pt x="84836" y="218566"/>
                  </a:lnTo>
                  <a:lnTo>
                    <a:pt x="85471" y="312419"/>
                  </a:lnTo>
                  <a:lnTo>
                    <a:pt x="106172" y="297434"/>
                  </a:lnTo>
                  <a:lnTo>
                    <a:pt x="104902" y="223647"/>
                  </a:lnTo>
                  <a:lnTo>
                    <a:pt x="166910" y="223647"/>
                  </a:lnTo>
                  <a:lnTo>
                    <a:pt x="105918" y="203200"/>
                  </a:lnTo>
                  <a:lnTo>
                    <a:pt x="105867" y="198119"/>
                  </a:lnTo>
                  <a:lnTo>
                    <a:pt x="86360" y="198119"/>
                  </a:lnTo>
                  <a:lnTo>
                    <a:pt x="20828" y="174878"/>
                  </a:lnTo>
                  <a:close/>
                </a:path>
                <a:path w="324484" h="312420">
                  <a:moveTo>
                    <a:pt x="166910" y="223647"/>
                  </a:moveTo>
                  <a:lnTo>
                    <a:pt x="104902" y="223647"/>
                  </a:lnTo>
                  <a:lnTo>
                    <a:pt x="174244" y="248030"/>
                  </a:lnTo>
                  <a:lnTo>
                    <a:pt x="194945" y="233044"/>
                  </a:lnTo>
                  <a:lnTo>
                    <a:pt x="166910" y="223647"/>
                  </a:lnTo>
                  <a:close/>
                </a:path>
                <a:path w="324484" h="312420">
                  <a:moveTo>
                    <a:pt x="105029" y="113791"/>
                  </a:moveTo>
                  <a:lnTo>
                    <a:pt x="84455" y="128777"/>
                  </a:lnTo>
                  <a:lnTo>
                    <a:pt x="86360" y="198119"/>
                  </a:lnTo>
                  <a:lnTo>
                    <a:pt x="105867" y="198119"/>
                  </a:lnTo>
                  <a:lnTo>
                    <a:pt x="105029" y="113791"/>
                  </a:lnTo>
                  <a:close/>
                </a:path>
                <a:path w="324484" h="312420">
                  <a:moveTo>
                    <a:pt x="286565" y="73532"/>
                  </a:moveTo>
                  <a:lnTo>
                    <a:pt x="263271" y="73532"/>
                  </a:lnTo>
                  <a:lnTo>
                    <a:pt x="297307" y="120523"/>
                  </a:lnTo>
                  <a:lnTo>
                    <a:pt x="312674" y="109347"/>
                  </a:lnTo>
                  <a:lnTo>
                    <a:pt x="286565" y="73532"/>
                  </a:lnTo>
                  <a:close/>
                </a:path>
                <a:path w="324484" h="312420">
                  <a:moveTo>
                    <a:pt x="233299" y="0"/>
                  </a:moveTo>
                  <a:lnTo>
                    <a:pt x="217932" y="11175"/>
                  </a:lnTo>
                  <a:lnTo>
                    <a:pt x="252222" y="58292"/>
                  </a:lnTo>
                  <a:lnTo>
                    <a:pt x="207010" y="91186"/>
                  </a:lnTo>
                  <a:lnTo>
                    <a:pt x="218059" y="106299"/>
                  </a:lnTo>
                  <a:lnTo>
                    <a:pt x="263271" y="73532"/>
                  </a:lnTo>
                  <a:lnTo>
                    <a:pt x="286565" y="73532"/>
                  </a:lnTo>
                  <a:lnTo>
                    <a:pt x="278511" y="62484"/>
                  </a:lnTo>
                  <a:lnTo>
                    <a:pt x="299495" y="47243"/>
                  </a:lnTo>
                  <a:lnTo>
                    <a:pt x="267462" y="47243"/>
                  </a:lnTo>
                  <a:lnTo>
                    <a:pt x="233299" y="0"/>
                  </a:lnTo>
                  <a:close/>
                </a:path>
                <a:path w="324484" h="312420">
                  <a:moveTo>
                    <a:pt x="312928" y="14224"/>
                  </a:moveTo>
                  <a:lnTo>
                    <a:pt x="267462" y="47243"/>
                  </a:lnTo>
                  <a:lnTo>
                    <a:pt x="299495" y="47243"/>
                  </a:lnTo>
                  <a:lnTo>
                    <a:pt x="323977" y="29463"/>
                  </a:lnTo>
                  <a:lnTo>
                    <a:pt x="312928" y="1422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7637" y="3524503"/>
              <a:ext cx="153437" cy="1626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11958" y="865823"/>
            <a:ext cx="6678930" cy="7804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871" algn="ctr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>
              <a:latin typeface="Noto Sans"/>
              <a:cs typeface="Noto Sans"/>
            </a:endParaRPr>
          </a:p>
          <a:p>
            <a:pPr marL="1702118" marR="3810" indent="-1693069">
              <a:lnSpc>
                <a:spcPts val="4913"/>
              </a:lnSpc>
              <a:spcBef>
                <a:spcPts val="127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Consider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following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graph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line as shown: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8120" y="4257103"/>
            <a:ext cx="8231029" cy="160771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5404961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15"/>
              </a:spcBef>
            </a:pPr>
            <a:endParaRPr sz="2138">
              <a:latin typeface="Noto Sans"/>
              <a:cs typeface="Noto Sans"/>
            </a:endParaRPr>
          </a:p>
          <a:p>
            <a:pPr marL="295275" indent="-257175">
              <a:buClr>
                <a:srgbClr val="000000"/>
              </a:buClr>
              <a:buFont typeface="Arial"/>
              <a:buChar char="•"/>
              <a:tabLst>
                <a:tab pos="294799" algn="l"/>
                <a:tab pos="295275" algn="l"/>
              </a:tabLst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β</a:t>
            </a:r>
            <a:r>
              <a:rPr sz="1631" spc="-5" baseline="-21072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represents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-9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slope.</a:t>
            </a:r>
            <a:endParaRPr sz="1650">
              <a:latin typeface="Noto Sans"/>
              <a:cs typeface="Noto Sans"/>
            </a:endParaRPr>
          </a:p>
          <a:p>
            <a:pPr marL="295275" marR="32385" indent="-257175">
              <a:buClr>
                <a:srgbClr val="000000"/>
              </a:buClr>
              <a:buFont typeface="Arial"/>
              <a:buChar char="•"/>
              <a:tabLst>
                <a:tab pos="294799" algn="l"/>
                <a:tab pos="295275" algn="l"/>
              </a:tabLst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β</a:t>
            </a:r>
            <a:r>
              <a:rPr sz="1631" spc="-5" baseline="-21072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represents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estimated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change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average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 as a result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one-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unit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change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</a:t>
            </a:r>
            <a:r>
              <a:rPr sz="1650" spc="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x.</a:t>
            </a:r>
            <a:endParaRPr sz="1650">
              <a:latin typeface="Noto Sans"/>
              <a:cs typeface="Noto Sans"/>
            </a:endParaRPr>
          </a:p>
          <a:p>
            <a:pPr marL="295275" indent="-257175">
              <a:spcBef>
                <a:spcPts val="11"/>
              </a:spcBef>
              <a:buClr>
                <a:srgbClr val="000000"/>
              </a:buClr>
              <a:buFont typeface="Arial"/>
              <a:buChar char="•"/>
              <a:tabLst>
                <a:tab pos="294799" algn="l"/>
                <a:tab pos="295275" algn="l"/>
              </a:tabLst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β</a:t>
            </a:r>
            <a:r>
              <a:rPr sz="1631" spc="-5" baseline="-21072" dirty="0">
                <a:solidFill>
                  <a:srgbClr val="404040"/>
                </a:solidFill>
                <a:latin typeface="Noto Sans"/>
                <a:cs typeface="Noto Sans"/>
              </a:rPr>
              <a:t>0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represents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estimated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average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when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1650" spc="12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zero.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9EAC67-883D-4174-836C-B5D2954D0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F0038E-0B2C-4F29-A34A-2911F5B61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241B6416-F5CA-46B1-9F73-DEEA8B9AF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84162"/>
              </p:ext>
            </p:extLst>
          </p:nvPr>
        </p:nvGraphicFramePr>
        <p:xfrm>
          <a:off x="-6858" y="958977"/>
          <a:ext cx="2039844" cy="515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89865" marR="18415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145415" marR="14224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10489" marR="104775" indent="17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239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marL="599440" marR="602615" indent="139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016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42878" y="2221707"/>
            <a:ext cx="5731446" cy="3119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4711066" y="865823"/>
            <a:ext cx="3229451" cy="7829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45356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>
              <a:latin typeface="Noto Sans"/>
              <a:cs typeface="Noto Sans"/>
            </a:endParaRPr>
          </a:p>
          <a:p>
            <a:pPr>
              <a:spcBef>
                <a:spcPts val="45"/>
              </a:spcBef>
            </a:pPr>
            <a:endParaRPr sz="1875">
              <a:latin typeface="Noto Sans"/>
              <a:cs typeface="Noto Sans"/>
            </a:endParaRPr>
          </a:p>
          <a:p>
            <a:pPr marL="9525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values are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labeled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shown: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627F2-C7B8-4D68-B17A-9856A3C49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26B94A-6DFF-4F58-8362-002AAE1B8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C81A6FA0-292B-4A27-B410-1F5138F1B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C5EBE12E-C24F-41D8-AC74-94A4AB431E01}"/>
              </a:ext>
            </a:extLst>
          </p:cNvPr>
          <p:cNvGrpSpPr/>
          <p:nvPr/>
        </p:nvGrpSpPr>
        <p:grpSpPr>
          <a:xfrm>
            <a:off x="65071" y="0"/>
            <a:ext cx="12192000" cy="6858000"/>
            <a:chOff x="0" y="0"/>
            <a:chExt cx="16256635" cy="91440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2F785F5F-308A-403D-A5FB-61B92784E130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B64B3BC-6A57-4B4D-8153-C65B3221F113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7537631-7242-4CBC-896B-86197CF067B2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673702B2-585A-43FC-B9A3-65336A34D80F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C3AFE14A-D8E8-45D2-BA22-5B852E954006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D68C8C48-2294-4D22-871C-22F61AA77D87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070D4A62-903C-4BD1-BE0E-1200182833A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D895FBB-17FB-438A-B2D4-DCA0356F2F4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719422B-3C25-4FAA-AFF8-15C3D4F0E6D9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A94FD06-B74A-4BFC-98CD-4B63FF7C1BAD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EA5D1FF6-5101-4A3F-8739-52E38E95C90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1A547B7-F939-42F0-BED6-D95682D09D6F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27F81C3-EABD-4FE0-AC56-2E9A1C717ECB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07C68-E477-42A8-9626-845D764FD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ABE664-4EE2-43A0-863D-3A38ACE9C7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sp>
        <p:nvSpPr>
          <p:cNvPr id="23" name="object 20">
            <a:extLst>
              <a:ext uri="{FF2B5EF4-FFF2-40B4-BE49-F238E27FC236}">
                <a16:creationId xmlns:a16="http://schemas.microsoft.com/office/drawing/2014/main" id="{4BDD2CDA-25AE-4042-A08E-DEEED4130A05}"/>
              </a:ext>
            </a:extLst>
          </p:cNvPr>
          <p:cNvSpPr txBox="1"/>
          <p:nvPr/>
        </p:nvSpPr>
        <p:spPr>
          <a:xfrm>
            <a:off x="636548" y="2962300"/>
            <a:ext cx="9379268" cy="155097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5" dirty="0">
                <a:solidFill>
                  <a:srgbClr val="0E537A"/>
                </a:solidFill>
                <a:latin typeface="Noto Sans"/>
                <a:cs typeface="Noto Sans"/>
              </a:rPr>
              <a:t>Perform </a:t>
            </a:r>
            <a:r>
              <a:rPr sz="2100" spc="-11" dirty="0">
                <a:solidFill>
                  <a:srgbClr val="0E537A"/>
                </a:solidFill>
                <a:latin typeface="Noto Sans"/>
                <a:cs typeface="Noto Sans"/>
              </a:rPr>
              <a:t>Simple </a:t>
            </a:r>
            <a:r>
              <a:rPr sz="2100" spc="-15" dirty="0">
                <a:solidFill>
                  <a:srgbClr val="0E537A"/>
                </a:solidFill>
                <a:latin typeface="Noto Sans"/>
                <a:cs typeface="Noto Sans"/>
              </a:rPr>
              <a:t>Linear</a:t>
            </a:r>
            <a:r>
              <a:rPr sz="2100" spc="23" dirty="0">
                <a:solidFill>
                  <a:srgbClr val="0E537A"/>
                </a:solidFill>
                <a:latin typeface="Noto Sans"/>
                <a:cs typeface="Noto Sans"/>
              </a:rPr>
              <a:t> </a:t>
            </a:r>
            <a:r>
              <a:rPr sz="2100" spc="-26" dirty="0">
                <a:solidFill>
                  <a:srgbClr val="0E537A"/>
                </a:solidFill>
                <a:latin typeface="Noto Sans"/>
                <a:cs typeface="Noto Sans"/>
              </a:rPr>
              <a:t>Regression</a:t>
            </a:r>
            <a:endParaRPr sz="2100" dirty="0">
              <a:latin typeface="Noto Sans"/>
              <a:cs typeface="Noto Sans"/>
            </a:endParaRPr>
          </a:p>
          <a:p>
            <a:pPr>
              <a:spcBef>
                <a:spcPts val="19"/>
              </a:spcBef>
            </a:pPr>
            <a:endParaRPr sz="3225" dirty="0">
              <a:latin typeface="Noto Sans"/>
              <a:cs typeface="Noto Sans"/>
            </a:endParaRPr>
          </a:p>
          <a:p>
            <a:pPr marL="20955" marR="3810">
              <a:lnSpc>
                <a:spcPct val="150000"/>
              </a:lnSpc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Given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 dataset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5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variables, i.e., name,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sex, </a:t>
            </a:r>
            <a:r>
              <a:rPr sz="1650" spc="-45" dirty="0">
                <a:solidFill>
                  <a:srgbClr val="404040"/>
                </a:solidFill>
                <a:latin typeface="Noto Sans"/>
                <a:cs typeface="Noto Sans"/>
              </a:rPr>
              <a:t>age,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height,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weight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representing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information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class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students,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weight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based on</a:t>
            </a:r>
            <a:r>
              <a:rPr sz="1650" spc="25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height.</a:t>
            </a:r>
            <a:endParaRPr sz="1650" dirty="0">
              <a:latin typeface="Noto Sans"/>
              <a:cs typeface="Noto Sans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673DDE8A-3283-49A8-9E04-83A54A6E2D88}"/>
              </a:ext>
            </a:extLst>
          </p:cNvPr>
          <p:cNvSpPr txBox="1">
            <a:spLocks/>
          </p:cNvSpPr>
          <p:nvPr/>
        </p:nvSpPr>
        <p:spPr>
          <a:xfrm>
            <a:off x="636548" y="2079184"/>
            <a:ext cx="195346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IN" b="1" spc="3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674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70739"/>
              </p:ext>
            </p:extLst>
          </p:nvPr>
        </p:nvGraphicFramePr>
        <p:xfrm>
          <a:off x="-6858" y="958977"/>
          <a:ext cx="2004334" cy="515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89865" marR="18415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145415" marR="14224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10489" marR="104775" indent="17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239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marL="599440" marR="602615" indent="139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016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7512" y="1840821"/>
            <a:ext cx="6887528" cy="731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4833" marR="3810" indent="-555784">
              <a:lnSpc>
                <a:spcPct val="150100"/>
              </a:lnSpc>
              <a:spcBef>
                <a:spcPts val="75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Method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least squares identifies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line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lowest total sum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squared prediction errors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(Sum 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Squares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Error or</a:t>
            </a:r>
            <a:r>
              <a:rPr sz="1650" spc="16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SSE).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60B66-FBE9-46DC-A0C9-8E658D4D2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326530-B3F8-48D8-AC94-14B9CA464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7FFF6DC2-CD45-45CE-B9DF-D0C4C17E5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CF10B9-3190-4644-9D2F-FD1012A63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697" y="3535298"/>
            <a:ext cx="7971027" cy="1573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7" name="object 25">
            <a:extLst>
              <a:ext uri="{FF2B5EF4-FFF2-40B4-BE49-F238E27FC236}">
                <a16:creationId xmlns:a16="http://schemas.microsoft.com/office/drawing/2014/main" id="{5F418153-7F7E-4DED-8735-8ED293446B12}"/>
              </a:ext>
            </a:extLst>
          </p:cNvPr>
          <p:cNvSpPr txBox="1"/>
          <p:nvPr/>
        </p:nvSpPr>
        <p:spPr>
          <a:xfrm>
            <a:off x="505817" y="3388186"/>
            <a:ext cx="7520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5" dirty="0">
                <a:solidFill>
                  <a:srgbClr val="3E3E3E"/>
                </a:solidFill>
                <a:latin typeface="Noto Sans"/>
                <a:cs typeface="Noto Sans"/>
              </a:rPr>
              <a:t>Module </a:t>
            </a:r>
            <a:r>
              <a:rPr lang="en-US" sz="2800" spc="-15" dirty="0" smtClean="0">
                <a:solidFill>
                  <a:srgbClr val="3E3E3E"/>
                </a:solidFill>
                <a:latin typeface="Noto Sans"/>
                <a:cs typeface="Noto Sans"/>
              </a:rPr>
              <a:t>5 </a:t>
            </a:r>
            <a:r>
              <a:rPr lang="en-US" sz="2800" spc="-15" dirty="0">
                <a:solidFill>
                  <a:srgbClr val="3E3E3E"/>
                </a:solidFill>
                <a:latin typeface="Noto Sans"/>
                <a:cs typeface="Noto Sans"/>
              </a:rPr>
              <a:t>– Regression Analysis</a:t>
            </a:r>
            <a:r>
              <a:rPr sz="2800" spc="-1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endParaRPr sz="2800" dirty="0">
              <a:latin typeface="Noto Sans"/>
              <a:cs typeface="Noto Sans"/>
            </a:endParaRP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3987C848-461A-4641-AA28-83FCF0A0C093}"/>
              </a:ext>
            </a:extLst>
          </p:cNvPr>
          <p:cNvSpPr txBox="1"/>
          <p:nvPr/>
        </p:nvSpPr>
        <p:spPr>
          <a:xfrm>
            <a:off x="505816" y="2530071"/>
            <a:ext cx="74385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52525"/>
                </a:solidFill>
                <a:latin typeface="Noto Sans"/>
                <a:cs typeface="Noto Sans"/>
              </a:rPr>
              <a:t>Data 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Science</a:t>
            </a:r>
            <a:r>
              <a:rPr lang="en-US" sz="3200" b="1" dirty="0">
                <a:solidFill>
                  <a:srgbClr val="252525"/>
                </a:solidFill>
                <a:latin typeface="Noto Sans"/>
                <a:cs typeface="Noto Sans"/>
              </a:rPr>
              <a:t> and Machine Learning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 with</a:t>
            </a:r>
            <a:r>
              <a:rPr sz="3200" b="1" spc="-55" dirty="0">
                <a:solidFill>
                  <a:srgbClr val="252525"/>
                </a:solidFill>
                <a:latin typeface="Noto Sans"/>
                <a:cs typeface="Noto Sans"/>
              </a:rPr>
              <a:t> 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R</a:t>
            </a:r>
            <a:endParaRPr sz="32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63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9784"/>
              </p:ext>
            </p:extLst>
          </p:nvPr>
        </p:nvGraphicFramePr>
        <p:xfrm>
          <a:off x="-6858" y="958977"/>
          <a:ext cx="1986578" cy="515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89865" marR="18415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145415" marR="14224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10489" marR="104775" indent="17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239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marL="599440" marR="602615" indent="139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016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914900" y="1555051"/>
            <a:ext cx="3611404" cy="2789872"/>
            <a:chOff x="6553200" y="2073401"/>
            <a:chExt cx="4815205" cy="3719829"/>
          </a:xfrm>
        </p:grpSpPr>
        <p:sp>
          <p:nvSpPr>
            <p:cNvPr id="4" name="object 4"/>
            <p:cNvSpPr/>
            <p:nvPr/>
          </p:nvSpPr>
          <p:spPr>
            <a:xfrm>
              <a:off x="6565391" y="2892551"/>
              <a:ext cx="3048000" cy="2235835"/>
            </a:xfrm>
            <a:custGeom>
              <a:avLst/>
              <a:gdLst/>
              <a:ahLst/>
              <a:cxnLst/>
              <a:rect l="l" t="t" r="r" b="b"/>
              <a:pathLst>
                <a:path w="3048000" h="2235835">
                  <a:moveTo>
                    <a:pt x="0" y="2235708"/>
                  </a:moveTo>
                  <a:lnTo>
                    <a:pt x="3048000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6566153" y="2073401"/>
              <a:ext cx="4802505" cy="3708400"/>
            </a:xfrm>
            <a:custGeom>
              <a:avLst/>
              <a:gdLst/>
              <a:ahLst/>
              <a:cxnLst/>
              <a:rect l="l" t="t" r="r" b="b"/>
              <a:pathLst>
                <a:path w="4802505" h="3708400">
                  <a:moveTo>
                    <a:pt x="0" y="0"/>
                  </a:moveTo>
                  <a:lnTo>
                    <a:pt x="0" y="3707892"/>
                  </a:lnTo>
                </a:path>
                <a:path w="4802505" h="3708400">
                  <a:moveTo>
                    <a:pt x="0" y="3706368"/>
                  </a:moveTo>
                  <a:lnTo>
                    <a:pt x="4802124" y="370636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7679436" y="4515611"/>
              <a:ext cx="108204" cy="106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7171944" y="4413503"/>
              <a:ext cx="106679" cy="108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7882127" y="3701795"/>
              <a:ext cx="108203" cy="1082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8391144" y="4108703"/>
              <a:ext cx="106679" cy="108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4236" y="3499103"/>
              <a:ext cx="108204" cy="1082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491727" y="3601211"/>
              <a:ext cx="108203" cy="106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898635" y="3906011"/>
              <a:ext cx="108204" cy="106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796527" y="3194303"/>
              <a:ext cx="108203" cy="1082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679436" y="3803903"/>
              <a:ext cx="108204" cy="1082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7143" y="4413503"/>
              <a:ext cx="106679" cy="108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9101327" y="2787395"/>
              <a:ext cx="108203" cy="1082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2290" y="2926841"/>
              <a:ext cx="2293620" cy="1953895"/>
            </a:xfrm>
            <a:custGeom>
              <a:avLst/>
              <a:gdLst/>
              <a:ahLst/>
              <a:cxnLst/>
              <a:rect l="l" t="t" r="r" b="b"/>
              <a:pathLst>
                <a:path w="2293620" h="1953895">
                  <a:moveTo>
                    <a:pt x="57912" y="1650492"/>
                  </a:moveTo>
                  <a:lnTo>
                    <a:pt x="50660" y="1636014"/>
                  </a:lnTo>
                  <a:lnTo>
                    <a:pt x="28956" y="1592580"/>
                  </a:lnTo>
                  <a:lnTo>
                    <a:pt x="0" y="1650492"/>
                  </a:lnTo>
                  <a:lnTo>
                    <a:pt x="14478" y="1650492"/>
                  </a:lnTo>
                  <a:lnTo>
                    <a:pt x="14478" y="1895856"/>
                  </a:lnTo>
                  <a:lnTo>
                    <a:pt x="0" y="1895856"/>
                  </a:lnTo>
                  <a:lnTo>
                    <a:pt x="28956" y="1953768"/>
                  </a:lnTo>
                  <a:lnTo>
                    <a:pt x="50673" y="1910334"/>
                  </a:lnTo>
                  <a:lnTo>
                    <a:pt x="57912" y="1895856"/>
                  </a:lnTo>
                  <a:lnTo>
                    <a:pt x="43434" y="1895856"/>
                  </a:lnTo>
                  <a:lnTo>
                    <a:pt x="43434" y="1650492"/>
                  </a:lnTo>
                  <a:lnTo>
                    <a:pt x="57912" y="1650492"/>
                  </a:lnTo>
                  <a:close/>
                </a:path>
                <a:path w="2293620" h="1953895">
                  <a:moveTo>
                    <a:pt x="362712" y="1642872"/>
                  </a:moveTo>
                  <a:lnTo>
                    <a:pt x="358902" y="1642872"/>
                  </a:lnTo>
                  <a:lnTo>
                    <a:pt x="355473" y="1636014"/>
                  </a:lnTo>
                  <a:lnTo>
                    <a:pt x="333756" y="1592580"/>
                  </a:lnTo>
                  <a:lnTo>
                    <a:pt x="308610" y="1642872"/>
                  </a:lnTo>
                  <a:lnTo>
                    <a:pt x="304800" y="1642872"/>
                  </a:lnTo>
                  <a:lnTo>
                    <a:pt x="306705" y="1646682"/>
                  </a:lnTo>
                  <a:lnTo>
                    <a:pt x="304800" y="1650492"/>
                  </a:lnTo>
                  <a:lnTo>
                    <a:pt x="308610" y="1650492"/>
                  </a:lnTo>
                  <a:lnTo>
                    <a:pt x="333756" y="1700784"/>
                  </a:lnTo>
                  <a:lnTo>
                    <a:pt x="355473" y="1657350"/>
                  </a:lnTo>
                  <a:lnTo>
                    <a:pt x="358902" y="1650492"/>
                  </a:lnTo>
                  <a:lnTo>
                    <a:pt x="362712" y="1650492"/>
                  </a:lnTo>
                  <a:lnTo>
                    <a:pt x="360807" y="1646682"/>
                  </a:lnTo>
                  <a:lnTo>
                    <a:pt x="362712" y="1642872"/>
                  </a:lnTo>
                  <a:close/>
                </a:path>
                <a:path w="2293620" h="1953895">
                  <a:moveTo>
                    <a:pt x="853440" y="1452372"/>
                  </a:moveTo>
                  <a:lnTo>
                    <a:pt x="846201" y="1437894"/>
                  </a:lnTo>
                  <a:lnTo>
                    <a:pt x="824484" y="1394460"/>
                  </a:lnTo>
                  <a:lnTo>
                    <a:pt x="795528" y="1452372"/>
                  </a:lnTo>
                  <a:lnTo>
                    <a:pt x="810006" y="1452372"/>
                  </a:lnTo>
                  <a:lnTo>
                    <a:pt x="810006" y="1588008"/>
                  </a:lnTo>
                  <a:lnTo>
                    <a:pt x="795528" y="1588008"/>
                  </a:lnTo>
                  <a:lnTo>
                    <a:pt x="824484" y="1645920"/>
                  </a:lnTo>
                  <a:lnTo>
                    <a:pt x="846201" y="1602486"/>
                  </a:lnTo>
                  <a:lnTo>
                    <a:pt x="853440" y="1588008"/>
                  </a:lnTo>
                  <a:lnTo>
                    <a:pt x="838962" y="1588008"/>
                  </a:lnTo>
                  <a:lnTo>
                    <a:pt x="838962" y="1452372"/>
                  </a:lnTo>
                  <a:lnTo>
                    <a:pt x="853440" y="1452372"/>
                  </a:lnTo>
                  <a:close/>
                </a:path>
                <a:path w="2293620" h="1953895">
                  <a:moveTo>
                    <a:pt x="870204" y="1074420"/>
                  </a:moveTo>
                  <a:lnTo>
                    <a:pt x="862965" y="1059942"/>
                  </a:lnTo>
                  <a:lnTo>
                    <a:pt x="841248" y="1016508"/>
                  </a:lnTo>
                  <a:lnTo>
                    <a:pt x="812292" y="1074420"/>
                  </a:lnTo>
                  <a:lnTo>
                    <a:pt x="826770" y="1074420"/>
                  </a:lnTo>
                  <a:lnTo>
                    <a:pt x="826770" y="1274064"/>
                  </a:lnTo>
                  <a:lnTo>
                    <a:pt x="812292" y="1274064"/>
                  </a:lnTo>
                  <a:lnTo>
                    <a:pt x="841248" y="1331976"/>
                  </a:lnTo>
                  <a:lnTo>
                    <a:pt x="862965" y="1288542"/>
                  </a:lnTo>
                  <a:lnTo>
                    <a:pt x="870204" y="1274064"/>
                  </a:lnTo>
                  <a:lnTo>
                    <a:pt x="855726" y="1274064"/>
                  </a:lnTo>
                  <a:lnTo>
                    <a:pt x="855726" y="1074420"/>
                  </a:lnTo>
                  <a:lnTo>
                    <a:pt x="870204" y="1074420"/>
                  </a:lnTo>
                  <a:close/>
                </a:path>
                <a:path w="2293620" h="1953895">
                  <a:moveTo>
                    <a:pt x="1074420" y="938784"/>
                  </a:moveTo>
                  <a:lnTo>
                    <a:pt x="1067181" y="924306"/>
                  </a:lnTo>
                  <a:lnTo>
                    <a:pt x="1045464" y="880872"/>
                  </a:lnTo>
                  <a:lnTo>
                    <a:pt x="1016508" y="938784"/>
                  </a:lnTo>
                  <a:lnTo>
                    <a:pt x="1030986" y="938784"/>
                  </a:lnTo>
                  <a:lnTo>
                    <a:pt x="1030986" y="1072896"/>
                  </a:lnTo>
                  <a:lnTo>
                    <a:pt x="1016508" y="1072896"/>
                  </a:lnTo>
                  <a:lnTo>
                    <a:pt x="1045464" y="1130808"/>
                  </a:lnTo>
                  <a:lnTo>
                    <a:pt x="1067181" y="1087374"/>
                  </a:lnTo>
                  <a:lnTo>
                    <a:pt x="1074420" y="1072896"/>
                  </a:lnTo>
                  <a:lnTo>
                    <a:pt x="1059942" y="1072896"/>
                  </a:lnTo>
                  <a:lnTo>
                    <a:pt x="1059942" y="938784"/>
                  </a:lnTo>
                  <a:lnTo>
                    <a:pt x="1074420" y="938784"/>
                  </a:lnTo>
                  <a:close/>
                </a:path>
                <a:path w="2293620" h="1953895">
                  <a:moveTo>
                    <a:pt x="1193292" y="752856"/>
                  </a:moveTo>
                  <a:lnTo>
                    <a:pt x="1186053" y="738378"/>
                  </a:lnTo>
                  <a:lnTo>
                    <a:pt x="1164336" y="694944"/>
                  </a:lnTo>
                  <a:lnTo>
                    <a:pt x="1135380" y="752856"/>
                  </a:lnTo>
                  <a:lnTo>
                    <a:pt x="1149858" y="752856"/>
                  </a:lnTo>
                  <a:lnTo>
                    <a:pt x="1149858" y="1046988"/>
                  </a:lnTo>
                  <a:lnTo>
                    <a:pt x="1135380" y="1046988"/>
                  </a:lnTo>
                  <a:lnTo>
                    <a:pt x="1164336" y="1104900"/>
                  </a:lnTo>
                  <a:lnTo>
                    <a:pt x="1186040" y="1061466"/>
                  </a:lnTo>
                  <a:lnTo>
                    <a:pt x="1193292" y="1046988"/>
                  </a:lnTo>
                  <a:lnTo>
                    <a:pt x="1178814" y="1046988"/>
                  </a:lnTo>
                  <a:lnTo>
                    <a:pt x="1178814" y="752856"/>
                  </a:lnTo>
                  <a:lnTo>
                    <a:pt x="1193292" y="752856"/>
                  </a:lnTo>
                  <a:close/>
                </a:path>
                <a:path w="2293620" h="1953895">
                  <a:moveTo>
                    <a:pt x="1581912" y="911352"/>
                  </a:moveTo>
                  <a:lnTo>
                    <a:pt x="1574660" y="896874"/>
                  </a:lnTo>
                  <a:lnTo>
                    <a:pt x="1552956" y="853440"/>
                  </a:lnTo>
                  <a:lnTo>
                    <a:pt x="1524000" y="911352"/>
                  </a:lnTo>
                  <a:lnTo>
                    <a:pt x="1538478" y="911352"/>
                  </a:lnTo>
                  <a:lnTo>
                    <a:pt x="1538478" y="1127760"/>
                  </a:lnTo>
                  <a:lnTo>
                    <a:pt x="1524000" y="1127760"/>
                  </a:lnTo>
                  <a:lnTo>
                    <a:pt x="1552956" y="1185672"/>
                  </a:lnTo>
                  <a:lnTo>
                    <a:pt x="1574673" y="1142238"/>
                  </a:lnTo>
                  <a:lnTo>
                    <a:pt x="1581912" y="1127760"/>
                  </a:lnTo>
                  <a:lnTo>
                    <a:pt x="1567434" y="1127760"/>
                  </a:lnTo>
                  <a:lnTo>
                    <a:pt x="1567434" y="911352"/>
                  </a:lnTo>
                  <a:lnTo>
                    <a:pt x="1581912" y="911352"/>
                  </a:lnTo>
                  <a:close/>
                </a:path>
                <a:path w="2293620" h="1953895">
                  <a:moveTo>
                    <a:pt x="1992122" y="439801"/>
                  </a:moveTo>
                  <a:lnTo>
                    <a:pt x="1977669" y="440118"/>
                  </a:lnTo>
                  <a:lnTo>
                    <a:pt x="1977097" y="415747"/>
                  </a:lnTo>
                  <a:lnTo>
                    <a:pt x="1991614" y="415417"/>
                  </a:lnTo>
                  <a:lnTo>
                    <a:pt x="1984095" y="401193"/>
                  </a:lnTo>
                  <a:lnTo>
                    <a:pt x="1961388" y="358140"/>
                  </a:lnTo>
                  <a:lnTo>
                    <a:pt x="1933702" y="416687"/>
                  </a:lnTo>
                  <a:lnTo>
                    <a:pt x="1948141" y="416382"/>
                  </a:lnTo>
                  <a:lnTo>
                    <a:pt x="1948713" y="440753"/>
                  </a:lnTo>
                  <a:lnTo>
                    <a:pt x="1934210" y="441071"/>
                  </a:lnTo>
                  <a:lnTo>
                    <a:pt x="1964436" y="498348"/>
                  </a:lnTo>
                  <a:lnTo>
                    <a:pt x="1984794" y="455295"/>
                  </a:lnTo>
                  <a:lnTo>
                    <a:pt x="1992122" y="439801"/>
                  </a:lnTo>
                  <a:close/>
                </a:path>
                <a:path w="2293620" h="1953895">
                  <a:moveTo>
                    <a:pt x="2089404" y="531876"/>
                  </a:moveTo>
                  <a:lnTo>
                    <a:pt x="2082165" y="517398"/>
                  </a:lnTo>
                  <a:lnTo>
                    <a:pt x="2060448" y="473964"/>
                  </a:lnTo>
                  <a:lnTo>
                    <a:pt x="2031492" y="531876"/>
                  </a:lnTo>
                  <a:lnTo>
                    <a:pt x="2045970" y="531876"/>
                  </a:lnTo>
                  <a:lnTo>
                    <a:pt x="2045970" y="925068"/>
                  </a:lnTo>
                  <a:lnTo>
                    <a:pt x="2031492" y="925068"/>
                  </a:lnTo>
                  <a:lnTo>
                    <a:pt x="2060448" y="982980"/>
                  </a:lnTo>
                  <a:lnTo>
                    <a:pt x="2082165" y="939546"/>
                  </a:lnTo>
                  <a:lnTo>
                    <a:pt x="2089404" y="925068"/>
                  </a:lnTo>
                  <a:lnTo>
                    <a:pt x="2074926" y="925068"/>
                  </a:lnTo>
                  <a:lnTo>
                    <a:pt x="2074926" y="531876"/>
                  </a:lnTo>
                  <a:lnTo>
                    <a:pt x="2089404" y="531876"/>
                  </a:lnTo>
                  <a:close/>
                </a:path>
                <a:path w="2293620" h="1953895">
                  <a:moveTo>
                    <a:pt x="2293620" y="57912"/>
                  </a:moveTo>
                  <a:lnTo>
                    <a:pt x="2286381" y="43434"/>
                  </a:lnTo>
                  <a:lnTo>
                    <a:pt x="2264664" y="0"/>
                  </a:lnTo>
                  <a:lnTo>
                    <a:pt x="2235708" y="57912"/>
                  </a:lnTo>
                  <a:lnTo>
                    <a:pt x="2250186" y="57912"/>
                  </a:lnTo>
                  <a:lnTo>
                    <a:pt x="2250186" y="195072"/>
                  </a:lnTo>
                  <a:lnTo>
                    <a:pt x="2235708" y="195072"/>
                  </a:lnTo>
                  <a:lnTo>
                    <a:pt x="2264664" y="252984"/>
                  </a:lnTo>
                  <a:lnTo>
                    <a:pt x="2286381" y="209550"/>
                  </a:lnTo>
                  <a:lnTo>
                    <a:pt x="2293620" y="195072"/>
                  </a:lnTo>
                  <a:lnTo>
                    <a:pt x="2279142" y="195072"/>
                  </a:lnTo>
                  <a:lnTo>
                    <a:pt x="2279142" y="57912"/>
                  </a:lnTo>
                  <a:lnTo>
                    <a:pt x="2293620" y="57912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92543" y="1952974"/>
            <a:ext cx="253916" cy="2260283"/>
          </a:xfrm>
          <a:prstGeom prst="rect">
            <a:avLst/>
          </a:prstGeom>
        </p:spPr>
        <p:txBody>
          <a:bodyPr vert="vert270" wrap="square" lIns="0" tIns="23336" rIns="0" bIns="0" rtlCol="0">
            <a:spAutoFit/>
          </a:bodyPr>
          <a:lstStyle/>
          <a:p>
            <a:pPr marL="9525">
              <a:spcBef>
                <a:spcPts val="184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Dependent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(Y)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0707" y="4367497"/>
            <a:ext cx="8105775" cy="1376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R="169069" algn="ctr">
              <a:spcBef>
                <a:spcPts val="71"/>
              </a:spcBef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Independent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</a:t>
            </a:r>
            <a:r>
              <a:rPr sz="1650" spc="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(X)</a:t>
            </a:r>
            <a:endParaRPr sz="165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2288">
              <a:latin typeface="Noto Sans"/>
              <a:cs typeface="Noto Sans"/>
            </a:endParaRPr>
          </a:p>
          <a:p>
            <a:pPr marL="9049" marR="3810" indent="-3810" algn="ctr"/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Here,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observations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(black)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assumed to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result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random deviations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(orange)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underlying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relationship (blue) between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dependent variable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(</a:t>
            </a:r>
            <a:r>
              <a:rPr sz="1650" i="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)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independent variable</a:t>
            </a:r>
            <a:r>
              <a:rPr sz="1650" spc="7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).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5647373" y="865823"/>
            <a:ext cx="9215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>
              <a:latin typeface="Noto Sans"/>
              <a:cs typeface="Noto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45284E-278C-4AB5-8F4A-EEAB9878C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30E6CF-2A16-4E32-85A6-76587FDD0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A95C265-187B-4B71-8EFE-BFE7CE870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19960"/>
              </p:ext>
            </p:extLst>
          </p:nvPr>
        </p:nvGraphicFramePr>
        <p:xfrm>
          <a:off x="-6858" y="958977"/>
          <a:ext cx="1959945" cy="515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89865" marR="18415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145415" marR="14224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10489" marR="104775" indent="17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239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marL="599440" marR="602615" indent="139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016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85122" y="2791320"/>
            <a:ext cx="6875621" cy="11128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marR="23336" indent="3334" algn="ctr">
              <a:lnSpc>
                <a:spcPct val="150000"/>
              </a:lnSpc>
              <a:spcBef>
                <a:spcPts val="75"/>
              </a:spcBef>
              <a:tabLst>
                <a:tab pos="4286250" algn="l"/>
                <a:tab pos="454914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Coefficient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multiple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determination</a:t>
            </a:r>
            <a:r>
              <a:rPr sz="1650" spc="17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31" spc="5" baseline="24904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lang="en-US" sz="1631" spc="5" baseline="2490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lang="en-US" sz="1650" spc="-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‘Goodness 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Fit’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to determine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total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variance with the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help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independent</a:t>
            </a:r>
            <a:r>
              <a:rPr sz="1650" spc="7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1650" dirty="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A3947-B65D-4CB2-9EAB-151DE1FA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DFD0B-A938-4775-BF18-23230CAC7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2777C2DA-9689-406D-B87E-581A43CFBA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06109"/>
              </p:ext>
            </p:extLst>
          </p:nvPr>
        </p:nvGraphicFramePr>
        <p:xfrm>
          <a:off x="-6858" y="958977"/>
          <a:ext cx="1959945" cy="515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89865" marR="18415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145415" marR="14224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10489" marR="104775" indent="17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239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marL="599440" marR="602615" indent="139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016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47373" y="865823"/>
            <a:ext cx="9215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2623" y="1572196"/>
            <a:ext cx="4565333" cy="3246596"/>
            <a:chOff x="3603497" y="2096261"/>
            <a:chExt cx="6087110" cy="4328795"/>
          </a:xfrm>
        </p:grpSpPr>
        <p:sp>
          <p:nvSpPr>
            <p:cNvPr id="7" name="object 7"/>
            <p:cNvSpPr/>
            <p:nvPr/>
          </p:nvSpPr>
          <p:spPr>
            <a:xfrm>
              <a:off x="3603498" y="2096261"/>
              <a:ext cx="6087110" cy="4328795"/>
            </a:xfrm>
            <a:custGeom>
              <a:avLst/>
              <a:gdLst/>
              <a:ahLst/>
              <a:cxnLst/>
              <a:rect l="l" t="t" r="r" b="b"/>
              <a:pathLst>
                <a:path w="6087109" h="4328795">
                  <a:moveTo>
                    <a:pt x="6086729" y="3695700"/>
                  </a:moveTo>
                  <a:lnTo>
                    <a:pt x="6036640" y="3670808"/>
                  </a:lnTo>
                  <a:lnTo>
                    <a:pt x="5935726" y="3620643"/>
                  </a:lnTo>
                  <a:lnTo>
                    <a:pt x="5935840" y="3670871"/>
                  </a:lnTo>
                  <a:lnTo>
                    <a:pt x="343662" y="3682784"/>
                  </a:lnTo>
                  <a:lnTo>
                    <a:pt x="343662" y="150876"/>
                  </a:lnTo>
                  <a:lnTo>
                    <a:pt x="393954" y="150876"/>
                  </a:lnTo>
                  <a:lnTo>
                    <a:pt x="381381" y="125730"/>
                  </a:lnTo>
                  <a:lnTo>
                    <a:pt x="318516" y="0"/>
                  </a:lnTo>
                  <a:lnTo>
                    <a:pt x="243078" y="150876"/>
                  </a:lnTo>
                  <a:lnTo>
                    <a:pt x="293370" y="150876"/>
                  </a:lnTo>
                  <a:lnTo>
                    <a:pt x="293370" y="3682885"/>
                  </a:lnTo>
                  <a:lnTo>
                    <a:pt x="0" y="3683508"/>
                  </a:lnTo>
                  <a:lnTo>
                    <a:pt x="0" y="3733800"/>
                  </a:lnTo>
                  <a:lnTo>
                    <a:pt x="293370" y="3733177"/>
                  </a:lnTo>
                  <a:lnTo>
                    <a:pt x="293370" y="4328795"/>
                  </a:lnTo>
                  <a:lnTo>
                    <a:pt x="343662" y="4328795"/>
                  </a:lnTo>
                  <a:lnTo>
                    <a:pt x="343662" y="3733076"/>
                  </a:lnTo>
                  <a:lnTo>
                    <a:pt x="5935967" y="3721163"/>
                  </a:lnTo>
                  <a:lnTo>
                    <a:pt x="5936107" y="3771519"/>
                  </a:lnTo>
                  <a:lnTo>
                    <a:pt x="6086729" y="3695700"/>
                  </a:lnTo>
                  <a:close/>
                </a:path>
              </a:pathLst>
            </a:custGeom>
            <a:solidFill>
              <a:srgbClr val="5597D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3916679" y="4089209"/>
              <a:ext cx="5281930" cy="0"/>
            </a:xfrm>
            <a:custGeom>
              <a:avLst/>
              <a:gdLst/>
              <a:ahLst/>
              <a:cxnLst/>
              <a:rect l="l" t="t" r="r" b="b"/>
              <a:pathLst>
                <a:path w="5281930">
                  <a:moveTo>
                    <a:pt x="0" y="0"/>
                  </a:moveTo>
                  <a:lnTo>
                    <a:pt x="592074" y="0"/>
                  </a:lnTo>
                </a:path>
                <a:path w="5281930">
                  <a:moveTo>
                    <a:pt x="800862" y="0"/>
                  </a:moveTo>
                  <a:lnTo>
                    <a:pt x="4141470" y="0"/>
                  </a:lnTo>
                </a:path>
                <a:path w="5281930">
                  <a:moveTo>
                    <a:pt x="4351782" y="0"/>
                  </a:moveTo>
                  <a:lnTo>
                    <a:pt x="5281803" y="0"/>
                  </a:lnTo>
                </a:path>
              </a:pathLst>
            </a:custGeom>
            <a:ln w="250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4229862" y="4573269"/>
              <a:ext cx="208915" cy="255270"/>
            </a:xfrm>
            <a:custGeom>
              <a:avLst/>
              <a:gdLst/>
              <a:ahLst/>
              <a:cxnLst/>
              <a:rect l="l" t="t" r="r" b="b"/>
              <a:pathLst>
                <a:path w="208914" h="255270">
                  <a:moveTo>
                    <a:pt x="208788" y="52070"/>
                  </a:moveTo>
                  <a:lnTo>
                    <a:pt x="156591" y="52070"/>
                  </a:lnTo>
                  <a:lnTo>
                    <a:pt x="156591" y="0"/>
                  </a:lnTo>
                  <a:lnTo>
                    <a:pt x="52197" y="0"/>
                  </a:lnTo>
                  <a:lnTo>
                    <a:pt x="52197" y="52070"/>
                  </a:lnTo>
                  <a:lnTo>
                    <a:pt x="0" y="52070"/>
                  </a:lnTo>
                  <a:lnTo>
                    <a:pt x="0" y="203200"/>
                  </a:lnTo>
                  <a:lnTo>
                    <a:pt x="52197" y="203200"/>
                  </a:lnTo>
                  <a:lnTo>
                    <a:pt x="52197" y="255270"/>
                  </a:lnTo>
                  <a:lnTo>
                    <a:pt x="156591" y="255270"/>
                  </a:lnTo>
                  <a:lnTo>
                    <a:pt x="156591" y="203200"/>
                  </a:lnTo>
                  <a:lnTo>
                    <a:pt x="208788" y="203200"/>
                  </a:lnTo>
                  <a:lnTo>
                    <a:pt x="208788" y="520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9861" y="4572761"/>
              <a:ext cx="208915" cy="256540"/>
            </a:xfrm>
            <a:custGeom>
              <a:avLst/>
              <a:gdLst/>
              <a:ahLst/>
              <a:cxnLst/>
              <a:rect l="l" t="t" r="r" b="b"/>
              <a:pathLst>
                <a:path w="208914" h="256539">
                  <a:moveTo>
                    <a:pt x="0" y="52197"/>
                  </a:moveTo>
                  <a:lnTo>
                    <a:pt x="52197" y="52197"/>
                  </a:lnTo>
                  <a:lnTo>
                    <a:pt x="52197" y="0"/>
                  </a:lnTo>
                  <a:lnTo>
                    <a:pt x="156590" y="0"/>
                  </a:lnTo>
                  <a:lnTo>
                    <a:pt x="156590" y="52197"/>
                  </a:lnTo>
                  <a:lnTo>
                    <a:pt x="208787" y="52197"/>
                  </a:lnTo>
                  <a:lnTo>
                    <a:pt x="208787" y="203835"/>
                  </a:lnTo>
                  <a:lnTo>
                    <a:pt x="156590" y="203835"/>
                  </a:lnTo>
                  <a:lnTo>
                    <a:pt x="156590" y="256032"/>
                  </a:lnTo>
                  <a:lnTo>
                    <a:pt x="52197" y="256032"/>
                  </a:lnTo>
                  <a:lnTo>
                    <a:pt x="52197" y="203835"/>
                  </a:lnTo>
                  <a:lnTo>
                    <a:pt x="0" y="203835"/>
                  </a:lnTo>
                  <a:lnTo>
                    <a:pt x="0" y="5219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8754" y="3995419"/>
              <a:ext cx="208915" cy="255270"/>
            </a:xfrm>
            <a:custGeom>
              <a:avLst/>
              <a:gdLst/>
              <a:ahLst/>
              <a:cxnLst/>
              <a:rect l="l" t="t" r="r" b="b"/>
              <a:pathLst>
                <a:path w="208914" h="255270">
                  <a:moveTo>
                    <a:pt x="208788" y="52070"/>
                  </a:moveTo>
                  <a:lnTo>
                    <a:pt x="156591" y="52070"/>
                  </a:lnTo>
                  <a:lnTo>
                    <a:pt x="156591" y="0"/>
                  </a:lnTo>
                  <a:lnTo>
                    <a:pt x="52197" y="0"/>
                  </a:lnTo>
                  <a:lnTo>
                    <a:pt x="52197" y="52070"/>
                  </a:lnTo>
                  <a:lnTo>
                    <a:pt x="0" y="52070"/>
                  </a:lnTo>
                  <a:lnTo>
                    <a:pt x="0" y="203200"/>
                  </a:lnTo>
                  <a:lnTo>
                    <a:pt x="52197" y="203200"/>
                  </a:lnTo>
                  <a:lnTo>
                    <a:pt x="52197" y="255270"/>
                  </a:lnTo>
                  <a:lnTo>
                    <a:pt x="156591" y="255270"/>
                  </a:lnTo>
                  <a:lnTo>
                    <a:pt x="156591" y="203200"/>
                  </a:lnTo>
                  <a:lnTo>
                    <a:pt x="208788" y="203200"/>
                  </a:lnTo>
                  <a:lnTo>
                    <a:pt x="208788" y="520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8753" y="3995166"/>
              <a:ext cx="208915" cy="256540"/>
            </a:xfrm>
            <a:custGeom>
              <a:avLst/>
              <a:gdLst/>
              <a:ahLst/>
              <a:cxnLst/>
              <a:rect l="l" t="t" r="r" b="b"/>
              <a:pathLst>
                <a:path w="208914" h="256539">
                  <a:moveTo>
                    <a:pt x="0" y="52197"/>
                  </a:moveTo>
                  <a:lnTo>
                    <a:pt x="52197" y="52197"/>
                  </a:lnTo>
                  <a:lnTo>
                    <a:pt x="52197" y="0"/>
                  </a:lnTo>
                  <a:lnTo>
                    <a:pt x="156591" y="0"/>
                  </a:lnTo>
                  <a:lnTo>
                    <a:pt x="156591" y="52197"/>
                  </a:lnTo>
                  <a:lnTo>
                    <a:pt x="208787" y="52197"/>
                  </a:lnTo>
                  <a:lnTo>
                    <a:pt x="208787" y="203835"/>
                  </a:lnTo>
                  <a:lnTo>
                    <a:pt x="156591" y="203835"/>
                  </a:lnTo>
                  <a:lnTo>
                    <a:pt x="156591" y="256032"/>
                  </a:lnTo>
                  <a:lnTo>
                    <a:pt x="52197" y="256032"/>
                  </a:lnTo>
                  <a:lnTo>
                    <a:pt x="52197" y="203835"/>
                  </a:lnTo>
                  <a:lnTo>
                    <a:pt x="0" y="203835"/>
                  </a:lnTo>
                  <a:lnTo>
                    <a:pt x="0" y="5219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2446" y="4751069"/>
              <a:ext cx="210820" cy="256540"/>
            </a:xfrm>
            <a:custGeom>
              <a:avLst/>
              <a:gdLst/>
              <a:ahLst/>
              <a:cxnLst/>
              <a:rect l="l" t="t" r="r" b="b"/>
              <a:pathLst>
                <a:path w="210820" h="256539">
                  <a:moveTo>
                    <a:pt x="210312" y="52070"/>
                  </a:moveTo>
                  <a:lnTo>
                    <a:pt x="157734" y="52070"/>
                  </a:lnTo>
                  <a:lnTo>
                    <a:pt x="157734" y="0"/>
                  </a:lnTo>
                  <a:lnTo>
                    <a:pt x="52578" y="0"/>
                  </a:lnTo>
                  <a:lnTo>
                    <a:pt x="52578" y="52070"/>
                  </a:lnTo>
                  <a:lnTo>
                    <a:pt x="0" y="52070"/>
                  </a:lnTo>
                  <a:lnTo>
                    <a:pt x="0" y="203200"/>
                  </a:lnTo>
                  <a:lnTo>
                    <a:pt x="52578" y="203200"/>
                  </a:lnTo>
                  <a:lnTo>
                    <a:pt x="52578" y="256540"/>
                  </a:lnTo>
                  <a:lnTo>
                    <a:pt x="157734" y="256540"/>
                  </a:lnTo>
                  <a:lnTo>
                    <a:pt x="157734" y="203200"/>
                  </a:lnTo>
                  <a:lnTo>
                    <a:pt x="210312" y="203200"/>
                  </a:lnTo>
                  <a:lnTo>
                    <a:pt x="210312" y="520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2445" y="4751069"/>
              <a:ext cx="210820" cy="256540"/>
            </a:xfrm>
            <a:custGeom>
              <a:avLst/>
              <a:gdLst/>
              <a:ahLst/>
              <a:cxnLst/>
              <a:rect l="l" t="t" r="r" b="b"/>
              <a:pathLst>
                <a:path w="210820" h="256539">
                  <a:moveTo>
                    <a:pt x="0" y="52577"/>
                  </a:moveTo>
                  <a:lnTo>
                    <a:pt x="52577" y="52577"/>
                  </a:lnTo>
                  <a:lnTo>
                    <a:pt x="52577" y="0"/>
                  </a:lnTo>
                  <a:lnTo>
                    <a:pt x="157733" y="0"/>
                  </a:lnTo>
                  <a:lnTo>
                    <a:pt x="157733" y="52577"/>
                  </a:lnTo>
                  <a:lnTo>
                    <a:pt x="210312" y="52577"/>
                  </a:lnTo>
                  <a:lnTo>
                    <a:pt x="210312" y="203453"/>
                  </a:lnTo>
                  <a:lnTo>
                    <a:pt x="157733" y="203453"/>
                  </a:lnTo>
                  <a:lnTo>
                    <a:pt x="157733" y="256031"/>
                  </a:lnTo>
                  <a:lnTo>
                    <a:pt x="52577" y="256031"/>
                  </a:lnTo>
                  <a:lnTo>
                    <a:pt x="52577" y="203453"/>
                  </a:lnTo>
                  <a:lnTo>
                    <a:pt x="0" y="203453"/>
                  </a:lnTo>
                  <a:lnTo>
                    <a:pt x="0" y="5257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505450" y="4287519"/>
              <a:ext cx="210820" cy="255270"/>
            </a:xfrm>
            <a:custGeom>
              <a:avLst/>
              <a:gdLst/>
              <a:ahLst/>
              <a:cxnLst/>
              <a:rect l="l" t="t" r="r" b="b"/>
              <a:pathLst>
                <a:path w="210820" h="255270">
                  <a:moveTo>
                    <a:pt x="210312" y="53340"/>
                  </a:moveTo>
                  <a:lnTo>
                    <a:pt x="157734" y="53340"/>
                  </a:lnTo>
                  <a:lnTo>
                    <a:pt x="157734" y="0"/>
                  </a:lnTo>
                  <a:lnTo>
                    <a:pt x="52578" y="0"/>
                  </a:lnTo>
                  <a:lnTo>
                    <a:pt x="52578" y="53340"/>
                  </a:lnTo>
                  <a:lnTo>
                    <a:pt x="0" y="53340"/>
                  </a:lnTo>
                  <a:lnTo>
                    <a:pt x="0" y="201930"/>
                  </a:lnTo>
                  <a:lnTo>
                    <a:pt x="52578" y="201930"/>
                  </a:lnTo>
                  <a:lnTo>
                    <a:pt x="52578" y="255270"/>
                  </a:lnTo>
                  <a:lnTo>
                    <a:pt x="157734" y="255270"/>
                  </a:lnTo>
                  <a:lnTo>
                    <a:pt x="157734" y="201930"/>
                  </a:lnTo>
                  <a:lnTo>
                    <a:pt x="210312" y="201930"/>
                  </a:lnTo>
                  <a:lnTo>
                    <a:pt x="210312" y="533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505449" y="4287773"/>
              <a:ext cx="210820" cy="254635"/>
            </a:xfrm>
            <a:custGeom>
              <a:avLst/>
              <a:gdLst/>
              <a:ahLst/>
              <a:cxnLst/>
              <a:rect l="l" t="t" r="r" b="b"/>
              <a:pathLst>
                <a:path w="210820" h="254635">
                  <a:moveTo>
                    <a:pt x="0" y="52577"/>
                  </a:moveTo>
                  <a:lnTo>
                    <a:pt x="52577" y="52577"/>
                  </a:lnTo>
                  <a:lnTo>
                    <a:pt x="52577" y="0"/>
                  </a:lnTo>
                  <a:lnTo>
                    <a:pt x="157734" y="0"/>
                  </a:lnTo>
                  <a:lnTo>
                    <a:pt x="157734" y="52577"/>
                  </a:lnTo>
                  <a:lnTo>
                    <a:pt x="210312" y="52577"/>
                  </a:lnTo>
                  <a:lnTo>
                    <a:pt x="210312" y="201929"/>
                  </a:lnTo>
                  <a:lnTo>
                    <a:pt x="157734" y="201929"/>
                  </a:lnTo>
                  <a:lnTo>
                    <a:pt x="157734" y="254508"/>
                  </a:lnTo>
                  <a:lnTo>
                    <a:pt x="52577" y="254508"/>
                  </a:lnTo>
                  <a:lnTo>
                    <a:pt x="52577" y="201929"/>
                  </a:lnTo>
                  <a:lnTo>
                    <a:pt x="0" y="201929"/>
                  </a:lnTo>
                  <a:lnTo>
                    <a:pt x="0" y="5257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880354" y="3442969"/>
              <a:ext cx="208915" cy="255270"/>
            </a:xfrm>
            <a:custGeom>
              <a:avLst/>
              <a:gdLst/>
              <a:ahLst/>
              <a:cxnLst/>
              <a:rect l="l" t="t" r="r" b="b"/>
              <a:pathLst>
                <a:path w="208914" h="255270">
                  <a:moveTo>
                    <a:pt x="208788" y="53340"/>
                  </a:moveTo>
                  <a:lnTo>
                    <a:pt x="156591" y="53340"/>
                  </a:lnTo>
                  <a:lnTo>
                    <a:pt x="156591" y="0"/>
                  </a:lnTo>
                  <a:lnTo>
                    <a:pt x="52197" y="0"/>
                  </a:lnTo>
                  <a:lnTo>
                    <a:pt x="52197" y="53340"/>
                  </a:lnTo>
                  <a:lnTo>
                    <a:pt x="0" y="53340"/>
                  </a:lnTo>
                  <a:lnTo>
                    <a:pt x="0" y="203200"/>
                  </a:lnTo>
                  <a:lnTo>
                    <a:pt x="52197" y="203200"/>
                  </a:lnTo>
                  <a:lnTo>
                    <a:pt x="52197" y="255270"/>
                  </a:lnTo>
                  <a:lnTo>
                    <a:pt x="156591" y="255270"/>
                  </a:lnTo>
                  <a:lnTo>
                    <a:pt x="156591" y="203200"/>
                  </a:lnTo>
                  <a:lnTo>
                    <a:pt x="208788" y="203200"/>
                  </a:lnTo>
                  <a:lnTo>
                    <a:pt x="208788" y="533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0353" y="3443477"/>
              <a:ext cx="208915" cy="254635"/>
            </a:xfrm>
            <a:custGeom>
              <a:avLst/>
              <a:gdLst/>
              <a:ahLst/>
              <a:cxnLst/>
              <a:rect l="l" t="t" r="r" b="b"/>
              <a:pathLst>
                <a:path w="208914" h="254635">
                  <a:moveTo>
                    <a:pt x="0" y="52197"/>
                  </a:moveTo>
                  <a:lnTo>
                    <a:pt x="52197" y="52197"/>
                  </a:lnTo>
                  <a:lnTo>
                    <a:pt x="52197" y="0"/>
                  </a:lnTo>
                  <a:lnTo>
                    <a:pt x="156591" y="0"/>
                  </a:lnTo>
                  <a:lnTo>
                    <a:pt x="156591" y="52197"/>
                  </a:lnTo>
                  <a:lnTo>
                    <a:pt x="208787" y="52197"/>
                  </a:lnTo>
                  <a:lnTo>
                    <a:pt x="208787" y="202311"/>
                  </a:lnTo>
                  <a:lnTo>
                    <a:pt x="156591" y="202311"/>
                  </a:lnTo>
                  <a:lnTo>
                    <a:pt x="156591" y="254508"/>
                  </a:lnTo>
                  <a:lnTo>
                    <a:pt x="52197" y="254508"/>
                  </a:lnTo>
                  <a:lnTo>
                    <a:pt x="52197" y="202311"/>
                  </a:lnTo>
                  <a:lnTo>
                    <a:pt x="0" y="202311"/>
                  </a:lnTo>
                  <a:lnTo>
                    <a:pt x="0" y="5219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68846" y="2807969"/>
              <a:ext cx="210820" cy="256540"/>
            </a:xfrm>
            <a:custGeom>
              <a:avLst/>
              <a:gdLst/>
              <a:ahLst/>
              <a:cxnLst/>
              <a:rect l="l" t="t" r="r" b="b"/>
              <a:pathLst>
                <a:path w="210820" h="256539">
                  <a:moveTo>
                    <a:pt x="210312" y="52070"/>
                  </a:moveTo>
                  <a:lnTo>
                    <a:pt x="157734" y="52070"/>
                  </a:lnTo>
                  <a:lnTo>
                    <a:pt x="157734" y="0"/>
                  </a:lnTo>
                  <a:lnTo>
                    <a:pt x="52578" y="0"/>
                  </a:lnTo>
                  <a:lnTo>
                    <a:pt x="52578" y="52070"/>
                  </a:lnTo>
                  <a:lnTo>
                    <a:pt x="0" y="52070"/>
                  </a:lnTo>
                  <a:lnTo>
                    <a:pt x="0" y="203200"/>
                  </a:lnTo>
                  <a:lnTo>
                    <a:pt x="52578" y="203200"/>
                  </a:lnTo>
                  <a:lnTo>
                    <a:pt x="52578" y="256540"/>
                  </a:lnTo>
                  <a:lnTo>
                    <a:pt x="157734" y="256540"/>
                  </a:lnTo>
                  <a:lnTo>
                    <a:pt x="157734" y="203200"/>
                  </a:lnTo>
                  <a:lnTo>
                    <a:pt x="210312" y="203200"/>
                  </a:lnTo>
                  <a:lnTo>
                    <a:pt x="210312" y="520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8845" y="2807969"/>
              <a:ext cx="210820" cy="256540"/>
            </a:xfrm>
            <a:custGeom>
              <a:avLst/>
              <a:gdLst/>
              <a:ahLst/>
              <a:cxnLst/>
              <a:rect l="l" t="t" r="r" b="b"/>
              <a:pathLst>
                <a:path w="210820" h="256539">
                  <a:moveTo>
                    <a:pt x="0" y="52577"/>
                  </a:moveTo>
                  <a:lnTo>
                    <a:pt x="52577" y="52577"/>
                  </a:lnTo>
                  <a:lnTo>
                    <a:pt x="52577" y="0"/>
                  </a:lnTo>
                  <a:lnTo>
                    <a:pt x="157733" y="0"/>
                  </a:lnTo>
                  <a:lnTo>
                    <a:pt x="157733" y="52577"/>
                  </a:lnTo>
                  <a:lnTo>
                    <a:pt x="210311" y="52577"/>
                  </a:lnTo>
                  <a:lnTo>
                    <a:pt x="210311" y="203453"/>
                  </a:lnTo>
                  <a:lnTo>
                    <a:pt x="157733" y="203453"/>
                  </a:lnTo>
                  <a:lnTo>
                    <a:pt x="157733" y="256031"/>
                  </a:lnTo>
                  <a:lnTo>
                    <a:pt x="52577" y="256031"/>
                  </a:lnTo>
                  <a:lnTo>
                    <a:pt x="52577" y="203453"/>
                  </a:lnTo>
                  <a:lnTo>
                    <a:pt x="0" y="203453"/>
                  </a:lnTo>
                  <a:lnTo>
                    <a:pt x="0" y="5257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82662" y="3011169"/>
              <a:ext cx="208915" cy="255270"/>
            </a:xfrm>
            <a:custGeom>
              <a:avLst/>
              <a:gdLst/>
              <a:ahLst/>
              <a:cxnLst/>
              <a:rect l="l" t="t" r="r" b="b"/>
              <a:pathLst>
                <a:path w="208915" h="255270">
                  <a:moveTo>
                    <a:pt x="208788" y="52070"/>
                  </a:moveTo>
                  <a:lnTo>
                    <a:pt x="156591" y="52070"/>
                  </a:lnTo>
                  <a:lnTo>
                    <a:pt x="156591" y="0"/>
                  </a:lnTo>
                  <a:lnTo>
                    <a:pt x="52197" y="0"/>
                  </a:lnTo>
                  <a:lnTo>
                    <a:pt x="52197" y="52070"/>
                  </a:lnTo>
                  <a:lnTo>
                    <a:pt x="0" y="52070"/>
                  </a:lnTo>
                  <a:lnTo>
                    <a:pt x="0" y="203200"/>
                  </a:lnTo>
                  <a:lnTo>
                    <a:pt x="52197" y="203200"/>
                  </a:lnTo>
                  <a:lnTo>
                    <a:pt x="52197" y="255270"/>
                  </a:lnTo>
                  <a:lnTo>
                    <a:pt x="156591" y="255270"/>
                  </a:lnTo>
                  <a:lnTo>
                    <a:pt x="156591" y="203200"/>
                  </a:lnTo>
                  <a:lnTo>
                    <a:pt x="208788" y="203200"/>
                  </a:lnTo>
                  <a:lnTo>
                    <a:pt x="208788" y="520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2661" y="3010661"/>
              <a:ext cx="208915" cy="256540"/>
            </a:xfrm>
            <a:custGeom>
              <a:avLst/>
              <a:gdLst/>
              <a:ahLst/>
              <a:cxnLst/>
              <a:rect l="l" t="t" r="r" b="b"/>
              <a:pathLst>
                <a:path w="208915" h="256539">
                  <a:moveTo>
                    <a:pt x="0" y="52197"/>
                  </a:moveTo>
                  <a:lnTo>
                    <a:pt x="52197" y="52197"/>
                  </a:lnTo>
                  <a:lnTo>
                    <a:pt x="52197" y="0"/>
                  </a:lnTo>
                  <a:lnTo>
                    <a:pt x="156591" y="0"/>
                  </a:lnTo>
                  <a:lnTo>
                    <a:pt x="156591" y="52197"/>
                  </a:lnTo>
                  <a:lnTo>
                    <a:pt x="208788" y="52197"/>
                  </a:lnTo>
                  <a:lnTo>
                    <a:pt x="208788" y="203835"/>
                  </a:lnTo>
                  <a:lnTo>
                    <a:pt x="156591" y="203835"/>
                  </a:lnTo>
                  <a:lnTo>
                    <a:pt x="156591" y="256032"/>
                  </a:lnTo>
                  <a:lnTo>
                    <a:pt x="52197" y="256032"/>
                  </a:lnTo>
                  <a:lnTo>
                    <a:pt x="52197" y="203835"/>
                  </a:lnTo>
                  <a:lnTo>
                    <a:pt x="0" y="203835"/>
                  </a:lnTo>
                  <a:lnTo>
                    <a:pt x="0" y="5219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8058150" y="3944619"/>
              <a:ext cx="210820" cy="255270"/>
            </a:xfrm>
            <a:custGeom>
              <a:avLst/>
              <a:gdLst/>
              <a:ahLst/>
              <a:cxnLst/>
              <a:rect l="l" t="t" r="r" b="b"/>
              <a:pathLst>
                <a:path w="210820" h="255270">
                  <a:moveTo>
                    <a:pt x="210312" y="53340"/>
                  </a:moveTo>
                  <a:lnTo>
                    <a:pt x="157734" y="53340"/>
                  </a:lnTo>
                  <a:lnTo>
                    <a:pt x="157734" y="0"/>
                  </a:lnTo>
                  <a:lnTo>
                    <a:pt x="52578" y="0"/>
                  </a:lnTo>
                  <a:lnTo>
                    <a:pt x="52578" y="53340"/>
                  </a:lnTo>
                  <a:lnTo>
                    <a:pt x="0" y="53340"/>
                  </a:lnTo>
                  <a:lnTo>
                    <a:pt x="0" y="201930"/>
                  </a:lnTo>
                  <a:lnTo>
                    <a:pt x="52578" y="201930"/>
                  </a:lnTo>
                  <a:lnTo>
                    <a:pt x="52578" y="255270"/>
                  </a:lnTo>
                  <a:lnTo>
                    <a:pt x="157734" y="255270"/>
                  </a:lnTo>
                  <a:lnTo>
                    <a:pt x="157734" y="201930"/>
                  </a:lnTo>
                  <a:lnTo>
                    <a:pt x="210312" y="201930"/>
                  </a:lnTo>
                  <a:lnTo>
                    <a:pt x="210312" y="533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8058150" y="3944873"/>
              <a:ext cx="210820" cy="254635"/>
            </a:xfrm>
            <a:custGeom>
              <a:avLst/>
              <a:gdLst/>
              <a:ahLst/>
              <a:cxnLst/>
              <a:rect l="l" t="t" r="r" b="b"/>
              <a:pathLst>
                <a:path w="210820" h="254635">
                  <a:moveTo>
                    <a:pt x="0" y="52577"/>
                  </a:moveTo>
                  <a:lnTo>
                    <a:pt x="52577" y="52577"/>
                  </a:lnTo>
                  <a:lnTo>
                    <a:pt x="52577" y="0"/>
                  </a:lnTo>
                  <a:lnTo>
                    <a:pt x="157733" y="0"/>
                  </a:lnTo>
                  <a:lnTo>
                    <a:pt x="157733" y="52577"/>
                  </a:lnTo>
                  <a:lnTo>
                    <a:pt x="210311" y="52577"/>
                  </a:lnTo>
                  <a:lnTo>
                    <a:pt x="210311" y="201929"/>
                  </a:lnTo>
                  <a:lnTo>
                    <a:pt x="157733" y="201929"/>
                  </a:lnTo>
                  <a:lnTo>
                    <a:pt x="157733" y="254508"/>
                  </a:lnTo>
                  <a:lnTo>
                    <a:pt x="52577" y="254508"/>
                  </a:lnTo>
                  <a:lnTo>
                    <a:pt x="52577" y="201929"/>
                  </a:lnTo>
                  <a:lnTo>
                    <a:pt x="0" y="201929"/>
                  </a:lnTo>
                  <a:lnTo>
                    <a:pt x="0" y="5257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743950" y="3620769"/>
              <a:ext cx="210820" cy="255270"/>
            </a:xfrm>
            <a:custGeom>
              <a:avLst/>
              <a:gdLst/>
              <a:ahLst/>
              <a:cxnLst/>
              <a:rect l="l" t="t" r="r" b="b"/>
              <a:pathLst>
                <a:path w="210820" h="255270">
                  <a:moveTo>
                    <a:pt x="210312" y="52070"/>
                  </a:moveTo>
                  <a:lnTo>
                    <a:pt x="157734" y="52070"/>
                  </a:lnTo>
                  <a:lnTo>
                    <a:pt x="157734" y="0"/>
                  </a:lnTo>
                  <a:lnTo>
                    <a:pt x="52578" y="0"/>
                  </a:lnTo>
                  <a:lnTo>
                    <a:pt x="52578" y="52070"/>
                  </a:lnTo>
                  <a:lnTo>
                    <a:pt x="0" y="52070"/>
                  </a:lnTo>
                  <a:lnTo>
                    <a:pt x="0" y="203200"/>
                  </a:lnTo>
                  <a:lnTo>
                    <a:pt x="52578" y="203200"/>
                  </a:lnTo>
                  <a:lnTo>
                    <a:pt x="52578" y="255270"/>
                  </a:lnTo>
                  <a:lnTo>
                    <a:pt x="157734" y="255270"/>
                  </a:lnTo>
                  <a:lnTo>
                    <a:pt x="157734" y="203200"/>
                  </a:lnTo>
                  <a:lnTo>
                    <a:pt x="210312" y="203200"/>
                  </a:lnTo>
                  <a:lnTo>
                    <a:pt x="210312" y="520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743950" y="3620261"/>
              <a:ext cx="210820" cy="256540"/>
            </a:xfrm>
            <a:custGeom>
              <a:avLst/>
              <a:gdLst/>
              <a:ahLst/>
              <a:cxnLst/>
              <a:rect l="l" t="t" r="r" b="b"/>
              <a:pathLst>
                <a:path w="210820" h="256539">
                  <a:moveTo>
                    <a:pt x="0" y="52577"/>
                  </a:moveTo>
                  <a:lnTo>
                    <a:pt x="52577" y="52577"/>
                  </a:lnTo>
                  <a:lnTo>
                    <a:pt x="52577" y="0"/>
                  </a:lnTo>
                  <a:lnTo>
                    <a:pt x="157733" y="0"/>
                  </a:lnTo>
                  <a:lnTo>
                    <a:pt x="157733" y="52577"/>
                  </a:lnTo>
                  <a:lnTo>
                    <a:pt x="210311" y="52577"/>
                  </a:lnTo>
                  <a:lnTo>
                    <a:pt x="210311" y="203453"/>
                  </a:lnTo>
                  <a:lnTo>
                    <a:pt x="157733" y="203453"/>
                  </a:lnTo>
                  <a:lnTo>
                    <a:pt x="157733" y="256032"/>
                  </a:lnTo>
                  <a:lnTo>
                    <a:pt x="52577" y="256032"/>
                  </a:lnTo>
                  <a:lnTo>
                    <a:pt x="52577" y="203453"/>
                  </a:lnTo>
                  <a:lnTo>
                    <a:pt x="0" y="203453"/>
                  </a:lnTo>
                  <a:lnTo>
                    <a:pt x="0" y="52577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335779" y="3073908"/>
              <a:ext cx="3340735" cy="1662430"/>
            </a:xfrm>
            <a:custGeom>
              <a:avLst/>
              <a:gdLst/>
              <a:ahLst/>
              <a:cxnLst/>
              <a:rect l="l" t="t" r="r" b="b"/>
              <a:pathLst>
                <a:path w="3340734" h="1662429">
                  <a:moveTo>
                    <a:pt x="0" y="1022603"/>
                  </a:moveTo>
                  <a:lnTo>
                    <a:pt x="0" y="1499742"/>
                  </a:lnTo>
                </a:path>
                <a:path w="3340734" h="1662429">
                  <a:moveTo>
                    <a:pt x="2546604" y="0"/>
                  </a:moveTo>
                  <a:lnTo>
                    <a:pt x="2546604" y="1022730"/>
                  </a:lnTo>
                </a:path>
                <a:path w="3340734" h="1662429">
                  <a:moveTo>
                    <a:pt x="3340608" y="178307"/>
                  </a:moveTo>
                  <a:lnTo>
                    <a:pt x="3340608" y="1023492"/>
                  </a:lnTo>
                </a:path>
                <a:path w="3340734" h="1662429">
                  <a:moveTo>
                    <a:pt x="864108" y="1027176"/>
                  </a:moveTo>
                  <a:lnTo>
                    <a:pt x="864108" y="1662176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603747" y="4093463"/>
              <a:ext cx="0" cy="187325"/>
            </a:xfrm>
            <a:custGeom>
              <a:avLst/>
              <a:gdLst/>
              <a:ahLst/>
              <a:cxnLst/>
              <a:rect l="l" t="t" r="r" b="b"/>
              <a:pathLst>
                <a:path h="187325">
                  <a:moveTo>
                    <a:pt x="0" y="0"/>
                  </a:moveTo>
                  <a:lnTo>
                    <a:pt x="0" y="186944"/>
                  </a:lnTo>
                </a:path>
              </a:pathLst>
            </a:custGeom>
            <a:ln w="9144">
              <a:solidFill>
                <a:srgbClr val="5597D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1699" y="3694175"/>
              <a:ext cx="2871470" cy="396240"/>
            </a:xfrm>
            <a:custGeom>
              <a:avLst/>
              <a:gdLst/>
              <a:ahLst/>
              <a:cxnLst/>
              <a:rect l="l" t="t" r="r" b="b"/>
              <a:pathLst>
                <a:path w="2871470" h="396239">
                  <a:moveTo>
                    <a:pt x="0" y="0"/>
                  </a:moveTo>
                  <a:lnTo>
                    <a:pt x="0" y="394335"/>
                  </a:lnTo>
                </a:path>
                <a:path w="2871470" h="396239">
                  <a:moveTo>
                    <a:pt x="2871216" y="193548"/>
                  </a:moveTo>
                  <a:lnTo>
                    <a:pt x="2871216" y="39585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14098" y="2880931"/>
            <a:ext cx="3862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2475" spc="-39" baseline="13888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z="1088" spc="-26" dirty="0">
                <a:solidFill>
                  <a:srgbClr val="404040"/>
                </a:solidFill>
                <a:latin typeface="Noto Sans"/>
                <a:cs typeface="Noto Sans"/>
              </a:rPr>
              <a:t>avg</a:t>
            </a:r>
            <a:endParaRPr sz="1088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0995" y="1235677"/>
            <a:ext cx="610552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Salary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66579" y="4422552"/>
            <a:ext cx="109251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Experience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16417" y="2522601"/>
            <a:ext cx="2697480" cy="29863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1431" rIns="0" bIns="0" rtlCol="0">
            <a:spAutoFit/>
          </a:bodyPr>
          <a:lstStyle/>
          <a:p>
            <a:pPr marL="69056">
              <a:spcBef>
                <a:spcPts val="169"/>
              </a:spcBef>
            </a:pPr>
            <a:r>
              <a:rPr spc="-4" dirty="0">
                <a:solidFill>
                  <a:srgbClr val="404040"/>
                </a:solidFill>
                <a:latin typeface="Noto Sans"/>
                <a:cs typeface="Noto Sans"/>
              </a:rPr>
              <a:t>SSR </a:t>
            </a:r>
            <a:r>
              <a:rPr spc="-5" baseline="-20833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SUM(y</a:t>
            </a:r>
            <a:r>
              <a:rPr spc="-11" baseline="-20833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-</a:t>
            </a:r>
            <a:r>
              <a:rPr spc="-19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pc="-17" baseline="-20833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(hat))</a:t>
            </a:r>
            <a:r>
              <a:rPr spc="-17" baseline="24305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endParaRPr baseline="24305">
              <a:latin typeface="Noto Sans"/>
              <a:cs typeface="Noto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16417" y="3159252"/>
            <a:ext cx="2697480" cy="29863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1431" rIns="0" bIns="0" rtlCol="0">
            <a:spAutoFit/>
          </a:bodyPr>
          <a:lstStyle/>
          <a:p>
            <a:pPr marL="69056">
              <a:spcBef>
                <a:spcPts val="169"/>
              </a:spcBef>
            </a:pPr>
            <a:r>
              <a:rPr spc="-4" dirty="0">
                <a:solidFill>
                  <a:srgbClr val="404040"/>
                </a:solidFill>
                <a:latin typeface="Noto Sans"/>
                <a:cs typeface="Noto Sans"/>
              </a:rPr>
              <a:t>SST </a:t>
            </a:r>
            <a:r>
              <a:rPr spc="-5" baseline="-20833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SUM(y</a:t>
            </a:r>
            <a:r>
              <a:rPr spc="-11" baseline="-20833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-</a:t>
            </a:r>
            <a:r>
              <a:rPr spc="-19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pc="-23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pc="-33" baseline="-20833" dirty="0">
                <a:solidFill>
                  <a:srgbClr val="404040"/>
                </a:solidFill>
                <a:latin typeface="Noto Sans"/>
                <a:cs typeface="Noto Sans"/>
              </a:rPr>
              <a:t>avg</a:t>
            </a:r>
            <a:r>
              <a:rPr spc="-23" dirty="0">
                <a:solidFill>
                  <a:srgbClr val="404040"/>
                </a:solidFill>
                <a:latin typeface="Noto Sans"/>
                <a:cs typeface="Noto Sans"/>
              </a:rPr>
              <a:t>)</a:t>
            </a:r>
            <a:r>
              <a:rPr spc="-33" baseline="24305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endParaRPr baseline="24305">
              <a:latin typeface="Noto Sans"/>
              <a:cs typeface="Noto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16417" y="3819906"/>
            <a:ext cx="2697480" cy="29863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1431" rIns="0" bIns="0" rtlCol="0">
            <a:spAutoFit/>
          </a:bodyPr>
          <a:lstStyle/>
          <a:p>
            <a:pPr marL="69056">
              <a:spcBef>
                <a:spcPts val="169"/>
              </a:spcBef>
            </a:pP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pc="-11" baseline="24305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dirty="0">
                <a:solidFill>
                  <a:srgbClr val="404040"/>
                </a:solidFill>
                <a:latin typeface="Noto Sans"/>
                <a:cs typeface="Noto Sans"/>
              </a:rPr>
              <a:t>= 1-</a:t>
            </a:r>
            <a:r>
              <a:rPr spc="-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SS</a:t>
            </a:r>
            <a:r>
              <a:rPr spc="-11" baseline="-20833" dirty="0">
                <a:solidFill>
                  <a:srgbClr val="404040"/>
                </a:solidFill>
                <a:latin typeface="Noto Sans"/>
                <a:cs typeface="Noto Sans"/>
              </a:rPr>
              <a:t>res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/SS</a:t>
            </a:r>
            <a:r>
              <a:rPr spc="-11" baseline="-20833" dirty="0">
                <a:solidFill>
                  <a:srgbClr val="404040"/>
                </a:solidFill>
                <a:latin typeface="Noto Sans"/>
                <a:cs typeface="Noto Sans"/>
              </a:rPr>
              <a:t>tot</a:t>
            </a:r>
            <a:endParaRPr baseline="-20833">
              <a:latin typeface="Noto Sans"/>
              <a:cs typeface="Noto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94130" y="1978876"/>
            <a:ext cx="92154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Here,</a:t>
            </a:r>
            <a:r>
              <a:rPr sz="1650" spc="-4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47696" y="5216652"/>
            <a:ext cx="8898255" cy="1207294"/>
            <a:chOff x="2863595" y="6955535"/>
            <a:chExt cx="11864340" cy="1609725"/>
          </a:xfrm>
        </p:grpSpPr>
        <p:sp>
          <p:nvSpPr>
            <p:cNvPr id="38" name="object 38"/>
            <p:cNvSpPr/>
            <p:nvPr/>
          </p:nvSpPr>
          <p:spPr>
            <a:xfrm>
              <a:off x="3953255" y="7129271"/>
              <a:ext cx="10768965" cy="1300480"/>
            </a:xfrm>
            <a:custGeom>
              <a:avLst/>
              <a:gdLst/>
              <a:ahLst/>
              <a:cxnLst/>
              <a:rect l="l" t="t" r="r" b="b"/>
              <a:pathLst>
                <a:path w="10768965" h="1300479">
                  <a:moveTo>
                    <a:pt x="0" y="216661"/>
                  </a:moveTo>
                  <a:lnTo>
                    <a:pt x="5723" y="166991"/>
                  </a:lnTo>
                  <a:lnTo>
                    <a:pt x="22026" y="121390"/>
                  </a:lnTo>
                  <a:lnTo>
                    <a:pt x="47606" y="81161"/>
                  </a:lnTo>
                  <a:lnTo>
                    <a:pt x="81161" y="47606"/>
                  </a:lnTo>
                  <a:lnTo>
                    <a:pt x="121390" y="22026"/>
                  </a:lnTo>
                  <a:lnTo>
                    <a:pt x="166991" y="5723"/>
                  </a:lnTo>
                  <a:lnTo>
                    <a:pt x="216662" y="0"/>
                  </a:lnTo>
                  <a:lnTo>
                    <a:pt x="10551922" y="0"/>
                  </a:lnTo>
                  <a:lnTo>
                    <a:pt x="10601592" y="5723"/>
                  </a:lnTo>
                  <a:lnTo>
                    <a:pt x="10647193" y="22026"/>
                  </a:lnTo>
                  <a:lnTo>
                    <a:pt x="10687422" y="47606"/>
                  </a:lnTo>
                  <a:lnTo>
                    <a:pt x="10720977" y="81161"/>
                  </a:lnTo>
                  <a:lnTo>
                    <a:pt x="10746557" y="121390"/>
                  </a:lnTo>
                  <a:lnTo>
                    <a:pt x="10762860" y="166991"/>
                  </a:lnTo>
                  <a:lnTo>
                    <a:pt x="10768584" y="216661"/>
                  </a:lnTo>
                  <a:lnTo>
                    <a:pt x="10768584" y="1083309"/>
                  </a:lnTo>
                  <a:lnTo>
                    <a:pt x="10762860" y="1132988"/>
                  </a:lnTo>
                  <a:lnTo>
                    <a:pt x="10746557" y="1178592"/>
                  </a:lnTo>
                  <a:lnTo>
                    <a:pt x="10720977" y="1218821"/>
                  </a:lnTo>
                  <a:lnTo>
                    <a:pt x="10687422" y="1252373"/>
                  </a:lnTo>
                  <a:lnTo>
                    <a:pt x="10647193" y="1277950"/>
                  </a:lnTo>
                  <a:lnTo>
                    <a:pt x="10601592" y="1294249"/>
                  </a:lnTo>
                  <a:lnTo>
                    <a:pt x="10551922" y="1299971"/>
                  </a:lnTo>
                  <a:lnTo>
                    <a:pt x="216662" y="1299971"/>
                  </a:lnTo>
                  <a:lnTo>
                    <a:pt x="166991" y="1294249"/>
                  </a:lnTo>
                  <a:lnTo>
                    <a:pt x="121390" y="1277950"/>
                  </a:lnTo>
                  <a:lnTo>
                    <a:pt x="81161" y="1252373"/>
                  </a:lnTo>
                  <a:lnTo>
                    <a:pt x="47606" y="1218821"/>
                  </a:lnTo>
                  <a:lnTo>
                    <a:pt x="22026" y="1178592"/>
                  </a:lnTo>
                  <a:lnTo>
                    <a:pt x="5723" y="1132988"/>
                  </a:lnTo>
                  <a:lnTo>
                    <a:pt x="0" y="1083309"/>
                  </a:lnTo>
                  <a:lnTo>
                    <a:pt x="0" y="216661"/>
                  </a:lnTo>
                  <a:close/>
                </a:path>
              </a:pathLst>
            </a:custGeom>
            <a:ln w="12191">
              <a:solidFill>
                <a:srgbClr val="C4DFB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2863595" y="6955535"/>
              <a:ext cx="1583435" cy="1609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386708" y="5706617"/>
            <a:ext cx="199929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  <a:tabLst>
                <a:tab pos="1789271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Since,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SS</a:t>
            </a:r>
            <a:r>
              <a:rPr sz="1631" spc="-11" baseline="-21072" dirty="0">
                <a:solidFill>
                  <a:srgbClr val="404040"/>
                </a:solidFill>
                <a:latin typeface="Noto Sans"/>
                <a:cs typeface="Noto Sans"/>
              </a:rPr>
              <a:t>res</a:t>
            </a:r>
            <a:r>
              <a:rPr sz="1631" spc="338" baseline="-21072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&gt;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Min	</a:t>
            </a:r>
            <a:r>
              <a:rPr sz="2475" spc="-90" baseline="10101" dirty="0">
                <a:solidFill>
                  <a:srgbClr val="404040"/>
                </a:solidFill>
                <a:latin typeface="FreeSerif"/>
                <a:cs typeface="FreeSerif"/>
              </a:rPr>
              <a:t>⇒</a:t>
            </a:r>
            <a:endParaRPr sz="2475" baseline="10101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71065" y="5696102"/>
            <a:ext cx="343614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31" baseline="24904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never</a:t>
            </a: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decrease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99B6F9D-6808-4952-9F3A-84D008548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19E4E6-1D1B-4DA7-B089-3826071E8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46" name="object 2">
            <a:extLst>
              <a:ext uri="{FF2B5EF4-FFF2-40B4-BE49-F238E27FC236}">
                <a16:creationId xmlns:a16="http://schemas.microsoft.com/office/drawing/2014/main" id="{3EF1882C-24FE-4B4F-9D01-A3A1F22E5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54975"/>
              </p:ext>
            </p:extLst>
          </p:nvPr>
        </p:nvGraphicFramePr>
        <p:xfrm>
          <a:off x="-6858" y="958977"/>
          <a:ext cx="2013211" cy="515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89865" marR="18415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145415" marR="14224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10489" marR="104775" indent="17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239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marL="599440" marR="602615" indent="139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016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4004" y="865823"/>
            <a:ext cx="8420100" cy="15876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825818" algn="ctr">
              <a:spcBef>
                <a:spcPts val="75"/>
              </a:spcBef>
            </a:pPr>
            <a:r>
              <a:rPr sz="1500" b="1" spc="11" dirty="0">
                <a:solidFill>
                  <a:srgbClr val="7E7E7E"/>
                </a:solidFill>
                <a:latin typeface="Noto Sans"/>
                <a:cs typeface="Noto Sans"/>
              </a:rPr>
              <a:t>ADJUSTED</a:t>
            </a:r>
            <a:r>
              <a:rPr sz="1500" b="1" spc="-11" dirty="0">
                <a:solidFill>
                  <a:srgbClr val="7E7E7E"/>
                </a:solidFill>
                <a:latin typeface="Noto Sans"/>
                <a:cs typeface="Noto Sans"/>
              </a:rPr>
              <a:t> </a:t>
            </a:r>
            <a:r>
              <a:rPr sz="1500" b="1" spc="26" dirty="0">
                <a:solidFill>
                  <a:srgbClr val="7E7E7E"/>
                </a:solidFill>
                <a:latin typeface="Noto Sans"/>
                <a:cs typeface="Noto Sans"/>
              </a:rPr>
              <a:t>R</a:t>
            </a:r>
            <a:r>
              <a:rPr sz="1463" b="1" spc="39" baseline="25641" dirty="0">
                <a:solidFill>
                  <a:srgbClr val="7E7E7E"/>
                </a:solidFill>
                <a:latin typeface="Noto Sans"/>
                <a:cs typeface="Noto Sans"/>
              </a:rPr>
              <a:t>2</a:t>
            </a:r>
            <a:endParaRPr sz="1463" baseline="25641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2138">
              <a:latin typeface="Noto Sans"/>
              <a:cs typeface="Noto Sans"/>
            </a:endParaRPr>
          </a:p>
          <a:p>
            <a:pPr marL="38100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31" spc="-5" baseline="24904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model increases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 increase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independent</a:t>
            </a:r>
            <a:r>
              <a:rPr sz="1650" spc="20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1650">
              <a:latin typeface="Noto Sans"/>
              <a:cs typeface="Noto Sans"/>
            </a:endParaRPr>
          </a:p>
          <a:p>
            <a:pPr marL="38100" marR="463868">
              <a:spcBef>
                <a:spcPts val="198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adjusted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31" baseline="24904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penalizes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model,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thereby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increasing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do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not  represent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</a:t>
            </a:r>
            <a:r>
              <a:rPr sz="1650" spc="5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correctly.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9502" y="3223259"/>
            <a:ext cx="2013109" cy="276518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384" rIns="0" bIns="0" rtlCol="0">
            <a:spAutoFit/>
          </a:bodyPr>
          <a:lstStyle/>
          <a:p>
            <a:pPr marL="275749">
              <a:spcBef>
                <a:spcPts val="176"/>
              </a:spcBef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31" spc="-5" baseline="24904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1-</a:t>
            </a:r>
            <a:r>
              <a:rPr sz="1650" spc="-12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SSR/SST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6557" y="3881627"/>
            <a:ext cx="3221355" cy="276518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384" rIns="0" bIns="0" rtlCol="0">
            <a:spAutoFit/>
          </a:bodyPr>
          <a:lstStyle/>
          <a:p>
            <a:pPr marL="311944">
              <a:spcBef>
                <a:spcPts val="176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Adj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31" spc="-5" baseline="24904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1-</a:t>
            </a:r>
            <a:r>
              <a:rPr sz="1650" spc="-10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(1-R</a:t>
            </a:r>
            <a:r>
              <a:rPr sz="1631" spc="-11" baseline="24904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)(n-1/n-p-1)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3357" y="2942653"/>
            <a:ext cx="4314825" cy="2458365"/>
          </a:xfrm>
          <a:prstGeom prst="rect">
            <a:avLst/>
          </a:prstGeom>
          <a:ln w="25907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3375">
              <a:latin typeface="Times New Roman"/>
              <a:cs typeface="Times New Roman"/>
            </a:endParaRPr>
          </a:p>
          <a:p>
            <a:pPr marL="521970">
              <a:spcBef>
                <a:spcPts val="4"/>
              </a:spcBef>
            </a:pPr>
            <a:r>
              <a:rPr spc="-15" dirty="0">
                <a:solidFill>
                  <a:srgbClr val="404040"/>
                </a:solidFill>
                <a:latin typeface="Noto Sans"/>
                <a:cs typeface="Noto Sans"/>
              </a:rPr>
              <a:t>Where,</a:t>
            </a:r>
            <a:endParaRPr>
              <a:latin typeface="Noto Sans"/>
              <a:cs typeface="Noto Sans"/>
            </a:endParaRPr>
          </a:p>
          <a:p>
            <a:pPr marL="521970" marR="1079183"/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p </a:t>
            </a:r>
            <a:r>
              <a:rPr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number of </a:t>
            </a:r>
            <a:r>
              <a:rPr spc="-23" dirty="0">
                <a:solidFill>
                  <a:srgbClr val="404040"/>
                </a:solidFill>
                <a:latin typeface="Noto Sans"/>
                <a:cs typeface="Noto Sans"/>
              </a:rPr>
              <a:t>regressors  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N </a:t>
            </a:r>
            <a:r>
              <a:rPr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sample</a:t>
            </a:r>
            <a:r>
              <a:rPr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size</a:t>
            </a:r>
            <a:endParaRPr>
              <a:latin typeface="Noto Sans"/>
              <a:cs typeface="No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DDA1B-A632-41E6-9782-021527F4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446E5-6F08-45C2-8C1C-97D9BBD70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A9081B1F-805E-40D3-8FBB-065EECBA1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61916"/>
              </p:ext>
            </p:extLst>
          </p:nvPr>
        </p:nvGraphicFramePr>
        <p:xfrm>
          <a:off x="-8001" y="958977"/>
          <a:ext cx="2005477" cy="515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91770" marR="18288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84">
                <a:tc>
                  <a:txBody>
                    <a:bodyPr/>
                    <a:lstStyle/>
                    <a:p>
                      <a:pPr marL="147320" marR="14097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09220" marR="107314" indent="1778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5">
                <a:tc>
                  <a:txBody>
                    <a:bodyPr/>
                    <a:lstStyle/>
                    <a:p>
                      <a:pPr marL="601345" marR="601345" indent="1397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969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29803" y="986713"/>
            <a:ext cx="7844314" cy="731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Standard error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(Sy.x)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measure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variability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around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line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same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way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standard deviation</a:t>
            </a:r>
            <a:r>
              <a:rPr sz="1650" spc="25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(SD).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7060" y="2359151"/>
            <a:ext cx="4364355" cy="121793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69056" rIns="0" bIns="0" rtlCol="0">
            <a:spAutoFit/>
          </a:bodyPr>
          <a:lstStyle/>
          <a:p>
            <a:pPr marL="69056">
              <a:spcBef>
                <a:spcPts val="544"/>
              </a:spcBef>
            </a:pPr>
            <a:r>
              <a:rPr sz="1650" spc="-11" dirty="0">
                <a:latin typeface="Noto Sans"/>
                <a:cs typeface="Noto Sans"/>
              </a:rPr>
              <a:t>Standard </a:t>
            </a:r>
            <a:r>
              <a:rPr sz="1650" spc="-8" dirty="0">
                <a:latin typeface="Noto Sans"/>
                <a:cs typeface="Noto Sans"/>
              </a:rPr>
              <a:t>Error </a:t>
            </a:r>
            <a:r>
              <a:rPr sz="1650" spc="-4" dirty="0">
                <a:latin typeface="Noto Sans"/>
                <a:cs typeface="Noto Sans"/>
              </a:rPr>
              <a:t>=</a:t>
            </a:r>
            <a:r>
              <a:rPr sz="1650" spc="49" dirty="0">
                <a:latin typeface="Noto Sans"/>
                <a:cs typeface="Noto Sans"/>
              </a:rPr>
              <a:t> </a:t>
            </a:r>
            <a:r>
              <a:rPr sz="1650" b="1" spc="236" dirty="0">
                <a:solidFill>
                  <a:srgbClr val="EC7C30"/>
                </a:solidFill>
                <a:latin typeface="Noto Sans"/>
                <a:cs typeface="Noto Sans"/>
              </a:rPr>
              <a:t>√(</a:t>
            </a:r>
            <a:r>
              <a:rPr sz="1650" spc="236" dirty="0">
                <a:solidFill>
                  <a:srgbClr val="EC7C30"/>
                </a:solidFill>
                <a:latin typeface="FreeSerif"/>
                <a:cs typeface="FreeSerif"/>
              </a:rPr>
              <a:t>𝑺𝑺𝑬</a:t>
            </a:r>
            <a:r>
              <a:rPr sz="1650" b="1" spc="236" dirty="0">
                <a:solidFill>
                  <a:srgbClr val="EC7C30"/>
                </a:solidFill>
                <a:latin typeface="Noto Sans"/>
                <a:cs typeface="Noto Sans"/>
              </a:rPr>
              <a:t>/(</a:t>
            </a:r>
            <a:r>
              <a:rPr sz="1650" spc="236" dirty="0">
                <a:solidFill>
                  <a:srgbClr val="EC7C30"/>
                </a:solidFill>
                <a:latin typeface="FreeSerif"/>
                <a:cs typeface="FreeSerif"/>
              </a:rPr>
              <a:t>𝒏</a:t>
            </a:r>
            <a:r>
              <a:rPr sz="1650" b="1" spc="236" dirty="0">
                <a:solidFill>
                  <a:srgbClr val="EC7C30"/>
                </a:solidFill>
                <a:latin typeface="Noto Sans"/>
                <a:cs typeface="Noto Sans"/>
              </a:rPr>
              <a:t>−</a:t>
            </a:r>
            <a:r>
              <a:rPr sz="1650" spc="236" dirty="0">
                <a:solidFill>
                  <a:srgbClr val="EC7C30"/>
                </a:solidFill>
                <a:latin typeface="FreeSerif"/>
                <a:cs typeface="FreeSerif"/>
              </a:rPr>
              <a:t>𝒌</a:t>
            </a:r>
            <a:r>
              <a:rPr sz="1650" b="1" spc="236" dirty="0">
                <a:solidFill>
                  <a:srgbClr val="EC7C30"/>
                </a:solidFill>
                <a:latin typeface="Noto Sans"/>
                <a:cs typeface="Noto Sans"/>
              </a:rPr>
              <a:t>))</a:t>
            </a:r>
            <a:endParaRPr sz="1650">
              <a:latin typeface="Noto Sans"/>
              <a:cs typeface="Noto Sans"/>
            </a:endParaRPr>
          </a:p>
          <a:p>
            <a:pPr marL="69056">
              <a:spcBef>
                <a:spcPts val="394"/>
              </a:spcBef>
            </a:pPr>
            <a:r>
              <a:rPr sz="1650" spc="-19" dirty="0">
                <a:latin typeface="Noto Sans"/>
                <a:cs typeface="Noto Sans"/>
              </a:rPr>
              <a:t>where,</a:t>
            </a:r>
            <a:endParaRPr sz="1650">
              <a:latin typeface="Noto Sans"/>
              <a:cs typeface="Noto Sans"/>
            </a:endParaRPr>
          </a:p>
          <a:p>
            <a:pPr marL="69056" marR="156209">
              <a:lnSpc>
                <a:spcPct val="120000"/>
              </a:lnSpc>
            </a:pPr>
            <a:r>
              <a:rPr sz="1650" spc="-11" dirty="0">
                <a:latin typeface="Noto Sans"/>
                <a:cs typeface="Noto Sans"/>
              </a:rPr>
              <a:t>n </a:t>
            </a:r>
            <a:r>
              <a:rPr sz="1650" spc="-4" dirty="0">
                <a:latin typeface="Noto Sans"/>
                <a:cs typeface="Noto Sans"/>
              </a:rPr>
              <a:t>= </a:t>
            </a:r>
            <a:r>
              <a:rPr sz="1650" spc="-11" dirty="0">
                <a:latin typeface="Noto Sans"/>
                <a:cs typeface="Noto Sans"/>
              </a:rPr>
              <a:t>Number </a:t>
            </a:r>
            <a:r>
              <a:rPr sz="1650" spc="-8" dirty="0">
                <a:latin typeface="Noto Sans"/>
                <a:cs typeface="Noto Sans"/>
              </a:rPr>
              <a:t>of </a:t>
            </a:r>
            <a:r>
              <a:rPr sz="1650" spc="-11" dirty="0">
                <a:latin typeface="Noto Sans"/>
                <a:cs typeface="Noto Sans"/>
              </a:rPr>
              <a:t>observations in </a:t>
            </a:r>
            <a:r>
              <a:rPr sz="1650" spc="-15" dirty="0">
                <a:latin typeface="Noto Sans"/>
                <a:cs typeface="Noto Sans"/>
              </a:rPr>
              <a:t>the sample  </a:t>
            </a:r>
            <a:r>
              <a:rPr sz="1650" spc="-19" dirty="0">
                <a:latin typeface="Noto Sans"/>
                <a:cs typeface="Noto Sans"/>
              </a:rPr>
              <a:t>k </a:t>
            </a:r>
            <a:r>
              <a:rPr sz="1650" spc="-4" dirty="0">
                <a:latin typeface="Noto Sans"/>
                <a:cs typeface="Noto Sans"/>
              </a:rPr>
              <a:t>= </a:t>
            </a:r>
            <a:r>
              <a:rPr sz="1650" spc="-11" dirty="0">
                <a:latin typeface="Noto Sans"/>
                <a:cs typeface="Noto Sans"/>
              </a:rPr>
              <a:t>Total </a:t>
            </a:r>
            <a:r>
              <a:rPr sz="1650" spc="-15" dirty="0">
                <a:latin typeface="Noto Sans"/>
                <a:cs typeface="Noto Sans"/>
              </a:rPr>
              <a:t>number </a:t>
            </a:r>
            <a:r>
              <a:rPr sz="1650" spc="-8" dirty="0">
                <a:latin typeface="Noto Sans"/>
                <a:cs typeface="Noto Sans"/>
              </a:rPr>
              <a:t>of </a:t>
            </a:r>
            <a:r>
              <a:rPr sz="1650" spc="-11" dirty="0">
                <a:latin typeface="Noto Sans"/>
                <a:cs typeface="Noto Sans"/>
              </a:rPr>
              <a:t>variables in </a:t>
            </a:r>
            <a:r>
              <a:rPr sz="1650" spc="-15" dirty="0">
                <a:latin typeface="Noto Sans"/>
                <a:cs typeface="Noto Sans"/>
              </a:rPr>
              <a:t>the</a:t>
            </a:r>
            <a:r>
              <a:rPr sz="1650" spc="113" dirty="0">
                <a:latin typeface="Noto Sans"/>
                <a:cs typeface="Noto Sans"/>
              </a:rPr>
              <a:t> </a:t>
            </a:r>
            <a:r>
              <a:rPr sz="1650" spc="-11" dirty="0">
                <a:latin typeface="Noto Sans"/>
                <a:cs typeface="Noto Sans"/>
              </a:rPr>
              <a:t>model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47696" y="5113782"/>
            <a:ext cx="8898255" cy="1207294"/>
            <a:chOff x="2863595" y="6818376"/>
            <a:chExt cx="11864340" cy="1609725"/>
          </a:xfrm>
        </p:grpSpPr>
        <p:sp>
          <p:nvSpPr>
            <p:cNvPr id="8" name="object 8"/>
            <p:cNvSpPr/>
            <p:nvPr/>
          </p:nvSpPr>
          <p:spPr>
            <a:xfrm>
              <a:off x="3953255" y="6992112"/>
              <a:ext cx="10768965" cy="1300480"/>
            </a:xfrm>
            <a:custGeom>
              <a:avLst/>
              <a:gdLst/>
              <a:ahLst/>
              <a:cxnLst/>
              <a:rect l="l" t="t" r="r" b="b"/>
              <a:pathLst>
                <a:path w="10768965" h="1300479">
                  <a:moveTo>
                    <a:pt x="0" y="216662"/>
                  </a:moveTo>
                  <a:lnTo>
                    <a:pt x="5723" y="166991"/>
                  </a:lnTo>
                  <a:lnTo>
                    <a:pt x="22026" y="121390"/>
                  </a:lnTo>
                  <a:lnTo>
                    <a:pt x="47606" y="81161"/>
                  </a:lnTo>
                  <a:lnTo>
                    <a:pt x="81161" y="47606"/>
                  </a:lnTo>
                  <a:lnTo>
                    <a:pt x="121390" y="22026"/>
                  </a:lnTo>
                  <a:lnTo>
                    <a:pt x="166991" y="5723"/>
                  </a:lnTo>
                  <a:lnTo>
                    <a:pt x="216662" y="0"/>
                  </a:lnTo>
                  <a:lnTo>
                    <a:pt x="10551922" y="0"/>
                  </a:lnTo>
                  <a:lnTo>
                    <a:pt x="10601592" y="5723"/>
                  </a:lnTo>
                  <a:lnTo>
                    <a:pt x="10647193" y="22026"/>
                  </a:lnTo>
                  <a:lnTo>
                    <a:pt x="10687422" y="47606"/>
                  </a:lnTo>
                  <a:lnTo>
                    <a:pt x="10720977" y="81161"/>
                  </a:lnTo>
                  <a:lnTo>
                    <a:pt x="10746557" y="121390"/>
                  </a:lnTo>
                  <a:lnTo>
                    <a:pt x="10762860" y="166991"/>
                  </a:lnTo>
                  <a:lnTo>
                    <a:pt x="10768584" y="216662"/>
                  </a:lnTo>
                  <a:lnTo>
                    <a:pt x="10768584" y="1083297"/>
                  </a:lnTo>
                  <a:lnTo>
                    <a:pt x="10762860" y="1132980"/>
                  </a:lnTo>
                  <a:lnTo>
                    <a:pt x="10746557" y="1178587"/>
                  </a:lnTo>
                  <a:lnTo>
                    <a:pt x="10720977" y="1218818"/>
                  </a:lnTo>
                  <a:lnTo>
                    <a:pt x="10687422" y="1252372"/>
                  </a:lnTo>
                  <a:lnTo>
                    <a:pt x="10647193" y="1277949"/>
                  </a:lnTo>
                  <a:lnTo>
                    <a:pt x="10601592" y="1294249"/>
                  </a:lnTo>
                  <a:lnTo>
                    <a:pt x="10551922" y="1299972"/>
                  </a:lnTo>
                  <a:lnTo>
                    <a:pt x="216662" y="1299972"/>
                  </a:lnTo>
                  <a:lnTo>
                    <a:pt x="166991" y="1294249"/>
                  </a:lnTo>
                  <a:lnTo>
                    <a:pt x="121390" y="1277949"/>
                  </a:lnTo>
                  <a:lnTo>
                    <a:pt x="81161" y="1252372"/>
                  </a:lnTo>
                  <a:lnTo>
                    <a:pt x="47606" y="1218818"/>
                  </a:lnTo>
                  <a:lnTo>
                    <a:pt x="22026" y="1178587"/>
                  </a:lnTo>
                  <a:lnTo>
                    <a:pt x="5723" y="1132980"/>
                  </a:lnTo>
                  <a:lnTo>
                    <a:pt x="0" y="1083297"/>
                  </a:lnTo>
                  <a:lnTo>
                    <a:pt x="0" y="216662"/>
                  </a:lnTo>
                  <a:close/>
                </a:path>
              </a:pathLst>
            </a:custGeom>
            <a:ln w="12192">
              <a:solidFill>
                <a:srgbClr val="C4DFB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2863595" y="6818376"/>
              <a:ext cx="1583435" cy="1609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94138" y="5435726"/>
            <a:ext cx="692800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Y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± 2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standard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errors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provide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approximately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95%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accuracy. However,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3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standard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errors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provide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99%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confidence</a:t>
            </a:r>
            <a:r>
              <a:rPr sz="1650" spc="12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interval.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D4C41-4526-4C9E-A541-5845D516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D898A2-0365-4345-A497-2DF8718B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A9076C06-9D4A-4B8B-B7E2-F8BE8D1C1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91784"/>
              </p:ext>
            </p:extLst>
          </p:nvPr>
        </p:nvGraphicFramePr>
        <p:xfrm>
          <a:off x="-8001" y="958977"/>
          <a:ext cx="1987721" cy="515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91770" marR="18288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84">
                <a:tc>
                  <a:txBody>
                    <a:bodyPr/>
                    <a:lstStyle/>
                    <a:p>
                      <a:pPr marL="147320" marR="14097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09220" marR="107314" indent="1778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5">
                <a:tc>
                  <a:txBody>
                    <a:bodyPr/>
                    <a:lstStyle/>
                    <a:p>
                      <a:pPr marL="601345" marR="601345" indent="1397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969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12911" y="1671351"/>
            <a:ext cx="7143750" cy="196351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dummy variable includes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variables,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two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levels coded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0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sz="1650" spc="3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1.</a:t>
            </a:r>
            <a:endParaRPr sz="165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1950">
              <a:latin typeface="Noto Sans"/>
              <a:cs typeface="Noto Sans"/>
            </a:endParaRPr>
          </a:p>
          <a:p>
            <a:pPr marL="266700" indent="-257651"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Assumes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only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intercept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1650" spc="11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different</a:t>
            </a:r>
            <a:endParaRPr sz="1650">
              <a:latin typeface="Noto Sans"/>
              <a:cs typeface="Noto Sans"/>
            </a:endParaRPr>
          </a:p>
          <a:p>
            <a:pPr marL="266700" indent="-257651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Includes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slopes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constant across</a:t>
            </a:r>
            <a:r>
              <a:rPr sz="1650" spc="12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categories</a:t>
            </a:r>
            <a:endParaRPr sz="1650">
              <a:latin typeface="Noto Sans"/>
              <a:cs typeface="Noto Sans"/>
            </a:endParaRPr>
          </a:p>
          <a:p>
            <a:pPr marL="266700" indent="-257651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Permits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qualitative</a:t>
            </a:r>
            <a:r>
              <a:rPr sz="1650" spc="11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endParaRPr sz="1650">
              <a:latin typeface="Noto Sans"/>
              <a:cs typeface="Noto Sans"/>
            </a:endParaRPr>
          </a:p>
          <a:p>
            <a:pPr marL="266700" indent="-257651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Incorporates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large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residuals and influences</a:t>
            </a:r>
            <a:r>
              <a:rPr sz="1650" spc="16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measures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52E63-EB12-46FC-8386-9D170903A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447E3-AE00-46AA-98BF-3CB96F037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9D58D9F4-1C50-4816-B76E-DCEC8D2E0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82804"/>
              </p:ext>
            </p:extLst>
          </p:nvPr>
        </p:nvGraphicFramePr>
        <p:xfrm>
          <a:off x="-8001" y="958977"/>
          <a:ext cx="2023232" cy="515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91770" marR="18288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84">
                <a:tc>
                  <a:txBody>
                    <a:bodyPr/>
                    <a:lstStyle/>
                    <a:p>
                      <a:pPr marL="147320" marR="14097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09220" marR="107314" indent="1778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 Error  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5">
                <a:tc>
                  <a:txBody>
                    <a:bodyPr/>
                    <a:lstStyle/>
                    <a:p>
                      <a:pPr marL="601345" marR="601345" indent="1397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969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47373" y="865823"/>
            <a:ext cx="9215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69092" y="1991677"/>
            <a:ext cx="4412933" cy="2558891"/>
            <a:chOff x="5558790" y="2655570"/>
            <a:chExt cx="5883910" cy="3411854"/>
          </a:xfrm>
        </p:grpSpPr>
        <p:sp>
          <p:nvSpPr>
            <p:cNvPr id="7" name="object 7"/>
            <p:cNvSpPr/>
            <p:nvPr/>
          </p:nvSpPr>
          <p:spPr>
            <a:xfrm>
              <a:off x="7387844" y="5835650"/>
              <a:ext cx="26034" cy="208915"/>
            </a:xfrm>
            <a:custGeom>
              <a:avLst/>
              <a:gdLst/>
              <a:ahLst/>
              <a:cxnLst/>
              <a:rect l="l" t="t" r="r" b="b"/>
              <a:pathLst>
                <a:path w="26034" h="208914">
                  <a:moveTo>
                    <a:pt x="25907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25907" y="208787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7375398" y="581025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9192260" y="5832602"/>
              <a:ext cx="26034" cy="208915"/>
            </a:xfrm>
            <a:custGeom>
              <a:avLst/>
              <a:gdLst/>
              <a:ahLst/>
              <a:cxnLst/>
              <a:rect l="l" t="t" r="r" b="b"/>
              <a:pathLst>
                <a:path w="26034" h="208914">
                  <a:moveTo>
                    <a:pt x="25908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25908" y="208787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79814" y="5807202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12855" y="5832602"/>
              <a:ext cx="26034" cy="208915"/>
            </a:xfrm>
            <a:custGeom>
              <a:avLst/>
              <a:gdLst/>
              <a:ahLst/>
              <a:cxnLst/>
              <a:rect l="l" t="t" r="r" b="b"/>
              <a:pathLst>
                <a:path w="26034" h="208914">
                  <a:moveTo>
                    <a:pt x="25908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25908" y="208787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00410" y="5807202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588762" y="5487416"/>
              <a:ext cx="280670" cy="26034"/>
            </a:xfrm>
            <a:custGeom>
              <a:avLst/>
              <a:gdLst/>
              <a:ahLst/>
              <a:cxnLst/>
              <a:rect l="l" t="t" r="r" b="b"/>
              <a:pathLst>
                <a:path w="280670" h="26035">
                  <a:moveTo>
                    <a:pt x="280415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80415" y="25908"/>
                  </a:lnTo>
                  <a:lnTo>
                    <a:pt x="28041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3362" y="5474970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588762" y="4559300"/>
              <a:ext cx="280670" cy="26034"/>
            </a:xfrm>
            <a:custGeom>
              <a:avLst/>
              <a:gdLst/>
              <a:ahLst/>
              <a:cxnLst/>
              <a:rect l="l" t="t" r="r" b="b"/>
              <a:pathLst>
                <a:path w="280670" h="26035">
                  <a:moveTo>
                    <a:pt x="280415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80415" y="25908"/>
                  </a:lnTo>
                  <a:lnTo>
                    <a:pt x="28041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563362" y="4546854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3326" y="4182999"/>
              <a:ext cx="5498465" cy="908050"/>
            </a:xfrm>
            <a:custGeom>
              <a:avLst/>
              <a:gdLst/>
              <a:ahLst/>
              <a:cxnLst/>
              <a:rect l="l" t="t" r="r" b="b"/>
              <a:pathLst>
                <a:path w="5498465" h="908050">
                  <a:moveTo>
                    <a:pt x="5494020" y="0"/>
                  </a:moveTo>
                  <a:lnTo>
                    <a:pt x="0" y="882396"/>
                  </a:lnTo>
                  <a:lnTo>
                    <a:pt x="4063" y="908050"/>
                  </a:lnTo>
                  <a:lnTo>
                    <a:pt x="5498083" y="25653"/>
                  </a:lnTo>
                  <a:lnTo>
                    <a:pt x="549402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759958" y="4170426"/>
              <a:ext cx="5494020" cy="882650"/>
            </a:xfrm>
            <a:custGeom>
              <a:avLst/>
              <a:gdLst/>
              <a:ahLst/>
              <a:cxnLst/>
              <a:rect l="l" t="t" r="r" b="b"/>
              <a:pathLst>
                <a:path w="5494020" h="882650">
                  <a:moveTo>
                    <a:pt x="0" y="882396"/>
                  </a:moveTo>
                  <a:lnTo>
                    <a:pt x="5494020" y="0"/>
                  </a:lnTo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8762" y="4079240"/>
              <a:ext cx="280670" cy="26034"/>
            </a:xfrm>
            <a:custGeom>
              <a:avLst/>
              <a:gdLst/>
              <a:ahLst/>
              <a:cxnLst/>
              <a:rect l="l" t="t" r="r" b="b"/>
              <a:pathLst>
                <a:path w="280670" h="26035">
                  <a:moveTo>
                    <a:pt x="280415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80415" y="25908"/>
                  </a:lnTo>
                  <a:lnTo>
                    <a:pt x="28041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3362" y="4066794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588762" y="3202940"/>
              <a:ext cx="280670" cy="26034"/>
            </a:xfrm>
            <a:custGeom>
              <a:avLst/>
              <a:gdLst/>
              <a:ahLst/>
              <a:cxnLst/>
              <a:rect l="l" t="t" r="r" b="b"/>
              <a:pathLst>
                <a:path w="280670" h="26035">
                  <a:moveTo>
                    <a:pt x="280415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80415" y="25908"/>
                  </a:lnTo>
                  <a:lnTo>
                    <a:pt x="28041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3362" y="3190494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4190" y="5882132"/>
              <a:ext cx="281940" cy="26034"/>
            </a:xfrm>
            <a:custGeom>
              <a:avLst/>
              <a:gdLst/>
              <a:ahLst/>
              <a:cxnLst/>
              <a:rect l="l" t="t" r="r" b="b"/>
              <a:pathLst>
                <a:path w="281939" h="26035">
                  <a:moveTo>
                    <a:pt x="281939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281939" y="25907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558790" y="5869686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93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3156" y="5858510"/>
              <a:ext cx="26034" cy="208915"/>
            </a:xfrm>
            <a:custGeom>
              <a:avLst/>
              <a:gdLst/>
              <a:ahLst/>
              <a:cxnLst/>
              <a:rect l="l" t="t" r="r" b="b"/>
              <a:pathLst>
                <a:path w="26035" h="208914">
                  <a:moveTo>
                    <a:pt x="25908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25908" y="208787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5680710" y="583311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2968" y="2680970"/>
              <a:ext cx="50800" cy="3215640"/>
            </a:xfrm>
            <a:custGeom>
              <a:avLst/>
              <a:gdLst/>
              <a:ahLst/>
              <a:cxnLst/>
              <a:rect l="l" t="t" r="r" b="b"/>
              <a:pathLst>
                <a:path w="50800" h="3215640">
                  <a:moveTo>
                    <a:pt x="50292" y="0"/>
                  </a:moveTo>
                  <a:lnTo>
                    <a:pt x="0" y="0"/>
                  </a:lnTo>
                  <a:lnTo>
                    <a:pt x="0" y="3215640"/>
                  </a:lnTo>
                  <a:lnTo>
                    <a:pt x="50292" y="321564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2714" y="2655570"/>
              <a:ext cx="0" cy="3215640"/>
            </a:xfrm>
            <a:custGeom>
              <a:avLst/>
              <a:gdLst/>
              <a:ahLst/>
              <a:cxnLst/>
              <a:rect l="l" t="t" r="r" b="b"/>
              <a:pathLst>
                <a:path h="3215640">
                  <a:moveTo>
                    <a:pt x="0" y="0"/>
                  </a:moveTo>
                  <a:lnTo>
                    <a:pt x="0" y="321564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771642" y="5901944"/>
              <a:ext cx="5671185" cy="50800"/>
            </a:xfrm>
            <a:custGeom>
              <a:avLst/>
              <a:gdLst/>
              <a:ahLst/>
              <a:cxnLst/>
              <a:rect l="l" t="t" r="r" b="b"/>
              <a:pathLst>
                <a:path w="5671184" h="50800">
                  <a:moveTo>
                    <a:pt x="5670804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5670804" y="50291"/>
                  </a:lnTo>
                  <a:lnTo>
                    <a:pt x="567080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746242" y="5901690"/>
              <a:ext cx="5671185" cy="0"/>
            </a:xfrm>
            <a:custGeom>
              <a:avLst/>
              <a:gdLst/>
              <a:ahLst/>
              <a:cxnLst/>
              <a:rect l="l" t="t" r="r" b="b"/>
              <a:pathLst>
                <a:path w="5671184">
                  <a:moveTo>
                    <a:pt x="0" y="0"/>
                  </a:moveTo>
                  <a:lnTo>
                    <a:pt x="5670804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3362" y="3618738"/>
              <a:ext cx="280670" cy="1409700"/>
            </a:xfrm>
            <a:custGeom>
              <a:avLst/>
              <a:gdLst/>
              <a:ahLst/>
              <a:cxnLst/>
              <a:rect l="l" t="t" r="r" b="b"/>
              <a:pathLst>
                <a:path w="280670" h="1409700">
                  <a:moveTo>
                    <a:pt x="0" y="1409700"/>
                  </a:moveTo>
                  <a:lnTo>
                    <a:pt x="280415" y="1409700"/>
                  </a:lnTo>
                </a:path>
                <a:path w="280670" h="1409700">
                  <a:moveTo>
                    <a:pt x="0" y="0"/>
                  </a:moveTo>
                  <a:lnTo>
                    <a:pt x="28041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807710" y="3198495"/>
              <a:ext cx="5498465" cy="908050"/>
            </a:xfrm>
            <a:custGeom>
              <a:avLst/>
              <a:gdLst/>
              <a:ahLst/>
              <a:cxnLst/>
              <a:rect l="l" t="t" r="r" b="b"/>
              <a:pathLst>
                <a:path w="5498465" h="908050">
                  <a:moveTo>
                    <a:pt x="5494020" y="0"/>
                  </a:moveTo>
                  <a:lnTo>
                    <a:pt x="0" y="882395"/>
                  </a:lnTo>
                  <a:lnTo>
                    <a:pt x="4063" y="908050"/>
                  </a:lnTo>
                  <a:lnTo>
                    <a:pt x="5498084" y="25653"/>
                  </a:lnTo>
                  <a:lnTo>
                    <a:pt x="549402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784342" y="3185922"/>
              <a:ext cx="5494020" cy="882650"/>
            </a:xfrm>
            <a:custGeom>
              <a:avLst/>
              <a:gdLst/>
              <a:ahLst/>
              <a:cxnLst/>
              <a:rect l="l" t="t" r="r" b="b"/>
              <a:pathLst>
                <a:path w="5494020" h="882650">
                  <a:moveTo>
                    <a:pt x="0" y="882395"/>
                  </a:moveTo>
                  <a:lnTo>
                    <a:pt x="5494020" y="0"/>
                  </a:lnTo>
                </a:path>
              </a:pathLst>
            </a:custGeom>
            <a:ln w="25908">
              <a:solidFill>
                <a:srgbClr val="FF932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23956" y="1664742"/>
            <a:ext cx="17192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34889" y="4285393"/>
            <a:ext cx="29384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b="1" spc="-4" dirty="0">
                <a:latin typeface="Arial"/>
                <a:cs typeface="Arial"/>
              </a:rPr>
              <a:t>X</a:t>
            </a:r>
            <a:r>
              <a:rPr b="1" spc="-5" baseline="-20833" dirty="0">
                <a:latin typeface="Arial"/>
                <a:cs typeface="Arial"/>
              </a:rPr>
              <a:t>1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4963" y="4228300"/>
            <a:ext cx="14668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526" y="4682142"/>
            <a:ext cx="129440" cy="190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 txBox="1"/>
          <p:nvPr/>
        </p:nvSpPr>
        <p:spPr>
          <a:xfrm>
            <a:off x="4174807" y="4612291"/>
            <a:ext cx="1462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4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93801" y="2035111"/>
            <a:ext cx="146161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</a:pPr>
            <a:r>
              <a:rPr sz="1500" b="1" dirty="0">
                <a:latin typeface="Arial"/>
                <a:cs typeface="Arial"/>
              </a:rPr>
              <a:t>Same </a:t>
            </a:r>
            <a:r>
              <a:rPr sz="1500" b="1" spc="-4" dirty="0">
                <a:latin typeface="Arial"/>
                <a:cs typeface="Arial"/>
              </a:rPr>
              <a:t>slopes</a:t>
            </a:r>
            <a:r>
              <a:rPr sz="1500" b="1" spc="-53" dirty="0">
                <a:latin typeface="Arial"/>
                <a:cs typeface="Arial"/>
              </a:rPr>
              <a:t> </a:t>
            </a:r>
            <a:r>
              <a:rPr sz="1500" b="1" spc="4" dirty="0">
                <a:latin typeface="Arial"/>
                <a:cs typeface="Arial"/>
              </a:rPr>
              <a:t>b</a:t>
            </a:r>
            <a:r>
              <a:rPr sz="1463" b="1" spc="5" baseline="-21367" dirty="0">
                <a:latin typeface="Arial"/>
                <a:cs typeface="Arial"/>
              </a:rPr>
              <a:t>1</a:t>
            </a:r>
            <a:endParaRPr sz="1463" baseline="-2136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40115" y="2360638"/>
            <a:ext cx="93440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4" dirty="0">
                <a:solidFill>
                  <a:srgbClr val="FF9329"/>
                </a:solidFill>
                <a:latin typeface="Arial"/>
                <a:cs typeface="Arial"/>
              </a:rPr>
              <a:t>Females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01237" y="3609651"/>
            <a:ext cx="1603534" cy="5225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2010"/>
              </a:lnSpc>
              <a:spcBef>
                <a:spcPts val="75"/>
              </a:spcBef>
            </a:pPr>
            <a:r>
              <a:rPr b="1" spc="-4" dirty="0">
                <a:latin typeface="Arial"/>
                <a:cs typeface="Arial"/>
              </a:rPr>
              <a:t>b</a:t>
            </a:r>
            <a:r>
              <a:rPr b="1" spc="-5" baseline="-20833" dirty="0">
                <a:latin typeface="Arial"/>
                <a:cs typeface="Arial"/>
              </a:rPr>
              <a:t>0</a:t>
            </a:r>
            <a:endParaRPr baseline="-20833">
              <a:latin typeface="Arial"/>
              <a:cs typeface="Arial"/>
            </a:endParaRPr>
          </a:p>
          <a:p>
            <a:pPr marL="948214">
              <a:lnSpc>
                <a:spcPts val="2010"/>
              </a:lnSpc>
            </a:pPr>
            <a:r>
              <a:rPr b="1" spc="-4" dirty="0">
                <a:solidFill>
                  <a:srgbClr val="006FC0"/>
                </a:solidFill>
                <a:latin typeface="Arial"/>
                <a:cs typeface="Arial"/>
              </a:rPr>
              <a:t>Males</a:t>
            </a:r>
            <a:endParaRPr>
              <a:latin typeface="Arial"/>
              <a:cs typeface="Arial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D60A35-8180-4896-886E-00E8A6812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2E38A1-FFA4-468E-A6DE-0728BC22E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46" name="object 2">
            <a:extLst>
              <a:ext uri="{FF2B5EF4-FFF2-40B4-BE49-F238E27FC236}">
                <a16:creationId xmlns:a16="http://schemas.microsoft.com/office/drawing/2014/main" id="{A42F20FA-D37E-42E4-AD86-66BF31671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50627"/>
              </p:ext>
            </p:extLst>
          </p:nvPr>
        </p:nvGraphicFramePr>
        <p:xfrm>
          <a:off x="-8001" y="958977"/>
          <a:ext cx="1969966" cy="515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91770" marR="18288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541">
                <a:tc>
                  <a:txBody>
                    <a:bodyPr/>
                    <a:lstStyle/>
                    <a:p>
                      <a:pPr marL="147320" marR="14097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Error</a:t>
                      </a:r>
                      <a:endParaRPr sz="1800">
                        <a:latin typeface="Noto Sans"/>
                        <a:cs typeface="Noto Sans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49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818">
                <a:tc>
                  <a:txBody>
                    <a:bodyPr/>
                    <a:lstStyle/>
                    <a:p>
                      <a:pPr marL="601345" marR="601345" indent="1397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33257" y="1159483"/>
            <a:ext cx="8228171" cy="1154323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/>
          <a:p>
            <a:pPr marL="266700" indent="-257175">
              <a:spcBef>
                <a:spcPts val="106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Assumes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interaction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between pairs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50" spc="1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variables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Includes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two-way cross-product</a:t>
            </a:r>
            <a:r>
              <a:rPr sz="1650" spc="9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terms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Can 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combined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models, such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a dummy variable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</a:t>
            </a:r>
            <a:r>
              <a:rPr sz="1650" spc="27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DB615-B37B-4FBA-9F32-3CEAED2E5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89E58-299D-4657-B920-09B6AA90A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5D6BE519-EAC0-4F8D-98F4-EA744AADC5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11747"/>
              </p:ext>
            </p:extLst>
          </p:nvPr>
        </p:nvGraphicFramePr>
        <p:xfrm>
          <a:off x="-8001" y="958977"/>
          <a:ext cx="2005477" cy="515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Linear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marL="191770" marR="182880" indent="25272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Method of 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Least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Squares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541">
                <a:tc>
                  <a:txBody>
                    <a:bodyPr/>
                    <a:lstStyle/>
                    <a:p>
                      <a:pPr marL="147320" marR="140970" indent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Coefficient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Multiple 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erm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nat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on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Standard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Error</a:t>
                      </a:r>
                      <a:endParaRPr sz="1800">
                        <a:latin typeface="Noto Sans"/>
                        <a:cs typeface="Noto Sans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Estimate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049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818">
                <a:tc>
                  <a:txBody>
                    <a:bodyPr/>
                    <a:lstStyle/>
                    <a:p>
                      <a:pPr marL="601345" marR="601345" indent="1397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Dummy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Var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ab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3192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Interaction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47373" y="865823"/>
            <a:ext cx="9215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89632" y="2295144"/>
            <a:ext cx="4665821" cy="1982153"/>
            <a:chOff x="5719508" y="3060192"/>
            <a:chExt cx="6221095" cy="2642870"/>
          </a:xfrm>
        </p:grpSpPr>
        <p:sp>
          <p:nvSpPr>
            <p:cNvPr id="7" name="object 7"/>
            <p:cNvSpPr/>
            <p:nvPr/>
          </p:nvSpPr>
          <p:spPr>
            <a:xfrm>
              <a:off x="7096760" y="5533898"/>
              <a:ext cx="26034" cy="152400"/>
            </a:xfrm>
            <a:custGeom>
              <a:avLst/>
              <a:gdLst/>
              <a:ahLst/>
              <a:cxnLst/>
              <a:rect l="l" t="t" r="r" b="b"/>
              <a:pathLst>
                <a:path w="26034" h="152400">
                  <a:moveTo>
                    <a:pt x="2590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5908" y="152400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7084314" y="550849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8439404" y="5530850"/>
              <a:ext cx="26034" cy="152400"/>
            </a:xfrm>
            <a:custGeom>
              <a:avLst/>
              <a:gdLst/>
              <a:ahLst/>
              <a:cxnLst/>
              <a:rect l="l" t="t" r="r" b="b"/>
              <a:pathLst>
                <a:path w="26034" h="152400">
                  <a:moveTo>
                    <a:pt x="25907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5907" y="152400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6958" y="55054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719564" y="5530850"/>
              <a:ext cx="26034" cy="152400"/>
            </a:xfrm>
            <a:custGeom>
              <a:avLst/>
              <a:gdLst/>
              <a:ahLst/>
              <a:cxnLst/>
              <a:rect l="l" t="t" r="r" b="b"/>
              <a:pathLst>
                <a:path w="26034" h="152400">
                  <a:moveTo>
                    <a:pt x="25907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5907" y="152400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707117" y="55054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760974" y="5274056"/>
              <a:ext cx="210820" cy="26034"/>
            </a:xfrm>
            <a:custGeom>
              <a:avLst/>
              <a:gdLst/>
              <a:ahLst/>
              <a:cxnLst/>
              <a:rect l="l" t="t" r="r" b="b"/>
              <a:pathLst>
                <a:path w="210820" h="26035">
                  <a:moveTo>
                    <a:pt x="21031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0312" y="25908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735574" y="5261610"/>
              <a:ext cx="210820" cy="0"/>
            </a:xfrm>
            <a:custGeom>
              <a:avLst/>
              <a:gdLst/>
              <a:ahLst/>
              <a:cxnLst/>
              <a:rect l="l" t="t" r="r" b="b"/>
              <a:pathLst>
                <a:path w="210820">
                  <a:moveTo>
                    <a:pt x="0" y="0"/>
                  </a:moveTo>
                  <a:lnTo>
                    <a:pt x="21031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760974" y="4589780"/>
              <a:ext cx="210820" cy="26034"/>
            </a:xfrm>
            <a:custGeom>
              <a:avLst/>
              <a:gdLst/>
              <a:ahLst/>
              <a:cxnLst/>
              <a:rect l="l" t="t" r="r" b="b"/>
              <a:pathLst>
                <a:path w="210820" h="26035">
                  <a:moveTo>
                    <a:pt x="21031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0312" y="25908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735574" y="4577334"/>
              <a:ext cx="210820" cy="0"/>
            </a:xfrm>
            <a:custGeom>
              <a:avLst/>
              <a:gdLst/>
              <a:ahLst/>
              <a:cxnLst/>
              <a:rect l="l" t="t" r="r" b="b"/>
              <a:pathLst>
                <a:path w="210820">
                  <a:moveTo>
                    <a:pt x="0" y="0"/>
                  </a:moveTo>
                  <a:lnTo>
                    <a:pt x="21031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0974" y="4236212"/>
              <a:ext cx="210820" cy="26034"/>
            </a:xfrm>
            <a:custGeom>
              <a:avLst/>
              <a:gdLst/>
              <a:ahLst/>
              <a:cxnLst/>
              <a:rect l="l" t="t" r="r" b="b"/>
              <a:pathLst>
                <a:path w="210820" h="26035">
                  <a:moveTo>
                    <a:pt x="21031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0312" y="25908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5574" y="4223766"/>
              <a:ext cx="210820" cy="0"/>
            </a:xfrm>
            <a:custGeom>
              <a:avLst/>
              <a:gdLst/>
              <a:ahLst/>
              <a:cxnLst/>
              <a:rect l="l" t="t" r="r" b="b"/>
              <a:pathLst>
                <a:path w="210820">
                  <a:moveTo>
                    <a:pt x="0" y="0"/>
                  </a:moveTo>
                  <a:lnTo>
                    <a:pt x="21031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760974" y="3591560"/>
              <a:ext cx="210820" cy="26034"/>
            </a:xfrm>
            <a:custGeom>
              <a:avLst/>
              <a:gdLst/>
              <a:ahLst/>
              <a:cxnLst/>
              <a:rect l="l" t="t" r="r" b="b"/>
              <a:pathLst>
                <a:path w="210820" h="26035">
                  <a:moveTo>
                    <a:pt x="210312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210312" y="25907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5574" y="3579114"/>
              <a:ext cx="210820" cy="0"/>
            </a:xfrm>
            <a:custGeom>
              <a:avLst/>
              <a:gdLst/>
              <a:ahLst/>
              <a:cxnLst/>
              <a:rect l="l" t="t" r="r" b="b"/>
              <a:pathLst>
                <a:path w="210820">
                  <a:moveTo>
                    <a:pt x="0" y="0"/>
                  </a:moveTo>
                  <a:lnTo>
                    <a:pt x="21031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1116" y="3441573"/>
              <a:ext cx="3856354" cy="1558925"/>
            </a:xfrm>
            <a:custGeom>
              <a:avLst/>
              <a:gdLst/>
              <a:ahLst/>
              <a:cxnLst/>
              <a:rect l="l" t="t" r="r" b="b"/>
              <a:pathLst>
                <a:path w="3856354" h="1558925">
                  <a:moveTo>
                    <a:pt x="3846576" y="0"/>
                  </a:moveTo>
                  <a:lnTo>
                    <a:pt x="0" y="1534667"/>
                  </a:lnTo>
                  <a:lnTo>
                    <a:pt x="9651" y="1558798"/>
                  </a:lnTo>
                  <a:lnTo>
                    <a:pt x="3856228" y="24129"/>
                  </a:lnTo>
                  <a:lnTo>
                    <a:pt x="3846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0542" y="3428238"/>
              <a:ext cx="3846829" cy="1534795"/>
            </a:xfrm>
            <a:custGeom>
              <a:avLst/>
              <a:gdLst/>
              <a:ahLst/>
              <a:cxnLst/>
              <a:rect l="l" t="t" r="r" b="b"/>
              <a:pathLst>
                <a:path w="3846829" h="1534795">
                  <a:moveTo>
                    <a:pt x="0" y="1534667"/>
                  </a:moveTo>
                  <a:lnTo>
                    <a:pt x="3846576" y="0"/>
                  </a:lnTo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907024" y="4903851"/>
              <a:ext cx="4008754" cy="570230"/>
            </a:xfrm>
            <a:custGeom>
              <a:avLst/>
              <a:gdLst/>
              <a:ahLst/>
              <a:cxnLst/>
              <a:rect l="l" t="t" r="r" b="b"/>
              <a:pathLst>
                <a:path w="4008754" h="570229">
                  <a:moveTo>
                    <a:pt x="4005072" y="0"/>
                  </a:moveTo>
                  <a:lnTo>
                    <a:pt x="0" y="544068"/>
                  </a:lnTo>
                  <a:lnTo>
                    <a:pt x="3555" y="569722"/>
                  </a:lnTo>
                  <a:lnTo>
                    <a:pt x="4008628" y="25653"/>
                  </a:lnTo>
                  <a:lnTo>
                    <a:pt x="400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883402" y="4891277"/>
              <a:ext cx="4005579" cy="544195"/>
            </a:xfrm>
            <a:custGeom>
              <a:avLst/>
              <a:gdLst/>
              <a:ahLst/>
              <a:cxnLst/>
              <a:rect l="l" t="t" r="r" b="b"/>
              <a:pathLst>
                <a:path w="4005579" h="544195">
                  <a:moveTo>
                    <a:pt x="0" y="544068"/>
                  </a:moveTo>
                  <a:lnTo>
                    <a:pt x="4005072" y="0"/>
                  </a:lnTo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757926" y="5563616"/>
              <a:ext cx="210820" cy="26034"/>
            </a:xfrm>
            <a:custGeom>
              <a:avLst/>
              <a:gdLst/>
              <a:ahLst/>
              <a:cxnLst/>
              <a:rect l="l" t="t" r="r" b="b"/>
              <a:pathLst>
                <a:path w="210820" h="26035">
                  <a:moveTo>
                    <a:pt x="21031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0312" y="25908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5732526" y="5551170"/>
              <a:ext cx="210820" cy="0"/>
            </a:xfrm>
            <a:custGeom>
              <a:avLst/>
              <a:gdLst/>
              <a:ahLst/>
              <a:cxnLst/>
              <a:rect l="l" t="t" r="r" b="b"/>
              <a:pathLst>
                <a:path w="210820">
                  <a:moveTo>
                    <a:pt x="0" y="0"/>
                  </a:moveTo>
                  <a:lnTo>
                    <a:pt x="21031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6412" y="5550662"/>
              <a:ext cx="26034" cy="152400"/>
            </a:xfrm>
            <a:custGeom>
              <a:avLst/>
              <a:gdLst/>
              <a:ahLst/>
              <a:cxnLst/>
              <a:rect l="l" t="t" r="r" b="b"/>
              <a:pathLst>
                <a:path w="26035" h="152400">
                  <a:moveTo>
                    <a:pt x="2590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5908" y="152400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23966" y="552526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848604" y="3209798"/>
              <a:ext cx="50800" cy="2368550"/>
            </a:xfrm>
            <a:custGeom>
              <a:avLst/>
              <a:gdLst/>
              <a:ahLst/>
              <a:cxnLst/>
              <a:rect l="l" t="t" r="r" b="b"/>
              <a:pathLst>
                <a:path w="50800" h="2368550">
                  <a:moveTo>
                    <a:pt x="50292" y="0"/>
                  </a:moveTo>
                  <a:lnTo>
                    <a:pt x="0" y="0"/>
                  </a:lnTo>
                  <a:lnTo>
                    <a:pt x="0" y="2368296"/>
                  </a:lnTo>
                  <a:lnTo>
                    <a:pt x="50292" y="2368296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8350" y="3184398"/>
              <a:ext cx="0" cy="2368550"/>
            </a:xfrm>
            <a:custGeom>
              <a:avLst/>
              <a:gdLst/>
              <a:ahLst/>
              <a:cxnLst/>
              <a:rect l="l" t="t" r="r" b="b"/>
              <a:pathLst>
                <a:path h="2368550">
                  <a:moveTo>
                    <a:pt x="0" y="0"/>
                  </a:moveTo>
                  <a:lnTo>
                    <a:pt x="0" y="2368296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898134" y="5575808"/>
              <a:ext cx="4218940" cy="50800"/>
            </a:xfrm>
            <a:custGeom>
              <a:avLst/>
              <a:gdLst/>
              <a:ahLst/>
              <a:cxnLst/>
              <a:rect l="l" t="t" r="r" b="b"/>
              <a:pathLst>
                <a:path w="4218940" h="50800">
                  <a:moveTo>
                    <a:pt x="4218432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4218432" y="50291"/>
                  </a:lnTo>
                  <a:lnTo>
                    <a:pt x="421843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872734" y="5575554"/>
              <a:ext cx="4218940" cy="0"/>
            </a:xfrm>
            <a:custGeom>
              <a:avLst/>
              <a:gdLst/>
              <a:ahLst/>
              <a:cxnLst/>
              <a:rect l="l" t="t" r="r" b="b"/>
              <a:pathLst>
                <a:path w="4218940">
                  <a:moveTo>
                    <a:pt x="0" y="0"/>
                  </a:moveTo>
                  <a:lnTo>
                    <a:pt x="4218432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5574" y="3894582"/>
              <a:ext cx="210820" cy="1038225"/>
            </a:xfrm>
            <a:custGeom>
              <a:avLst/>
              <a:gdLst/>
              <a:ahLst/>
              <a:cxnLst/>
              <a:rect l="l" t="t" r="r" b="b"/>
              <a:pathLst>
                <a:path w="210820" h="1038225">
                  <a:moveTo>
                    <a:pt x="0" y="1037843"/>
                  </a:moveTo>
                  <a:lnTo>
                    <a:pt x="210312" y="1037843"/>
                  </a:lnTo>
                </a:path>
                <a:path w="210820" h="1038225">
                  <a:moveTo>
                    <a:pt x="0" y="0"/>
                  </a:moveTo>
                  <a:lnTo>
                    <a:pt x="21031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036308" y="3060192"/>
              <a:ext cx="4904740" cy="459105"/>
            </a:xfrm>
            <a:custGeom>
              <a:avLst/>
              <a:gdLst/>
              <a:ahLst/>
              <a:cxnLst/>
              <a:rect l="l" t="t" r="r" b="b"/>
              <a:pathLst>
                <a:path w="4904740" h="459104">
                  <a:moveTo>
                    <a:pt x="4904232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4904232" y="458724"/>
                  </a:lnTo>
                  <a:lnTo>
                    <a:pt x="4904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54861" y="4060507"/>
            <a:ext cx="27622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31" b="1" spc="-5" baseline="-21072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631" baseline="-21072">
              <a:latin typeface="Noto Sans"/>
              <a:cs typeface="Noto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24598" y="3558255"/>
            <a:ext cx="138589" cy="7221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4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15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05726" y="2548700"/>
            <a:ext cx="257651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12</a:t>
            </a:r>
            <a:endParaRPr sz="1650">
              <a:latin typeface="Noto Sans"/>
              <a:cs typeface="Noto Sans"/>
            </a:endParaRPr>
          </a:p>
          <a:p>
            <a:pPr marL="128111">
              <a:spcBef>
                <a:spcPts val="1819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8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89107" y="4319740"/>
            <a:ext cx="13858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38779" y="4319740"/>
            <a:ext cx="13858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36927" y="4319740"/>
            <a:ext cx="317182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.5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19842" y="4319740"/>
            <a:ext cx="317182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.5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88346" y="2018156"/>
            <a:ext cx="15001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97805" y="1900808"/>
            <a:ext cx="2598420" cy="342900"/>
          </a:xfrm>
          <a:custGeom>
            <a:avLst/>
            <a:gdLst/>
            <a:ahLst/>
            <a:cxnLst/>
            <a:rect l="l" t="t" r="r" b="b"/>
            <a:pathLst>
              <a:path w="3464559" h="457200">
                <a:moveTo>
                  <a:pt x="3464052" y="0"/>
                </a:moveTo>
                <a:lnTo>
                  <a:pt x="0" y="0"/>
                </a:lnTo>
                <a:lnTo>
                  <a:pt x="0" y="457200"/>
                </a:lnTo>
                <a:lnTo>
                  <a:pt x="3464052" y="457200"/>
                </a:lnTo>
                <a:lnTo>
                  <a:pt x="3464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5360670" y="1926050"/>
            <a:ext cx="235410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Y = 1 + </a:t>
            </a:r>
            <a:r>
              <a:rPr sz="1650" b="1" i="1" dirty="0">
                <a:solidFill>
                  <a:srgbClr val="404040"/>
                </a:solidFill>
                <a:latin typeface="Noto Sans"/>
                <a:cs typeface="Noto Sans"/>
              </a:rPr>
              <a:t>2X</a:t>
            </a:r>
            <a:r>
              <a:rPr sz="1631" b="1" i="1" baseline="-21072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b="1" i="1" dirty="0">
                <a:solidFill>
                  <a:srgbClr val="404040"/>
                </a:solidFill>
                <a:latin typeface="Noto Sans"/>
                <a:cs typeface="Noto Sans"/>
              </a:rPr>
              <a:t>3X</a:t>
            </a:r>
            <a:r>
              <a:rPr sz="1631" b="1" i="1" baseline="-21072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+</a:t>
            </a:r>
            <a:r>
              <a:rPr sz="1650" b="1" i="1" spc="-27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b="1" i="1" dirty="0">
                <a:solidFill>
                  <a:srgbClr val="404040"/>
                </a:solidFill>
                <a:latin typeface="Noto Sans"/>
                <a:cs typeface="Noto Sans"/>
              </a:rPr>
              <a:t>4X</a:t>
            </a:r>
            <a:r>
              <a:rPr sz="1631" b="1" i="1" baseline="-21072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sz="1650" b="1" i="1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31" b="1" i="1" baseline="-21072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endParaRPr sz="1631" baseline="-21072">
              <a:latin typeface="Noto Sans"/>
              <a:cs typeface="Noto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39905" y="2320861"/>
            <a:ext cx="334851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Y = 1 + </a:t>
            </a:r>
            <a:r>
              <a:rPr sz="1650" b="1" i="1" dirty="0">
                <a:solidFill>
                  <a:srgbClr val="404040"/>
                </a:solidFill>
                <a:latin typeface="Noto Sans"/>
                <a:cs typeface="Noto Sans"/>
              </a:rPr>
              <a:t>2X</a:t>
            </a:r>
            <a:r>
              <a:rPr sz="1631" b="1" i="1" baseline="-21072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+ 3(1) + 4X</a:t>
            </a:r>
            <a:r>
              <a:rPr sz="1631" b="1" i="1" spc="-5" baseline="-21072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(1) = 4 +</a:t>
            </a:r>
            <a:r>
              <a:rPr sz="1650" b="1" i="1" spc="-6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b="1" i="1" dirty="0">
                <a:solidFill>
                  <a:srgbClr val="404040"/>
                </a:solidFill>
                <a:latin typeface="Noto Sans"/>
                <a:cs typeface="Noto Sans"/>
              </a:rPr>
              <a:t>6X</a:t>
            </a:r>
            <a:r>
              <a:rPr sz="1631" b="1" i="1" baseline="-21072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631" baseline="-21072">
              <a:latin typeface="Noto Sans"/>
              <a:cs typeface="Noto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33822" y="3371850"/>
            <a:ext cx="3677126" cy="344329"/>
          </a:xfrm>
          <a:custGeom>
            <a:avLst/>
            <a:gdLst/>
            <a:ahLst/>
            <a:cxnLst/>
            <a:rect l="l" t="t" r="r" b="b"/>
            <a:pathLst>
              <a:path w="4902834" h="459104">
                <a:moveTo>
                  <a:pt x="4902708" y="0"/>
                </a:moveTo>
                <a:lnTo>
                  <a:pt x="0" y="0"/>
                </a:lnTo>
                <a:lnTo>
                  <a:pt x="0" y="458724"/>
                </a:lnTo>
                <a:lnTo>
                  <a:pt x="4902708" y="458724"/>
                </a:lnTo>
                <a:lnTo>
                  <a:pt x="4902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 txBox="1"/>
          <p:nvPr/>
        </p:nvSpPr>
        <p:spPr>
          <a:xfrm>
            <a:off x="5496021" y="3397948"/>
            <a:ext cx="334851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Y = 1 + </a:t>
            </a:r>
            <a:r>
              <a:rPr sz="1650" b="1" i="1" dirty="0">
                <a:solidFill>
                  <a:srgbClr val="404040"/>
                </a:solidFill>
                <a:latin typeface="Noto Sans"/>
                <a:cs typeface="Noto Sans"/>
              </a:rPr>
              <a:t>2X</a:t>
            </a:r>
            <a:r>
              <a:rPr sz="1631" b="1" i="1" baseline="-21072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+ 3(0) + 4X</a:t>
            </a:r>
            <a:r>
              <a:rPr sz="1631" b="1" i="1" spc="-5" baseline="-21072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sz="1650" b="1" i="1" spc="-4" dirty="0">
                <a:solidFill>
                  <a:srgbClr val="404040"/>
                </a:solidFill>
                <a:latin typeface="Noto Sans"/>
                <a:cs typeface="Noto Sans"/>
              </a:rPr>
              <a:t>(0) = 1 +</a:t>
            </a:r>
            <a:r>
              <a:rPr sz="1650" b="1" i="1" spc="-6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b="1" i="1" dirty="0">
                <a:solidFill>
                  <a:srgbClr val="404040"/>
                </a:solidFill>
                <a:latin typeface="Noto Sans"/>
                <a:cs typeface="Noto Sans"/>
              </a:rPr>
              <a:t>2X</a:t>
            </a:r>
            <a:r>
              <a:rPr sz="1631" b="1" i="1" baseline="-21072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631" baseline="-21072">
              <a:latin typeface="Noto Sans"/>
              <a:cs typeface="Noto San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97405" y="5105781"/>
            <a:ext cx="8899684" cy="1207294"/>
            <a:chOff x="2796539" y="6807707"/>
            <a:chExt cx="11866245" cy="1609725"/>
          </a:xfrm>
        </p:grpSpPr>
        <p:sp>
          <p:nvSpPr>
            <p:cNvPr id="49" name="object 49"/>
            <p:cNvSpPr/>
            <p:nvPr/>
          </p:nvSpPr>
          <p:spPr>
            <a:xfrm>
              <a:off x="3887723" y="6982967"/>
              <a:ext cx="10768965" cy="1300480"/>
            </a:xfrm>
            <a:custGeom>
              <a:avLst/>
              <a:gdLst/>
              <a:ahLst/>
              <a:cxnLst/>
              <a:rect l="l" t="t" r="r" b="b"/>
              <a:pathLst>
                <a:path w="10768965" h="1300479">
                  <a:moveTo>
                    <a:pt x="0" y="216661"/>
                  </a:moveTo>
                  <a:lnTo>
                    <a:pt x="5723" y="166991"/>
                  </a:lnTo>
                  <a:lnTo>
                    <a:pt x="22026" y="121390"/>
                  </a:lnTo>
                  <a:lnTo>
                    <a:pt x="47606" y="81161"/>
                  </a:lnTo>
                  <a:lnTo>
                    <a:pt x="81161" y="47606"/>
                  </a:lnTo>
                  <a:lnTo>
                    <a:pt x="121390" y="22026"/>
                  </a:lnTo>
                  <a:lnTo>
                    <a:pt x="166991" y="5723"/>
                  </a:lnTo>
                  <a:lnTo>
                    <a:pt x="216662" y="0"/>
                  </a:lnTo>
                  <a:lnTo>
                    <a:pt x="10551922" y="0"/>
                  </a:lnTo>
                  <a:lnTo>
                    <a:pt x="10601592" y="5723"/>
                  </a:lnTo>
                  <a:lnTo>
                    <a:pt x="10647193" y="22026"/>
                  </a:lnTo>
                  <a:lnTo>
                    <a:pt x="10687422" y="47606"/>
                  </a:lnTo>
                  <a:lnTo>
                    <a:pt x="10720977" y="81161"/>
                  </a:lnTo>
                  <a:lnTo>
                    <a:pt x="10746557" y="121390"/>
                  </a:lnTo>
                  <a:lnTo>
                    <a:pt x="10762860" y="166991"/>
                  </a:lnTo>
                  <a:lnTo>
                    <a:pt x="10768584" y="216661"/>
                  </a:lnTo>
                  <a:lnTo>
                    <a:pt x="10768584" y="1083309"/>
                  </a:lnTo>
                  <a:lnTo>
                    <a:pt x="10762860" y="1132988"/>
                  </a:lnTo>
                  <a:lnTo>
                    <a:pt x="10746557" y="1178592"/>
                  </a:lnTo>
                  <a:lnTo>
                    <a:pt x="10720977" y="1218821"/>
                  </a:lnTo>
                  <a:lnTo>
                    <a:pt x="10687422" y="1252373"/>
                  </a:lnTo>
                  <a:lnTo>
                    <a:pt x="10647193" y="1277950"/>
                  </a:lnTo>
                  <a:lnTo>
                    <a:pt x="10601592" y="1294249"/>
                  </a:lnTo>
                  <a:lnTo>
                    <a:pt x="10551922" y="1299971"/>
                  </a:lnTo>
                  <a:lnTo>
                    <a:pt x="216662" y="1299971"/>
                  </a:lnTo>
                  <a:lnTo>
                    <a:pt x="166991" y="1294249"/>
                  </a:lnTo>
                  <a:lnTo>
                    <a:pt x="121390" y="1277950"/>
                  </a:lnTo>
                  <a:lnTo>
                    <a:pt x="81161" y="1252373"/>
                  </a:lnTo>
                  <a:lnTo>
                    <a:pt x="47606" y="1218821"/>
                  </a:lnTo>
                  <a:lnTo>
                    <a:pt x="22026" y="1178592"/>
                  </a:lnTo>
                  <a:lnTo>
                    <a:pt x="5723" y="1132988"/>
                  </a:lnTo>
                  <a:lnTo>
                    <a:pt x="0" y="1083309"/>
                  </a:lnTo>
                  <a:lnTo>
                    <a:pt x="0" y="216661"/>
                  </a:lnTo>
                  <a:close/>
                </a:path>
              </a:pathLst>
            </a:custGeom>
            <a:ln w="12192">
              <a:solidFill>
                <a:srgbClr val="C4DFB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6539" y="6807707"/>
              <a:ext cx="1583436" cy="1609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325463" y="5680519"/>
            <a:ext cx="631602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effect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31" baseline="-21072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measured by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4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631" spc="-5" baseline="-21072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spc="-11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631" spc="-17" baseline="-21072" dirty="0">
                <a:solidFill>
                  <a:srgbClr val="404040"/>
                </a:solidFill>
                <a:latin typeface="Noto Sans"/>
                <a:cs typeface="Noto Sans"/>
              </a:rPr>
              <a:t>3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31" spc="-17" baseline="-21072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,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respectively.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25464" y="5427916"/>
            <a:ext cx="691848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  <a:tabLst>
                <a:tab pos="906304" algn="l"/>
              </a:tabLst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	</a:t>
            </a:r>
            <a:r>
              <a:rPr sz="1856" spc="264" baseline="6734" dirty="0">
                <a:latin typeface="Symbol"/>
                <a:cs typeface="Symbol"/>
              </a:rPr>
              <a:t></a:t>
            </a:r>
            <a:r>
              <a:rPr sz="1856" spc="-180" baseline="6734" dirty="0">
                <a:latin typeface="Times New Roman"/>
                <a:cs typeface="Times New Roman"/>
              </a:rPr>
              <a:t> </a:t>
            </a:r>
            <a:r>
              <a:rPr sz="1856" spc="208" baseline="6734" dirty="0">
                <a:latin typeface="Times New Roman"/>
                <a:cs typeface="Times New Roman"/>
              </a:rPr>
              <a:t>β</a:t>
            </a:r>
            <a:r>
              <a:rPr sz="1069" spc="134" baseline="-14619" dirty="0">
                <a:latin typeface="Times New Roman"/>
                <a:cs typeface="Times New Roman"/>
              </a:rPr>
              <a:t>1</a:t>
            </a:r>
            <a:r>
              <a:rPr sz="1856" spc="309" baseline="6734" dirty="0">
                <a:latin typeface="Times New Roman"/>
                <a:cs typeface="Times New Roman"/>
              </a:rPr>
              <a:t>X</a:t>
            </a:r>
            <a:r>
              <a:rPr sz="1069" spc="191" baseline="-14619" dirty="0">
                <a:latin typeface="Times New Roman"/>
                <a:cs typeface="Times New Roman"/>
              </a:rPr>
              <a:t>1</a:t>
            </a:r>
            <a:r>
              <a:rPr sz="1069" spc="78" baseline="-14619" dirty="0">
                <a:latin typeface="Times New Roman"/>
                <a:cs typeface="Times New Roman"/>
              </a:rPr>
              <a:t>i</a:t>
            </a:r>
            <a:r>
              <a:rPr sz="1069" baseline="-14619" dirty="0">
                <a:latin typeface="Times New Roman"/>
                <a:cs typeface="Times New Roman"/>
              </a:rPr>
              <a:t> </a:t>
            </a:r>
            <a:r>
              <a:rPr sz="1069" spc="33" baseline="-14619" dirty="0">
                <a:latin typeface="Times New Roman"/>
                <a:cs typeface="Times New Roman"/>
              </a:rPr>
              <a:t> </a:t>
            </a:r>
            <a:r>
              <a:rPr sz="1856" spc="264" baseline="6734" dirty="0">
                <a:latin typeface="Symbol"/>
                <a:cs typeface="Symbol"/>
              </a:rPr>
              <a:t></a:t>
            </a:r>
            <a:r>
              <a:rPr sz="1856" spc="-180" baseline="6734" dirty="0">
                <a:latin typeface="Times New Roman"/>
                <a:cs typeface="Times New Roman"/>
              </a:rPr>
              <a:t> </a:t>
            </a:r>
            <a:r>
              <a:rPr sz="1856" spc="354" baseline="6734" dirty="0">
                <a:latin typeface="Times New Roman"/>
                <a:cs typeface="Times New Roman"/>
              </a:rPr>
              <a:t>β</a:t>
            </a:r>
            <a:r>
              <a:rPr sz="1069" spc="242" baseline="-14619" dirty="0">
                <a:latin typeface="Times New Roman"/>
                <a:cs typeface="Times New Roman"/>
              </a:rPr>
              <a:t>2</a:t>
            </a:r>
            <a:r>
              <a:rPr sz="1856" spc="461" baseline="6734" dirty="0">
                <a:latin typeface="Times New Roman"/>
                <a:cs typeface="Times New Roman"/>
              </a:rPr>
              <a:t>X</a:t>
            </a:r>
            <a:r>
              <a:rPr sz="1069" spc="191" baseline="-14619" dirty="0">
                <a:latin typeface="Times New Roman"/>
                <a:cs typeface="Times New Roman"/>
              </a:rPr>
              <a:t>2</a:t>
            </a:r>
            <a:r>
              <a:rPr sz="1069" spc="78" baseline="-14619" dirty="0">
                <a:latin typeface="Times New Roman"/>
                <a:cs typeface="Times New Roman"/>
              </a:rPr>
              <a:t>i</a:t>
            </a:r>
            <a:r>
              <a:rPr sz="1069" baseline="-14619" dirty="0">
                <a:latin typeface="Times New Roman"/>
                <a:cs typeface="Times New Roman"/>
              </a:rPr>
              <a:t> </a:t>
            </a:r>
            <a:r>
              <a:rPr sz="1069" spc="33" baseline="-14619" dirty="0">
                <a:latin typeface="Times New Roman"/>
                <a:cs typeface="Times New Roman"/>
              </a:rPr>
              <a:t> </a:t>
            </a:r>
            <a:r>
              <a:rPr sz="1856" spc="264" baseline="6734" dirty="0">
                <a:latin typeface="Symbol"/>
                <a:cs typeface="Symbol"/>
              </a:rPr>
              <a:t></a:t>
            </a:r>
            <a:r>
              <a:rPr sz="1856" spc="-180" baseline="6734" dirty="0">
                <a:latin typeface="Times New Roman"/>
                <a:cs typeface="Times New Roman"/>
              </a:rPr>
              <a:t> </a:t>
            </a:r>
            <a:r>
              <a:rPr sz="1856" spc="309" baseline="6734" dirty="0">
                <a:latin typeface="Times New Roman"/>
                <a:cs typeface="Times New Roman"/>
              </a:rPr>
              <a:t>β</a:t>
            </a:r>
            <a:r>
              <a:rPr sz="1069" spc="197" baseline="-14619" dirty="0">
                <a:latin typeface="Times New Roman"/>
                <a:cs typeface="Times New Roman"/>
              </a:rPr>
              <a:t>3</a:t>
            </a:r>
            <a:r>
              <a:rPr sz="1856" spc="314" baseline="6734" dirty="0">
                <a:latin typeface="Times New Roman"/>
                <a:cs typeface="Times New Roman"/>
              </a:rPr>
              <a:t>X</a:t>
            </a:r>
            <a:r>
              <a:rPr sz="1069" spc="191" baseline="-14619" dirty="0">
                <a:latin typeface="Times New Roman"/>
                <a:cs typeface="Times New Roman"/>
              </a:rPr>
              <a:t>1</a:t>
            </a:r>
            <a:r>
              <a:rPr sz="1069" spc="140" baseline="-14619" dirty="0">
                <a:latin typeface="Times New Roman"/>
                <a:cs typeface="Times New Roman"/>
              </a:rPr>
              <a:t>i</a:t>
            </a:r>
            <a:r>
              <a:rPr sz="1856" spc="461" baseline="6734" dirty="0">
                <a:latin typeface="Times New Roman"/>
                <a:cs typeface="Times New Roman"/>
              </a:rPr>
              <a:t>X</a:t>
            </a:r>
            <a:r>
              <a:rPr sz="1069" spc="191" baseline="-14619" dirty="0">
                <a:latin typeface="Times New Roman"/>
                <a:cs typeface="Times New Roman"/>
              </a:rPr>
              <a:t>2</a:t>
            </a:r>
            <a:r>
              <a:rPr sz="1069" spc="-281" baseline="-14619" dirty="0">
                <a:latin typeface="Times New Roman"/>
                <a:cs typeface="Times New Roman"/>
              </a:rPr>
              <a:t>i</a:t>
            </a:r>
            <a:r>
              <a:rPr sz="1650" spc="-41" dirty="0">
                <a:solidFill>
                  <a:srgbClr val="404040"/>
                </a:solidFill>
                <a:latin typeface="Noto Sans"/>
                <a:cs typeface="Noto Sans"/>
              </a:rPr>
              <a:t>,</a:t>
            </a:r>
            <a:r>
              <a:rPr sz="1650" spc="-22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856" spc="264" baseline="6734" dirty="0">
                <a:latin typeface="Symbol"/>
                <a:cs typeface="Symbol"/>
              </a:rPr>
              <a:t></a:t>
            </a:r>
            <a:r>
              <a:rPr sz="1856" spc="-107" baseline="6734" dirty="0">
                <a:latin typeface="Times New Roman"/>
                <a:cs typeface="Times New Roman"/>
              </a:rPr>
              <a:t> </a:t>
            </a:r>
            <a:r>
              <a:rPr sz="1856" spc="298" baseline="6734" dirty="0">
                <a:latin typeface="Times New Roman"/>
                <a:cs typeface="Times New Roman"/>
              </a:rPr>
              <a:t>ε</a:t>
            </a:r>
            <a:r>
              <a:rPr sz="1069" spc="-118" baseline="-14619" dirty="0">
                <a:latin typeface="Times New Roman"/>
                <a:cs typeface="Times New Roman"/>
              </a:rPr>
              <a:t>i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w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ithou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w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ith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ction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rm,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21853" y="5461360"/>
            <a:ext cx="588645" cy="20060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</a:pPr>
            <a:r>
              <a:rPr sz="1238" spc="68" dirty="0">
                <a:latin typeface="Times New Roman"/>
                <a:cs typeface="Times New Roman"/>
              </a:rPr>
              <a:t>Y</a:t>
            </a:r>
            <a:r>
              <a:rPr sz="1069" spc="101" baseline="-23391" dirty="0">
                <a:latin typeface="Times New Roman"/>
                <a:cs typeface="Times New Roman"/>
              </a:rPr>
              <a:t>i </a:t>
            </a:r>
            <a:r>
              <a:rPr sz="1238" spc="176" dirty="0">
                <a:latin typeface="Symbol"/>
                <a:cs typeface="Symbol"/>
              </a:rPr>
              <a:t></a:t>
            </a:r>
            <a:r>
              <a:rPr sz="1238" spc="-71" dirty="0">
                <a:latin typeface="Times New Roman"/>
                <a:cs typeface="Times New Roman"/>
              </a:rPr>
              <a:t> </a:t>
            </a:r>
            <a:r>
              <a:rPr sz="1238" spc="158" dirty="0">
                <a:latin typeface="Times New Roman"/>
                <a:cs typeface="Times New Roman"/>
              </a:rPr>
              <a:t>β</a:t>
            </a:r>
            <a:r>
              <a:rPr sz="1069" spc="236" baseline="-23391" dirty="0">
                <a:latin typeface="Times New Roman"/>
                <a:cs typeface="Times New Roman"/>
              </a:rPr>
              <a:t>0</a:t>
            </a:r>
            <a:endParaRPr sz="1069" baseline="-23391">
              <a:latin typeface="Times New Roman"/>
              <a:cs typeface="Times New Roman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7FD4381-AAE2-439F-AFA5-C6D1F610D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725D9DB-BB7F-4ACE-9946-31465A512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58" name="object 2">
            <a:extLst>
              <a:ext uri="{FF2B5EF4-FFF2-40B4-BE49-F238E27FC236}">
                <a16:creationId xmlns:a16="http://schemas.microsoft.com/office/drawing/2014/main" id="{411D90CA-364E-4287-8F43-C0BA3494F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4260" y="249701"/>
            <a:ext cx="37843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5" dirty="0">
                <a:solidFill>
                  <a:srgbClr val="3E3E3E"/>
                </a:solidFill>
                <a:latin typeface="Noto Sans"/>
                <a:cs typeface="Noto Sans"/>
              </a:rPr>
              <a:t>Regression Analysis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4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Non-Linear Regression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8057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C808D26B-BE95-4EBE-A563-F3F396CCB9CC}"/>
              </a:ext>
            </a:extLst>
          </p:cNvPr>
          <p:cNvGrpSpPr/>
          <p:nvPr/>
        </p:nvGrpSpPr>
        <p:grpSpPr>
          <a:xfrm>
            <a:off x="0" y="0"/>
            <a:ext cx="12192000" cy="80870"/>
            <a:chOff x="0" y="7545322"/>
            <a:chExt cx="16256634" cy="131446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F3AC760F-6E9E-4DA1-8227-4B9ED49EB083}"/>
                </a:ext>
              </a:extLst>
            </p:cNvPr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5AF717B5-DD29-4327-8E03-818E37468567}"/>
                </a:ext>
              </a:extLst>
            </p:cNvPr>
            <p:cNvSpPr/>
            <p:nvPr/>
          </p:nvSpPr>
          <p:spPr>
            <a:xfrm>
              <a:off x="1463040" y="7545322"/>
              <a:ext cx="7101840" cy="131446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2B9E413F-B348-4C22-AE2E-3DF24D987147}"/>
                </a:ext>
              </a:extLst>
            </p:cNvPr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8362C3A7-CB2C-4738-98B6-27C93044468C}"/>
                </a:ext>
              </a:extLst>
            </p:cNvPr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582790A2-8193-4498-8BD1-AA781C136525}"/>
                </a:ext>
              </a:extLst>
            </p:cNvPr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69526DAF-8BD3-4C62-8E7A-99210902069A}"/>
                </a:ext>
              </a:extLst>
            </p:cNvPr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D2E63-AE7F-4BE9-B1B4-43C574C2C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8"/>
          <a:stretch/>
        </p:blipFill>
        <p:spPr>
          <a:xfrm>
            <a:off x="0" y="62144"/>
            <a:ext cx="12192000" cy="6733711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E26B0ABC-330C-4284-80A5-22143AC0E844}"/>
              </a:ext>
            </a:extLst>
          </p:cNvPr>
          <p:cNvSpPr txBox="1">
            <a:spLocks/>
          </p:cNvSpPr>
          <p:nvPr/>
        </p:nvSpPr>
        <p:spPr>
          <a:xfrm>
            <a:off x="359888" y="376312"/>
            <a:ext cx="42144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35" dirty="0">
                <a:solidFill>
                  <a:srgbClr val="3E3E3E"/>
                </a:solidFill>
                <a:latin typeface="Noto sans"/>
              </a:rPr>
              <a:t>Learning</a:t>
            </a:r>
            <a:r>
              <a:rPr lang="en-IN" sz="2400" b="1" spc="-20" dirty="0">
                <a:solidFill>
                  <a:srgbClr val="3E3E3E"/>
                </a:solidFill>
                <a:latin typeface="Noto sans"/>
              </a:rPr>
              <a:t> </a:t>
            </a:r>
            <a:r>
              <a:rPr lang="en-IN" sz="2400" b="1" spc="70" dirty="0">
                <a:solidFill>
                  <a:srgbClr val="3E3E3E"/>
                </a:solidFill>
                <a:latin typeface="Noto sans"/>
              </a:rPr>
              <a:t>Objectives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324CC26-48F9-492B-A31F-21E0B13624F2}"/>
              </a:ext>
            </a:extLst>
          </p:cNvPr>
          <p:cNvSpPr/>
          <p:nvPr/>
        </p:nvSpPr>
        <p:spPr>
          <a:xfrm>
            <a:off x="359888" y="926161"/>
            <a:ext cx="2756174" cy="45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C18329B1-CFA7-47F3-9922-67DDC1FFD9D2}"/>
              </a:ext>
            </a:extLst>
          </p:cNvPr>
          <p:cNvSpPr/>
          <p:nvPr/>
        </p:nvSpPr>
        <p:spPr>
          <a:xfrm>
            <a:off x="136023" y="1563734"/>
            <a:ext cx="412595" cy="407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D8AD45FC-FB67-4234-BA3F-8D7505249354}"/>
              </a:ext>
            </a:extLst>
          </p:cNvPr>
          <p:cNvSpPr/>
          <p:nvPr/>
        </p:nvSpPr>
        <p:spPr>
          <a:xfrm>
            <a:off x="134220" y="2381421"/>
            <a:ext cx="412595" cy="407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FAD3B3F-885D-4349-8E68-D3D69D7DE754}"/>
              </a:ext>
            </a:extLst>
          </p:cNvPr>
          <p:cNvSpPr/>
          <p:nvPr/>
        </p:nvSpPr>
        <p:spPr>
          <a:xfrm>
            <a:off x="140803" y="3960515"/>
            <a:ext cx="412595" cy="407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5FC6FF13-BCE9-4EF1-B93D-1BE01671ACE8}"/>
              </a:ext>
            </a:extLst>
          </p:cNvPr>
          <p:cNvSpPr/>
          <p:nvPr/>
        </p:nvSpPr>
        <p:spPr>
          <a:xfrm>
            <a:off x="134219" y="4801710"/>
            <a:ext cx="412595" cy="407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3ECA262D-139B-497E-9631-6F5FCB938036}"/>
              </a:ext>
            </a:extLst>
          </p:cNvPr>
          <p:cNvSpPr/>
          <p:nvPr/>
        </p:nvSpPr>
        <p:spPr>
          <a:xfrm>
            <a:off x="140803" y="3182722"/>
            <a:ext cx="412595" cy="407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00D7020D-B085-42D5-8A9A-3C54FDF4B6D0}"/>
              </a:ext>
            </a:extLst>
          </p:cNvPr>
          <p:cNvSpPr txBox="1"/>
          <p:nvPr/>
        </p:nvSpPr>
        <p:spPr>
          <a:xfrm>
            <a:off x="694202" y="1563734"/>
            <a:ext cx="7402234" cy="3902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Explain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2200" spc="-40" dirty="0">
                <a:solidFill>
                  <a:srgbClr val="404040"/>
                </a:solidFill>
                <a:latin typeface="Noto Sans"/>
                <a:cs typeface="Noto Sans"/>
              </a:rPr>
              <a:t>meaning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and uses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2200" spc="-25" dirty="0">
                <a:solidFill>
                  <a:srgbClr val="404040"/>
                </a:solidFill>
                <a:latin typeface="Noto Sans"/>
                <a:cs typeface="Noto Sans"/>
              </a:rPr>
              <a:t>regression</a:t>
            </a:r>
            <a:r>
              <a:rPr sz="2200" spc="22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analysis</a:t>
            </a:r>
            <a:endParaRPr sz="22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Describe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different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types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2200" spc="-25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analysis</a:t>
            </a:r>
            <a:r>
              <a:rPr sz="2200" spc="27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models</a:t>
            </a:r>
            <a:endParaRPr sz="22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List the functions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to convert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non-linear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models to linear</a:t>
            </a:r>
            <a:r>
              <a:rPr sz="2200" spc="28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models</a:t>
            </a:r>
            <a:endParaRPr sz="22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5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Discuss R squared and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adjusted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R squared</a:t>
            </a:r>
            <a:r>
              <a:rPr sz="2200" spc="22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models</a:t>
            </a:r>
            <a:endParaRPr sz="22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 dirty="0">
              <a:latin typeface="Noto Sans"/>
              <a:cs typeface="Noto Sans"/>
            </a:endParaRPr>
          </a:p>
          <a:p>
            <a:pPr marL="12700" marR="5080">
              <a:lnSpc>
                <a:spcPct val="100000"/>
              </a:lnSpc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Explain Principal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Component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Analysis and Factor Analysis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Dimensionality 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Reduction</a:t>
            </a:r>
            <a:endParaRPr sz="22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2783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951" y="248341"/>
            <a:ext cx="461650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What </a:t>
            </a:r>
            <a:r>
              <a:rPr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Non-Linear</a:t>
            </a:r>
            <a:r>
              <a:rPr sz="2400" b="1" spc="-9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Regression?</a:t>
            </a:r>
          </a:p>
        </p:txBody>
      </p:sp>
      <p:sp>
        <p:nvSpPr>
          <p:cNvPr id="3" name="object 3"/>
          <p:cNvSpPr/>
          <p:nvPr/>
        </p:nvSpPr>
        <p:spPr>
          <a:xfrm>
            <a:off x="3651884" y="628651"/>
            <a:ext cx="48943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662493" y="1486471"/>
            <a:ext cx="8940641" cy="1353319"/>
          </a:xfrm>
          <a:prstGeom prst="rect">
            <a:avLst/>
          </a:prstGeom>
          <a:ln w="25907">
            <a:solidFill>
              <a:srgbClr val="BEBEBE"/>
            </a:solidFill>
          </a:ln>
        </p:spPr>
        <p:txBody>
          <a:bodyPr vert="horz" wrap="square" lIns="0" tIns="247650" rIns="0" bIns="0" rtlCol="0">
            <a:spAutoFit/>
          </a:bodyPr>
          <a:lstStyle/>
          <a:p>
            <a:pPr marL="323374" marR="389096" indent="4286" algn="ctr">
              <a:lnSpc>
                <a:spcPct val="150000"/>
              </a:lnSpc>
              <a:spcBef>
                <a:spcPts val="195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Nonlinear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form of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analysis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observational data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modeled by 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function that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nonlinear combination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 parameters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and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depends on one 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more independent</a:t>
            </a:r>
            <a:r>
              <a:rPr sz="1650" spc="8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2697" y="5032629"/>
            <a:ext cx="10103168" cy="1207294"/>
            <a:chOff x="1350263" y="6710171"/>
            <a:chExt cx="13470890" cy="1609725"/>
          </a:xfrm>
        </p:grpSpPr>
        <p:sp>
          <p:nvSpPr>
            <p:cNvPr id="6" name="object 6"/>
            <p:cNvSpPr/>
            <p:nvPr/>
          </p:nvSpPr>
          <p:spPr>
            <a:xfrm>
              <a:off x="2441447" y="6883907"/>
              <a:ext cx="12373610" cy="1300480"/>
            </a:xfrm>
            <a:custGeom>
              <a:avLst/>
              <a:gdLst/>
              <a:ahLst/>
              <a:cxnLst/>
              <a:rect l="l" t="t" r="r" b="b"/>
              <a:pathLst>
                <a:path w="12373610" h="1300479">
                  <a:moveTo>
                    <a:pt x="0" y="216662"/>
                  </a:moveTo>
                  <a:lnTo>
                    <a:pt x="5723" y="166991"/>
                  </a:lnTo>
                  <a:lnTo>
                    <a:pt x="22026" y="121390"/>
                  </a:lnTo>
                  <a:lnTo>
                    <a:pt x="47606" y="81161"/>
                  </a:lnTo>
                  <a:lnTo>
                    <a:pt x="81161" y="47606"/>
                  </a:lnTo>
                  <a:lnTo>
                    <a:pt x="121390" y="22026"/>
                  </a:lnTo>
                  <a:lnTo>
                    <a:pt x="166991" y="5723"/>
                  </a:lnTo>
                  <a:lnTo>
                    <a:pt x="216662" y="0"/>
                  </a:lnTo>
                  <a:lnTo>
                    <a:pt x="12156694" y="0"/>
                  </a:lnTo>
                  <a:lnTo>
                    <a:pt x="12206364" y="5723"/>
                  </a:lnTo>
                  <a:lnTo>
                    <a:pt x="12251965" y="22026"/>
                  </a:lnTo>
                  <a:lnTo>
                    <a:pt x="12292194" y="47606"/>
                  </a:lnTo>
                  <a:lnTo>
                    <a:pt x="12325749" y="81161"/>
                  </a:lnTo>
                  <a:lnTo>
                    <a:pt x="12351329" y="121390"/>
                  </a:lnTo>
                  <a:lnTo>
                    <a:pt x="12367632" y="166991"/>
                  </a:lnTo>
                  <a:lnTo>
                    <a:pt x="12373356" y="216662"/>
                  </a:lnTo>
                  <a:lnTo>
                    <a:pt x="12373356" y="1083297"/>
                  </a:lnTo>
                  <a:lnTo>
                    <a:pt x="12367632" y="1132980"/>
                  </a:lnTo>
                  <a:lnTo>
                    <a:pt x="12351329" y="1178587"/>
                  </a:lnTo>
                  <a:lnTo>
                    <a:pt x="12325749" y="1218818"/>
                  </a:lnTo>
                  <a:lnTo>
                    <a:pt x="12292194" y="1252372"/>
                  </a:lnTo>
                  <a:lnTo>
                    <a:pt x="12251965" y="1277949"/>
                  </a:lnTo>
                  <a:lnTo>
                    <a:pt x="12206364" y="1294249"/>
                  </a:lnTo>
                  <a:lnTo>
                    <a:pt x="12156694" y="1299972"/>
                  </a:lnTo>
                  <a:lnTo>
                    <a:pt x="216662" y="1299972"/>
                  </a:lnTo>
                  <a:lnTo>
                    <a:pt x="166991" y="1294249"/>
                  </a:lnTo>
                  <a:lnTo>
                    <a:pt x="121390" y="1277949"/>
                  </a:lnTo>
                  <a:lnTo>
                    <a:pt x="81161" y="1252372"/>
                  </a:lnTo>
                  <a:lnTo>
                    <a:pt x="47606" y="1218818"/>
                  </a:lnTo>
                  <a:lnTo>
                    <a:pt x="22026" y="1178587"/>
                  </a:lnTo>
                  <a:lnTo>
                    <a:pt x="5723" y="1132980"/>
                  </a:lnTo>
                  <a:lnTo>
                    <a:pt x="0" y="1083297"/>
                  </a:lnTo>
                  <a:lnTo>
                    <a:pt x="0" y="216662"/>
                  </a:lnTo>
                  <a:close/>
                </a:path>
              </a:pathLst>
            </a:custGeom>
            <a:ln w="12191">
              <a:solidFill>
                <a:srgbClr val="C4DFB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350263" y="6710171"/>
              <a:ext cx="1583436" cy="1609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59521" y="5261515"/>
            <a:ext cx="8623459" cy="770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when the 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predictors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large.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Prior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fitting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with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all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predictors,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stepwise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best subsets model-selection methods are used. This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 done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screen out predictors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not associated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the</a:t>
            </a:r>
            <a:r>
              <a:rPr sz="1650" spc="20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responses.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E332D-8E59-464E-BFEB-82A487FD0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B25884-52B5-49DB-9820-E6DC4BBF6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4572" y="1280160"/>
          <a:ext cx="1776413" cy="431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Polynomial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Logarithmic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0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Root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3334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Reciprocal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55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Exponential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96871" y="2237995"/>
            <a:ext cx="7111841" cy="369569"/>
          </a:xfrm>
          <a:custGeom>
            <a:avLst/>
            <a:gdLst/>
            <a:ahLst/>
            <a:cxnLst/>
            <a:rect l="l" t="t" r="r" b="b"/>
            <a:pathLst>
              <a:path w="9482455" h="492760">
                <a:moveTo>
                  <a:pt x="9482328" y="0"/>
                </a:moveTo>
                <a:lnTo>
                  <a:pt x="0" y="0"/>
                </a:lnTo>
                <a:lnTo>
                  <a:pt x="0" y="492251"/>
                </a:lnTo>
                <a:lnTo>
                  <a:pt x="9482328" y="492251"/>
                </a:lnTo>
                <a:lnTo>
                  <a:pt x="948232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385727" y="1189063"/>
            <a:ext cx="8545354" cy="11359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8100" marR="3238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Polynomial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form of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analysis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relationship  between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independent variable x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and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dependent variable 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modeled as an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sz="1631" baseline="24904" dirty="0">
                <a:solidFill>
                  <a:srgbClr val="404040"/>
                </a:solidFill>
                <a:latin typeface="Noto Sans"/>
                <a:cs typeface="Noto Sans"/>
              </a:rPr>
              <a:t>th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degree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polynomial in</a:t>
            </a:r>
            <a:r>
              <a:rPr sz="1650" spc="9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x.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23"/>
              </a:spcBef>
            </a:pPr>
            <a:endParaRPr sz="1763">
              <a:latin typeface="Noto Sans"/>
              <a:cs typeface="Noto Sans"/>
            </a:endParaRPr>
          </a:p>
          <a:p>
            <a:pPr marL="79534">
              <a:lnSpc>
                <a:spcPts val="1748"/>
              </a:lnSpc>
              <a:spcBef>
                <a:spcPts val="4"/>
              </a:spcBef>
              <a:tabLst>
                <a:tab pos="4833461" algn="l"/>
                <a:tab pos="5745956" algn="l"/>
                <a:tab pos="6236494" algn="l"/>
              </a:tabLst>
            </a:pPr>
            <a:r>
              <a:rPr sz="1950" spc="-11" dirty="0">
                <a:solidFill>
                  <a:srgbClr val="404040"/>
                </a:solidFill>
                <a:latin typeface="Noto Sans"/>
                <a:cs typeface="Noto Sans"/>
              </a:rPr>
              <a:t>Equation: Y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950" spc="4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13" spc="5" baseline="-21241" dirty="0">
                <a:solidFill>
                  <a:srgbClr val="404040"/>
                </a:solidFill>
                <a:latin typeface="Noto Sans"/>
                <a:cs typeface="Noto Sans"/>
              </a:rPr>
              <a:t>0 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950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1 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950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2 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950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11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x </a:t>
            </a:r>
            <a:r>
              <a:rPr sz="1913" spc="17" baseline="26143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sz="1913" spc="-56" baseline="2614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950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50" spc="-8" dirty="0">
                <a:solidFill>
                  <a:srgbClr val="404040"/>
                </a:solidFill>
                <a:latin typeface="Noto Sans"/>
                <a:cs typeface="Noto Sans"/>
              </a:rPr>
              <a:t>x  </a:t>
            </a:r>
            <a:r>
              <a:rPr sz="1913" spc="17" baseline="26143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sz="1913" spc="-118" baseline="2614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</a:t>
            </a:r>
            <a:r>
              <a:rPr sz="1950" spc="-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950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50" spc="-8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950" spc="23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950" spc="-8" dirty="0">
                <a:solidFill>
                  <a:srgbClr val="404040"/>
                </a:solidFill>
                <a:latin typeface="Noto Sans"/>
                <a:cs typeface="Noto Sans"/>
              </a:rPr>
              <a:t>x	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</a:t>
            </a:r>
            <a:r>
              <a:rPr sz="19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950" dirty="0">
                <a:solidFill>
                  <a:srgbClr val="404040"/>
                </a:solidFill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  <a:p>
            <a:pPr marL="4051935">
              <a:lnSpc>
                <a:spcPts val="938"/>
              </a:lnSpc>
              <a:tabLst>
                <a:tab pos="4646295" algn="l"/>
                <a:tab pos="4963954" algn="l"/>
                <a:tab pos="5558313" algn="l"/>
                <a:tab pos="5875973" algn="l"/>
                <a:tab pos="6100286" algn="l"/>
              </a:tabLst>
            </a:pPr>
            <a:r>
              <a:rPr sz="1275" spc="11" dirty="0">
                <a:solidFill>
                  <a:srgbClr val="404040"/>
                </a:solidFill>
                <a:latin typeface="Noto Sans"/>
                <a:cs typeface="Noto Sans"/>
              </a:rPr>
              <a:t>1	</a:t>
            </a:r>
            <a:r>
              <a:rPr sz="1275" spc="8" dirty="0">
                <a:solidFill>
                  <a:srgbClr val="404040"/>
                </a:solidFill>
                <a:latin typeface="Noto Sans"/>
                <a:cs typeface="Noto Sans"/>
              </a:rPr>
              <a:t>22	</a:t>
            </a:r>
            <a:r>
              <a:rPr sz="1275" spc="11" dirty="0">
                <a:solidFill>
                  <a:srgbClr val="404040"/>
                </a:solidFill>
                <a:latin typeface="Noto Sans"/>
                <a:cs typeface="Noto Sans"/>
              </a:rPr>
              <a:t>2	</a:t>
            </a:r>
            <a:r>
              <a:rPr sz="1275" spc="8" dirty="0">
                <a:solidFill>
                  <a:srgbClr val="404040"/>
                </a:solidFill>
                <a:latin typeface="Noto Sans"/>
                <a:cs typeface="Noto Sans"/>
              </a:rPr>
              <a:t>12	</a:t>
            </a:r>
            <a:r>
              <a:rPr sz="1275" spc="11" dirty="0">
                <a:solidFill>
                  <a:srgbClr val="404040"/>
                </a:solidFill>
                <a:latin typeface="Noto Sans"/>
                <a:cs typeface="Noto Sans"/>
              </a:rPr>
              <a:t>1	2</a:t>
            </a:r>
            <a:endParaRPr sz="1275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61153" y="3028951"/>
            <a:ext cx="3998595" cy="3242786"/>
            <a:chOff x="6214871" y="4038600"/>
            <a:chExt cx="5331460" cy="4323715"/>
          </a:xfrm>
        </p:grpSpPr>
        <p:sp>
          <p:nvSpPr>
            <p:cNvPr id="6" name="object 6"/>
            <p:cNvSpPr/>
            <p:nvPr/>
          </p:nvSpPr>
          <p:spPr>
            <a:xfrm>
              <a:off x="6214871" y="4038600"/>
              <a:ext cx="5261037" cy="43232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9480803" y="6464807"/>
              <a:ext cx="2065020" cy="441959"/>
            </a:xfrm>
            <a:custGeom>
              <a:avLst/>
              <a:gdLst/>
              <a:ahLst/>
              <a:cxnLst/>
              <a:rect l="l" t="t" r="r" b="b"/>
              <a:pathLst>
                <a:path w="2065020" h="441959">
                  <a:moveTo>
                    <a:pt x="2065020" y="0"/>
                  </a:moveTo>
                  <a:lnTo>
                    <a:pt x="0" y="0"/>
                  </a:lnTo>
                  <a:lnTo>
                    <a:pt x="0" y="441959"/>
                  </a:lnTo>
                  <a:lnTo>
                    <a:pt x="2065020" y="441959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41685" y="248341"/>
            <a:ext cx="464957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Non-Linear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  <p:sp>
        <p:nvSpPr>
          <p:cNvPr id="9" name="object 9"/>
          <p:cNvSpPr/>
          <p:nvPr/>
        </p:nvSpPr>
        <p:spPr>
          <a:xfrm>
            <a:off x="3651884" y="628651"/>
            <a:ext cx="4894326" cy="1897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A0233-053A-4BCA-9890-21C0D2FC0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9EB85-C42C-4AFB-937D-BFF8178F4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4572" y="1280160"/>
          <a:ext cx="1776413" cy="431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Polynomial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Logarithmic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0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Root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3334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Reciprocal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55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Exponential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58403" y="1312735"/>
            <a:ext cx="724042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23" dirty="0">
                <a:latin typeface="Noto Sans"/>
                <a:cs typeface="Noto Sans"/>
              </a:rPr>
              <a:t>Logarithmic </a:t>
            </a:r>
            <a:r>
              <a:rPr sz="1650" spc="-19" dirty="0">
                <a:latin typeface="Noto Sans"/>
                <a:cs typeface="Noto Sans"/>
              </a:rPr>
              <a:t>regression </a:t>
            </a:r>
            <a:r>
              <a:rPr sz="1650" spc="-8" dirty="0">
                <a:latin typeface="Noto Sans"/>
                <a:cs typeface="Noto Sans"/>
              </a:rPr>
              <a:t>is </a:t>
            </a:r>
            <a:r>
              <a:rPr sz="1650" spc="-11" dirty="0">
                <a:latin typeface="Noto Sans"/>
                <a:cs typeface="Noto Sans"/>
              </a:rPr>
              <a:t>used to model situations where </a:t>
            </a:r>
            <a:r>
              <a:rPr sz="1650" spc="-30" dirty="0">
                <a:latin typeface="Noto Sans"/>
                <a:cs typeface="Noto Sans"/>
              </a:rPr>
              <a:t>growth </a:t>
            </a:r>
            <a:r>
              <a:rPr sz="1650" spc="-8" dirty="0">
                <a:latin typeface="Noto Sans"/>
                <a:cs typeface="Noto Sans"/>
              </a:rPr>
              <a:t>or </a:t>
            </a:r>
            <a:r>
              <a:rPr sz="1650" spc="-11" dirty="0">
                <a:latin typeface="Noto Sans"/>
                <a:cs typeface="Noto Sans"/>
              </a:rPr>
              <a:t>decay  accelerates rapidly </a:t>
            </a:r>
            <a:r>
              <a:rPr sz="1650" spc="-15" dirty="0">
                <a:latin typeface="Noto Sans"/>
                <a:cs typeface="Noto Sans"/>
              </a:rPr>
              <a:t>at </a:t>
            </a:r>
            <a:r>
              <a:rPr sz="1650" spc="-11" dirty="0">
                <a:latin typeface="Noto Sans"/>
                <a:cs typeface="Noto Sans"/>
              </a:rPr>
              <a:t>first and </a:t>
            </a:r>
            <a:r>
              <a:rPr sz="1650" spc="-15" dirty="0">
                <a:latin typeface="Noto Sans"/>
                <a:cs typeface="Noto Sans"/>
              </a:rPr>
              <a:t>then </a:t>
            </a:r>
            <a:r>
              <a:rPr sz="1650" spc="-11" dirty="0">
                <a:latin typeface="Noto Sans"/>
                <a:cs typeface="Noto Sans"/>
              </a:rPr>
              <a:t>slows over</a:t>
            </a:r>
            <a:r>
              <a:rPr sz="1650" spc="165" dirty="0">
                <a:latin typeface="Noto Sans"/>
                <a:cs typeface="Noto Sans"/>
              </a:rPr>
              <a:t> </a:t>
            </a:r>
            <a:r>
              <a:rPr sz="1650" spc="-11" dirty="0">
                <a:latin typeface="Noto Sans"/>
                <a:cs typeface="Noto Sans"/>
              </a:rPr>
              <a:t>time.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3451" y="2159126"/>
            <a:ext cx="4495800" cy="322203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21907" rIns="0" bIns="0" rtlCol="0">
            <a:spAutoFit/>
          </a:bodyPr>
          <a:lstStyle/>
          <a:p>
            <a:pPr marL="68104">
              <a:spcBef>
                <a:spcPts val="172"/>
              </a:spcBef>
            </a:pPr>
            <a:r>
              <a:rPr sz="1950" spc="-8" dirty="0">
                <a:solidFill>
                  <a:srgbClr val="404040"/>
                </a:solidFill>
                <a:latin typeface="Noto Sans"/>
                <a:cs typeface="Noto Sans"/>
              </a:rPr>
              <a:t>Equation: </a:t>
            </a:r>
            <a:r>
              <a:rPr sz="1950" spc="-11" dirty="0">
                <a:solidFill>
                  <a:srgbClr val="404040"/>
                </a:solidFill>
                <a:latin typeface="Noto Sans"/>
                <a:cs typeface="Noto Sans"/>
              </a:rPr>
              <a:t>Y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950" spc="4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13" spc="5" baseline="-21241" dirty="0">
                <a:solidFill>
                  <a:srgbClr val="404040"/>
                </a:solidFill>
                <a:latin typeface="Noto Sans"/>
                <a:cs typeface="Noto Sans"/>
              </a:rPr>
              <a:t>0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950" spc="4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13" spc="5" baseline="-21241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950" spc="-4" dirty="0">
                <a:solidFill>
                  <a:srgbClr val="404040"/>
                </a:solidFill>
                <a:latin typeface="Noto Sans"/>
                <a:cs typeface="Noto Sans"/>
              </a:rPr>
              <a:t>lnx</a:t>
            </a:r>
            <a:r>
              <a:rPr sz="1913" spc="-5" baseline="-21241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950" spc="4" dirty="0">
                <a:solidFill>
                  <a:srgbClr val="404040"/>
                </a:solidFill>
                <a:latin typeface="Symbol"/>
                <a:cs typeface="Symbol"/>
              </a:rPr>
              <a:t></a:t>
            </a:r>
            <a:r>
              <a:rPr sz="1913" spc="5" baseline="-21241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950" spc="-4" dirty="0">
                <a:solidFill>
                  <a:srgbClr val="404040"/>
                </a:solidFill>
                <a:latin typeface="Noto Sans"/>
                <a:cs typeface="Noto Sans"/>
              </a:rPr>
              <a:t>lnx</a:t>
            </a:r>
            <a:r>
              <a:rPr sz="1913" spc="-5" baseline="-21241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+</a:t>
            </a:r>
            <a:r>
              <a:rPr sz="1950" spc="-18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950" dirty="0">
                <a:solidFill>
                  <a:srgbClr val="404040"/>
                </a:solidFill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1884" y="628651"/>
            <a:ext cx="48943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203668" y="3736752"/>
            <a:ext cx="3757612" cy="1807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8023383" y="5261991"/>
            <a:ext cx="281940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913" baseline="-21241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2907" y="3244177"/>
            <a:ext cx="158115" cy="3101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endParaRPr sz="1950">
              <a:latin typeface="Noto Sans"/>
              <a:cs typeface="Noto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39912-EC81-41B9-BD0F-7697ADA3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5C841-DCDB-4054-A3C2-002E38801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067FD1D1-FD5F-4F4E-B669-BBD86A4B8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1685" y="248341"/>
            <a:ext cx="464957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Non-Linear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4572" y="1280160"/>
          <a:ext cx="1776413" cy="431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Polynomial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Logarithmic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0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Root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3334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Reciprocal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55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Exponential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51884" y="628651"/>
            <a:ext cx="48943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466549" y="3654398"/>
            <a:ext cx="3257279" cy="1806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7836218" y="5131879"/>
            <a:ext cx="281940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913" baseline="-21241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9886" y="3221984"/>
            <a:ext cx="158115" cy="3101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8403" y="1312735"/>
            <a:ext cx="787669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11" dirty="0">
                <a:latin typeface="Noto Sans"/>
                <a:cs typeface="Noto Sans"/>
              </a:rPr>
              <a:t>Square </a:t>
            </a:r>
            <a:r>
              <a:rPr sz="1650" spc="-8" dirty="0">
                <a:latin typeface="Noto Sans"/>
                <a:cs typeface="Noto Sans"/>
              </a:rPr>
              <a:t>root </a:t>
            </a:r>
            <a:r>
              <a:rPr sz="1650" spc="-19" dirty="0">
                <a:latin typeface="Noto Sans"/>
                <a:cs typeface="Noto Sans"/>
              </a:rPr>
              <a:t>regression </a:t>
            </a:r>
            <a:r>
              <a:rPr sz="1650" spc="-8" dirty="0">
                <a:latin typeface="Noto Sans"/>
                <a:cs typeface="Noto Sans"/>
              </a:rPr>
              <a:t>is </a:t>
            </a:r>
            <a:r>
              <a:rPr sz="1650" spc="-11" dirty="0">
                <a:latin typeface="Noto Sans"/>
                <a:cs typeface="Noto Sans"/>
              </a:rPr>
              <a:t>used to model situations to improve </a:t>
            </a:r>
            <a:r>
              <a:rPr sz="1650" spc="-15" dirty="0">
                <a:latin typeface="Noto Sans"/>
                <a:cs typeface="Noto Sans"/>
              </a:rPr>
              <a:t>the </a:t>
            </a:r>
            <a:r>
              <a:rPr sz="1650" spc="-11" dirty="0">
                <a:latin typeface="Noto Sans"/>
                <a:cs typeface="Noto Sans"/>
              </a:rPr>
              <a:t>distribution </a:t>
            </a:r>
            <a:r>
              <a:rPr sz="1650" spc="-8" dirty="0">
                <a:latin typeface="Noto Sans"/>
                <a:cs typeface="Noto Sans"/>
              </a:rPr>
              <a:t>of  </a:t>
            </a:r>
            <a:r>
              <a:rPr sz="1650" spc="-15" dirty="0">
                <a:latin typeface="Noto Sans"/>
                <a:cs typeface="Noto Sans"/>
              </a:rPr>
              <a:t>the </a:t>
            </a:r>
            <a:r>
              <a:rPr sz="1650" spc="-11" dirty="0">
                <a:latin typeface="Noto Sans"/>
                <a:cs typeface="Noto Sans"/>
              </a:rPr>
              <a:t>dependent</a:t>
            </a:r>
            <a:r>
              <a:rPr sz="1650" spc="45" dirty="0">
                <a:latin typeface="Noto Sans"/>
                <a:cs typeface="Noto Sans"/>
              </a:rPr>
              <a:t> </a:t>
            </a:r>
            <a:r>
              <a:rPr sz="1650" spc="-15" dirty="0">
                <a:latin typeface="Noto Sans"/>
                <a:cs typeface="Noto Sans"/>
              </a:rPr>
              <a:t>variable.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34032" y="2107691"/>
            <a:ext cx="4265771" cy="421958"/>
            <a:chOff x="3378708" y="2810255"/>
            <a:chExt cx="5687695" cy="562610"/>
          </a:xfrm>
        </p:grpSpPr>
        <p:sp>
          <p:nvSpPr>
            <p:cNvPr id="10" name="object 10"/>
            <p:cNvSpPr/>
            <p:nvPr/>
          </p:nvSpPr>
          <p:spPr>
            <a:xfrm>
              <a:off x="4876800" y="2810255"/>
              <a:ext cx="4189729" cy="562610"/>
            </a:xfrm>
            <a:custGeom>
              <a:avLst/>
              <a:gdLst/>
              <a:ahLst/>
              <a:cxnLst/>
              <a:rect l="l" t="t" r="r" b="b"/>
              <a:pathLst>
                <a:path w="4189729" h="562610">
                  <a:moveTo>
                    <a:pt x="4189476" y="0"/>
                  </a:moveTo>
                  <a:lnTo>
                    <a:pt x="0" y="0"/>
                  </a:lnTo>
                  <a:lnTo>
                    <a:pt x="0" y="562356"/>
                  </a:lnTo>
                  <a:lnTo>
                    <a:pt x="4189476" y="562356"/>
                  </a:lnTo>
                  <a:lnTo>
                    <a:pt x="41894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480531" y="3146181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0" y="24334"/>
                  </a:moveTo>
                  <a:lnTo>
                    <a:pt x="42874" y="0"/>
                  </a:lnTo>
                </a:path>
              </a:pathLst>
            </a:custGeom>
            <a:ln w="13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523406" y="3152940"/>
              <a:ext cx="62230" cy="144780"/>
            </a:xfrm>
            <a:custGeom>
              <a:avLst/>
              <a:gdLst/>
              <a:ahLst/>
              <a:cxnLst/>
              <a:rect l="l" t="t" r="r" b="b"/>
              <a:pathLst>
                <a:path w="62229" h="144779">
                  <a:moveTo>
                    <a:pt x="0" y="0"/>
                  </a:moveTo>
                  <a:lnTo>
                    <a:pt x="62223" y="144646"/>
                  </a:lnTo>
                </a:path>
              </a:pathLst>
            </a:custGeom>
            <a:ln w="28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2555" y="2881897"/>
              <a:ext cx="1243965" cy="415925"/>
            </a:xfrm>
            <a:custGeom>
              <a:avLst/>
              <a:gdLst/>
              <a:ahLst/>
              <a:cxnLst/>
              <a:rect l="l" t="t" r="r" b="b"/>
              <a:pathLst>
                <a:path w="1243965" h="415925">
                  <a:moveTo>
                    <a:pt x="0" y="415690"/>
                  </a:moveTo>
                  <a:lnTo>
                    <a:pt x="83001" y="0"/>
                  </a:lnTo>
                </a:path>
                <a:path w="1243965" h="415925">
                  <a:moveTo>
                    <a:pt x="83001" y="0"/>
                  </a:moveTo>
                  <a:lnTo>
                    <a:pt x="554626" y="0"/>
                  </a:lnTo>
                </a:path>
                <a:path w="1243965" h="415925">
                  <a:moveTo>
                    <a:pt x="1200527" y="288618"/>
                  </a:moveTo>
                  <a:lnTo>
                    <a:pt x="1243430" y="264284"/>
                  </a:lnTo>
                </a:path>
              </a:pathLst>
            </a:custGeom>
            <a:ln w="13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835986" y="3152940"/>
              <a:ext cx="62865" cy="144780"/>
            </a:xfrm>
            <a:custGeom>
              <a:avLst/>
              <a:gdLst/>
              <a:ahLst/>
              <a:cxnLst/>
              <a:rect l="l" t="t" r="r" b="b"/>
              <a:pathLst>
                <a:path w="62865" h="144779">
                  <a:moveTo>
                    <a:pt x="0" y="0"/>
                  </a:moveTo>
                  <a:lnTo>
                    <a:pt x="62251" y="144646"/>
                  </a:lnTo>
                </a:path>
              </a:pathLst>
            </a:custGeom>
            <a:ln w="28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5247" y="2881897"/>
              <a:ext cx="576580" cy="415925"/>
            </a:xfrm>
            <a:custGeom>
              <a:avLst/>
              <a:gdLst/>
              <a:ahLst/>
              <a:cxnLst/>
              <a:rect l="l" t="t" r="r" b="b"/>
              <a:pathLst>
                <a:path w="576579" h="415925">
                  <a:moveTo>
                    <a:pt x="0" y="415690"/>
                  </a:moveTo>
                  <a:lnTo>
                    <a:pt x="83001" y="0"/>
                  </a:lnTo>
                </a:path>
                <a:path w="576579" h="415925">
                  <a:moveTo>
                    <a:pt x="83001" y="0"/>
                  </a:moveTo>
                  <a:lnTo>
                    <a:pt x="576526" y="0"/>
                  </a:lnTo>
                </a:path>
              </a:pathLst>
            </a:custGeom>
            <a:ln w="13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8708" y="2852927"/>
              <a:ext cx="1551940" cy="462280"/>
            </a:xfrm>
            <a:custGeom>
              <a:avLst/>
              <a:gdLst/>
              <a:ahLst/>
              <a:cxnLst/>
              <a:rect l="l" t="t" r="r" b="b"/>
              <a:pathLst>
                <a:path w="1551939" h="462279">
                  <a:moveTo>
                    <a:pt x="1551432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551432" y="461772"/>
                  </a:lnTo>
                  <a:lnTo>
                    <a:pt x="155143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34032" y="2107691"/>
            <a:ext cx="4265771" cy="34631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056">
              <a:spcBef>
                <a:spcPts val="315"/>
              </a:spcBef>
              <a:tabLst>
                <a:tab pos="2487930" algn="l"/>
                <a:tab pos="3472339" algn="l"/>
              </a:tabLst>
            </a:pPr>
            <a:r>
              <a:rPr sz="2700" spc="-17" baseline="2314" dirty="0">
                <a:solidFill>
                  <a:srgbClr val="404040"/>
                </a:solidFill>
                <a:latin typeface="Noto Sans"/>
                <a:cs typeface="Noto Sans"/>
              </a:rPr>
              <a:t>Equation: </a:t>
            </a:r>
            <a:r>
              <a:rPr sz="1988" spc="-71" dirty="0">
                <a:latin typeface="Times New Roman"/>
                <a:cs typeface="Times New Roman"/>
              </a:rPr>
              <a:t>Y</a:t>
            </a:r>
            <a:r>
              <a:rPr sz="1688" spc="-107" baseline="-24074" dirty="0">
                <a:latin typeface="Times New Roman"/>
                <a:cs typeface="Times New Roman"/>
              </a:rPr>
              <a:t>i </a:t>
            </a:r>
            <a:r>
              <a:rPr sz="1688" spc="208" baseline="-24074" dirty="0">
                <a:latin typeface="Times New Roman"/>
                <a:cs typeface="Times New Roman"/>
              </a:rPr>
              <a:t> </a:t>
            </a:r>
            <a:r>
              <a:rPr sz="1988" spc="15" dirty="0">
                <a:latin typeface="Symbol"/>
                <a:cs typeface="Symbol"/>
              </a:rPr>
              <a:t></a:t>
            </a:r>
            <a:r>
              <a:rPr sz="1988" spc="15" dirty="0">
                <a:latin typeface="Times New Roman"/>
                <a:cs typeface="Times New Roman"/>
              </a:rPr>
              <a:t> </a:t>
            </a:r>
            <a:r>
              <a:rPr sz="1988" spc="60" dirty="0">
                <a:latin typeface="Times New Roman"/>
                <a:cs typeface="Times New Roman"/>
              </a:rPr>
              <a:t>β</a:t>
            </a:r>
            <a:r>
              <a:rPr sz="1688" spc="90" baseline="-24074" dirty="0">
                <a:latin typeface="Times New Roman"/>
                <a:cs typeface="Times New Roman"/>
              </a:rPr>
              <a:t>0</a:t>
            </a:r>
            <a:r>
              <a:rPr sz="1688" spc="489" baseline="-24074" dirty="0">
                <a:latin typeface="Times New Roman"/>
                <a:cs typeface="Times New Roman"/>
              </a:rPr>
              <a:t> </a:t>
            </a:r>
            <a:r>
              <a:rPr sz="1988" spc="15" dirty="0">
                <a:latin typeface="Symbol"/>
                <a:cs typeface="Symbol"/>
              </a:rPr>
              <a:t></a:t>
            </a:r>
            <a:r>
              <a:rPr sz="1988" spc="-240" dirty="0">
                <a:latin typeface="Times New Roman"/>
                <a:cs typeface="Times New Roman"/>
              </a:rPr>
              <a:t> </a:t>
            </a:r>
            <a:r>
              <a:rPr sz="1988" spc="8" dirty="0">
                <a:latin typeface="Times New Roman"/>
                <a:cs typeface="Times New Roman"/>
              </a:rPr>
              <a:t>β</a:t>
            </a:r>
            <a:r>
              <a:rPr sz="1688" spc="11" baseline="-24074" dirty="0">
                <a:latin typeface="Times New Roman"/>
                <a:cs typeface="Times New Roman"/>
              </a:rPr>
              <a:t>1	</a:t>
            </a:r>
            <a:r>
              <a:rPr sz="1988" spc="30" dirty="0">
                <a:latin typeface="Times New Roman"/>
                <a:cs typeface="Times New Roman"/>
              </a:rPr>
              <a:t>X</a:t>
            </a:r>
            <a:r>
              <a:rPr sz="1688" spc="45" baseline="-24074" dirty="0">
                <a:latin typeface="Times New Roman"/>
                <a:cs typeface="Times New Roman"/>
              </a:rPr>
              <a:t>1i </a:t>
            </a:r>
            <a:r>
              <a:rPr sz="1688" spc="107" baseline="-24074" dirty="0">
                <a:latin typeface="Times New Roman"/>
                <a:cs typeface="Times New Roman"/>
              </a:rPr>
              <a:t> </a:t>
            </a:r>
            <a:r>
              <a:rPr sz="1988" spc="15" dirty="0">
                <a:latin typeface="Symbol"/>
                <a:cs typeface="Symbol"/>
              </a:rPr>
              <a:t></a:t>
            </a:r>
            <a:r>
              <a:rPr sz="1988" spc="-233" dirty="0">
                <a:latin typeface="Times New Roman"/>
                <a:cs typeface="Times New Roman"/>
              </a:rPr>
              <a:t> </a:t>
            </a:r>
            <a:r>
              <a:rPr sz="1988" spc="71" dirty="0">
                <a:latin typeface="Times New Roman"/>
                <a:cs typeface="Times New Roman"/>
              </a:rPr>
              <a:t>β</a:t>
            </a:r>
            <a:r>
              <a:rPr sz="1688" spc="107" baseline="-24074" dirty="0">
                <a:latin typeface="Times New Roman"/>
                <a:cs typeface="Times New Roman"/>
              </a:rPr>
              <a:t>2	</a:t>
            </a:r>
            <a:r>
              <a:rPr sz="1988" spc="71" dirty="0">
                <a:latin typeface="Times New Roman"/>
                <a:cs typeface="Times New Roman"/>
              </a:rPr>
              <a:t>X</a:t>
            </a:r>
            <a:r>
              <a:rPr sz="1688" spc="107" baseline="-24074" dirty="0">
                <a:latin typeface="Times New Roman"/>
                <a:cs typeface="Times New Roman"/>
              </a:rPr>
              <a:t>2i </a:t>
            </a:r>
            <a:r>
              <a:rPr sz="1988" spc="15" dirty="0">
                <a:latin typeface="Symbol"/>
                <a:cs typeface="Symbol"/>
              </a:rPr>
              <a:t></a:t>
            </a:r>
            <a:r>
              <a:rPr sz="1988" spc="-270" dirty="0">
                <a:latin typeface="Times New Roman"/>
                <a:cs typeface="Times New Roman"/>
              </a:rPr>
              <a:t> </a:t>
            </a:r>
            <a:r>
              <a:rPr sz="1988" spc="60" dirty="0">
                <a:latin typeface="Times New Roman"/>
                <a:cs typeface="Times New Roman"/>
              </a:rPr>
              <a:t>ε</a:t>
            </a:r>
            <a:r>
              <a:rPr sz="1688" spc="90" baseline="-24074" dirty="0">
                <a:latin typeface="Times New Roman"/>
                <a:cs typeface="Times New Roman"/>
              </a:rPr>
              <a:t>i</a:t>
            </a:r>
            <a:endParaRPr sz="1688" baseline="-24074">
              <a:latin typeface="Times New Roman"/>
              <a:cs typeface="Times New Roman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9A6287-F1BF-41EC-8B58-0BB645083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5DEA36-82FF-4AA2-A4AD-80515477A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22" name="object 8">
            <a:extLst>
              <a:ext uri="{FF2B5EF4-FFF2-40B4-BE49-F238E27FC236}">
                <a16:creationId xmlns:a16="http://schemas.microsoft.com/office/drawing/2014/main" id="{4DD5596A-C2C4-4B03-89C5-05FF8BE80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1685" y="248341"/>
            <a:ext cx="464957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Non-Linear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4572" y="1280160"/>
          <a:ext cx="1776413" cy="431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Polynomial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Logarithmic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0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Root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3334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Reciprocal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55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Exponential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47150" y="1362799"/>
            <a:ext cx="791098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latin typeface="Noto Sans"/>
                <a:cs typeface="Noto Sans"/>
              </a:rPr>
              <a:t>Reciprocal </a:t>
            </a:r>
            <a:r>
              <a:rPr sz="1650" spc="-23" dirty="0">
                <a:latin typeface="Noto Sans"/>
                <a:cs typeface="Noto Sans"/>
              </a:rPr>
              <a:t>regression </a:t>
            </a:r>
            <a:r>
              <a:rPr sz="1650" spc="-11" dirty="0">
                <a:latin typeface="Noto Sans"/>
                <a:cs typeface="Noto Sans"/>
              </a:rPr>
              <a:t>helps in </a:t>
            </a:r>
            <a:r>
              <a:rPr sz="1650" spc="-34" dirty="0">
                <a:latin typeface="Noto Sans"/>
                <a:cs typeface="Noto Sans"/>
              </a:rPr>
              <a:t>making good </a:t>
            </a:r>
            <a:r>
              <a:rPr sz="1650" spc="-11" dirty="0">
                <a:latin typeface="Noto Sans"/>
                <a:cs typeface="Noto Sans"/>
              </a:rPr>
              <a:t>predictions </a:t>
            </a:r>
            <a:r>
              <a:rPr sz="1650" spc="-8" dirty="0">
                <a:latin typeface="Noto Sans"/>
                <a:cs typeface="Noto Sans"/>
              </a:rPr>
              <a:t>for </a:t>
            </a:r>
            <a:r>
              <a:rPr sz="1650" spc="-11" dirty="0">
                <a:latin typeface="Noto Sans"/>
                <a:cs typeface="Noto Sans"/>
              </a:rPr>
              <a:t>a curved</a:t>
            </a:r>
            <a:r>
              <a:rPr sz="1650" spc="330" dirty="0">
                <a:latin typeface="Noto Sans"/>
                <a:cs typeface="Noto Sans"/>
              </a:rPr>
              <a:t> </a:t>
            </a:r>
            <a:r>
              <a:rPr sz="1650" spc="-11" dirty="0">
                <a:latin typeface="Noto Sans"/>
                <a:cs typeface="Noto Sans"/>
              </a:rPr>
              <a:t>relationship.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1884" y="628651"/>
            <a:ext cx="48943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object 6"/>
          <p:cNvGrpSpPr/>
          <p:nvPr/>
        </p:nvGrpSpPr>
        <p:grpSpPr>
          <a:xfrm>
            <a:off x="3525011" y="2080259"/>
            <a:ext cx="2707958" cy="668655"/>
            <a:chOff x="4700015" y="2773679"/>
            <a:chExt cx="3610610" cy="891540"/>
          </a:xfrm>
        </p:grpSpPr>
        <p:sp>
          <p:nvSpPr>
            <p:cNvPr id="7" name="object 7"/>
            <p:cNvSpPr/>
            <p:nvPr/>
          </p:nvSpPr>
          <p:spPr>
            <a:xfrm>
              <a:off x="4700015" y="2773679"/>
              <a:ext cx="3610610" cy="891540"/>
            </a:xfrm>
            <a:custGeom>
              <a:avLst/>
              <a:gdLst/>
              <a:ahLst/>
              <a:cxnLst/>
              <a:rect l="l" t="t" r="r" b="b"/>
              <a:pathLst>
                <a:path w="3610609" h="891539">
                  <a:moveTo>
                    <a:pt x="3610355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3610355" y="891539"/>
                  </a:lnTo>
                  <a:lnTo>
                    <a:pt x="361035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6221025" y="3191514"/>
              <a:ext cx="1531620" cy="0"/>
            </a:xfrm>
            <a:custGeom>
              <a:avLst/>
              <a:gdLst/>
              <a:ahLst/>
              <a:cxnLst/>
              <a:rect l="l" t="t" r="r" b="b"/>
              <a:pathLst>
                <a:path w="1531620">
                  <a:moveTo>
                    <a:pt x="0" y="0"/>
                  </a:moveTo>
                  <a:lnTo>
                    <a:pt x="440993" y="0"/>
                  </a:lnTo>
                </a:path>
                <a:path w="1531620">
                  <a:moveTo>
                    <a:pt x="1069719" y="0"/>
                  </a:moveTo>
                  <a:lnTo>
                    <a:pt x="1531383" y="0"/>
                  </a:lnTo>
                </a:path>
              </a:pathLst>
            </a:custGeom>
            <a:ln w="12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33025" y="2364007"/>
            <a:ext cx="57626" cy="17655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88" dirty="0">
                <a:latin typeface="Times New Roman"/>
                <a:cs typeface="Times New Roman"/>
              </a:rPr>
              <a:t>i</a:t>
            </a:r>
            <a:endParaRPr sz="10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0112" y="2547363"/>
            <a:ext cx="139065" cy="17655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88" spc="45" dirty="0">
                <a:latin typeface="Times New Roman"/>
                <a:cs typeface="Times New Roman"/>
              </a:rPr>
              <a:t>2i</a:t>
            </a:r>
            <a:endParaRPr sz="10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2359" y="2547363"/>
            <a:ext cx="139065" cy="17655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88" spc="45" dirty="0">
                <a:latin typeface="Times New Roman"/>
                <a:cs typeface="Times New Roman"/>
              </a:rPr>
              <a:t>1i</a:t>
            </a:r>
            <a:endParaRPr sz="10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24" y="2058791"/>
            <a:ext cx="138113" cy="2948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838" spc="15" dirty="0">
                <a:latin typeface="Times New Roman"/>
                <a:cs typeface="Times New Roman"/>
              </a:rPr>
              <a:t>1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3991" y="2265956"/>
            <a:ext cx="2028825" cy="29479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  <a:tabLst>
                <a:tab pos="451485" algn="l"/>
                <a:tab pos="863918" algn="l"/>
                <a:tab pos="1655921" algn="l"/>
              </a:tabLst>
            </a:pPr>
            <a:r>
              <a:rPr sz="1088" dirty="0">
                <a:latin typeface="Times New Roman"/>
                <a:cs typeface="Times New Roman"/>
              </a:rPr>
              <a:t>i	0	1</a:t>
            </a:r>
            <a:r>
              <a:rPr sz="1088" spc="229" dirty="0">
                <a:latin typeface="Times New Roman"/>
                <a:cs typeface="Times New Roman"/>
              </a:rPr>
              <a:t> </a:t>
            </a:r>
            <a:r>
              <a:rPr sz="2756" spc="33" baseline="-29478" dirty="0">
                <a:latin typeface="Times New Roman"/>
                <a:cs typeface="Times New Roman"/>
              </a:rPr>
              <a:t>X	</a:t>
            </a:r>
            <a:r>
              <a:rPr sz="1088" dirty="0">
                <a:latin typeface="Times New Roman"/>
                <a:cs typeface="Times New Roman"/>
              </a:rPr>
              <a:t>2  </a:t>
            </a:r>
            <a:r>
              <a:rPr sz="2756" spc="33" baseline="-29478" dirty="0">
                <a:latin typeface="Times New Roman"/>
                <a:cs typeface="Times New Roman"/>
              </a:rPr>
              <a:t>X</a:t>
            </a:r>
            <a:endParaRPr sz="2756" baseline="-2947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2790" y="2058791"/>
            <a:ext cx="138113" cy="2948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838" spc="15" dirty="0">
                <a:latin typeface="Times New Roman"/>
                <a:cs typeface="Times New Roman"/>
              </a:rPr>
              <a:t>1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2484" y="2206907"/>
            <a:ext cx="288131" cy="2948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78594" indent="-169545">
              <a:spcBef>
                <a:spcPts val="94"/>
              </a:spcBef>
              <a:buFont typeface="Symbol"/>
              <a:buChar char=""/>
              <a:tabLst>
                <a:tab pos="179070" algn="l"/>
              </a:tabLst>
            </a:pPr>
            <a:r>
              <a:rPr sz="1838" spc="11" dirty="0">
                <a:latin typeface="Times New Roman"/>
                <a:cs typeface="Times New Roman"/>
              </a:rPr>
              <a:t>ε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7993" y="2206907"/>
            <a:ext cx="1078706" cy="2948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70974" indent="-161925">
              <a:spcBef>
                <a:spcPts val="94"/>
              </a:spcBef>
              <a:buFont typeface="Symbol"/>
              <a:buChar char=""/>
              <a:tabLst>
                <a:tab pos="171450" algn="l"/>
                <a:tab pos="785813" algn="l"/>
              </a:tabLst>
            </a:pPr>
            <a:r>
              <a:rPr sz="1838" spc="15" dirty="0">
                <a:latin typeface="Times New Roman"/>
                <a:cs typeface="Times New Roman"/>
              </a:rPr>
              <a:t>β	</a:t>
            </a:r>
            <a:r>
              <a:rPr sz="1838" spc="19" dirty="0">
                <a:latin typeface="Symbol"/>
                <a:cs typeface="Symbol"/>
              </a:rPr>
              <a:t></a:t>
            </a:r>
            <a:r>
              <a:rPr sz="1838" spc="-274" dirty="0">
                <a:latin typeface="Times New Roman"/>
                <a:cs typeface="Times New Roman"/>
              </a:rPr>
              <a:t> </a:t>
            </a:r>
            <a:r>
              <a:rPr sz="1838" spc="15" dirty="0">
                <a:latin typeface="Times New Roman"/>
                <a:cs typeface="Times New Roman"/>
              </a:rPr>
              <a:t>β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1437" y="2186558"/>
            <a:ext cx="1163955" cy="346710"/>
          </a:xfrm>
          <a:custGeom>
            <a:avLst/>
            <a:gdLst/>
            <a:ahLst/>
            <a:cxnLst/>
            <a:rect l="l" t="t" r="r" b="b"/>
            <a:pathLst>
              <a:path w="1551939" h="462279">
                <a:moveTo>
                  <a:pt x="1551432" y="0"/>
                </a:moveTo>
                <a:lnTo>
                  <a:pt x="0" y="0"/>
                </a:lnTo>
                <a:lnTo>
                  <a:pt x="0" y="461772"/>
                </a:lnTo>
                <a:lnTo>
                  <a:pt x="1551432" y="461772"/>
                </a:lnTo>
                <a:lnTo>
                  <a:pt x="155143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2421160" y="2192898"/>
            <a:ext cx="1714024" cy="29479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1139190" algn="l"/>
                <a:tab pos="1409700" algn="l"/>
              </a:tabLst>
            </a:pP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Equation:	</a:t>
            </a:r>
            <a:r>
              <a:rPr sz="2756" spc="33" baseline="-3401" dirty="0">
                <a:latin typeface="Times New Roman"/>
                <a:cs typeface="Times New Roman"/>
              </a:rPr>
              <a:t>Y	</a:t>
            </a:r>
            <a:r>
              <a:rPr sz="2756" spc="28" baseline="-3401" dirty="0">
                <a:latin typeface="Symbol"/>
                <a:cs typeface="Symbol"/>
              </a:rPr>
              <a:t></a:t>
            </a:r>
            <a:r>
              <a:rPr sz="2756" spc="-281" baseline="-3401" dirty="0">
                <a:latin typeface="Times New Roman"/>
                <a:cs typeface="Times New Roman"/>
              </a:rPr>
              <a:t> </a:t>
            </a:r>
            <a:r>
              <a:rPr sz="2756" spc="23" baseline="-3401" dirty="0">
                <a:latin typeface="Times New Roman"/>
                <a:cs typeface="Times New Roman"/>
              </a:rPr>
              <a:t>β</a:t>
            </a:r>
            <a:endParaRPr sz="2756" baseline="-340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5010" y="3726996"/>
            <a:ext cx="4269482" cy="221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7792973" y="5647372"/>
            <a:ext cx="281940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913" baseline="-21241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4625" y="3272695"/>
            <a:ext cx="158115" cy="3101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endParaRPr sz="1950">
              <a:latin typeface="Noto Sans"/>
              <a:cs typeface="Noto San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8BA4D1-4DB9-40FA-816A-2EB0A758B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020F90-114A-46D6-A66B-63F1E6173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26" name="object 8">
            <a:extLst>
              <a:ext uri="{FF2B5EF4-FFF2-40B4-BE49-F238E27FC236}">
                <a16:creationId xmlns:a16="http://schemas.microsoft.com/office/drawing/2014/main" id="{8CB4D39F-4D27-4DBF-9B5A-33689FAD1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1685" y="248341"/>
            <a:ext cx="464957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Non-Linear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4572" y="1280160"/>
          <a:ext cx="1776413" cy="431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Polynomial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3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Logarithmic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081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Square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Root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3334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38100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Reciprocal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9558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38100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6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Exponential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267653" marB="0">
                    <a:lnL w="28575">
                      <a:solidFill>
                        <a:srgbClr val="9DC3E6"/>
                      </a:solidFill>
                      <a:prstDash val="solid"/>
                    </a:lnL>
                    <a:lnR w="28575">
                      <a:solidFill>
                        <a:srgbClr val="9DC3E6"/>
                      </a:solidFill>
                      <a:prstDash val="solid"/>
                    </a:lnR>
                    <a:lnT w="28575">
                      <a:solidFill>
                        <a:srgbClr val="9DC3E6"/>
                      </a:solidFill>
                      <a:prstDash val="solid"/>
                    </a:lnT>
                    <a:lnB w="28575">
                      <a:solidFill>
                        <a:srgbClr val="9DC3E6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39734" y="1312735"/>
            <a:ext cx="7673340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11" dirty="0">
                <a:latin typeface="Noto Sans"/>
                <a:cs typeface="Noto Sans"/>
              </a:rPr>
              <a:t>An exponential </a:t>
            </a:r>
            <a:r>
              <a:rPr sz="1650" spc="-19" dirty="0">
                <a:latin typeface="Noto Sans"/>
                <a:cs typeface="Noto Sans"/>
              </a:rPr>
              <a:t>regression </a:t>
            </a:r>
            <a:r>
              <a:rPr sz="1650" spc="-11" dirty="0">
                <a:latin typeface="Noto Sans"/>
                <a:cs typeface="Noto Sans"/>
              </a:rPr>
              <a:t>refers to </a:t>
            </a:r>
            <a:r>
              <a:rPr sz="1650" spc="-15" dirty="0">
                <a:latin typeface="Noto Sans"/>
                <a:cs typeface="Noto Sans"/>
              </a:rPr>
              <a:t>the </a:t>
            </a:r>
            <a:r>
              <a:rPr sz="1650" spc="-11" dirty="0">
                <a:latin typeface="Noto Sans"/>
                <a:cs typeface="Noto Sans"/>
              </a:rPr>
              <a:t>process </a:t>
            </a:r>
            <a:r>
              <a:rPr sz="1650" spc="-8" dirty="0">
                <a:latin typeface="Noto Sans"/>
                <a:cs typeface="Noto Sans"/>
              </a:rPr>
              <a:t>of </a:t>
            </a:r>
            <a:r>
              <a:rPr sz="1650" spc="-23" dirty="0">
                <a:latin typeface="Noto Sans"/>
                <a:cs typeface="Noto Sans"/>
              </a:rPr>
              <a:t>deriving </a:t>
            </a:r>
            <a:r>
              <a:rPr sz="1650" spc="-15" dirty="0">
                <a:latin typeface="Noto Sans"/>
                <a:cs typeface="Noto Sans"/>
              </a:rPr>
              <a:t>the </a:t>
            </a:r>
            <a:r>
              <a:rPr sz="1650" spc="-11" dirty="0">
                <a:latin typeface="Noto Sans"/>
                <a:cs typeface="Noto Sans"/>
              </a:rPr>
              <a:t>equation </a:t>
            </a:r>
            <a:r>
              <a:rPr sz="1650" spc="-8" dirty="0">
                <a:latin typeface="Noto Sans"/>
                <a:cs typeface="Noto Sans"/>
              </a:rPr>
              <a:t>of </a:t>
            </a:r>
            <a:r>
              <a:rPr sz="1650" spc="-15" dirty="0">
                <a:latin typeface="Noto Sans"/>
                <a:cs typeface="Noto Sans"/>
              </a:rPr>
              <a:t>the  </a:t>
            </a:r>
            <a:r>
              <a:rPr sz="1650" spc="-11" dirty="0">
                <a:latin typeface="Noto Sans"/>
                <a:cs typeface="Noto Sans"/>
              </a:rPr>
              <a:t>exponential </a:t>
            </a:r>
            <a:r>
              <a:rPr sz="1650" spc="-15" dirty="0">
                <a:latin typeface="Noto Sans"/>
                <a:cs typeface="Noto Sans"/>
              </a:rPr>
              <a:t>function that </a:t>
            </a:r>
            <a:r>
              <a:rPr sz="1650" spc="-11" dirty="0">
                <a:latin typeface="Noto Sans"/>
                <a:cs typeface="Noto Sans"/>
              </a:rPr>
              <a:t>fits best </a:t>
            </a:r>
            <a:r>
              <a:rPr sz="1650" spc="-8" dirty="0">
                <a:latin typeface="Noto Sans"/>
                <a:cs typeface="Noto Sans"/>
              </a:rPr>
              <a:t>for </a:t>
            </a:r>
            <a:r>
              <a:rPr sz="1650" spc="-11" dirty="0">
                <a:latin typeface="Noto Sans"/>
                <a:cs typeface="Noto Sans"/>
              </a:rPr>
              <a:t>a set </a:t>
            </a:r>
            <a:r>
              <a:rPr sz="1650" spc="-8" dirty="0">
                <a:latin typeface="Noto Sans"/>
                <a:cs typeface="Noto Sans"/>
              </a:rPr>
              <a:t>of</a:t>
            </a:r>
            <a:r>
              <a:rPr sz="1650" spc="161" dirty="0">
                <a:latin typeface="Noto Sans"/>
                <a:cs typeface="Noto Sans"/>
              </a:rPr>
              <a:t> </a:t>
            </a:r>
            <a:r>
              <a:rPr sz="1650" spc="-11" dirty="0">
                <a:latin typeface="Noto Sans"/>
                <a:cs typeface="Noto Sans"/>
              </a:rPr>
              <a:t>data.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1884" y="628651"/>
            <a:ext cx="48943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384874" y="3818939"/>
            <a:ext cx="4130652" cy="2049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8553736" y="5616988"/>
            <a:ext cx="281940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950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913" baseline="-21241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913" baseline="-21241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589" y="3436144"/>
            <a:ext cx="158115" cy="3101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endParaRPr sz="195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7445" y="2227707"/>
            <a:ext cx="4744879" cy="525780"/>
            <a:chOff x="3223260" y="2970276"/>
            <a:chExt cx="6326505" cy="701040"/>
          </a:xfrm>
        </p:grpSpPr>
        <p:sp>
          <p:nvSpPr>
            <p:cNvPr id="10" name="object 10"/>
            <p:cNvSpPr/>
            <p:nvPr/>
          </p:nvSpPr>
          <p:spPr>
            <a:xfrm>
              <a:off x="3223260" y="2970276"/>
              <a:ext cx="6326505" cy="666115"/>
            </a:xfrm>
            <a:custGeom>
              <a:avLst/>
              <a:gdLst/>
              <a:ahLst/>
              <a:cxnLst/>
              <a:rect l="l" t="t" r="r" b="b"/>
              <a:pathLst>
                <a:path w="6326505" h="666114">
                  <a:moveTo>
                    <a:pt x="6326124" y="0"/>
                  </a:moveTo>
                  <a:lnTo>
                    <a:pt x="0" y="0"/>
                  </a:lnTo>
                  <a:lnTo>
                    <a:pt x="0" y="665988"/>
                  </a:lnTo>
                  <a:lnTo>
                    <a:pt x="6326124" y="665988"/>
                  </a:lnTo>
                  <a:lnTo>
                    <a:pt x="632612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3706" y="3027635"/>
              <a:ext cx="4567891" cy="643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96774" y="2481107"/>
            <a:ext cx="85248" cy="23179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>
              <a:spcBef>
                <a:spcPts val="98"/>
              </a:spcBef>
            </a:pPr>
            <a:r>
              <a:rPr sz="1425" spc="195" dirty="0">
                <a:latin typeface="Times New Roman"/>
                <a:cs typeface="Times New Roman"/>
              </a:rPr>
              <a:t>i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021" y="2481107"/>
            <a:ext cx="85248" cy="23179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>
              <a:spcBef>
                <a:spcPts val="98"/>
              </a:spcBef>
            </a:pPr>
            <a:r>
              <a:rPr sz="1425" spc="195" dirty="0">
                <a:latin typeface="Times New Roman"/>
                <a:cs typeface="Times New Roman"/>
              </a:rPr>
              <a:t>i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1387" y="2270776"/>
            <a:ext cx="205264" cy="391934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2475" spc="499" dirty="0">
                <a:latin typeface="Times New Roman"/>
                <a:cs typeface="Times New Roman"/>
              </a:rPr>
              <a:t>ε</a:t>
            </a:r>
            <a:endParaRPr sz="24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1121" y="2354696"/>
            <a:ext cx="482441" cy="16838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>
              <a:spcBef>
                <a:spcPts val="98"/>
              </a:spcBef>
              <a:tabLst>
                <a:tab pos="321469" algn="l"/>
              </a:tabLst>
            </a:pPr>
            <a:r>
              <a:rPr sz="1013" spc="255" dirty="0">
                <a:latin typeface="Times New Roman"/>
                <a:cs typeface="Times New Roman"/>
              </a:rPr>
              <a:t>2	</a:t>
            </a:r>
            <a:r>
              <a:rPr sz="1013" spc="199" dirty="0">
                <a:latin typeface="Times New Roman"/>
                <a:cs typeface="Times New Roman"/>
              </a:rPr>
              <a:t>2i</a:t>
            </a:r>
            <a:endParaRPr sz="101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9328" y="2256190"/>
            <a:ext cx="1726406" cy="23179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>
              <a:spcBef>
                <a:spcPts val="98"/>
              </a:spcBef>
              <a:tabLst>
                <a:tab pos="1501616" algn="l"/>
              </a:tabLst>
            </a:pPr>
            <a:r>
              <a:rPr sz="1425" spc="356" dirty="0">
                <a:latin typeface="Times New Roman"/>
                <a:cs typeface="Times New Roman"/>
              </a:rPr>
              <a:t>β</a:t>
            </a:r>
            <a:r>
              <a:rPr sz="1519" spc="534" baseline="-20576" dirty="0">
                <a:latin typeface="Times New Roman"/>
                <a:cs typeface="Times New Roman"/>
              </a:rPr>
              <a:t>0</a:t>
            </a:r>
            <a:r>
              <a:rPr sz="1519" spc="113" baseline="-20576" dirty="0">
                <a:latin typeface="Times New Roman"/>
                <a:cs typeface="Times New Roman"/>
              </a:rPr>
              <a:t> </a:t>
            </a:r>
            <a:r>
              <a:rPr sz="1425" spc="307" dirty="0">
                <a:latin typeface="Symbol"/>
                <a:cs typeface="Symbol"/>
              </a:rPr>
              <a:t></a:t>
            </a:r>
            <a:r>
              <a:rPr sz="1425" spc="307" dirty="0">
                <a:latin typeface="Times New Roman"/>
                <a:cs typeface="Times New Roman"/>
              </a:rPr>
              <a:t>β</a:t>
            </a:r>
            <a:r>
              <a:rPr sz="1519" spc="461" baseline="-20576" dirty="0">
                <a:latin typeface="Times New Roman"/>
                <a:cs typeface="Times New Roman"/>
              </a:rPr>
              <a:t>1</a:t>
            </a:r>
            <a:r>
              <a:rPr sz="1425" spc="307" dirty="0">
                <a:latin typeface="Times New Roman"/>
                <a:cs typeface="Times New Roman"/>
              </a:rPr>
              <a:t>X</a:t>
            </a:r>
            <a:r>
              <a:rPr sz="1519" spc="461" baseline="-20576" dirty="0">
                <a:latin typeface="Times New Roman"/>
                <a:cs typeface="Times New Roman"/>
              </a:rPr>
              <a:t>1i</a:t>
            </a:r>
            <a:r>
              <a:rPr sz="1519" spc="152" baseline="-20576" dirty="0">
                <a:latin typeface="Times New Roman"/>
                <a:cs typeface="Times New Roman"/>
              </a:rPr>
              <a:t> </a:t>
            </a:r>
            <a:r>
              <a:rPr sz="1425" spc="386" dirty="0">
                <a:latin typeface="Symbol"/>
                <a:cs typeface="Symbol"/>
              </a:rPr>
              <a:t></a:t>
            </a:r>
            <a:r>
              <a:rPr sz="1425" spc="386" dirty="0">
                <a:latin typeface="Times New Roman"/>
                <a:cs typeface="Times New Roman"/>
              </a:rPr>
              <a:t>β	</a:t>
            </a:r>
            <a:r>
              <a:rPr sz="1425" spc="510" dirty="0">
                <a:latin typeface="Times New Roman"/>
                <a:cs typeface="Times New Roman"/>
              </a:rPr>
              <a:t>X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6311" y="2270776"/>
            <a:ext cx="1087279" cy="391934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>
              <a:spcBef>
                <a:spcPts val="86"/>
              </a:spcBef>
              <a:tabLst>
                <a:tab pos="522923" algn="l"/>
              </a:tabLst>
            </a:pPr>
            <a:r>
              <a:rPr sz="2475" spc="855" dirty="0">
                <a:latin typeface="Times New Roman"/>
                <a:cs typeface="Times New Roman"/>
              </a:rPr>
              <a:t>Y	</a:t>
            </a:r>
            <a:r>
              <a:rPr sz="2475" spc="649" dirty="0">
                <a:latin typeface="Symbol"/>
                <a:cs typeface="Symbol"/>
              </a:rPr>
              <a:t></a:t>
            </a:r>
            <a:r>
              <a:rPr sz="2475" spc="45" dirty="0">
                <a:latin typeface="Times New Roman"/>
                <a:cs typeface="Times New Roman"/>
              </a:rPr>
              <a:t> </a:t>
            </a:r>
            <a:r>
              <a:rPr sz="2475" spc="525" dirty="0">
                <a:latin typeface="Times New Roman"/>
                <a:cs typeface="Times New Roman"/>
              </a:rPr>
              <a:t>e</a:t>
            </a:r>
            <a:endParaRPr sz="24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4990" y="2337529"/>
            <a:ext cx="935831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Equation: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938D18-246C-42F5-9D1F-12E8045A7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47AE68-9F18-400A-8E07-2DE4B8C56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23" name="object 8">
            <a:extLst>
              <a:ext uri="{FF2B5EF4-FFF2-40B4-BE49-F238E27FC236}">
                <a16:creationId xmlns:a16="http://schemas.microsoft.com/office/drawing/2014/main" id="{C4C77898-2BCA-4F3F-964A-DDD52D2A4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1685" y="248341"/>
            <a:ext cx="464957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Non-Linear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C5EBE12E-C24F-41D8-AC74-94A4AB431E01}"/>
              </a:ext>
            </a:extLst>
          </p:cNvPr>
          <p:cNvGrpSpPr/>
          <p:nvPr/>
        </p:nvGrpSpPr>
        <p:grpSpPr>
          <a:xfrm>
            <a:off x="65071" y="0"/>
            <a:ext cx="12192000" cy="6858000"/>
            <a:chOff x="0" y="0"/>
            <a:chExt cx="16256635" cy="91440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2F785F5F-308A-403D-A5FB-61B92784E130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B64B3BC-6A57-4B4D-8153-C65B3221F113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7537631-7242-4CBC-896B-86197CF067B2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673702B2-585A-43FC-B9A3-65336A34D80F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C3AFE14A-D8E8-45D2-BA22-5B852E954006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D68C8C48-2294-4D22-871C-22F61AA77D87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070D4A62-903C-4BD1-BE0E-1200182833A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D895FBB-17FB-438A-B2D4-DCA0356F2F4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719422B-3C25-4FAA-AFF8-15C3D4F0E6D9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A94FD06-B74A-4BFC-98CD-4B63FF7C1BAD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EA5D1FF6-5101-4A3F-8739-52E38E95C90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1A547B7-F939-42F0-BED6-D95682D09D6F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27F81C3-EABD-4FE0-AC56-2E9A1C717ECB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07C68-E477-42A8-9626-845D764FD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ABE664-4EE2-43A0-863D-3A38ACE9C7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sp>
        <p:nvSpPr>
          <p:cNvPr id="23" name="object 20">
            <a:extLst>
              <a:ext uri="{FF2B5EF4-FFF2-40B4-BE49-F238E27FC236}">
                <a16:creationId xmlns:a16="http://schemas.microsoft.com/office/drawing/2014/main" id="{4BDD2CDA-25AE-4042-A08E-DEEED4130A05}"/>
              </a:ext>
            </a:extLst>
          </p:cNvPr>
          <p:cNvSpPr txBox="1"/>
          <p:nvPr/>
        </p:nvSpPr>
        <p:spPr>
          <a:xfrm>
            <a:off x="636548" y="2962300"/>
            <a:ext cx="9379268" cy="185964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4288">
              <a:spcBef>
                <a:spcPts val="71"/>
              </a:spcBef>
            </a:pPr>
            <a:r>
              <a:rPr lang="en-US" sz="2100" spc="-15" dirty="0">
                <a:solidFill>
                  <a:srgbClr val="002060"/>
                </a:solidFill>
                <a:latin typeface="Noto Sans"/>
                <a:cs typeface="Noto Sans"/>
              </a:rPr>
              <a:t>Perform </a:t>
            </a:r>
            <a:r>
              <a:rPr lang="en-US" sz="2100" spc="-26" dirty="0">
                <a:solidFill>
                  <a:srgbClr val="002060"/>
                </a:solidFill>
                <a:latin typeface="Noto Sans"/>
                <a:cs typeface="Noto Sans"/>
              </a:rPr>
              <a:t>Regression </a:t>
            </a:r>
            <a:r>
              <a:rPr lang="en-US" sz="2100" spc="-11" dirty="0">
                <a:solidFill>
                  <a:srgbClr val="002060"/>
                </a:solidFill>
                <a:latin typeface="Noto Sans"/>
                <a:cs typeface="Noto Sans"/>
              </a:rPr>
              <a:t>Analysis </a:t>
            </a:r>
            <a:r>
              <a:rPr lang="en-US" sz="2100" spc="-15" dirty="0">
                <a:solidFill>
                  <a:srgbClr val="002060"/>
                </a:solidFill>
                <a:latin typeface="Noto Sans"/>
                <a:cs typeface="Noto Sans"/>
              </a:rPr>
              <a:t>with Multiple</a:t>
            </a:r>
            <a:r>
              <a:rPr lang="en-US" sz="2100" spc="94" dirty="0">
                <a:solidFill>
                  <a:srgbClr val="002060"/>
                </a:solidFill>
                <a:latin typeface="Noto Sans"/>
                <a:cs typeface="Noto Sans"/>
              </a:rPr>
              <a:t> </a:t>
            </a:r>
            <a:r>
              <a:rPr lang="en-US" sz="2100" spc="-15" dirty="0">
                <a:solidFill>
                  <a:srgbClr val="002060"/>
                </a:solidFill>
                <a:latin typeface="Noto Sans"/>
                <a:cs typeface="Noto Sans"/>
              </a:rPr>
              <a:t>Variables</a:t>
            </a:r>
            <a:endParaRPr lang="en-US" sz="2100" dirty="0">
              <a:solidFill>
                <a:srgbClr val="002060"/>
              </a:solidFill>
              <a:latin typeface="Noto Sans"/>
              <a:cs typeface="Noto Sans"/>
            </a:endParaRPr>
          </a:p>
          <a:p>
            <a:pPr>
              <a:spcBef>
                <a:spcPts val="15"/>
              </a:spcBef>
            </a:pPr>
            <a:endParaRPr lang="en-US" sz="3225" dirty="0">
              <a:latin typeface="Noto Sans"/>
              <a:cs typeface="Noto Sans"/>
            </a:endParaRPr>
          </a:p>
          <a:p>
            <a:pPr marL="9525"/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The buyers </a:t>
            </a:r>
            <a:r>
              <a:rPr lang="en-US"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cars are interested in </a:t>
            </a:r>
            <a:r>
              <a:rPr lang="en-US" sz="1650" spc="-23" dirty="0">
                <a:solidFill>
                  <a:srgbClr val="404040"/>
                </a:solidFill>
                <a:latin typeface="Noto Sans"/>
                <a:cs typeface="Noto Sans"/>
              </a:rPr>
              <a:t>determining </a:t>
            </a:r>
            <a:r>
              <a:rPr lang="en-US"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factors that </a:t>
            </a:r>
            <a:r>
              <a:rPr lang="en-US" sz="1650" spc="-15" dirty="0">
                <a:solidFill>
                  <a:srgbClr val="404040"/>
                </a:solidFill>
                <a:latin typeface="Noto Sans"/>
                <a:cs typeface="Noto Sans"/>
              </a:rPr>
              <a:t>influence the car</a:t>
            </a:r>
            <a:r>
              <a:rPr lang="en-US" sz="1650" spc="3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650" spc="-26" dirty="0">
                <a:solidFill>
                  <a:srgbClr val="404040"/>
                </a:solidFill>
                <a:latin typeface="Noto Sans"/>
                <a:cs typeface="Noto Sans"/>
              </a:rPr>
              <a:t>mileage</a:t>
            </a:r>
            <a:endParaRPr lang="en-US" sz="1650" dirty="0">
              <a:latin typeface="Noto Sans"/>
              <a:cs typeface="Noto Sans"/>
            </a:endParaRPr>
          </a:p>
          <a:p>
            <a:pPr marL="9525" marR="3810">
              <a:spcBef>
                <a:spcPts val="1980"/>
              </a:spcBef>
            </a:pPr>
            <a:r>
              <a:rPr lang="en-US" sz="1650" spc="-8" dirty="0">
                <a:solidFill>
                  <a:srgbClr val="404040"/>
                </a:solidFill>
                <a:latin typeface="Noto Sans"/>
                <a:cs typeface="Noto Sans"/>
              </a:rPr>
              <a:t>Boston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dataset consists </a:t>
            </a:r>
            <a:r>
              <a:rPr lang="en-US"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 to predict price </a:t>
            </a:r>
            <a:r>
              <a:rPr lang="en-US" sz="1650" spc="-8" dirty="0">
                <a:solidFill>
                  <a:srgbClr val="404040"/>
                </a:solidFill>
                <a:latin typeface="Noto Sans"/>
                <a:cs typeface="Noto Sans"/>
              </a:rPr>
              <a:t>of house.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Analyze </a:t>
            </a:r>
            <a:r>
              <a:rPr lang="en-US"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factors </a:t>
            </a:r>
            <a:r>
              <a:rPr lang="en-US" sz="1650" spc="-15" dirty="0">
                <a:solidFill>
                  <a:srgbClr val="404040"/>
                </a:solidFill>
                <a:latin typeface="Noto Sans"/>
                <a:cs typeface="Noto Sans"/>
              </a:rPr>
              <a:t>that influence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price </a:t>
            </a:r>
            <a:r>
              <a:rPr lang="en-US" sz="1650" spc="-8" dirty="0">
                <a:solidFill>
                  <a:srgbClr val="404040"/>
                </a:solidFill>
                <a:latin typeface="Noto Sans"/>
                <a:cs typeface="Noto Sans"/>
              </a:rPr>
              <a:t>of  house.</a:t>
            </a:r>
            <a:endParaRPr lang="en-US" sz="1650" dirty="0">
              <a:latin typeface="Noto Sans"/>
              <a:cs typeface="Noto Sans"/>
            </a:endParaRPr>
          </a:p>
          <a:p>
            <a:pPr marL="9525">
              <a:spcBef>
                <a:spcPts val="71"/>
              </a:spcBef>
            </a:pPr>
            <a:endParaRPr sz="1650" dirty="0">
              <a:latin typeface="Noto Sans"/>
              <a:cs typeface="Noto Sans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673DDE8A-3283-49A8-9E04-83A54A6E2D88}"/>
              </a:ext>
            </a:extLst>
          </p:cNvPr>
          <p:cNvSpPr txBox="1">
            <a:spLocks/>
          </p:cNvSpPr>
          <p:nvPr/>
        </p:nvSpPr>
        <p:spPr>
          <a:xfrm>
            <a:off x="636548" y="2079184"/>
            <a:ext cx="195346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IN" b="1" spc="3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82021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589" y="248341"/>
            <a:ext cx="358898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  <a:r>
              <a:rPr sz="24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114801" y="622935"/>
            <a:ext cx="3925061" cy="15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968943" y="2494750"/>
            <a:ext cx="8483441" cy="158136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While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building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up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linear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equation, the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following challenges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may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 occur: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4"/>
              </a:spcBef>
            </a:pPr>
            <a:endParaRPr sz="1950">
              <a:latin typeface="Noto Sans"/>
              <a:cs typeface="Noto Sans"/>
            </a:endParaRPr>
          </a:p>
          <a:p>
            <a:pPr marL="266700" indent="-257175"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sample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analyzed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</a:t>
            </a:r>
            <a:r>
              <a:rPr sz="1650" spc="24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biased.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model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developed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good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an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existing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dataset but not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new</a:t>
            </a:r>
            <a:r>
              <a:rPr sz="1650" spc="3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All data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train may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result in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</a:t>
            </a:r>
            <a:r>
              <a:rPr sz="1650" spc="17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testing.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9843" y="2350678"/>
            <a:ext cx="1657350" cy="1918811"/>
            <a:chOff x="1373124" y="3134237"/>
            <a:chExt cx="2209800" cy="2558415"/>
          </a:xfrm>
        </p:grpSpPr>
        <p:sp>
          <p:nvSpPr>
            <p:cNvPr id="6" name="object 6"/>
            <p:cNvSpPr/>
            <p:nvPr/>
          </p:nvSpPr>
          <p:spPr>
            <a:xfrm>
              <a:off x="1373124" y="3134237"/>
              <a:ext cx="2209800" cy="2558415"/>
            </a:xfrm>
            <a:custGeom>
              <a:avLst/>
              <a:gdLst/>
              <a:ahLst/>
              <a:cxnLst/>
              <a:rect l="l" t="t" r="r" b="b"/>
              <a:pathLst>
                <a:path w="2209800" h="2558415">
                  <a:moveTo>
                    <a:pt x="1066237" y="0"/>
                  </a:moveTo>
                  <a:lnTo>
                    <a:pt x="1015387" y="1271"/>
                  </a:lnTo>
                  <a:lnTo>
                    <a:pt x="964803" y="4092"/>
                  </a:lnTo>
                  <a:lnTo>
                    <a:pt x="914666" y="8457"/>
                  </a:lnTo>
                  <a:lnTo>
                    <a:pt x="865154" y="14361"/>
                  </a:lnTo>
                  <a:lnTo>
                    <a:pt x="816448" y="21799"/>
                  </a:lnTo>
                  <a:lnTo>
                    <a:pt x="768727" y="30767"/>
                  </a:lnTo>
                  <a:lnTo>
                    <a:pt x="722170" y="41260"/>
                  </a:lnTo>
                  <a:lnTo>
                    <a:pt x="676958" y="53273"/>
                  </a:lnTo>
                  <a:lnTo>
                    <a:pt x="633269" y="66800"/>
                  </a:lnTo>
                  <a:lnTo>
                    <a:pt x="591284" y="81838"/>
                  </a:lnTo>
                  <a:lnTo>
                    <a:pt x="551182" y="98381"/>
                  </a:lnTo>
                  <a:lnTo>
                    <a:pt x="513142" y="116424"/>
                  </a:lnTo>
                  <a:lnTo>
                    <a:pt x="477345" y="135963"/>
                  </a:lnTo>
                  <a:lnTo>
                    <a:pt x="443970" y="156992"/>
                  </a:lnTo>
                  <a:lnTo>
                    <a:pt x="413196" y="179508"/>
                  </a:lnTo>
                  <a:lnTo>
                    <a:pt x="360171" y="228976"/>
                  </a:lnTo>
                  <a:lnTo>
                    <a:pt x="324398" y="272018"/>
                  </a:lnTo>
                  <a:lnTo>
                    <a:pt x="293105" y="316184"/>
                  </a:lnTo>
                  <a:lnTo>
                    <a:pt x="266146" y="361306"/>
                  </a:lnTo>
                  <a:lnTo>
                    <a:pt x="243376" y="407215"/>
                  </a:lnTo>
                  <a:lnTo>
                    <a:pt x="224651" y="453745"/>
                  </a:lnTo>
                  <a:lnTo>
                    <a:pt x="209824" y="500726"/>
                  </a:lnTo>
                  <a:lnTo>
                    <a:pt x="198750" y="547991"/>
                  </a:lnTo>
                  <a:lnTo>
                    <a:pt x="191284" y="595372"/>
                  </a:lnTo>
                  <a:lnTo>
                    <a:pt x="187280" y="642702"/>
                  </a:lnTo>
                  <a:lnTo>
                    <a:pt x="186594" y="689812"/>
                  </a:lnTo>
                  <a:lnTo>
                    <a:pt x="189080" y="736534"/>
                  </a:lnTo>
                  <a:lnTo>
                    <a:pt x="194592" y="782700"/>
                  </a:lnTo>
                  <a:lnTo>
                    <a:pt x="202985" y="828143"/>
                  </a:lnTo>
                  <a:lnTo>
                    <a:pt x="214114" y="872695"/>
                  </a:lnTo>
                  <a:lnTo>
                    <a:pt x="227834" y="916187"/>
                  </a:lnTo>
                  <a:lnTo>
                    <a:pt x="243998" y="958452"/>
                  </a:lnTo>
                  <a:lnTo>
                    <a:pt x="262462" y="999322"/>
                  </a:lnTo>
                  <a:lnTo>
                    <a:pt x="283081" y="1038628"/>
                  </a:lnTo>
                  <a:lnTo>
                    <a:pt x="305708" y="1076204"/>
                  </a:lnTo>
                  <a:lnTo>
                    <a:pt x="330200" y="1111880"/>
                  </a:lnTo>
                  <a:lnTo>
                    <a:pt x="350972" y="1140766"/>
                  </a:lnTo>
                  <a:lnTo>
                    <a:pt x="371299" y="1172186"/>
                  </a:lnTo>
                  <a:lnTo>
                    <a:pt x="390934" y="1206848"/>
                  </a:lnTo>
                  <a:lnTo>
                    <a:pt x="409627" y="1245461"/>
                  </a:lnTo>
                  <a:lnTo>
                    <a:pt x="427132" y="1288734"/>
                  </a:lnTo>
                  <a:lnTo>
                    <a:pt x="443201" y="1337376"/>
                  </a:lnTo>
                  <a:lnTo>
                    <a:pt x="457586" y="1392095"/>
                  </a:lnTo>
                  <a:lnTo>
                    <a:pt x="470040" y="1453599"/>
                  </a:lnTo>
                  <a:lnTo>
                    <a:pt x="480313" y="1522598"/>
                  </a:lnTo>
                  <a:lnTo>
                    <a:pt x="485337" y="1586277"/>
                  </a:lnTo>
                  <a:lnTo>
                    <a:pt x="486126" y="1647417"/>
                  </a:lnTo>
                  <a:lnTo>
                    <a:pt x="482974" y="1706095"/>
                  </a:lnTo>
                  <a:lnTo>
                    <a:pt x="476176" y="1762392"/>
                  </a:lnTo>
                  <a:lnTo>
                    <a:pt x="466027" y="1816385"/>
                  </a:lnTo>
                  <a:lnTo>
                    <a:pt x="452820" y="1868155"/>
                  </a:lnTo>
                  <a:lnTo>
                    <a:pt x="436851" y="1917779"/>
                  </a:lnTo>
                  <a:lnTo>
                    <a:pt x="418412" y="1965336"/>
                  </a:lnTo>
                  <a:lnTo>
                    <a:pt x="397800" y="2010906"/>
                  </a:lnTo>
                  <a:lnTo>
                    <a:pt x="375308" y="2054567"/>
                  </a:lnTo>
                  <a:lnTo>
                    <a:pt x="351231" y="2096398"/>
                  </a:lnTo>
                  <a:lnTo>
                    <a:pt x="325862" y="2136478"/>
                  </a:lnTo>
                  <a:lnTo>
                    <a:pt x="299497" y="2174886"/>
                  </a:lnTo>
                  <a:lnTo>
                    <a:pt x="272430" y="2211701"/>
                  </a:lnTo>
                  <a:lnTo>
                    <a:pt x="244955" y="2247001"/>
                  </a:lnTo>
                  <a:lnTo>
                    <a:pt x="217366" y="2280865"/>
                  </a:lnTo>
                  <a:lnTo>
                    <a:pt x="189958" y="2313373"/>
                  </a:lnTo>
                  <a:lnTo>
                    <a:pt x="111764" y="2403545"/>
                  </a:lnTo>
                  <a:lnTo>
                    <a:pt x="88023" y="2431414"/>
                  </a:lnTo>
                  <a:lnTo>
                    <a:pt x="45795" y="2484345"/>
                  </a:lnTo>
                  <a:lnTo>
                    <a:pt x="12532" y="2534056"/>
                  </a:lnTo>
                  <a:lnTo>
                    <a:pt x="0" y="2557902"/>
                  </a:lnTo>
                  <a:lnTo>
                    <a:pt x="1555495" y="2557902"/>
                  </a:lnTo>
                  <a:lnTo>
                    <a:pt x="1539596" y="2512468"/>
                  </a:lnTo>
                  <a:lnTo>
                    <a:pt x="1522130" y="2467483"/>
                  </a:lnTo>
                  <a:lnTo>
                    <a:pt x="1504329" y="2422651"/>
                  </a:lnTo>
                  <a:lnTo>
                    <a:pt x="1487424" y="2377674"/>
                  </a:lnTo>
                  <a:lnTo>
                    <a:pt x="1472644" y="2332255"/>
                  </a:lnTo>
                  <a:lnTo>
                    <a:pt x="1461221" y="2286097"/>
                  </a:lnTo>
                  <a:lnTo>
                    <a:pt x="1454385" y="2238902"/>
                  </a:lnTo>
                  <a:lnTo>
                    <a:pt x="1453367" y="2190374"/>
                  </a:lnTo>
                  <a:lnTo>
                    <a:pt x="1459398" y="2140216"/>
                  </a:lnTo>
                  <a:lnTo>
                    <a:pt x="1473708" y="2088129"/>
                  </a:lnTo>
                  <a:lnTo>
                    <a:pt x="1499709" y="2026806"/>
                  </a:lnTo>
                  <a:lnTo>
                    <a:pt x="1530421" y="1975029"/>
                  </a:lnTo>
                  <a:lnTo>
                    <a:pt x="1565038" y="1931959"/>
                  </a:lnTo>
                  <a:lnTo>
                    <a:pt x="1602754" y="1896758"/>
                  </a:lnTo>
                  <a:lnTo>
                    <a:pt x="1642763" y="1868588"/>
                  </a:lnTo>
                  <a:lnTo>
                    <a:pt x="1684259" y="1846610"/>
                  </a:lnTo>
                  <a:lnTo>
                    <a:pt x="1726437" y="1829986"/>
                  </a:lnTo>
                  <a:lnTo>
                    <a:pt x="1768491" y="1817878"/>
                  </a:lnTo>
                  <a:lnTo>
                    <a:pt x="1809615" y="1809447"/>
                  </a:lnTo>
                  <a:lnTo>
                    <a:pt x="1849002" y="1803855"/>
                  </a:lnTo>
                  <a:lnTo>
                    <a:pt x="1948688" y="1795728"/>
                  </a:lnTo>
                  <a:lnTo>
                    <a:pt x="1973072" y="1793108"/>
                  </a:lnTo>
                  <a:lnTo>
                    <a:pt x="2014831" y="1777263"/>
                  </a:lnTo>
                  <a:lnTo>
                    <a:pt x="2059439" y="1728047"/>
                  </a:lnTo>
                  <a:lnTo>
                    <a:pt x="2068970" y="1684728"/>
                  </a:lnTo>
                  <a:lnTo>
                    <a:pt x="2067925" y="1655647"/>
                  </a:lnTo>
                  <a:lnTo>
                    <a:pt x="2059711" y="1623351"/>
                  </a:lnTo>
                  <a:lnTo>
                    <a:pt x="2041271" y="1589019"/>
                  </a:lnTo>
                  <a:lnTo>
                    <a:pt x="2029779" y="1561839"/>
                  </a:lnTo>
                  <a:lnTo>
                    <a:pt x="2035159" y="1545030"/>
                  </a:lnTo>
                  <a:lnTo>
                    <a:pt x="2049754" y="1530530"/>
                  </a:lnTo>
                  <a:lnTo>
                    <a:pt x="2065909" y="1510279"/>
                  </a:lnTo>
                  <a:lnTo>
                    <a:pt x="2068006" y="1497913"/>
                  </a:lnTo>
                  <a:lnTo>
                    <a:pt x="2064496" y="1485070"/>
                  </a:lnTo>
                  <a:lnTo>
                    <a:pt x="2058961" y="1474989"/>
                  </a:lnTo>
                  <a:lnTo>
                    <a:pt x="2054987" y="1470909"/>
                  </a:lnTo>
                  <a:lnTo>
                    <a:pt x="2051948" y="1466343"/>
                  </a:lnTo>
                  <a:lnTo>
                    <a:pt x="2057352" y="1462003"/>
                  </a:lnTo>
                  <a:lnTo>
                    <a:pt x="2068399" y="1455354"/>
                  </a:lnTo>
                  <a:lnTo>
                    <a:pt x="2082291" y="1443858"/>
                  </a:lnTo>
                  <a:lnTo>
                    <a:pt x="2090114" y="1428718"/>
                  </a:lnTo>
                  <a:lnTo>
                    <a:pt x="2087721" y="1413124"/>
                  </a:lnTo>
                  <a:lnTo>
                    <a:pt x="2079184" y="1397531"/>
                  </a:lnTo>
                  <a:lnTo>
                    <a:pt x="2068576" y="1382390"/>
                  </a:lnTo>
                  <a:lnTo>
                    <a:pt x="2054975" y="1361042"/>
                  </a:lnTo>
                  <a:lnTo>
                    <a:pt x="2043683" y="1335337"/>
                  </a:lnTo>
                  <a:lnTo>
                    <a:pt x="2042108" y="1307345"/>
                  </a:lnTo>
                  <a:lnTo>
                    <a:pt x="2057653" y="1279139"/>
                  </a:lnTo>
                  <a:lnTo>
                    <a:pt x="2072229" y="1267209"/>
                  </a:lnTo>
                  <a:lnTo>
                    <a:pt x="2088054" y="1259423"/>
                  </a:lnTo>
                  <a:lnTo>
                    <a:pt x="2106427" y="1253493"/>
                  </a:lnTo>
                  <a:lnTo>
                    <a:pt x="2128647" y="1247135"/>
                  </a:lnTo>
                  <a:lnTo>
                    <a:pt x="2168118" y="1233191"/>
                  </a:lnTo>
                  <a:lnTo>
                    <a:pt x="2196861" y="1215115"/>
                  </a:lnTo>
                  <a:lnTo>
                    <a:pt x="2209246" y="1189682"/>
                  </a:lnTo>
                  <a:lnTo>
                    <a:pt x="2199640" y="1153663"/>
                  </a:lnTo>
                  <a:lnTo>
                    <a:pt x="2182062" y="1125531"/>
                  </a:lnTo>
                  <a:lnTo>
                    <a:pt x="2165508" y="1103863"/>
                  </a:lnTo>
                  <a:lnTo>
                    <a:pt x="2106803" y="1035680"/>
                  </a:lnTo>
                  <a:lnTo>
                    <a:pt x="2060729" y="978284"/>
                  </a:lnTo>
                  <a:lnTo>
                    <a:pt x="2020538" y="927127"/>
                  </a:lnTo>
                  <a:lnTo>
                    <a:pt x="1992110" y="886590"/>
                  </a:lnTo>
                  <a:lnTo>
                    <a:pt x="1981327" y="861055"/>
                  </a:lnTo>
                  <a:lnTo>
                    <a:pt x="1993348" y="827311"/>
                  </a:lnTo>
                  <a:lnTo>
                    <a:pt x="2018156" y="803508"/>
                  </a:lnTo>
                  <a:lnTo>
                    <a:pt x="2038869" y="778349"/>
                  </a:lnTo>
                  <a:lnTo>
                    <a:pt x="2024452" y="698442"/>
                  </a:lnTo>
                  <a:lnTo>
                    <a:pt x="2001611" y="636147"/>
                  </a:lnTo>
                  <a:lnTo>
                    <a:pt x="1950724" y="516915"/>
                  </a:lnTo>
                  <a:lnTo>
                    <a:pt x="1931281" y="471101"/>
                  </a:lnTo>
                  <a:lnTo>
                    <a:pt x="1907218" y="413015"/>
                  </a:lnTo>
                  <a:lnTo>
                    <a:pt x="1877568" y="339720"/>
                  </a:lnTo>
                  <a:lnTo>
                    <a:pt x="1862610" y="307340"/>
                  </a:lnTo>
                  <a:lnTo>
                    <a:pt x="1822360" y="247529"/>
                  </a:lnTo>
                  <a:lnTo>
                    <a:pt x="1769525" y="194282"/>
                  </a:lnTo>
                  <a:lnTo>
                    <a:pt x="1738838" y="170109"/>
                  </a:lnTo>
                  <a:lnTo>
                    <a:pt x="1705543" y="147563"/>
                  </a:lnTo>
                  <a:lnTo>
                    <a:pt x="1669821" y="126638"/>
                  </a:lnTo>
                  <a:lnTo>
                    <a:pt x="1631850" y="107330"/>
                  </a:lnTo>
                  <a:lnTo>
                    <a:pt x="1591811" y="89635"/>
                  </a:lnTo>
                  <a:lnTo>
                    <a:pt x="1549884" y="73547"/>
                  </a:lnTo>
                  <a:lnTo>
                    <a:pt x="1506247" y="59061"/>
                  </a:lnTo>
                  <a:lnTo>
                    <a:pt x="1461080" y="46173"/>
                  </a:lnTo>
                  <a:lnTo>
                    <a:pt x="1414564" y="34878"/>
                  </a:lnTo>
                  <a:lnTo>
                    <a:pt x="1366877" y="25171"/>
                  </a:lnTo>
                  <a:lnTo>
                    <a:pt x="1318199" y="17046"/>
                  </a:lnTo>
                  <a:lnTo>
                    <a:pt x="1268711" y="10500"/>
                  </a:lnTo>
                  <a:lnTo>
                    <a:pt x="1218591" y="5527"/>
                  </a:lnTo>
                  <a:lnTo>
                    <a:pt x="1168019" y="2123"/>
                  </a:lnTo>
                  <a:lnTo>
                    <a:pt x="1117174" y="282"/>
                  </a:lnTo>
                  <a:lnTo>
                    <a:pt x="106623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985772" y="3358896"/>
              <a:ext cx="1004315" cy="1002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58777" y="865823"/>
            <a:ext cx="129873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dirty="0">
                <a:solidFill>
                  <a:srgbClr val="7E7E7E"/>
                </a:solidFill>
                <a:latin typeface="Noto Sans"/>
                <a:cs typeface="Noto Sans"/>
              </a:rPr>
              <a:t>LIMITATIONS</a:t>
            </a:r>
            <a:endParaRPr sz="1500">
              <a:latin typeface="Noto Sans"/>
              <a:cs typeface="No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981F3-963C-4758-8CF7-55DF71ECA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7FD7F-E04B-47EF-9D49-A1DC7D847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14801" y="622935"/>
            <a:ext cx="3925061" cy="15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4" name="object 4"/>
          <p:cNvGrpSpPr/>
          <p:nvPr/>
        </p:nvGrpSpPr>
        <p:grpSpPr>
          <a:xfrm>
            <a:off x="1029843" y="1469899"/>
            <a:ext cx="1657350" cy="2814161"/>
            <a:chOff x="1373124" y="1959864"/>
            <a:chExt cx="2209800" cy="3752215"/>
          </a:xfrm>
        </p:grpSpPr>
        <p:sp>
          <p:nvSpPr>
            <p:cNvPr id="5" name="object 5"/>
            <p:cNvSpPr/>
            <p:nvPr/>
          </p:nvSpPr>
          <p:spPr>
            <a:xfrm>
              <a:off x="1373124" y="3152590"/>
              <a:ext cx="2209800" cy="2559685"/>
            </a:xfrm>
            <a:custGeom>
              <a:avLst/>
              <a:gdLst/>
              <a:ahLst/>
              <a:cxnLst/>
              <a:rect l="l" t="t" r="r" b="b"/>
              <a:pathLst>
                <a:path w="2209800" h="2559685">
                  <a:moveTo>
                    <a:pt x="1066237" y="0"/>
                  </a:moveTo>
                  <a:lnTo>
                    <a:pt x="1015387" y="1274"/>
                  </a:lnTo>
                  <a:lnTo>
                    <a:pt x="964803" y="4098"/>
                  </a:lnTo>
                  <a:lnTo>
                    <a:pt x="914666" y="8468"/>
                  </a:lnTo>
                  <a:lnTo>
                    <a:pt x="865154" y="14378"/>
                  </a:lnTo>
                  <a:lnTo>
                    <a:pt x="816448" y="21823"/>
                  </a:lnTo>
                  <a:lnTo>
                    <a:pt x="768727" y="30799"/>
                  </a:lnTo>
                  <a:lnTo>
                    <a:pt x="722170" y="41301"/>
                  </a:lnTo>
                  <a:lnTo>
                    <a:pt x="676958" y="53323"/>
                  </a:lnTo>
                  <a:lnTo>
                    <a:pt x="633269" y="66862"/>
                  </a:lnTo>
                  <a:lnTo>
                    <a:pt x="591284" y="81912"/>
                  </a:lnTo>
                  <a:lnTo>
                    <a:pt x="551182" y="98468"/>
                  </a:lnTo>
                  <a:lnTo>
                    <a:pt x="513142" y="116525"/>
                  </a:lnTo>
                  <a:lnTo>
                    <a:pt x="477345" y="136079"/>
                  </a:lnTo>
                  <a:lnTo>
                    <a:pt x="443970" y="157125"/>
                  </a:lnTo>
                  <a:lnTo>
                    <a:pt x="413196" y="179658"/>
                  </a:lnTo>
                  <a:lnTo>
                    <a:pt x="360171" y="229165"/>
                  </a:lnTo>
                  <a:lnTo>
                    <a:pt x="324398" y="272226"/>
                  </a:lnTo>
                  <a:lnTo>
                    <a:pt x="293105" y="316411"/>
                  </a:lnTo>
                  <a:lnTo>
                    <a:pt x="266146" y="361551"/>
                  </a:lnTo>
                  <a:lnTo>
                    <a:pt x="243376" y="407480"/>
                  </a:lnTo>
                  <a:lnTo>
                    <a:pt x="224651" y="454028"/>
                  </a:lnTo>
                  <a:lnTo>
                    <a:pt x="209824" y="501028"/>
                  </a:lnTo>
                  <a:lnTo>
                    <a:pt x="198750" y="548313"/>
                  </a:lnTo>
                  <a:lnTo>
                    <a:pt x="191284" y="595713"/>
                  </a:lnTo>
                  <a:lnTo>
                    <a:pt x="187280" y="643062"/>
                  </a:lnTo>
                  <a:lnTo>
                    <a:pt x="186594" y="690191"/>
                  </a:lnTo>
                  <a:lnTo>
                    <a:pt x="189080" y="736932"/>
                  </a:lnTo>
                  <a:lnTo>
                    <a:pt x="194592" y="783117"/>
                  </a:lnTo>
                  <a:lnTo>
                    <a:pt x="202985" y="828579"/>
                  </a:lnTo>
                  <a:lnTo>
                    <a:pt x="214114" y="873150"/>
                  </a:lnTo>
                  <a:lnTo>
                    <a:pt x="227834" y="916661"/>
                  </a:lnTo>
                  <a:lnTo>
                    <a:pt x="243998" y="958945"/>
                  </a:lnTo>
                  <a:lnTo>
                    <a:pt x="262462" y="999834"/>
                  </a:lnTo>
                  <a:lnTo>
                    <a:pt x="283081" y="1039160"/>
                  </a:lnTo>
                  <a:lnTo>
                    <a:pt x="305708" y="1076754"/>
                  </a:lnTo>
                  <a:lnTo>
                    <a:pt x="330200" y="1112450"/>
                  </a:lnTo>
                  <a:lnTo>
                    <a:pt x="350972" y="1141378"/>
                  </a:lnTo>
                  <a:lnTo>
                    <a:pt x="371299" y="1172839"/>
                  </a:lnTo>
                  <a:lnTo>
                    <a:pt x="390934" y="1207540"/>
                  </a:lnTo>
                  <a:lnTo>
                    <a:pt x="409627" y="1246189"/>
                  </a:lnTo>
                  <a:lnTo>
                    <a:pt x="427132" y="1289494"/>
                  </a:lnTo>
                  <a:lnTo>
                    <a:pt x="443201" y="1338162"/>
                  </a:lnTo>
                  <a:lnTo>
                    <a:pt x="457586" y="1392901"/>
                  </a:lnTo>
                  <a:lnTo>
                    <a:pt x="470040" y="1454418"/>
                  </a:lnTo>
                  <a:lnTo>
                    <a:pt x="480313" y="1523422"/>
                  </a:lnTo>
                  <a:lnTo>
                    <a:pt x="485337" y="1587144"/>
                  </a:lnTo>
                  <a:lnTo>
                    <a:pt x="486126" y="1648324"/>
                  </a:lnTo>
                  <a:lnTo>
                    <a:pt x="482974" y="1707041"/>
                  </a:lnTo>
                  <a:lnTo>
                    <a:pt x="476176" y="1763374"/>
                  </a:lnTo>
                  <a:lnTo>
                    <a:pt x="466027" y="1817402"/>
                  </a:lnTo>
                  <a:lnTo>
                    <a:pt x="452820" y="1869204"/>
                  </a:lnTo>
                  <a:lnTo>
                    <a:pt x="436851" y="1918860"/>
                  </a:lnTo>
                  <a:lnTo>
                    <a:pt x="418412" y="1966447"/>
                  </a:lnTo>
                  <a:lnTo>
                    <a:pt x="397800" y="2012044"/>
                  </a:lnTo>
                  <a:lnTo>
                    <a:pt x="375308" y="2055732"/>
                  </a:lnTo>
                  <a:lnTo>
                    <a:pt x="351231" y="2097588"/>
                  </a:lnTo>
                  <a:lnTo>
                    <a:pt x="325862" y="2137692"/>
                  </a:lnTo>
                  <a:lnTo>
                    <a:pt x="299497" y="2176122"/>
                  </a:lnTo>
                  <a:lnTo>
                    <a:pt x="272430" y="2212958"/>
                  </a:lnTo>
                  <a:lnTo>
                    <a:pt x="244955" y="2248279"/>
                  </a:lnTo>
                  <a:lnTo>
                    <a:pt x="217366" y="2282163"/>
                  </a:lnTo>
                  <a:lnTo>
                    <a:pt x="189958" y="2314689"/>
                  </a:lnTo>
                  <a:lnTo>
                    <a:pt x="111764" y="2404912"/>
                  </a:lnTo>
                  <a:lnTo>
                    <a:pt x="88023" y="2432798"/>
                  </a:lnTo>
                  <a:lnTo>
                    <a:pt x="45795" y="2485759"/>
                  </a:lnTo>
                  <a:lnTo>
                    <a:pt x="12532" y="2535500"/>
                  </a:lnTo>
                  <a:lnTo>
                    <a:pt x="0" y="2559361"/>
                  </a:lnTo>
                  <a:lnTo>
                    <a:pt x="1555495" y="2559361"/>
                  </a:lnTo>
                  <a:lnTo>
                    <a:pt x="1539596" y="2513919"/>
                  </a:lnTo>
                  <a:lnTo>
                    <a:pt x="1522130" y="2468915"/>
                  </a:lnTo>
                  <a:lnTo>
                    <a:pt x="1504329" y="2424055"/>
                  </a:lnTo>
                  <a:lnTo>
                    <a:pt x="1487424" y="2379043"/>
                  </a:lnTo>
                  <a:lnTo>
                    <a:pt x="1472644" y="2333586"/>
                  </a:lnTo>
                  <a:lnTo>
                    <a:pt x="1461221" y="2287391"/>
                  </a:lnTo>
                  <a:lnTo>
                    <a:pt x="1454385" y="2240162"/>
                  </a:lnTo>
                  <a:lnTo>
                    <a:pt x="1453367" y="2191605"/>
                  </a:lnTo>
                  <a:lnTo>
                    <a:pt x="1459398" y="2141427"/>
                  </a:lnTo>
                  <a:lnTo>
                    <a:pt x="1473708" y="2089334"/>
                  </a:lnTo>
                  <a:lnTo>
                    <a:pt x="1499709" y="2027962"/>
                  </a:lnTo>
                  <a:lnTo>
                    <a:pt x="1530421" y="1976146"/>
                  </a:lnTo>
                  <a:lnTo>
                    <a:pt x="1565038" y="1933046"/>
                  </a:lnTo>
                  <a:lnTo>
                    <a:pt x="1602754" y="1897823"/>
                  </a:lnTo>
                  <a:lnTo>
                    <a:pt x="1642763" y="1869637"/>
                  </a:lnTo>
                  <a:lnTo>
                    <a:pt x="1684259" y="1847648"/>
                  </a:lnTo>
                  <a:lnTo>
                    <a:pt x="1726437" y="1831016"/>
                  </a:lnTo>
                  <a:lnTo>
                    <a:pt x="1768491" y="1818901"/>
                  </a:lnTo>
                  <a:lnTo>
                    <a:pt x="1809615" y="1810465"/>
                  </a:lnTo>
                  <a:lnTo>
                    <a:pt x="1849002" y="1804867"/>
                  </a:lnTo>
                  <a:lnTo>
                    <a:pt x="1948688" y="1796702"/>
                  </a:lnTo>
                  <a:lnTo>
                    <a:pt x="1973072" y="1794059"/>
                  </a:lnTo>
                  <a:lnTo>
                    <a:pt x="2014831" y="1778215"/>
                  </a:lnTo>
                  <a:lnTo>
                    <a:pt x="2059439" y="1729051"/>
                  </a:lnTo>
                  <a:lnTo>
                    <a:pt x="2068970" y="1685730"/>
                  </a:lnTo>
                  <a:lnTo>
                    <a:pt x="2067925" y="1656597"/>
                  </a:lnTo>
                  <a:lnTo>
                    <a:pt x="2059711" y="1624250"/>
                  </a:lnTo>
                  <a:lnTo>
                    <a:pt x="2041271" y="1589843"/>
                  </a:lnTo>
                  <a:lnTo>
                    <a:pt x="2029779" y="1562663"/>
                  </a:lnTo>
                  <a:lnTo>
                    <a:pt x="2035159" y="1545853"/>
                  </a:lnTo>
                  <a:lnTo>
                    <a:pt x="2049754" y="1531353"/>
                  </a:lnTo>
                  <a:lnTo>
                    <a:pt x="2065909" y="1511103"/>
                  </a:lnTo>
                  <a:lnTo>
                    <a:pt x="2068006" y="1498736"/>
                  </a:lnTo>
                  <a:lnTo>
                    <a:pt x="2064496" y="1485893"/>
                  </a:lnTo>
                  <a:lnTo>
                    <a:pt x="2058961" y="1475813"/>
                  </a:lnTo>
                  <a:lnTo>
                    <a:pt x="2054987" y="1471733"/>
                  </a:lnTo>
                  <a:lnTo>
                    <a:pt x="2051948" y="1467167"/>
                  </a:lnTo>
                  <a:lnTo>
                    <a:pt x="2057352" y="1462827"/>
                  </a:lnTo>
                  <a:lnTo>
                    <a:pt x="2068399" y="1456177"/>
                  </a:lnTo>
                  <a:lnTo>
                    <a:pt x="2082291" y="1444682"/>
                  </a:lnTo>
                  <a:lnTo>
                    <a:pt x="2090114" y="1429541"/>
                  </a:lnTo>
                  <a:lnTo>
                    <a:pt x="2087721" y="1413948"/>
                  </a:lnTo>
                  <a:lnTo>
                    <a:pt x="2079184" y="1398355"/>
                  </a:lnTo>
                  <a:lnTo>
                    <a:pt x="2068576" y="1383214"/>
                  </a:lnTo>
                  <a:lnTo>
                    <a:pt x="2054975" y="1361864"/>
                  </a:lnTo>
                  <a:lnTo>
                    <a:pt x="2043683" y="1336144"/>
                  </a:lnTo>
                  <a:lnTo>
                    <a:pt x="2042108" y="1308115"/>
                  </a:lnTo>
                  <a:lnTo>
                    <a:pt x="2057653" y="1279836"/>
                  </a:lnTo>
                  <a:lnTo>
                    <a:pt x="2072229" y="1267924"/>
                  </a:lnTo>
                  <a:lnTo>
                    <a:pt x="2088054" y="1260167"/>
                  </a:lnTo>
                  <a:lnTo>
                    <a:pt x="2106427" y="1254243"/>
                  </a:lnTo>
                  <a:lnTo>
                    <a:pt x="2128647" y="1247832"/>
                  </a:lnTo>
                  <a:lnTo>
                    <a:pt x="2168118" y="1233888"/>
                  </a:lnTo>
                  <a:lnTo>
                    <a:pt x="2196861" y="1215812"/>
                  </a:lnTo>
                  <a:lnTo>
                    <a:pt x="2209246" y="1190378"/>
                  </a:lnTo>
                  <a:lnTo>
                    <a:pt x="2199640" y="1154360"/>
                  </a:lnTo>
                  <a:lnTo>
                    <a:pt x="2182062" y="1126225"/>
                  </a:lnTo>
                  <a:lnTo>
                    <a:pt x="2165508" y="1104544"/>
                  </a:lnTo>
                  <a:lnTo>
                    <a:pt x="2106803" y="1036250"/>
                  </a:lnTo>
                  <a:lnTo>
                    <a:pt x="2060729" y="978834"/>
                  </a:lnTo>
                  <a:lnTo>
                    <a:pt x="2020538" y="927633"/>
                  </a:lnTo>
                  <a:lnTo>
                    <a:pt x="1992110" y="887053"/>
                  </a:lnTo>
                  <a:lnTo>
                    <a:pt x="1981327" y="861498"/>
                  </a:lnTo>
                  <a:lnTo>
                    <a:pt x="1993348" y="827753"/>
                  </a:lnTo>
                  <a:lnTo>
                    <a:pt x="2018156" y="803951"/>
                  </a:lnTo>
                  <a:lnTo>
                    <a:pt x="2038869" y="778791"/>
                  </a:lnTo>
                  <a:lnTo>
                    <a:pt x="2024452" y="698850"/>
                  </a:lnTo>
                  <a:lnTo>
                    <a:pt x="2001611" y="636502"/>
                  </a:lnTo>
                  <a:lnTo>
                    <a:pt x="1950724" y="517190"/>
                  </a:lnTo>
                  <a:lnTo>
                    <a:pt x="1931281" y="471353"/>
                  </a:lnTo>
                  <a:lnTo>
                    <a:pt x="1907218" y="413238"/>
                  </a:lnTo>
                  <a:lnTo>
                    <a:pt x="1877568" y="339909"/>
                  </a:lnTo>
                  <a:lnTo>
                    <a:pt x="1862610" y="307509"/>
                  </a:lnTo>
                  <a:lnTo>
                    <a:pt x="1822360" y="247662"/>
                  </a:lnTo>
                  <a:lnTo>
                    <a:pt x="1769525" y="194384"/>
                  </a:lnTo>
                  <a:lnTo>
                    <a:pt x="1738838" y="170196"/>
                  </a:lnTo>
                  <a:lnTo>
                    <a:pt x="1705543" y="147636"/>
                  </a:lnTo>
                  <a:lnTo>
                    <a:pt x="1669821" y="126700"/>
                  </a:lnTo>
                  <a:lnTo>
                    <a:pt x="1631850" y="107381"/>
                  </a:lnTo>
                  <a:lnTo>
                    <a:pt x="1591811" y="89676"/>
                  </a:lnTo>
                  <a:lnTo>
                    <a:pt x="1549884" y="73579"/>
                  </a:lnTo>
                  <a:lnTo>
                    <a:pt x="1506247" y="59085"/>
                  </a:lnTo>
                  <a:lnTo>
                    <a:pt x="1461080" y="46190"/>
                  </a:lnTo>
                  <a:lnTo>
                    <a:pt x="1414564" y="34889"/>
                  </a:lnTo>
                  <a:lnTo>
                    <a:pt x="1366877" y="25177"/>
                  </a:lnTo>
                  <a:lnTo>
                    <a:pt x="1318199" y="17049"/>
                  </a:lnTo>
                  <a:lnTo>
                    <a:pt x="1268711" y="10500"/>
                  </a:lnTo>
                  <a:lnTo>
                    <a:pt x="1218591" y="5525"/>
                  </a:lnTo>
                  <a:lnTo>
                    <a:pt x="1168019" y="2120"/>
                  </a:lnTo>
                  <a:lnTo>
                    <a:pt x="1117174" y="280"/>
                  </a:lnTo>
                  <a:lnTo>
                    <a:pt x="106623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1685544" y="1959864"/>
              <a:ext cx="1604771" cy="16550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8987" y="3146107"/>
            <a:ext cx="6904673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overcome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such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challenges,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concept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b="1" spc="-4" dirty="0">
                <a:solidFill>
                  <a:srgbClr val="EC7C30"/>
                </a:solidFill>
                <a:latin typeface="Noto Sans"/>
                <a:cs typeface="Noto Sans"/>
              </a:rPr>
              <a:t>cross-validation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1650" spc="21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493" y="865823"/>
            <a:ext cx="127158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9" dirty="0">
                <a:solidFill>
                  <a:srgbClr val="7E7E7E"/>
                </a:solidFill>
                <a:latin typeface="Noto Sans"/>
                <a:cs typeface="Noto Sans"/>
              </a:rPr>
              <a:t>LIMITATIONS</a:t>
            </a:r>
            <a:endParaRPr sz="1500" dirty="0">
              <a:latin typeface="Noto Sans"/>
              <a:cs typeface="No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39B60-CE87-481E-9DBB-574094543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56F69-C130-4BE0-AFCD-A353D1815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308FC1E7-B31A-4C8B-A40F-1C0DF09B2E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6589" y="248341"/>
            <a:ext cx="358898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  <a:r>
              <a:rPr sz="24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5" dirty="0">
                <a:solidFill>
                  <a:srgbClr val="3E3E3E"/>
                </a:solidFill>
                <a:latin typeface="Noto Sans"/>
                <a:cs typeface="Noto Sans"/>
              </a:rPr>
              <a:t>Regression Analysis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5 – Cross-Validation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68849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5" dirty="0">
                <a:solidFill>
                  <a:srgbClr val="3E3E3E"/>
                </a:solidFill>
                <a:latin typeface="Noto Sans"/>
                <a:cs typeface="Noto Sans"/>
              </a:rPr>
              <a:t>Regression Analysis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1—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 Introduction to Regression Analysis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56502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447" y="248341"/>
            <a:ext cx="371342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What </a:t>
            </a:r>
            <a:r>
              <a:rPr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Cross</a:t>
            </a:r>
            <a:r>
              <a:rPr sz="2400" b="1" spc="-10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Validation?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4114801" y="622935"/>
            <a:ext cx="3925061" cy="15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831658" y="1984819"/>
            <a:ext cx="8435340" cy="1206229"/>
          </a:xfrm>
          <a:prstGeom prst="rect">
            <a:avLst/>
          </a:prstGeom>
          <a:ln w="25907">
            <a:solidFill>
              <a:srgbClr val="BEBEBE"/>
            </a:solidFill>
          </a:ln>
        </p:spPr>
        <p:txBody>
          <a:bodyPr vert="horz" wrap="square" lIns="0" tIns="4763" rIns="0" bIns="0" rtlCol="0">
            <a:spAutoFit/>
          </a:bodyPr>
          <a:lstStyle/>
          <a:p>
            <a:pPr>
              <a:spcBef>
                <a:spcPts val="38"/>
              </a:spcBef>
            </a:pPr>
            <a:endParaRPr sz="3113">
              <a:latin typeface="Times New Roman"/>
              <a:cs typeface="Times New Roman"/>
            </a:endParaRPr>
          </a:p>
          <a:p>
            <a:pPr marL="3287554" marR="1054418" indent="-2275046">
              <a:lnSpc>
                <a:spcPct val="150000"/>
              </a:lnSpc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Cross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Validation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technique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to determine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accuracy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predicting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models.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2697" y="5032629"/>
            <a:ext cx="10103168" cy="1207294"/>
            <a:chOff x="1350263" y="6710171"/>
            <a:chExt cx="13470890" cy="1609725"/>
          </a:xfrm>
        </p:grpSpPr>
        <p:sp>
          <p:nvSpPr>
            <p:cNvPr id="6" name="object 6"/>
            <p:cNvSpPr/>
            <p:nvPr/>
          </p:nvSpPr>
          <p:spPr>
            <a:xfrm>
              <a:off x="2441447" y="6883907"/>
              <a:ext cx="12373610" cy="1300480"/>
            </a:xfrm>
            <a:custGeom>
              <a:avLst/>
              <a:gdLst/>
              <a:ahLst/>
              <a:cxnLst/>
              <a:rect l="l" t="t" r="r" b="b"/>
              <a:pathLst>
                <a:path w="12373610" h="1300479">
                  <a:moveTo>
                    <a:pt x="0" y="216662"/>
                  </a:moveTo>
                  <a:lnTo>
                    <a:pt x="5723" y="166991"/>
                  </a:lnTo>
                  <a:lnTo>
                    <a:pt x="22026" y="121390"/>
                  </a:lnTo>
                  <a:lnTo>
                    <a:pt x="47606" y="81161"/>
                  </a:lnTo>
                  <a:lnTo>
                    <a:pt x="81161" y="47606"/>
                  </a:lnTo>
                  <a:lnTo>
                    <a:pt x="121390" y="22026"/>
                  </a:lnTo>
                  <a:lnTo>
                    <a:pt x="166991" y="5723"/>
                  </a:lnTo>
                  <a:lnTo>
                    <a:pt x="216662" y="0"/>
                  </a:lnTo>
                  <a:lnTo>
                    <a:pt x="12156694" y="0"/>
                  </a:lnTo>
                  <a:lnTo>
                    <a:pt x="12206364" y="5723"/>
                  </a:lnTo>
                  <a:lnTo>
                    <a:pt x="12251965" y="22026"/>
                  </a:lnTo>
                  <a:lnTo>
                    <a:pt x="12292194" y="47606"/>
                  </a:lnTo>
                  <a:lnTo>
                    <a:pt x="12325749" y="81161"/>
                  </a:lnTo>
                  <a:lnTo>
                    <a:pt x="12351329" y="121390"/>
                  </a:lnTo>
                  <a:lnTo>
                    <a:pt x="12367632" y="166991"/>
                  </a:lnTo>
                  <a:lnTo>
                    <a:pt x="12373356" y="216662"/>
                  </a:lnTo>
                  <a:lnTo>
                    <a:pt x="12373356" y="1083297"/>
                  </a:lnTo>
                  <a:lnTo>
                    <a:pt x="12367632" y="1132980"/>
                  </a:lnTo>
                  <a:lnTo>
                    <a:pt x="12351329" y="1178587"/>
                  </a:lnTo>
                  <a:lnTo>
                    <a:pt x="12325749" y="1218818"/>
                  </a:lnTo>
                  <a:lnTo>
                    <a:pt x="12292194" y="1252372"/>
                  </a:lnTo>
                  <a:lnTo>
                    <a:pt x="12251965" y="1277949"/>
                  </a:lnTo>
                  <a:lnTo>
                    <a:pt x="12206364" y="1294249"/>
                  </a:lnTo>
                  <a:lnTo>
                    <a:pt x="12156694" y="1299972"/>
                  </a:lnTo>
                  <a:lnTo>
                    <a:pt x="216662" y="1299972"/>
                  </a:lnTo>
                  <a:lnTo>
                    <a:pt x="166991" y="1294249"/>
                  </a:lnTo>
                  <a:lnTo>
                    <a:pt x="121390" y="1277949"/>
                  </a:lnTo>
                  <a:lnTo>
                    <a:pt x="81161" y="1252372"/>
                  </a:lnTo>
                  <a:lnTo>
                    <a:pt x="47606" y="1218818"/>
                  </a:lnTo>
                  <a:lnTo>
                    <a:pt x="22026" y="1178587"/>
                  </a:lnTo>
                  <a:lnTo>
                    <a:pt x="5723" y="1132980"/>
                  </a:lnTo>
                  <a:lnTo>
                    <a:pt x="0" y="1083297"/>
                  </a:lnTo>
                  <a:lnTo>
                    <a:pt x="0" y="216662"/>
                  </a:lnTo>
                  <a:close/>
                </a:path>
              </a:pathLst>
            </a:custGeom>
            <a:ln w="12191">
              <a:solidFill>
                <a:srgbClr val="C4DFB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350263" y="6710171"/>
              <a:ext cx="1583436" cy="1609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59520" y="5483542"/>
            <a:ext cx="808386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cross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validation,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dataset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split into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70:30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(Training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: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Testing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data) ratio.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B72F9-7782-4A8A-9343-7E5FF9A6B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EC2041-FE66-461D-863B-41A382C2F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957" y="248341"/>
            <a:ext cx="371468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Cross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Validation: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4801" y="622935"/>
            <a:ext cx="3925061" cy="15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600004" y="986981"/>
            <a:ext cx="3000375" cy="784349"/>
          </a:xfrm>
          <a:prstGeom prst="rect">
            <a:avLst/>
          </a:prstGeom>
          <a:solidFill>
            <a:srgbClr val="BCD6ED"/>
          </a:solidFill>
          <a:ln w="25907">
            <a:solidFill>
              <a:srgbClr val="B4C6E7"/>
            </a:solidFill>
          </a:ln>
        </p:spPr>
        <p:txBody>
          <a:bodyPr vert="horz" wrap="square" lIns="0" tIns="22383" rIns="0" bIns="0" rtlCol="0">
            <a:spAutoFit/>
          </a:bodyPr>
          <a:lstStyle/>
          <a:p>
            <a:pPr marL="301466" marR="298609" algn="ctr">
              <a:spcBef>
                <a:spcPts val="176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Dataset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Linear 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Analysis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(500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Observations)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7626" y="1804797"/>
            <a:ext cx="4671536" cy="839629"/>
          </a:xfrm>
          <a:custGeom>
            <a:avLst/>
            <a:gdLst/>
            <a:ahLst/>
            <a:cxnLst/>
            <a:rect l="l" t="t" r="r" b="b"/>
            <a:pathLst>
              <a:path w="6228715" h="1119504">
                <a:moveTo>
                  <a:pt x="6228588" y="1045210"/>
                </a:moveTo>
                <a:lnTo>
                  <a:pt x="6199086" y="1016381"/>
                </a:lnTo>
                <a:lnTo>
                  <a:pt x="6126988" y="945896"/>
                </a:lnTo>
                <a:lnTo>
                  <a:pt x="6109563" y="1000315"/>
                </a:lnTo>
                <a:lnTo>
                  <a:pt x="2990469" y="0"/>
                </a:lnTo>
                <a:lnTo>
                  <a:pt x="2988564" y="6096"/>
                </a:lnTo>
                <a:lnTo>
                  <a:pt x="2986405" y="127"/>
                </a:lnTo>
                <a:lnTo>
                  <a:pt x="117005" y="1053693"/>
                </a:lnTo>
                <a:lnTo>
                  <a:pt x="97282" y="999998"/>
                </a:lnTo>
                <a:lnTo>
                  <a:pt x="0" y="1103376"/>
                </a:lnTo>
                <a:lnTo>
                  <a:pt x="141097" y="1119251"/>
                </a:lnTo>
                <a:lnTo>
                  <a:pt x="122986" y="1069975"/>
                </a:lnTo>
                <a:lnTo>
                  <a:pt x="121373" y="1065606"/>
                </a:lnTo>
                <a:lnTo>
                  <a:pt x="2988640" y="12839"/>
                </a:lnTo>
                <a:lnTo>
                  <a:pt x="6105677" y="1012482"/>
                </a:lnTo>
                <a:lnTo>
                  <a:pt x="6088253" y="1066927"/>
                </a:lnTo>
                <a:lnTo>
                  <a:pt x="6228588" y="1045210"/>
                </a:lnTo>
                <a:close/>
              </a:path>
            </a:pathLst>
          </a:custGeom>
          <a:solidFill>
            <a:srgbClr val="5597D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824924" y="2674048"/>
            <a:ext cx="3000375" cy="656911"/>
          </a:xfrm>
          <a:prstGeom prst="rect">
            <a:avLst/>
          </a:prstGeom>
          <a:solidFill>
            <a:srgbClr val="F8CAAC"/>
          </a:solidFill>
          <a:ln w="25907">
            <a:solidFill>
              <a:srgbClr val="B4C6E7"/>
            </a:solidFill>
          </a:ln>
        </p:spPr>
        <p:txBody>
          <a:bodyPr vert="horz" wrap="square" lIns="0" tIns="147638" rIns="0" bIns="0" rtlCol="0">
            <a:spAutoFit/>
          </a:bodyPr>
          <a:lstStyle/>
          <a:p>
            <a:pPr marL="305753">
              <a:spcBef>
                <a:spcPts val="1163"/>
              </a:spcBef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Training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Dataset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(70%</a:t>
            </a:r>
            <a:r>
              <a:rPr sz="1650" spc="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endParaRPr sz="1650">
              <a:latin typeface="Noto Sans"/>
              <a:cs typeface="Noto Sans"/>
            </a:endParaRPr>
          </a:p>
          <a:p>
            <a:pPr marL="304800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– 350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observations)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1139" y="2671763"/>
            <a:ext cx="3000375" cy="657392"/>
          </a:xfrm>
          <a:prstGeom prst="rect">
            <a:avLst/>
          </a:prstGeom>
          <a:solidFill>
            <a:srgbClr val="F8CAAC"/>
          </a:solidFill>
          <a:ln w="25907">
            <a:solidFill>
              <a:srgbClr val="B4C6E7"/>
            </a:solidFill>
          </a:ln>
        </p:spPr>
        <p:txBody>
          <a:bodyPr vert="horz" wrap="square" lIns="0" tIns="148114" rIns="0" bIns="0" rtlCol="0">
            <a:spAutoFit/>
          </a:bodyPr>
          <a:lstStyle/>
          <a:p>
            <a:pPr marL="629602" marR="172403" indent="-453866">
              <a:spcBef>
                <a:spcPts val="1166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Test Dataset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(30% 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–  150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observations)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2262" y="3494151"/>
            <a:ext cx="95250" cy="671989"/>
          </a:xfrm>
          <a:custGeom>
            <a:avLst/>
            <a:gdLst/>
            <a:ahLst/>
            <a:cxnLst/>
            <a:rect l="l" t="t" r="r" b="b"/>
            <a:pathLst>
              <a:path w="127000" h="895985">
                <a:moveTo>
                  <a:pt x="69850" y="114300"/>
                </a:moveTo>
                <a:lnTo>
                  <a:pt x="57150" y="114300"/>
                </a:lnTo>
                <a:lnTo>
                  <a:pt x="57150" y="895985"/>
                </a:lnTo>
                <a:lnTo>
                  <a:pt x="69850" y="895985"/>
                </a:lnTo>
                <a:lnTo>
                  <a:pt x="69850" y="114300"/>
                </a:lnTo>
                <a:close/>
              </a:path>
              <a:path w="127000" h="8959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8959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5597D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6831139" y="4159948"/>
            <a:ext cx="3000375" cy="657872"/>
          </a:xfrm>
          <a:prstGeom prst="rect">
            <a:avLst/>
          </a:prstGeom>
          <a:solidFill>
            <a:srgbClr val="D0CECE"/>
          </a:solidFill>
          <a:ln w="25907">
            <a:solidFill>
              <a:srgbClr val="B4C6E7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algn="ctr">
              <a:spcBef>
                <a:spcPts val="1170"/>
              </a:spcBef>
            </a:pP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Testing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accuracy</a:t>
            </a:r>
            <a:r>
              <a:rPr sz="1650" spc="6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endParaRPr sz="165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predictions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Test</a:t>
            </a:r>
            <a:r>
              <a:rPr sz="1650" spc="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dataset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2422" y="4534661"/>
            <a:ext cx="1168241" cy="95250"/>
          </a:xfrm>
          <a:custGeom>
            <a:avLst/>
            <a:gdLst/>
            <a:ahLst/>
            <a:cxnLst/>
            <a:rect l="l" t="t" r="r" b="b"/>
            <a:pathLst>
              <a:path w="1557654" h="127000">
                <a:moveTo>
                  <a:pt x="1430527" y="0"/>
                </a:moveTo>
                <a:lnTo>
                  <a:pt x="1430527" y="126999"/>
                </a:lnTo>
                <a:lnTo>
                  <a:pt x="1544827" y="69849"/>
                </a:lnTo>
                <a:lnTo>
                  <a:pt x="1443227" y="69849"/>
                </a:lnTo>
                <a:lnTo>
                  <a:pt x="1443227" y="57149"/>
                </a:lnTo>
                <a:lnTo>
                  <a:pt x="1544827" y="57149"/>
                </a:lnTo>
                <a:lnTo>
                  <a:pt x="1430527" y="0"/>
                </a:lnTo>
                <a:close/>
              </a:path>
              <a:path w="1557654" h="127000">
                <a:moveTo>
                  <a:pt x="1430527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1430527" y="69849"/>
                </a:lnTo>
                <a:lnTo>
                  <a:pt x="1430527" y="57149"/>
                </a:lnTo>
                <a:close/>
              </a:path>
              <a:path w="1557654" h="127000">
                <a:moveTo>
                  <a:pt x="1544827" y="57149"/>
                </a:moveTo>
                <a:lnTo>
                  <a:pt x="1443227" y="57149"/>
                </a:lnTo>
                <a:lnTo>
                  <a:pt x="1443227" y="69849"/>
                </a:lnTo>
                <a:lnTo>
                  <a:pt x="1544827" y="69849"/>
                </a:lnTo>
                <a:lnTo>
                  <a:pt x="1557527" y="63499"/>
                </a:lnTo>
                <a:lnTo>
                  <a:pt x="1544827" y="57149"/>
                </a:lnTo>
                <a:close/>
              </a:path>
            </a:pathLst>
          </a:custGeom>
          <a:solidFill>
            <a:srgbClr val="5597D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2824924" y="4171379"/>
            <a:ext cx="2838450" cy="542937"/>
          </a:xfrm>
          <a:prstGeom prst="rect">
            <a:avLst/>
          </a:prstGeom>
          <a:solidFill>
            <a:srgbClr val="C5DFB4"/>
          </a:solidFill>
          <a:ln w="25907">
            <a:solidFill>
              <a:srgbClr val="B4C6E7"/>
            </a:solidFill>
          </a:ln>
        </p:spPr>
        <p:txBody>
          <a:bodyPr vert="horz" wrap="square" lIns="0" tIns="476" rIns="0" bIns="0" rtlCol="0">
            <a:spAutoFit/>
          </a:bodyPr>
          <a:lstStyle/>
          <a:p>
            <a:pPr>
              <a:spcBef>
                <a:spcPts val="4"/>
              </a:spcBef>
            </a:pPr>
            <a:endParaRPr sz="187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equation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6409" y="2815208"/>
            <a:ext cx="1122521" cy="577215"/>
          </a:xfrm>
          <a:custGeom>
            <a:avLst/>
            <a:gdLst/>
            <a:ahLst/>
            <a:cxnLst/>
            <a:rect l="l" t="t" r="r" b="b"/>
            <a:pathLst>
              <a:path w="1496695" h="769620">
                <a:moveTo>
                  <a:pt x="1496568" y="0"/>
                </a:moveTo>
                <a:lnTo>
                  <a:pt x="0" y="0"/>
                </a:lnTo>
                <a:lnTo>
                  <a:pt x="0" y="769620"/>
                </a:lnTo>
                <a:lnTo>
                  <a:pt x="1496568" y="769620"/>
                </a:lnTo>
                <a:lnTo>
                  <a:pt x="149656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086802" y="2828734"/>
            <a:ext cx="122491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1214914" algn="l"/>
              </a:tabLst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Sampling</a:t>
            </a:r>
            <a:r>
              <a:rPr sz="1650" spc="18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u="dbl" spc="-4" dirty="0">
                <a:solidFill>
                  <a:srgbClr val="404040"/>
                </a:solidFill>
                <a:uFill>
                  <a:solidFill>
                    <a:srgbClr val="5597D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dbl" dirty="0">
                <a:solidFill>
                  <a:srgbClr val="404040"/>
                </a:solidFill>
                <a:uFill>
                  <a:solidFill>
                    <a:srgbClr val="5597D2"/>
                  </a:solidFill>
                </a:uFill>
                <a:latin typeface="Times New Roman"/>
                <a:cs typeface="Times New Roman"/>
              </a:rPr>
              <a:t>	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8811" y="3080194"/>
            <a:ext cx="77628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process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75612" y="5272659"/>
            <a:ext cx="9399270" cy="1207294"/>
            <a:chOff x="1967483" y="7030211"/>
            <a:chExt cx="12532360" cy="1609725"/>
          </a:xfrm>
        </p:grpSpPr>
        <p:sp>
          <p:nvSpPr>
            <p:cNvPr id="16" name="object 16"/>
            <p:cNvSpPr/>
            <p:nvPr/>
          </p:nvSpPr>
          <p:spPr>
            <a:xfrm>
              <a:off x="3058667" y="7203947"/>
              <a:ext cx="11435080" cy="1300480"/>
            </a:xfrm>
            <a:custGeom>
              <a:avLst/>
              <a:gdLst/>
              <a:ahLst/>
              <a:cxnLst/>
              <a:rect l="l" t="t" r="r" b="b"/>
              <a:pathLst>
                <a:path w="11435080" h="1300479">
                  <a:moveTo>
                    <a:pt x="0" y="216662"/>
                  </a:moveTo>
                  <a:lnTo>
                    <a:pt x="5723" y="166991"/>
                  </a:lnTo>
                  <a:lnTo>
                    <a:pt x="22026" y="121390"/>
                  </a:lnTo>
                  <a:lnTo>
                    <a:pt x="47606" y="81161"/>
                  </a:lnTo>
                  <a:lnTo>
                    <a:pt x="81161" y="47606"/>
                  </a:lnTo>
                  <a:lnTo>
                    <a:pt x="121390" y="22026"/>
                  </a:lnTo>
                  <a:lnTo>
                    <a:pt x="166991" y="5723"/>
                  </a:lnTo>
                  <a:lnTo>
                    <a:pt x="216661" y="0"/>
                  </a:lnTo>
                  <a:lnTo>
                    <a:pt x="11217910" y="0"/>
                  </a:lnTo>
                  <a:lnTo>
                    <a:pt x="11267580" y="5723"/>
                  </a:lnTo>
                  <a:lnTo>
                    <a:pt x="11313181" y="22026"/>
                  </a:lnTo>
                  <a:lnTo>
                    <a:pt x="11353410" y="47606"/>
                  </a:lnTo>
                  <a:lnTo>
                    <a:pt x="11386965" y="81161"/>
                  </a:lnTo>
                  <a:lnTo>
                    <a:pt x="11412545" y="121390"/>
                  </a:lnTo>
                  <a:lnTo>
                    <a:pt x="11428848" y="166991"/>
                  </a:lnTo>
                  <a:lnTo>
                    <a:pt x="11434572" y="216662"/>
                  </a:lnTo>
                  <a:lnTo>
                    <a:pt x="11434572" y="1083310"/>
                  </a:lnTo>
                  <a:lnTo>
                    <a:pt x="11428848" y="1132988"/>
                  </a:lnTo>
                  <a:lnTo>
                    <a:pt x="11412545" y="1178592"/>
                  </a:lnTo>
                  <a:lnTo>
                    <a:pt x="11386965" y="1218821"/>
                  </a:lnTo>
                  <a:lnTo>
                    <a:pt x="11353410" y="1252373"/>
                  </a:lnTo>
                  <a:lnTo>
                    <a:pt x="11313181" y="1277950"/>
                  </a:lnTo>
                  <a:lnTo>
                    <a:pt x="11267580" y="1294249"/>
                  </a:lnTo>
                  <a:lnTo>
                    <a:pt x="11217910" y="1299971"/>
                  </a:lnTo>
                  <a:lnTo>
                    <a:pt x="216661" y="1299971"/>
                  </a:lnTo>
                  <a:lnTo>
                    <a:pt x="166991" y="1294249"/>
                  </a:lnTo>
                  <a:lnTo>
                    <a:pt x="121390" y="1277950"/>
                  </a:lnTo>
                  <a:lnTo>
                    <a:pt x="81161" y="1252373"/>
                  </a:lnTo>
                  <a:lnTo>
                    <a:pt x="47606" y="1218821"/>
                  </a:lnTo>
                  <a:lnTo>
                    <a:pt x="22026" y="1178592"/>
                  </a:lnTo>
                  <a:lnTo>
                    <a:pt x="5723" y="1132988"/>
                  </a:lnTo>
                  <a:lnTo>
                    <a:pt x="0" y="1083310"/>
                  </a:lnTo>
                  <a:lnTo>
                    <a:pt x="0" y="216662"/>
                  </a:lnTo>
                  <a:close/>
                </a:path>
              </a:pathLst>
            </a:custGeom>
            <a:ln w="12192">
              <a:solidFill>
                <a:srgbClr val="C4DFB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7483" y="7030211"/>
              <a:ext cx="1583436" cy="1609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73871" y="5565191"/>
            <a:ext cx="7844314" cy="5765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15100"/>
              </a:lnSpc>
              <a:spcBef>
                <a:spcPts val="75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K-fold cross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validation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most used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cross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validation.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learn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detail 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next</a:t>
            </a:r>
            <a:r>
              <a:rPr sz="1650" spc="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lesson.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96F68B-8CD8-484E-8BE1-2056ACC95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5E8F3D-57F5-490C-9EA4-0C588D358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5" dirty="0">
                <a:solidFill>
                  <a:srgbClr val="3E3E3E"/>
                </a:solidFill>
                <a:latin typeface="Noto Sans"/>
                <a:cs typeface="Noto Sans"/>
              </a:rPr>
              <a:t>Regression Analysis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6 – Non Linear to Linear Models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02338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966" y="248341"/>
            <a:ext cx="535891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Non-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Models to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Linear</a:t>
            </a:r>
            <a:r>
              <a:rPr sz="2400" b="1" spc="-19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3166109" y="586359"/>
            <a:ext cx="5822442" cy="153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51027" y="1054570"/>
            <a:ext cx="8723471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Non-linear models 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converted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linear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applying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following</a:t>
            </a:r>
            <a:r>
              <a:rPr sz="1650" spc="36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functions: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5825" y="1824228"/>
            <a:ext cx="4953000" cy="530543"/>
            <a:chOff x="1181100" y="2432304"/>
            <a:chExt cx="6604000" cy="707390"/>
          </a:xfrm>
        </p:grpSpPr>
        <p:sp>
          <p:nvSpPr>
            <p:cNvPr id="6" name="object 6"/>
            <p:cNvSpPr/>
            <p:nvPr/>
          </p:nvSpPr>
          <p:spPr>
            <a:xfrm>
              <a:off x="1194053" y="2445258"/>
              <a:ext cx="6577965" cy="681355"/>
            </a:xfrm>
            <a:custGeom>
              <a:avLst/>
              <a:gdLst/>
              <a:ahLst/>
              <a:cxnLst/>
              <a:rect l="l" t="t" r="r" b="b"/>
              <a:pathLst>
                <a:path w="6577965" h="681355">
                  <a:moveTo>
                    <a:pt x="6464046" y="0"/>
                  </a:moveTo>
                  <a:lnTo>
                    <a:pt x="0" y="0"/>
                  </a:lnTo>
                  <a:lnTo>
                    <a:pt x="0" y="681228"/>
                  </a:lnTo>
                  <a:lnTo>
                    <a:pt x="6577584" y="681228"/>
                  </a:lnTo>
                  <a:lnTo>
                    <a:pt x="6577584" y="113538"/>
                  </a:lnTo>
                  <a:lnTo>
                    <a:pt x="6568666" y="69330"/>
                  </a:lnTo>
                  <a:lnTo>
                    <a:pt x="6544341" y="33242"/>
                  </a:lnTo>
                  <a:lnTo>
                    <a:pt x="6508253" y="8917"/>
                  </a:lnTo>
                  <a:lnTo>
                    <a:pt x="6464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194053" y="2445258"/>
              <a:ext cx="6577965" cy="681355"/>
            </a:xfrm>
            <a:custGeom>
              <a:avLst/>
              <a:gdLst/>
              <a:ahLst/>
              <a:cxnLst/>
              <a:rect l="l" t="t" r="r" b="b"/>
              <a:pathLst>
                <a:path w="6577965" h="681355">
                  <a:moveTo>
                    <a:pt x="0" y="0"/>
                  </a:moveTo>
                  <a:lnTo>
                    <a:pt x="6464046" y="0"/>
                  </a:lnTo>
                  <a:lnTo>
                    <a:pt x="6508253" y="8917"/>
                  </a:lnTo>
                  <a:lnTo>
                    <a:pt x="6544341" y="33242"/>
                  </a:lnTo>
                  <a:lnTo>
                    <a:pt x="6568666" y="69330"/>
                  </a:lnTo>
                  <a:lnTo>
                    <a:pt x="6577584" y="113538"/>
                  </a:lnTo>
                  <a:lnTo>
                    <a:pt x="6577584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193291" y="2444496"/>
              <a:ext cx="411480" cy="681355"/>
            </a:xfrm>
            <a:custGeom>
              <a:avLst/>
              <a:gdLst/>
              <a:ahLst/>
              <a:cxnLst/>
              <a:rect l="l" t="t" r="r" b="b"/>
              <a:pathLst>
                <a:path w="411480" h="681355">
                  <a:moveTo>
                    <a:pt x="411479" y="0"/>
                  </a:moveTo>
                  <a:lnTo>
                    <a:pt x="0" y="0"/>
                  </a:lnTo>
                  <a:lnTo>
                    <a:pt x="0" y="681227"/>
                  </a:lnTo>
                  <a:lnTo>
                    <a:pt x="411479" y="681227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3580" y="1833943"/>
            <a:ext cx="4623911" cy="361157"/>
          </a:xfrm>
          <a:prstGeom prst="rect">
            <a:avLst/>
          </a:prstGeom>
        </p:spPr>
        <p:txBody>
          <a:bodyPr vert="horz" wrap="square" lIns="0" tIns="106204" rIns="0" bIns="0" rtlCol="0">
            <a:spAutoFit/>
          </a:bodyPr>
          <a:lstStyle/>
          <a:p>
            <a:pPr marL="68104">
              <a:spcBef>
                <a:spcPts val="836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Exponential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5825" y="2686050"/>
            <a:ext cx="4953000" cy="531495"/>
            <a:chOff x="1181100" y="3581400"/>
            <a:chExt cx="6604000" cy="708660"/>
          </a:xfrm>
        </p:grpSpPr>
        <p:sp>
          <p:nvSpPr>
            <p:cNvPr id="11" name="object 11"/>
            <p:cNvSpPr/>
            <p:nvPr/>
          </p:nvSpPr>
          <p:spPr>
            <a:xfrm>
              <a:off x="1194053" y="3594353"/>
              <a:ext cx="6577965" cy="683260"/>
            </a:xfrm>
            <a:custGeom>
              <a:avLst/>
              <a:gdLst/>
              <a:ahLst/>
              <a:cxnLst/>
              <a:rect l="l" t="t" r="r" b="b"/>
              <a:pathLst>
                <a:path w="6577965" h="683260">
                  <a:moveTo>
                    <a:pt x="6463792" y="0"/>
                  </a:moveTo>
                  <a:lnTo>
                    <a:pt x="0" y="0"/>
                  </a:lnTo>
                  <a:lnTo>
                    <a:pt x="0" y="682751"/>
                  </a:lnTo>
                  <a:lnTo>
                    <a:pt x="6577584" y="682751"/>
                  </a:lnTo>
                  <a:lnTo>
                    <a:pt x="6577584" y="113792"/>
                  </a:lnTo>
                  <a:lnTo>
                    <a:pt x="6568644" y="69490"/>
                  </a:lnTo>
                  <a:lnTo>
                    <a:pt x="6544262" y="33321"/>
                  </a:lnTo>
                  <a:lnTo>
                    <a:pt x="6508093" y="8939"/>
                  </a:lnTo>
                  <a:lnTo>
                    <a:pt x="6463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4053" y="3594353"/>
              <a:ext cx="6577965" cy="683260"/>
            </a:xfrm>
            <a:custGeom>
              <a:avLst/>
              <a:gdLst/>
              <a:ahLst/>
              <a:cxnLst/>
              <a:rect l="l" t="t" r="r" b="b"/>
              <a:pathLst>
                <a:path w="6577965" h="683260">
                  <a:moveTo>
                    <a:pt x="0" y="0"/>
                  </a:moveTo>
                  <a:lnTo>
                    <a:pt x="6463792" y="0"/>
                  </a:lnTo>
                  <a:lnTo>
                    <a:pt x="6508093" y="8939"/>
                  </a:lnTo>
                  <a:lnTo>
                    <a:pt x="6544262" y="33321"/>
                  </a:lnTo>
                  <a:lnTo>
                    <a:pt x="6568644" y="69490"/>
                  </a:lnTo>
                  <a:lnTo>
                    <a:pt x="6577584" y="113792"/>
                  </a:lnTo>
                  <a:lnTo>
                    <a:pt x="6577584" y="682751"/>
                  </a:lnTo>
                  <a:lnTo>
                    <a:pt x="0" y="68275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F39E8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3291" y="3593591"/>
              <a:ext cx="411480" cy="683260"/>
            </a:xfrm>
            <a:custGeom>
              <a:avLst/>
              <a:gdLst/>
              <a:ahLst/>
              <a:cxnLst/>
              <a:rect l="l" t="t" r="r" b="b"/>
              <a:pathLst>
                <a:path w="411480" h="683260">
                  <a:moveTo>
                    <a:pt x="411479" y="0"/>
                  </a:moveTo>
                  <a:lnTo>
                    <a:pt x="0" y="0"/>
                  </a:lnTo>
                  <a:lnTo>
                    <a:pt x="0" y="682751"/>
                  </a:lnTo>
                  <a:lnTo>
                    <a:pt x="411479" y="682751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03580" y="2794254"/>
            <a:ext cx="4612481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8104">
              <a:spcBef>
                <a:spcPts val="71"/>
              </a:spcBef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Logarithmic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5825" y="3587876"/>
            <a:ext cx="4953000" cy="531495"/>
            <a:chOff x="1181100" y="4783835"/>
            <a:chExt cx="6604000" cy="708660"/>
          </a:xfrm>
        </p:grpSpPr>
        <p:sp>
          <p:nvSpPr>
            <p:cNvPr id="16" name="object 16"/>
            <p:cNvSpPr/>
            <p:nvPr/>
          </p:nvSpPr>
          <p:spPr>
            <a:xfrm>
              <a:off x="1194053" y="4796789"/>
              <a:ext cx="6577965" cy="683260"/>
            </a:xfrm>
            <a:custGeom>
              <a:avLst/>
              <a:gdLst/>
              <a:ahLst/>
              <a:cxnLst/>
              <a:rect l="l" t="t" r="r" b="b"/>
              <a:pathLst>
                <a:path w="6577965" h="683260">
                  <a:moveTo>
                    <a:pt x="6463792" y="0"/>
                  </a:moveTo>
                  <a:lnTo>
                    <a:pt x="0" y="0"/>
                  </a:lnTo>
                  <a:lnTo>
                    <a:pt x="0" y="682751"/>
                  </a:lnTo>
                  <a:lnTo>
                    <a:pt x="6577584" y="682751"/>
                  </a:lnTo>
                  <a:lnTo>
                    <a:pt x="6577584" y="113792"/>
                  </a:lnTo>
                  <a:lnTo>
                    <a:pt x="6568644" y="69490"/>
                  </a:lnTo>
                  <a:lnTo>
                    <a:pt x="6544262" y="33321"/>
                  </a:lnTo>
                  <a:lnTo>
                    <a:pt x="6508093" y="8939"/>
                  </a:lnTo>
                  <a:lnTo>
                    <a:pt x="6463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4053" y="4796789"/>
              <a:ext cx="6577965" cy="683260"/>
            </a:xfrm>
            <a:custGeom>
              <a:avLst/>
              <a:gdLst/>
              <a:ahLst/>
              <a:cxnLst/>
              <a:rect l="l" t="t" r="r" b="b"/>
              <a:pathLst>
                <a:path w="6577965" h="683260">
                  <a:moveTo>
                    <a:pt x="0" y="0"/>
                  </a:moveTo>
                  <a:lnTo>
                    <a:pt x="6463792" y="0"/>
                  </a:lnTo>
                  <a:lnTo>
                    <a:pt x="6508093" y="8939"/>
                  </a:lnTo>
                  <a:lnTo>
                    <a:pt x="6544262" y="33321"/>
                  </a:lnTo>
                  <a:lnTo>
                    <a:pt x="6568644" y="69490"/>
                  </a:lnTo>
                  <a:lnTo>
                    <a:pt x="6577584" y="113792"/>
                  </a:lnTo>
                  <a:lnTo>
                    <a:pt x="6577584" y="682751"/>
                  </a:lnTo>
                  <a:lnTo>
                    <a:pt x="0" y="68275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7B7B7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3291" y="4796027"/>
              <a:ext cx="411480" cy="683260"/>
            </a:xfrm>
            <a:custGeom>
              <a:avLst/>
              <a:gdLst/>
              <a:ahLst/>
              <a:cxnLst/>
              <a:rect l="l" t="t" r="r" b="b"/>
              <a:pathLst>
                <a:path w="411480" h="683260">
                  <a:moveTo>
                    <a:pt x="411479" y="0"/>
                  </a:moveTo>
                  <a:lnTo>
                    <a:pt x="0" y="0"/>
                  </a:lnTo>
                  <a:lnTo>
                    <a:pt x="0" y="682751"/>
                  </a:lnTo>
                  <a:lnTo>
                    <a:pt x="411479" y="682751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03580" y="3597592"/>
            <a:ext cx="4623911" cy="362118"/>
          </a:xfrm>
          <a:prstGeom prst="rect">
            <a:avLst/>
          </a:prstGeom>
        </p:spPr>
        <p:txBody>
          <a:bodyPr vert="horz" wrap="square" lIns="0" tIns="107156" rIns="0" bIns="0" rtlCol="0">
            <a:spAutoFit/>
          </a:bodyPr>
          <a:lstStyle/>
          <a:p>
            <a:pPr marL="68104">
              <a:spcBef>
                <a:spcPts val="844"/>
              </a:spcBef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Trigonometric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5825" y="4445126"/>
            <a:ext cx="4953000" cy="531495"/>
            <a:chOff x="1181100" y="5926835"/>
            <a:chExt cx="6604000" cy="708660"/>
          </a:xfrm>
        </p:grpSpPr>
        <p:sp>
          <p:nvSpPr>
            <p:cNvPr id="21" name="object 21"/>
            <p:cNvSpPr/>
            <p:nvPr/>
          </p:nvSpPr>
          <p:spPr>
            <a:xfrm>
              <a:off x="1194053" y="5939789"/>
              <a:ext cx="6577965" cy="683260"/>
            </a:xfrm>
            <a:custGeom>
              <a:avLst/>
              <a:gdLst/>
              <a:ahLst/>
              <a:cxnLst/>
              <a:rect l="l" t="t" r="r" b="b"/>
              <a:pathLst>
                <a:path w="6577965" h="683259">
                  <a:moveTo>
                    <a:pt x="646379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577584" y="682752"/>
                  </a:lnTo>
                  <a:lnTo>
                    <a:pt x="6577584" y="113792"/>
                  </a:lnTo>
                  <a:lnTo>
                    <a:pt x="6568644" y="69490"/>
                  </a:lnTo>
                  <a:lnTo>
                    <a:pt x="6544262" y="33321"/>
                  </a:lnTo>
                  <a:lnTo>
                    <a:pt x="6508093" y="8939"/>
                  </a:lnTo>
                  <a:lnTo>
                    <a:pt x="6463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4053" y="5939789"/>
              <a:ext cx="6577965" cy="683260"/>
            </a:xfrm>
            <a:custGeom>
              <a:avLst/>
              <a:gdLst/>
              <a:ahLst/>
              <a:cxnLst/>
              <a:rect l="l" t="t" r="r" b="b"/>
              <a:pathLst>
                <a:path w="6577965" h="683259">
                  <a:moveTo>
                    <a:pt x="0" y="0"/>
                  </a:moveTo>
                  <a:lnTo>
                    <a:pt x="6463792" y="0"/>
                  </a:lnTo>
                  <a:lnTo>
                    <a:pt x="6508093" y="8939"/>
                  </a:lnTo>
                  <a:lnTo>
                    <a:pt x="6544262" y="33321"/>
                  </a:lnTo>
                  <a:lnTo>
                    <a:pt x="6568644" y="69490"/>
                  </a:lnTo>
                  <a:lnTo>
                    <a:pt x="6577584" y="113792"/>
                  </a:lnTo>
                  <a:lnTo>
                    <a:pt x="6577584" y="682752"/>
                  </a:lnTo>
                  <a:lnTo>
                    <a:pt x="0" y="68275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3291" y="5939027"/>
              <a:ext cx="411480" cy="683260"/>
            </a:xfrm>
            <a:custGeom>
              <a:avLst/>
              <a:gdLst/>
              <a:ahLst/>
              <a:cxnLst/>
              <a:rect l="l" t="t" r="r" b="b"/>
              <a:pathLst>
                <a:path w="411480" h="683259">
                  <a:moveTo>
                    <a:pt x="411479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411479" y="682752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03580" y="4454843"/>
            <a:ext cx="4623911" cy="362600"/>
          </a:xfrm>
          <a:prstGeom prst="rect">
            <a:avLst/>
          </a:prstGeom>
        </p:spPr>
        <p:txBody>
          <a:bodyPr vert="horz" wrap="square" lIns="0" tIns="107633" rIns="0" bIns="0" rtlCol="0">
            <a:spAutoFit/>
          </a:bodyPr>
          <a:lstStyle/>
          <a:p>
            <a:pPr marL="68104">
              <a:spcBef>
                <a:spcPts val="848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Power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FA0237-41D5-496D-9EAC-F99AAFD47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4DF89D-EEEB-4C6A-9698-1F64CD11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563" y="248341"/>
            <a:ext cx="464317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Measures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3575303" y="618363"/>
            <a:ext cx="5077206" cy="105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59523" y="1736788"/>
            <a:ext cx="3633788" cy="350576"/>
          </a:xfrm>
          <a:prstGeom prst="rect">
            <a:avLst/>
          </a:prstGeom>
          <a:solidFill>
            <a:srgbClr val="BCD6ED"/>
          </a:solidFill>
          <a:ln w="25907">
            <a:solidFill>
              <a:srgbClr val="B4C6E7"/>
            </a:solidFill>
          </a:ln>
        </p:spPr>
        <p:txBody>
          <a:bodyPr vert="horz" wrap="square" lIns="0" tIns="95726" rIns="0" bIns="0" rtlCol="0">
            <a:spAutoFit/>
          </a:bodyPr>
          <a:lstStyle/>
          <a:p>
            <a:pPr marL="67628">
              <a:spcBef>
                <a:spcPts val="75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Absolute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Percentage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Error</a:t>
            </a:r>
            <a:r>
              <a:rPr sz="1650" spc="5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(APE)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999" y="1736788"/>
            <a:ext cx="7134701" cy="350576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95726" rIns="0" bIns="0" rtlCol="0">
            <a:spAutoFit/>
          </a:bodyPr>
          <a:lstStyle/>
          <a:p>
            <a:pPr marL="68104">
              <a:spcBef>
                <a:spcPts val="75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mae&lt;-function(a,b){round(abs(a-b)),2)}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523" y="2560891"/>
            <a:ext cx="3633788" cy="350096"/>
          </a:xfrm>
          <a:prstGeom prst="rect">
            <a:avLst/>
          </a:prstGeom>
          <a:solidFill>
            <a:srgbClr val="BCD6ED"/>
          </a:solidFill>
          <a:ln w="25907">
            <a:solidFill>
              <a:srgbClr val="B4C6E7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67628">
              <a:spcBef>
                <a:spcPts val="75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Mean Absolute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Error</a:t>
            </a:r>
            <a:r>
              <a:rPr sz="1650" spc="4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(MAE)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999" y="2560891"/>
            <a:ext cx="7134701" cy="350096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68104">
              <a:spcBef>
                <a:spcPts val="75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mae&lt;-function(a,b){round(mean(abs(a-b)),2)}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9808" y="3374135"/>
            <a:ext cx="3653314" cy="485775"/>
            <a:chOff x="999744" y="4498847"/>
            <a:chExt cx="4871085" cy="647700"/>
          </a:xfrm>
        </p:grpSpPr>
        <p:sp>
          <p:nvSpPr>
            <p:cNvPr id="9" name="object 9"/>
            <p:cNvSpPr/>
            <p:nvPr/>
          </p:nvSpPr>
          <p:spPr>
            <a:xfrm>
              <a:off x="1012698" y="4511801"/>
              <a:ext cx="4845050" cy="622300"/>
            </a:xfrm>
            <a:custGeom>
              <a:avLst/>
              <a:gdLst/>
              <a:ahLst/>
              <a:cxnLst/>
              <a:rect l="l" t="t" r="r" b="b"/>
              <a:pathLst>
                <a:path w="4845050" h="622300">
                  <a:moveTo>
                    <a:pt x="4844796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4844796" y="621791"/>
                  </a:lnTo>
                  <a:lnTo>
                    <a:pt x="4844796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2698" y="4511801"/>
              <a:ext cx="4845050" cy="622300"/>
            </a:xfrm>
            <a:custGeom>
              <a:avLst/>
              <a:gdLst/>
              <a:ahLst/>
              <a:cxnLst/>
              <a:rect l="l" t="t" r="r" b="b"/>
              <a:pathLst>
                <a:path w="4845050" h="622300">
                  <a:moveTo>
                    <a:pt x="0" y="621791"/>
                  </a:moveTo>
                  <a:lnTo>
                    <a:pt x="4844796" y="621791"/>
                  </a:lnTo>
                  <a:lnTo>
                    <a:pt x="4844796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ln w="25908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8006" y="3344989"/>
            <a:ext cx="2941320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Mean Absolute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Percentage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Error/Deviation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(MAPE/MAPD)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7999" y="3383852"/>
            <a:ext cx="7134701" cy="350576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95726" rIns="0" bIns="0" rtlCol="0">
            <a:spAutoFit/>
          </a:bodyPr>
          <a:lstStyle/>
          <a:p>
            <a:pPr marL="68104">
              <a:spcBef>
                <a:spcPts val="75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mape&lt;-function(a,b){round(mean(abs(a-b)/a),4)}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523" y="4205669"/>
            <a:ext cx="3633788" cy="350576"/>
          </a:xfrm>
          <a:prstGeom prst="rect">
            <a:avLst/>
          </a:prstGeom>
          <a:solidFill>
            <a:srgbClr val="BCD6ED"/>
          </a:solidFill>
          <a:ln w="25907">
            <a:solidFill>
              <a:srgbClr val="B4C6E7"/>
            </a:solidFill>
          </a:ln>
        </p:spPr>
        <p:txBody>
          <a:bodyPr vert="horz" wrap="square" lIns="0" tIns="95726" rIns="0" bIns="0" rtlCol="0">
            <a:spAutoFit/>
          </a:bodyPr>
          <a:lstStyle/>
          <a:p>
            <a:pPr marL="67628">
              <a:spcBef>
                <a:spcPts val="75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Root Mean Squared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Error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(RMSE)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7999" y="4205669"/>
            <a:ext cx="7134701" cy="350576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95726" rIns="0" bIns="0" rtlCol="0">
            <a:spAutoFit/>
          </a:bodyPr>
          <a:lstStyle/>
          <a:p>
            <a:pPr marL="68104">
              <a:spcBef>
                <a:spcPts val="75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rmse&lt;-function(c,d){round(sqrt(mean((c-d)^2)),2)}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0569A-8A0C-423F-B4F8-4E4411A3E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53AB6-1F94-47DC-82B1-C75D6FB84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931545"/>
            <a:ext cx="2569845" cy="5439728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30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857750" y="745441"/>
            <a:ext cx="2519172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0325" y="290430"/>
            <a:ext cx="2413635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00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Key</a:t>
            </a:r>
            <a:r>
              <a:rPr sz="2800" spc="-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800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Takeaways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" y="0"/>
            <a:ext cx="12188189" cy="74295"/>
            <a:chOff x="0" y="0"/>
            <a:chExt cx="16250919" cy="990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56BA2D7A-7E6C-4F7D-A484-F9EA9BAAC702}"/>
              </a:ext>
            </a:extLst>
          </p:cNvPr>
          <p:cNvSpPr/>
          <p:nvPr/>
        </p:nvSpPr>
        <p:spPr>
          <a:xfrm>
            <a:off x="237743" y="1732120"/>
            <a:ext cx="2094357" cy="3599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C14BA4E2-9DA1-42CC-AE9B-591BEF2E0CA9}"/>
              </a:ext>
            </a:extLst>
          </p:cNvPr>
          <p:cNvSpPr txBox="1">
            <a:spLocks/>
          </p:cNvSpPr>
          <p:nvPr/>
        </p:nvSpPr>
        <p:spPr>
          <a:xfrm>
            <a:off x="-274320" y="931545"/>
            <a:ext cx="12720319" cy="52828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997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000" spc="-30" dirty="0"/>
              <a:t>Regression </a:t>
            </a:r>
            <a:r>
              <a:rPr lang="en-US" sz="2000" spc="-20" dirty="0"/>
              <a:t>analysis </a:t>
            </a:r>
            <a:r>
              <a:rPr lang="en-US" sz="2000" spc="-10" dirty="0"/>
              <a:t>is </a:t>
            </a:r>
            <a:r>
              <a:rPr lang="en-US" sz="2000" spc="-15" dirty="0"/>
              <a:t>used to </a:t>
            </a:r>
            <a:r>
              <a:rPr lang="en-US" sz="2000" spc="-20" dirty="0"/>
              <a:t>estimate the </a:t>
            </a:r>
            <a:r>
              <a:rPr lang="en-US" sz="2000" spc="-15" dirty="0"/>
              <a:t>relationship between</a:t>
            </a:r>
            <a:r>
              <a:rPr lang="en-US" sz="2000" spc="360" dirty="0"/>
              <a:t> </a:t>
            </a:r>
            <a:r>
              <a:rPr lang="en-US" sz="2000" spc="-15" dirty="0"/>
              <a:t>variables.</a:t>
            </a:r>
          </a:p>
          <a:p>
            <a:pPr marL="3493770" indent="0">
              <a:lnSpc>
                <a:spcPct val="100000"/>
              </a:lnSpc>
              <a:spcBef>
                <a:spcPts val="35"/>
              </a:spcBef>
              <a:buNone/>
            </a:pPr>
            <a:endParaRPr lang="en-US" sz="2000" dirty="0"/>
          </a:p>
          <a:p>
            <a:pPr marL="3569970" indent="0">
              <a:lnSpc>
                <a:spcPct val="100000"/>
              </a:lnSpc>
              <a:buNone/>
            </a:pPr>
            <a:r>
              <a:rPr lang="en-US" sz="2000" spc="-15" dirty="0"/>
              <a:t>Simple </a:t>
            </a:r>
            <a:r>
              <a:rPr lang="en-US" sz="2000" spc="-30" dirty="0"/>
              <a:t>regression </a:t>
            </a:r>
            <a:r>
              <a:rPr lang="en-US" sz="2000" spc="-15" dirty="0"/>
              <a:t>considers </a:t>
            </a:r>
            <a:r>
              <a:rPr lang="en-US" sz="2000" spc="-10" dirty="0"/>
              <a:t>one </a:t>
            </a:r>
            <a:r>
              <a:rPr lang="en-US" sz="2000" spc="-15" dirty="0"/>
              <a:t>quantitative and independent variable </a:t>
            </a:r>
            <a:r>
              <a:rPr lang="en-US" sz="2000" spc="-25" dirty="0"/>
              <a:t>X </a:t>
            </a:r>
            <a:r>
              <a:rPr lang="en-US" sz="2000" spc="-15" dirty="0"/>
              <a:t>to</a:t>
            </a:r>
            <a:r>
              <a:rPr lang="en-US" sz="2000" spc="430" dirty="0"/>
              <a:t> </a:t>
            </a:r>
            <a:r>
              <a:rPr lang="en-US" sz="2000" spc="-15" dirty="0"/>
              <a:t>predict</a:t>
            </a:r>
          </a:p>
          <a:p>
            <a:pPr marL="356997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000" spc="-20" dirty="0"/>
              <a:t>the </a:t>
            </a:r>
            <a:r>
              <a:rPr lang="en-US" sz="2000" spc="-15" dirty="0"/>
              <a:t>other </a:t>
            </a:r>
            <a:r>
              <a:rPr lang="en-US" sz="2000" spc="-20" dirty="0"/>
              <a:t>quantitative, </a:t>
            </a:r>
            <a:r>
              <a:rPr lang="en-US" sz="2000" spc="-15" dirty="0"/>
              <a:t>but dependent, variable</a:t>
            </a:r>
            <a:r>
              <a:rPr lang="en-US" sz="2000" spc="170" dirty="0"/>
              <a:t> </a:t>
            </a:r>
            <a:r>
              <a:rPr lang="en-US" sz="2000" spc="-20" dirty="0"/>
              <a:t>Y.</a:t>
            </a:r>
          </a:p>
          <a:p>
            <a:pPr marL="3493770" indent="0">
              <a:lnSpc>
                <a:spcPct val="100000"/>
              </a:lnSpc>
              <a:spcBef>
                <a:spcPts val="65"/>
              </a:spcBef>
              <a:buNone/>
            </a:pPr>
            <a:endParaRPr lang="en-US" sz="2000" dirty="0"/>
          </a:p>
          <a:p>
            <a:pPr marL="3569970" marR="294640" indent="0">
              <a:lnSpc>
                <a:spcPct val="100000"/>
              </a:lnSpc>
              <a:buNone/>
            </a:pPr>
            <a:r>
              <a:rPr lang="en-US" sz="2000" spc="-15" dirty="0"/>
              <a:t>Multiple </a:t>
            </a:r>
            <a:r>
              <a:rPr lang="en-US" sz="2000" spc="-25" dirty="0"/>
              <a:t>regression </a:t>
            </a:r>
            <a:r>
              <a:rPr lang="en-US" sz="2000" spc="-15" dirty="0"/>
              <a:t>considers more </a:t>
            </a:r>
            <a:r>
              <a:rPr lang="en-US" sz="2000" spc="-20" dirty="0"/>
              <a:t>than </a:t>
            </a:r>
            <a:r>
              <a:rPr lang="en-US" sz="2000" spc="-10" dirty="0"/>
              <a:t>one </a:t>
            </a:r>
            <a:r>
              <a:rPr lang="en-US" sz="2000" spc="-20" dirty="0"/>
              <a:t>quantitative </a:t>
            </a:r>
            <a:r>
              <a:rPr lang="en-US" sz="2000" spc="-15" dirty="0"/>
              <a:t>and qualitative </a:t>
            </a:r>
            <a:r>
              <a:rPr lang="en-US" sz="2000" spc="-20" dirty="0"/>
              <a:t>variable  </a:t>
            </a:r>
            <a:r>
              <a:rPr lang="en-US" sz="2000" spc="-15" dirty="0"/>
              <a:t>(X</a:t>
            </a:r>
            <a:r>
              <a:rPr lang="en-US" sz="2000" spc="-22" baseline="-21072" dirty="0"/>
              <a:t>1</a:t>
            </a:r>
            <a:r>
              <a:rPr lang="en-US" sz="2000" spc="-15" dirty="0"/>
              <a:t>…X</a:t>
            </a:r>
            <a:r>
              <a:rPr lang="en-US" sz="2000" spc="-22" baseline="-21072" dirty="0"/>
              <a:t>N</a:t>
            </a:r>
            <a:r>
              <a:rPr lang="en-US" sz="2000" spc="-15" dirty="0"/>
              <a:t>) </a:t>
            </a:r>
            <a:r>
              <a:rPr lang="en-US" sz="2000" spc="-10" dirty="0"/>
              <a:t>to </a:t>
            </a:r>
            <a:r>
              <a:rPr lang="en-US" sz="2000" spc="-15" dirty="0"/>
              <a:t>predict a </a:t>
            </a:r>
            <a:r>
              <a:rPr lang="en-US" sz="2000" spc="-20" dirty="0"/>
              <a:t>quantitative </a:t>
            </a:r>
            <a:r>
              <a:rPr lang="en-US" sz="2000" spc="-15" dirty="0"/>
              <a:t>and dependent variable</a:t>
            </a:r>
            <a:r>
              <a:rPr lang="en-US" sz="2000" spc="220" dirty="0"/>
              <a:t> </a:t>
            </a:r>
            <a:r>
              <a:rPr lang="en-US" sz="2000" spc="-20" dirty="0"/>
              <a:t>Y.</a:t>
            </a:r>
            <a:endParaRPr lang="en-US" sz="2000" dirty="0"/>
          </a:p>
          <a:p>
            <a:pPr marL="3493770" indent="0">
              <a:lnSpc>
                <a:spcPct val="100000"/>
              </a:lnSpc>
              <a:spcBef>
                <a:spcPts val="20"/>
              </a:spcBef>
              <a:buNone/>
            </a:pPr>
            <a:endParaRPr lang="en-US" sz="2000" dirty="0"/>
          </a:p>
          <a:p>
            <a:pPr marL="3569970" marR="1156335" indent="0">
              <a:lnSpc>
                <a:spcPct val="100000"/>
              </a:lnSpc>
              <a:buNone/>
            </a:pPr>
            <a:r>
              <a:rPr lang="en-US" sz="2000" spc="-15" dirty="0"/>
              <a:t>R squared and </a:t>
            </a:r>
            <a:r>
              <a:rPr lang="en-US" sz="2000" spc="-20" dirty="0"/>
              <a:t>adjusted </a:t>
            </a:r>
            <a:r>
              <a:rPr lang="en-US" sz="2000" spc="-15" dirty="0"/>
              <a:t>R squared are important measures </a:t>
            </a:r>
            <a:r>
              <a:rPr lang="en-US" sz="2000" spc="-10" dirty="0"/>
              <a:t>of </a:t>
            </a:r>
            <a:r>
              <a:rPr lang="en-US" sz="2000" spc="-15" dirty="0"/>
              <a:t>a </a:t>
            </a:r>
            <a:r>
              <a:rPr lang="en-US" sz="2000" spc="-25" dirty="0"/>
              <a:t>regression  </a:t>
            </a:r>
            <a:r>
              <a:rPr lang="en-US" sz="2000" spc="-15" dirty="0"/>
              <a:t>model and </a:t>
            </a:r>
            <a:r>
              <a:rPr lang="en-US" sz="2000" spc="-20" dirty="0"/>
              <a:t>explain the variance with the </a:t>
            </a:r>
            <a:r>
              <a:rPr lang="en-US" sz="2000" spc="-15" dirty="0"/>
              <a:t>help </a:t>
            </a:r>
            <a:r>
              <a:rPr lang="en-US" sz="2000" spc="-10" dirty="0"/>
              <a:t>of </a:t>
            </a:r>
            <a:r>
              <a:rPr lang="en-US" sz="2000" spc="-15" dirty="0"/>
              <a:t>independent</a:t>
            </a:r>
            <a:r>
              <a:rPr lang="en-US" sz="2000" spc="365" dirty="0"/>
              <a:t> </a:t>
            </a:r>
            <a:r>
              <a:rPr lang="en-US" sz="2000" spc="-15" dirty="0"/>
              <a:t>variables.</a:t>
            </a:r>
          </a:p>
          <a:p>
            <a:pPr marL="3493770" indent="0">
              <a:lnSpc>
                <a:spcPct val="100000"/>
              </a:lnSpc>
              <a:spcBef>
                <a:spcPts val="25"/>
              </a:spcBef>
              <a:buNone/>
            </a:pPr>
            <a:endParaRPr lang="en-US" sz="2000" dirty="0"/>
          </a:p>
          <a:p>
            <a:pPr marL="3569970" marR="1236980" indent="0">
              <a:lnSpc>
                <a:spcPct val="100000"/>
              </a:lnSpc>
              <a:buNone/>
            </a:pPr>
            <a:r>
              <a:rPr lang="en-US" sz="2000" spc="-15" dirty="0"/>
              <a:t>Factor </a:t>
            </a:r>
            <a:r>
              <a:rPr lang="en-US" sz="2000" spc="-20" dirty="0"/>
              <a:t>analysis </a:t>
            </a:r>
            <a:r>
              <a:rPr lang="en-US" sz="2000" spc="-15" dirty="0"/>
              <a:t>and principal component </a:t>
            </a:r>
            <a:r>
              <a:rPr lang="en-US" sz="2000" spc="-20" dirty="0"/>
              <a:t>analysis </a:t>
            </a:r>
            <a:r>
              <a:rPr lang="en-US" sz="2000" spc="-15" dirty="0"/>
              <a:t>are </a:t>
            </a:r>
            <a:r>
              <a:rPr lang="en-US" sz="2000" spc="-20" dirty="0"/>
              <a:t>the </a:t>
            </a:r>
            <a:r>
              <a:rPr lang="en-US" sz="2000" spc="-15" dirty="0"/>
              <a:t>methods used </a:t>
            </a:r>
            <a:r>
              <a:rPr lang="en-US" sz="2000" spc="-20" dirty="0"/>
              <a:t>to  </a:t>
            </a:r>
            <a:r>
              <a:rPr lang="en-US" sz="2000" spc="-15" dirty="0"/>
              <a:t>decrease </a:t>
            </a:r>
            <a:r>
              <a:rPr lang="en-US" sz="2000" spc="-20" dirty="0"/>
              <a:t>the number </a:t>
            </a:r>
            <a:r>
              <a:rPr lang="en-US" sz="2000" spc="-10" dirty="0"/>
              <a:t>of </a:t>
            </a:r>
            <a:r>
              <a:rPr lang="en-US" sz="2000" spc="-15" dirty="0"/>
              <a:t>variables </a:t>
            </a:r>
            <a:r>
              <a:rPr lang="en-US" sz="2000" spc="-10" dirty="0"/>
              <a:t>or </a:t>
            </a:r>
            <a:r>
              <a:rPr lang="en-US" sz="2000" spc="-15" dirty="0"/>
              <a:t>factors in a</a:t>
            </a:r>
            <a:r>
              <a:rPr lang="en-US" sz="2000" spc="235" dirty="0"/>
              <a:t> </a:t>
            </a:r>
            <a:r>
              <a:rPr lang="en-US" sz="2000" spc="-15" dirty="0"/>
              <a:t>model.</a:t>
            </a:r>
          </a:p>
          <a:p>
            <a:pPr marL="3493770" indent="0">
              <a:lnSpc>
                <a:spcPct val="100000"/>
              </a:lnSpc>
              <a:spcBef>
                <a:spcPts val="10"/>
              </a:spcBef>
              <a:buNone/>
            </a:pPr>
            <a:endParaRPr lang="en-US" sz="2000" dirty="0"/>
          </a:p>
          <a:p>
            <a:pPr marL="3569970" indent="0">
              <a:lnSpc>
                <a:spcPct val="100000"/>
              </a:lnSpc>
              <a:buNone/>
            </a:pPr>
            <a:r>
              <a:rPr lang="en-US" sz="2000" spc="-15" dirty="0"/>
              <a:t>Multiple </a:t>
            </a:r>
            <a:r>
              <a:rPr lang="en-US" sz="2000" spc="-25" dirty="0"/>
              <a:t>regression </a:t>
            </a:r>
            <a:r>
              <a:rPr lang="en-US" sz="2000" spc="-15" dirty="0"/>
              <a:t>has </a:t>
            </a:r>
            <a:r>
              <a:rPr lang="en-US" sz="2000" spc="-20" dirty="0"/>
              <a:t>two types </a:t>
            </a:r>
            <a:r>
              <a:rPr lang="en-US" sz="2000" spc="-10" dirty="0"/>
              <a:t>of </a:t>
            </a:r>
            <a:r>
              <a:rPr lang="en-US" sz="2000" spc="-15" dirty="0"/>
              <a:t>models; linear and</a:t>
            </a:r>
            <a:r>
              <a:rPr lang="en-US" sz="2000" spc="300" dirty="0"/>
              <a:t> </a:t>
            </a:r>
            <a:r>
              <a:rPr lang="en-US" sz="2000" spc="-10" dirty="0"/>
              <a:t>non-linear</a:t>
            </a:r>
          </a:p>
        </p:txBody>
      </p:sp>
      <p:sp>
        <p:nvSpPr>
          <p:cNvPr id="3" name="object 21">
            <a:extLst>
              <a:ext uri="{FF2B5EF4-FFF2-40B4-BE49-F238E27FC236}">
                <a16:creationId xmlns:a16="http://schemas.microsoft.com/office/drawing/2014/main" id="{836603CB-B50A-4F4C-88EB-04CA5A4CBC60}"/>
              </a:ext>
            </a:extLst>
          </p:cNvPr>
          <p:cNvSpPr/>
          <p:nvPr/>
        </p:nvSpPr>
        <p:spPr>
          <a:xfrm>
            <a:off x="2844165" y="931545"/>
            <a:ext cx="309446" cy="297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F3E380AF-214C-45AF-A921-9219267118A3}"/>
              </a:ext>
            </a:extLst>
          </p:cNvPr>
          <p:cNvSpPr/>
          <p:nvPr/>
        </p:nvSpPr>
        <p:spPr>
          <a:xfrm>
            <a:off x="2807588" y="2786045"/>
            <a:ext cx="309446" cy="297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0730ACB9-C73A-4BDC-930D-251B66ECC5CC}"/>
              </a:ext>
            </a:extLst>
          </p:cNvPr>
          <p:cNvSpPr/>
          <p:nvPr/>
        </p:nvSpPr>
        <p:spPr>
          <a:xfrm>
            <a:off x="2844165" y="3792022"/>
            <a:ext cx="309446" cy="297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760AEBAB-B936-4923-90FB-D8F52623341E}"/>
              </a:ext>
            </a:extLst>
          </p:cNvPr>
          <p:cNvSpPr/>
          <p:nvPr/>
        </p:nvSpPr>
        <p:spPr>
          <a:xfrm>
            <a:off x="2844165" y="4853305"/>
            <a:ext cx="309446" cy="297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00FA33D5-56C9-4258-8D96-A908AAE87D23}"/>
              </a:ext>
            </a:extLst>
          </p:cNvPr>
          <p:cNvSpPr/>
          <p:nvPr/>
        </p:nvSpPr>
        <p:spPr>
          <a:xfrm>
            <a:off x="2844165" y="5886935"/>
            <a:ext cx="309446" cy="297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8B771C97-58EF-405E-8DE2-E1167D6758CC}"/>
              </a:ext>
            </a:extLst>
          </p:cNvPr>
          <p:cNvSpPr/>
          <p:nvPr/>
        </p:nvSpPr>
        <p:spPr>
          <a:xfrm>
            <a:off x="2844165" y="1732120"/>
            <a:ext cx="309446" cy="297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2476" cy="6858000"/>
            <a:chOff x="0" y="0"/>
            <a:chExt cx="16256635" cy="9144000"/>
          </a:xfrm>
        </p:grpSpPr>
        <p:sp>
          <p:nvSpPr>
            <p:cNvPr id="3" name="object 3"/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10890" y="2437410"/>
            <a:ext cx="6447378" cy="428643"/>
          </a:xfrm>
          <a:prstGeom prst="rect">
            <a:avLst/>
          </a:prstGeom>
        </p:spPr>
        <p:txBody>
          <a:bodyPr vert="horz" wrap="square" lIns="0" tIns="56198" rIns="0" bIns="0" rtlCol="0">
            <a:spAutoFit/>
          </a:bodyPr>
          <a:lstStyle/>
          <a:p>
            <a:pPr marL="417195" marR="3810" indent="-408146">
              <a:lnSpc>
                <a:spcPts val="2918"/>
              </a:lnSpc>
              <a:spcBef>
                <a:spcPts val="443"/>
              </a:spcBef>
            </a:pPr>
            <a:r>
              <a:rPr sz="2700" b="1" spc="53" dirty="0">
                <a:solidFill>
                  <a:srgbClr val="404040"/>
                </a:solidFill>
                <a:latin typeface="Noto Sans"/>
                <a:cs typeface="Noto Sans"/>
              </a:rPr>
              <a:t>This concludes </a:t>
            </a:r>
            <a:r>
              <a:rPr sz="2700" b="1" spc="34" dirty="0">
                <a:solidFill>
                  <a:srgbClr val="404040"/>
                </a:solidFill>
                <a:latin typeface="Noto Sans"/>
                <a:cs typeface="Noto Sans"/>
              </a:rPr>
              <a:t>“</a:t>
            </a:r>
            <a:r>
              <a:rPr lang="en-US" sz="2700" b="1" spc="34" dirty="0">
                <a:solidFill>
                  <a:srgbClr val="404040"/>
                </a:solidFill>
                <a:latin typeface="Noto Sans"/>
                <a:cs typeface="Noto Sans"/>
              </a:rPr>
              <a:t>  Linear Regression </a:t>
            </a:r>
            <a:r>
              <a:rPr sz="2700" b="1" spc="38" dirty="0">
                <a:solidFill>
                  <a:srgbClr val="404040"/>
                </a:solidFill>
                <a:latin typeface="Noto Sans"/>
                <a:cs typeface="Noto Sans"/>
              </a:rPr>
              <a:t>.”</a:t>
            </a:r>
            <a:endParaRPr sz="2700" dirty="0">
              <a:latin typeface="Noto Sans"/>
              <a:cs typeface="Noto Sans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18452AB8-4863-4215-A5E5-67FA00A2D41C}"/>
              </a:ext>
            </a:extLst>
          </p:cNvPr>
          <p:cNvSpPr txBox="1"/>
          <p:nvPr/>
        </p:nvSpPr>
        <p:spPr>
          <a:xfrm>
            <a:off x="3749469" y="3093821"/>
            <a:ext cx="55702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5" dirty="0">
                <a:solidFill>
                  <a:srgbClr val="404040"/>
                </a:solidFill>
                <a:latin typeface="Noto Sans"/>
                <a:cs typeface="Noto Sans"/>
              </a:rPr>
              <a:t>The next </a:t>
            </a:r>
            <a:r>
              <a:rPr sz="2400" spc="-10" dirty="0">
                <a:solidFill>
                  <a:srgbClr val="404040"/>
                </a:solidFill>
                <a:latin typeface="Noto Sans"/>
                <a:cs typeface="Noto Sans"/>
              </a:rPr>
              <a:t>lesson </a:t>
            </a:r>
            <a:r>
              <a:rPr sz="2400" spc="-15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Noto Sans"/>
                <a:cs typeface="Noto Sans"/>
              </a:rPr>
              <a:t>“Classification.”</a:t>
            </a:r>
            <a:endParaRPr sz="24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08067" y="628651"/>
            <a:ext cx="1981962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341084" y="2613869"/>
            <a:ext cx="7071360" cy="1268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14999"/>
              </a:lnSpc>
              <a:spcBef>
                <a:spcPts val="75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Consider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scenario where an apparel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manufacturing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company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needs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to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find out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EC7C30"/>
                </a:solidFill>
                <a:latin typeface="Noto Sans"/>
                <a:cs typeface="Noto Sans"/>
              </a:rPr>
              <a:t>increase in sales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particular month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based 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</a:t>
            </a:r>
            <a:r>
              <a:rPr sz="1650" spc="-11" dirty="0">
                <a:solidFill>
                  <a:srgbClr val="EC7C30"/>
                </a:solidFill>
                <a:latin typeface="Noto Sans"/>
                <a:cs typeface="Noto Sans"/>
              </a:rPr>
              <a:t>TV</a:t>
            </a:r>
            <a:r>
              <a:rPr sz="1650" spc="323" dirty="0">
                <a:solidFill>
                  <a:srgbClr val="EC7C3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EC7C30"/>
                </a:solidFill>
                <a:latin typeface="Noto Sans"/>
                <a:cs typeface="Noto Sans"/>
              </a:rPr>
              <a:t>ad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.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1043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analysis involves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finding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relation between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21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promotion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300"/>
              </a:spcBef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campaign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ad 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8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sales.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9843" y="2364443"/>
            <a:ext cx="1657350" cy="1919764"/>
            <a:chOff x="1373124" y="3152590"/>
            <a:chExt cx="2209800" cy="2559685"/>
          </a:xfrm>
        </p:grpSpPr>
        <p:sp>
          <p:nvSpPr>
            <p:cNvPr id="6" name="object 6"/>
            <p:cNvSpPr/>
            <p:nvPr/>
          </p:nvSpPr>
          <p:spPr>
            <a:xfrm>
              <a:off x="1373124" y="3152590"/>
              <a:ext cx="2209800" cy="2559685"/>
            </a:xfrm>
            <a:custGeom>
              <a:avLst/>
              <a:gdLst/>
              <a:ahLst/>
              <a:cxnLst/>
              <a:rect l="l" t="t" r="r" b="b"/>
              <a:pathLst>
                <a:path w="2209800" h="2559685">
                  <a:moveTo>
                    <a:pt x="1066237" y="0"/>
                  </a:moveTo>
                  <a:lnTo>
                    <a:pt x="1015387" y="1274"/>
                  </a:lnTo>
                  <a:lnTo>
                    <a:pt x="964803" y="4098"/>
                  </a:lnTo>
                  <a:lnTo>
                    <a:pt x="914666" y="8468"/>
                  </a:lnTo>
                  <a:lnTo>
                    <a:pt x="865154" y="14378"/>
                  </a:lnTo>
                  <a:lnTo>
                    <a:pt x="816448" y="21823"/>
                  </a:lnTo>
                  <a:lnTo>
                    <a:pt x="768727" y="30799"/>
                  </a:lnTo>
                  <a:lnTo>
                    <a:pt x="722170" y="41301"/>
                  </a:lnTo>
                  <a:lnTo>
                    <a:pt x="676958" y="53323"/>
                  </a:lnTo>
                  <a:lnTo>
                    <a:pt x="633269" y="66862"/>
                  </a:lnTo>
                  <a:lnTo>
                    <a:pt x="591284" y="81912"/>
                  </a:lnTo>
                  <a:lnTo>
                    <a:pt x="551182" y="98468"/>
                  </a:lnTo>
                  <a:lnTo>
                    <a:pt x="513142" y="116525"/>
                  </a:lnTo>
                  <a:lnTo>
                    <a:pt x="477345" y="136079"/>
                  </a:lnTo>
                  <a:lnTo>
                    <a:pt x="443970" y="157125"/>
                  </a:lnTo>
                  <a:lnTo>
                    <a:pt x="413196" y="179658"/>
                  </a:lnTo>
                  <a:lnTo>
                    <a:pt x="360171" y="229165"/>
                  </a:lnTo>
                  <a:lnTo>
                    <a:pt x="324398" y="272226"/>
                  </a:lnTo>
                  <a:lnTo>
                    <a:pt x="293105" y="316411"/>
                  </a:lnTo>
                  <a:lnTo>
                    <a:pt x="266146" y="361551"/>
                  </a:lnTo>
                  <a:lnTo>
                    <a:pt x="243376" y="407480"/>
                  </a:lnTo>
                  <a:lnTo>
                    <a:pt x="224651" y="454028"/>
                  </a:lnTo>
                  <a:lnTo>
                    <a:pt x="209824" y="501028"/>
                  </a:lnTo>
                  <a:lnTo>
                    <a:pt x="198750" y="548313"/>
                  </a:lnTo>
                  <a:lnTo>
                    <a:pt x="191284" y="595713"/>
                  </a:lnTo>
                  <a:lnTo>
                    <a:pt x="187280" y="643062"/>
                  </a:lnTo>
                  <a:lnTo>
                    <a:pt x="186594" y="690191"/>
                  </a:lnTo>
                  <a:lnTo>
                    <a:pt x="189080" y="736932"/>
                  </a:lnTo>
                  <a:lnTo>
                    <a:pt x="194592" y="783117"/>
                  </a:lnTo>
                  <a:lnTo>
                    <a:pt x="202985" y="828579"/>
                  </a:lnTo>
                  <a:lnTo>
                    <a:pt x="214114" y="873150"/>
                  </a:lnTo>
                  <a:lnTo>
                    <a:pt x="227834" y="916661"/>
                  </a:lnTo>
                  <a:lnTo>
                    <a:pt x="243998" y="958945"/>
                  </a:lnTo>
                  <a:lnTo>
                    <a:pt x="262462" y="999834"/>
                  </a:lnTo>
                  <a:lnTo>
                    <a:pt x="283081" y="1039160"/>
                  </a:lnTo>
                  <a:lnTo>
                    <a:pt x="305708" y="1076754"/>
                  </a:lnTo>
                  <a:lnTo>
                    <a:pt x="330200" y="1112450"/>
                  </a:lnTo>
                  <a:lnTo>
                    <a:pt x="350972" y="1141378"/>
                  </a:lnTo>
                  <a:lnTo>
                    <a:pt x="371299" y="1172839"/>
                  </a:lnTo>
                  <a:lnTo>
                    <a:pt x="390934" y="1207540"/>
                  </a:lnTo>
                  <a:lnTo>
                    <a:pt x="409627" y="1246189"/>
                  </a:lnTo>
                  <a:lnTo>
                    <a:pt x="427132" y="1289494"/>
                  </a:lnTo>
                  <a:lnTo>
                    <a:pt x="443201" y="1338162"/>
                  </a:lnTo>
                  <a:lnTo>
                    <a:pt x="457586" y="1392901"/>
                  </a:lnTo>
                  <a:lnTo>
                    <a:pt x="470040" y="1454418"/>
                  </a:lnTo>
                  <a:lnTo>
                    <a:pt x="480313" y="1523422"/>
                  </a:lnTo>
                  <a:lnTo>
                    <a:pt x="485337" y="1587144"/>
                  </a:lnTo>
                  <a:lnTo>
                    <a:pt x="486126" y="1648324"/>
                  </a:lnTo>
                  <a:lnTo>
                    <a:pt x="482974" y="1707041"/>
                  </a:lnTo>
                  <a:lnTo>
                    <a:pt x="476176" y="1763374"/>
                  </a:lnTo>
                  <a:lnTo>
                    <a:pt x="466027" y="1817402"/>
                  </a:lnTo>
                  <a:lnTo>
                    <a:pt x="452820" y="1869204"/>
                  </a:lnTo>
                  <a:lnTo>
                    <a:pt x="436851" y="1918860"/>
                  </a:lnTo>
                  <a:lnTo>
                    <a:pt x="418412" y="1966447"/>
                  </a:lnTo>
                  <a:lnTo>
                    <a:pt x="397800" y="2012044"/>
                  </a:lnTo>
                  <a:lnTo>
                    <a:pt x="375308" y="2055732"/>
                  </a:lnTo>
                  <a:lnTo>
                    <a:pt x="351231" y="2097588"/>
                  </a:lnTo>
                  <a:lnTo>
                    <a:pt x="325862" y="2137692"/>
                  </a:lnTo>
                  <a:lnTo>
                    <a:pt x="299497" y="2176122"/>
                  </a:lnTo>
                  <a:lnTo>
                    <a:pt x="272430" y="2212958"/>
                  </a:lnTo>
                  <a:lnTo>
                    <a:pt x="244955" y="2248279"/>
                  </a:lnTo>
                  <a:lnTo>
                    <a:pt x="217366" y="2282163"/>
                  </a:lnTo>
                  <a:lnTo>
                    <a:pt x="189958" y="2314689"/>
                  </a:lnTo>
                  <a:lnTo>
                    <a:pt x="111764" y="2404912"/>
                  </a:lnTo>
                  <a:lnTo>
                    <a:pt x="88023" y="2432798"/>
                  </a:lnTo>
                  <a:lnTo>
                    <a:pt x="45795" y="2485759"/>
                  </a:lnTo>
                  <a:lnTo>
                    <a:pt x="12532" y="2535500"/>
                  </a:lnTo>
                  <a:lnTo>
                    <a:pt x="0" y="2559361"/>
                  </a:lnTo>
                  <a:lnTo>
                    <a:pt x="1555495" y="2559361"/>
                  </a:lnTo>
                  <a:lnTo>
                    <a:pt x="1539596" y="2513919"/>
                  </a:lnTo>
                  <a:lnTo>
                    <a:pt x="1522130" y="2468915"/>
                  </a:lnTo>
                  <a:lnTo>
                    <a:pt x="1504329" y="2424055"/>
                  </a:lnTo>
                  <a:lnTo>
                    <a:pt x="1487424" y="2379043"/>
                  </a:lnTo>
                  <a:lnTo>
                    <a:pt x="1472644" y="2333586"/>
                  </a:lnTo>
                  <a:lnTo>
                    <a:pt x="1461221" y="2287391"/>
                  </a:lnTo>
                  <a:lnTo>
                    <a:pt x="1454385" y="2240162"/>
                  </a:lnTo>
                  <a:lnTo>
                    <a:pt x="1453367" y="2191605"/>
                  </a:lnTo>
                  <a:lnTo>
                    <a:pt x="1459398" y="2141427"/>
                  </a:lnTo>
                  <a:lnTo>
                    <a:pt x="1473708" y="2089334"/>
                  </a:lnTo>
                  <a:lnTo>
                    <a:pt x="1499709" y="2027962"/>
                  </a:lnTo>
                  <a:lnTo>
                    <a:pt x="1530421" y="1976146"/>
                  </a:lnTo>
                  <a:lnTo>
                    <a:pt x="1565038" y="1933046"/>
                  </a:lnTo>
                  <a:lnTo>
                    <a:pt x="1602754" y="1897823"/>
                  </a:lnTo>
                  <a:lnTo>
                    <a:pt x="1642763" y="1869637"/>
                  </a:lnTo>
                  <a:lnTo>
                    <a:pt x="1684259" y="1847648"/>
                  </a:lnTo>
                  <a:lnTo>
                    <a:pt x="1726437" y="1831016"/>
                  </a:lnTo>
                  <a:lnTo>
                    <a:pt x="1768491" y="1818901"/>
                  </a:lnTo>
                  <a:lnTo>
                    <a:pt x="1809615" y="1810465"/>
                  </a:lnTo>
                  <a:lnTo>
                    <a:pt x="1849002" y="1804867"/>
                  </a:lnTo>
                  <a:lnTo>
                    <a:pt x="1948688" y="1796702"/>
                  </a:lnTo>
                  <a:lnTo>
                    <a:pt x="1973072" y="1794059"/>
                  </a:lnTo>
                  <a:lnTo>
                    <a:pt x="2014831" y="1778215"/>
                  </a:lnTo>
                  <a:lnTo>
                    <a:pt x="2059439" y="1729051"/>
                  </a:lnTo>
                  <a:lnTo>
                    <a:pt x="2068970" y="1685730"/>
                  </a:lnTo>
                  <a:lnTo>
                    <a:pt x="2067925" y="1656597"/>
                  </a:lnTo>
                  <a:lnTo>
                    <a:pt x="2059711" y="1624250"/>
                  </a:lnTo>
                  <a:lnTo>
                    <a:pt x="2041271" y="1589843"/>
                  </a:lnTo>
                  <a:lnTo>
                    <a:pt x="2029779" y="1562663"/>
                  </a:lnTo>
                  <a:lnTo>
                    <a:pt x="2035159" y="1545853"/>
                  </a:lnTo>
                  <a:lnTo>
                    <a:pt x="2049754" y="1531353"/>
                  </a:lnTo>
                  <a:lnTo>
                    <a:pt x="2065909" y="1511103"/>
                  </a:lnTo>
                  <a:lnTo>
                    <a:pt x="2068006" y="1498736"/>
                  </a:lnTo>
                  <a:lnTo>
                    <a:pt x="2064496" y="1485893"/>
                  </a:lnTo>
                  <a:lnTo>
                    <a:pt x="2058961" y="1475813"/>
                  </a:lnTo>
                  <a:lnTo>
                    <a:pt x="2054987" y="1471733"/>
                  </a:lnTo>
                  <a:lnTo>
                    <a:pt x="2051948" y="1467167"/>
                  </a:lnTo>
                  <a:lnTo>
                    <a:pt x="2057352" y="1462827"/>
                  </a:lnTo>
                  <a:lnTo>
                    <a:pt x="2068399" y="1456177"/>
                  </a:lnTo>
                  <a:lnTo>
                    <a:pt x="2082291" y="1444682"/>
                  </a:lnTo>
                  <a:lnTo>
                    <a:pt x="2090114" y="1429541"/>
                  </a:lnTo>
                  <a:lnTo>
                    <a:pt x="2087721" y="1413948"/>
                  </a:lnTo>
                  <a:lnTo>
                    <a:pt x="2079184" y="1398355"/>
                  </a:lnTo>
                  <a:lnTo>
                    <a:pt x="2068576" y="1383214"/>
                  </a:lnTo>
                  <a:lnTo>
                    <a:pt x="2054975" y="1361864"/>
                  </a:lnTo>
                  <a:lnTo>
                    <a:pt x="2043683" y="1336144"/>
                  </a:lnTo>
                  <a:lnTo>
                    <a:pt x="2042108" y="1308115"/>
                  </a:lnTo>
                  <a:lnTo>
                    <a:pt x="2057653" y="1279836"/>
                  </a:lnTo>
                  <a:lnTo>
                    <a:pt x="2072229" y="1267924"/>
                  </a:lnTo>
                  <a:lnTo>
                    <a:pt x="2088054" y="1260167"/>
                  </a:lnTo>
                  <a:lnTo>
                    <a:pt x="2106427" y="1254243"/>
                  </a:lnTo>
                  <a:lnTo>
                    <a:pt x="2128647" y="1247832"/>
                  </a:lnTo>
                  <a:lnTo>
                    <a:pt x="2168118" y="1233888"/>
                  </a:lnTo>
                  <a:lnTo>
                    <a:pt x="2196861" y="1215812"/>
                  </a:lnTo>
                  <a:lnTo>
                    <a:pt x="2209246" y="1190378"/>
                  </a:lnTo>
                  <a:lnTo>
                    <a:pt x="2199640" y="1154360"/>
                  </a:lnTo>
                  <a:lnTo>
                    <a:pt x="2182062" y="1126225"/>
                  </a:lnTo>
                  <a:lnTo>
                    <a:pt x="2165508" y="1104544"/>
                  </a:lnTo>
                  <a:lnTo>
                    <a:pt x="2106803" y="1036250"/>
                  </a:lnTo>
                  <a:lnTo>
                    <a:pt x="2060729" y="978834"/>
                  </a:lnTo>
                  <a:lnTo>
                    <a:pt x="2020538" y="927633"/>
                  </a:lnTo>
                  <a:lnTo>
                    <a:pt x="1992110" y="887053"/>
                  </a:lnTo>
                  <a:lnTo>
                    <a:pt x="1981327" y="861498"/>
                  </a:lnTo>
                  <a:lnTo>
                    <a:pt x="1993348" y="827753"/>
                  </a:lnTo>
                  <a:lnTo>
                    <a:pt x="2018156" y="803951"/>
                  </a:lnTo>
                  <a:lnTo>
                    <a:pt x="2038869" y="778791"/>
                  </a:lnTo>
                  <a:lnTo>
                    <a:pt x="2024452" y="698850"/>
                  </a:lnTo>
                  <a:lnTo>
                    <a:pt x="2001611" y="636502"/>
                  </a:lnTo>
                  <a:lnTo>
                    <a:pt x="1950724" y="517190"/>
                  </a:lnTo>
                  <a:lnTo>
                    <a:pt x="1931281" y="471353"/>
                  </a:lnTo>
                  <a:lnTo>
                    <a:pt x="1907218" y="413238"/>
                  </a:lnTo>
                  <a:lnTo>
                    <a:pt x="1877568" y="339909"/>
                  </a:lnTo>
                  <a:lnTo>
                    <a:pt x="1862610" y="307509"/>
                  </a:lnTo>
                  <a:lnTo>
                    <a:pt x="1822360" y="247662"/>
                  </a:lnTo>
                  <a:lnTo>
                    <a:pt x="1769525" y="194384"/>
                  </a:lnTo>
                  <a:lnTo>
                    <a:pt x="1738838" y="170196"/>
                  </a:lnTo>
                  <a:lnTo>
                    <a:pt x="1705543" y="147636"/>
                  </a:lnTo>
                  <a:lnTo>
                    <a:pt x="1669821" y="126700"/>
                  </a:lnTo>
                  <a:lnTo>
                    <a:pt x="1631850" y="107381"/>
                  </a:lnTo>
                  <a:lnTo>
                    <a:pt x="1591811" y="89676"/>
                  </a:lnTo>
                  <a:lnTo>
                    <a:pt x="1549884" y="73579"/>
                  </a:lnTo>
                  <a:lnTo>
                    <a:pt x="1506247" y="59085"/>
                  </a:lnTo>
                  <a:lnTo>
                    <a:pt x="1461080" y="46190"/>
                  </a:lnTo>
                  <a:lnTo>
                    <a:pt x="1414564" y="34889"/>
                  </a:lnTo>
                  <a:lnTo>
                    <a:pt x="1366877" y="25177"/>
                  </a:lnTo>
                  <a:lnTo>
                    <a:pt x="1318199" y="17049"/>
                  </a:lnTo>
                  <a:lnTo>
                    <a:pt x="1268711" y="10500"/>
                  </a:lnTo>
                  <a:lnTo>
                    <a:pt x="1218591" y="5525"/>
                  </a:lnTo>
                  <a:lnTo>
                    <a:pt x="1168019" y="2120"/>
                  </a:lnTo>
                  <a:lnTo>
                    <a:pt x="1117174" y="280"/>
                  </a:lnTo>
                  <a:lnTo>
                    <a:pt x="106623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985772" y="3377183"/>
              <a:ext cx="1004315" cy="1002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A10F9E4-E41B-4574-A1E7-05B495D6C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B97B3-45DC-4607-896F-834C008A3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F50CDC3B-6C4E-48CE-8C36-B4297501852D}"/>
              </a:ext>
            </a:extLst>
          </p:cNvPr>
          <p:cNvSpPr txBox="1"/>
          <p:nvPr/>
        </p:nvSpPr>
        <p:spPr>
          <a:xfrm>
            <a:off x="5253102" y="249701"/>
            <a:ext cx="201310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30" dirty="0">
                <a:solidFill>
                  <a:srgbClr val="404040"/>
                </a:solidFill>
                <a:latin typeface="Noto Sans"/>
                <a:cs typeface="Noto Sans"/>
              </a:rPr>
              <a:t>Introduction</a:t>
            </a:r>
            <a:endParaRPr sz="24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17252AC-631D-4784-B1C1-6B94E87D4140}"/>
              </a:ext>
            </a:extLst>
          </p:cNvPr>
          <p:cNvSpPr txBox="1"/>
          <p:nvPr/>
        </p:nvSpPr>
        <p:spPr>
          <a:xfrm>
            <a:off x="5253102" y="249701"/>
            <a:ext cx="201310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30" dirty="0">
                <a:solidFill>
                  <a:srgbClr val="404040"/>
                </a:solidFill>
                <a:latin typeface="Noto Sans"/>
                <a:cs typeface="Noto Sans"/>
              </a:rPr>
              <a:t>Introduction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DF8744A-0999-425E-9411-3B794BF04F3A}"/>
              </a:ext>
            </a:extLst>
          </p:cNvPr>
          <p:cNvSpPr/>
          <p:nvPr/>
        </p:nvSpPr>
        <p:spPr>
          <a:xfrm>
            <a:off x="5108067" y="628651"/>
            <a:ext cx="1981962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8CCB2FB-5BC8-4C39-8944-12D4B8FE2F34}"/>
              </a:ext>
            </a:extLst>
          </p:cNvPr>
          <p:cNvSpPr txBox="1"/>
          <p:nvPr/>
        </p:nvSpPr>
        <p:spPr>
          <a:xfrm>
            <a:off x="3278885" y="2613869"/>
            <a:ext cx="7378065" cy="5765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14999"/>
              </a:lnSpc>
              <a:spcBef>
                <a:spcPts val="75"/>
              </a:spcBef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such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cases (where a relation between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needs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derived), 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used. </a:t>
            </a:r>
            <a:r>
              <a:rPr sz="1650" b="1" spc="-19" dirty="0">
                <a:solidFill>
                  <a:srgbClr val="EC7C30"/>
                </a:solidFill>
                <a:latin typeface="Noto Sans"/>
                <a:cs typeface="Noto Sans"/>
              </a:rPr>
              <a:t>Regression </a:t>
            </a:r>
            <a:r>
              <a:rPr sz="1650" b="1" spc="-4" dirty="0">
                <a:solidFill>
                  <a:srgbClr val="EC7C30"/>
                </a:solidFill>
                <a:latin typeface="Noto Sans"/>
                <a:cs typeface="Noto Sans"/>
              </a:rPr>
              <a:t>analysis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make effective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business  prediction.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950712D1-5683-43E6-8F98-8014AD89F52A}"/>
              </a:ext>
            </a:extLst>
          </p:cNvPr>
          <p:cNvGrpSpPr/>
          <p:nvPr/>
        </p:nvGrpSpPr>
        <p:grpSpPr>
          <a:xfrm>
            <a:off x="1029843" y="1469899"/>
            <a:ext cx="1657350" cy="2814161"/>
            <a:chOff x="1373124" y="1959864"/>
            <a:chExt cx="2209800" cy="375221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2C31104-9AA1-4C5E-BD91-5330951E82CF}"/>
                </a:ext>
              </a:extLst>
            </p:cNvPr>
            <p:cNvSpPr/>
            <p:nvPr/>
          </p:nvSpPr>
          <p:spPr>
            <a:xfrm>
              <a:off x="1373124" y="3152590"/>
              <a:ext cx="2209800" cy="2559685"/>
            </a:xfrm>
            <a:custGeom>
              <a:avLst/>
              <a:gdLst/>
              <a:ahLst/>
              <a:cxnLst/>
              <a:rect l="l" t="t" r="r" b="b"/>
              <a:pathLst>
                <a:path w="2209800" h="2559685">
                  <a:moveTo>
                    <a:pt x="1066237" y="0"/>
                  </a:moveTo>
                  <a:lnTo>
                    <a:pt x="1015387" y="1274"/>
                  </a:lnTo>
                  <a:lnTo>
                    <a:pt x="964803" y="4098"/>
                  </a:lnTo>
                  <a:lnTo>
                    <a:pt x="914666" y="8468"/>
                  </a:lnTo>
                  <a:lnTo>
                    <a:pt x="865154" y="14378"/>
                  </a:lnTo>
                  <a:lnTo>
                    <a:pt x="816448" y="21823"/>
                  </a:lnTo>
                  <a:lnTo>
                    <a:pt x="768727" y="30799"/>
                  </a:lnTo>
                  <a:lnTo>
                    <a:pt x="722170" y="41301"/>
                  </a:lnTo>
                  <a:lnTo>
                    <a:pt x="676958" y="53323"/>
                  </a:lnTo>
                  <a:lnTo>
                    <a:pt x="633269" y="66862"/>
                  </a:lnTo>
                  <a:lnTo>
                    <a:pt x="591284" y="81912"/>
                  </a:lnTo>
                  <a:lnTo>
                    <a:pt x="551182" y="98468"/>
                  </a:lnTo>
                  <a:lnTo>
                    <a:pt x="513142" y="116525"/>
                  </a:lnTo>
                  <a:lnTo>
                    <a:pt x="477345" y="136079"/>
                  </a:lnTo>
                  <a:lnTo>
                    <a:pt x="443970" y="157125"/>
                  </a:lnTo>
                  <a:lnTo>
                    <a:pt x="413196" y="179658"/>
                  </a:lnTo>
                  <a:lnTo>
                    <a:pt x="360171" y="229165"/>
                  </a:lnTo>
                  <a:lnTo>
                    <a:pt x="324398" y="272226"/>
                  </a:lnTo>
                  <a:lnTo>
                    <a:pt x="293105" y="316411"/>
                  </a:lnTo>
                  <a:lnTo>
                    <a:pt x="266146" y="361551"/>
                  </a:lnTo>
                  <a:lnTo>
                    <a:pt x="243376" y="407480"/>
                  </a:lnTo>
                  <a:lnTo>
                    <a:pt x="224651" y="454028"/>
                  </a:lnTo>
                  <a:lnTo>
                    <a:pt x="209824" y="501028"/>
                  </a:lnTo>
                  <a:lnTo>
                    <a:pt x="198750" y="548313"/>
                  </a:lnTo>
                  <a:lnTo>
                    <a:pt x="191284" y="595713"/>
                  </a:lnTo>
                  <a:lnTo>
                    <a:pt x="187280" y="643062"/>
                  </a:lnTo>
                  <a:lnTo>
                    <a:pt x="186594" y="690191"/>
                  </a:lnTo>
                  <a:lnTo>
                    <a:pt x="189080" y="736932"/>
                  </a:lnTo>
                  <a:lnTo>
                    <a:pt x="194592" y="783117"/>
                  </a:lnTo>
                  <a:lnTo>
                    <a:pt x="202985" y="828579"/>
                  </a:lnTo>
                  <a:lnTo>
                    <a:pt x="214114" y="873150"/>
                  </a:lnTo>
                  <a:lnTo>
                    <a:pt x="227834" y="916661"/>
                  </a:lnTo>
                  <a:lnTo>
                    <a:pt x="243998" y="958945"/>
                  </a:lnTo>
                  <a:lnTo>
                    <a:pt x="262462" y="999834"/>
                  </a:lnTo>
                  <a:lnTo>
                    <a:pt x="283081" y="1039160"/>
                  </a:lnTo>
                  <a:lnTo>
                    <a:pt x="305708" y="1076754"/>
                  </a:lnTo>
                  <a:lnTo>
                    <a:pt x="330200" y="1112450"/>
                  </a:lnTo>
                  <a:lnTo>
                    <a:pt x="350972" y="1141378"/>
                  </a:lnTo>
                  <a:lnTo>
                    <a:pt x="371299" y="1172839"/>
                  </a:lnTo>
                  <a:lnTo>
                    <a:pt x="390934" y="1207540"/>
                  </a:lnTo>
                  <a:lnTo>
                    <a:pt x="409627" y="1246189"/>
                  </a:lnTo>
                  <a:lnTo>
                    <a:pt x="427132" y="1289494"/>
                  </a:lnTo>
                  <a:lnTo>
                    <a:pt x="443201" y="1338162"/>
                  </a:lnTo>
                  <a:lnTo>
                    <a:pt x="457586" y="1392901"/>
                  </a:lnTo>
                  <a:lnTo>
                    <a:pt x="470040" y="1454418"/>
                  </a:lnTo>
                  <a:lnTo>
                    <a:pt x="480313" y="1523422"/>
                  </a:lnTo>
                  <a:lnTo>
                    <a:pt x="485337" y="1587144"/>
                  </a:lnTo>
                  <a:lnTo>
                    <a:pt x="486126" y="1648324"/>
                  </a:lnTo>
                  <a:lnTo>
                    <a:pt x="482974" y="1707041"/>
                  </a:lnTo>
                  <a:lnTo>
                    <a:pt x="476176" y="1763374"/>
                  </a:lnTo>
                  <a:lnTo>
                    <a:pt x="466027" y="1817402"/>
                  </a:lnTo>
                  <a:lnTo>
                    <a:pt x="452820" y="1869204"/>
                  </a:lnTo>
                  <a:lnTo>
                    <a:pt x="436851" y="1918860"/>
                  </a:lnTo>
                  <a:lnTo>
                    <a:pt x="418412" y="1966447"/>
                  </a:lnTo>
                  <a:lnTo>
                    <a:pt x="397800" y="2012044"/>
                  </a:lnTo>
                  <a:lnTo>
                    <a:pt x="375308" y="2055732"/>
                  </a:lnTo>
                  <a:lnTo>
                    <a:pt x="351231" y="2097588"/>
                  </a:lnTo>
                  <a:lnTo>
                    <a:pt x="325862" y="2137692"/>
                  </a:lnTo>
                  <a:lnTo>
                    <a:pt x="299497" y="2176122"/>
                  </a:lnTo>
                  <a:lnTo>
                    <a:pt x="272430" y="2212958"/>
                  </a:lnTo>
                  <a:lnTo>
                    <a:pt x="244955" y="2248279"/>
                  </a:lnTo>
                  <a:lnTo>
                    <a:pt x="217366" y="2282163"/>
                  </a:lnTo>
                  <a:lnTo>
                    <a:pt x="189958" y="2314689"/>
                  </a:lnTo>
                  <a:lnTo>
                    <a:pt x="111764" y="2404912"/>
                  </a:lnTo>
                  <a:lnTo>
                    <a:pt x="88023" y="2432798"/>
                  </a:lnTo>
                  <a:lnTo>
                    <a:pt x="45795" y="2485759"/>
                  </a:lnTo>
                  <a:lnTo>
                    <a:pt x="12532" y="2535500"/>
                  </a:lnTo>
                  <a:lnTo>
                    <a:pt x="0" y="2559361"/>
                  </a:lnTo>
                  <a:lnTo>
                    <a:pt x="1555495" y="2559361"/>
                  </a:lnTo>
                  <a:lnTo>
                    <a:pt x="1539596" y="2513919"/>
                  </a:lnTo>
                  <a:lnTo>
                    <a:pt x="1522130" y="2468915"/>
                  </a:lnTo>
                  <a:lnTo>
                    <a:pt x="1504329" y="2424055"/>
                  </a:lnTo>
                  <a:lnTo>
                    <a:pt x="1487424" y="2379043"/>
                  </a:lnTo>
                  <a:lnTo>
                    <a:pt x="1472644" y="2333586"/>
                  </a:lnTo>
                  <a:lnTo>
                    <a:pt x="1461221" y="2287391"/>
                  </a:lnTo>
                  <a:lnTo>
                    <a:pt x="1454385" y="2240162"/>
                  </a:lnTo>
                  <a:lnTo>
                    <a:pt x="1453367" y="2191605"/>
                  </a:lnTo>
                  <a:lnTo>
                    <a:pt x="1459398" y="2141427"/>
                  </a:lnTo>
                  <a:lnTo>
                    <a:pt x="1473708" y="2089334"/>
                  </a:lnTo>
                  <a:lnTo>
                    <a:pt x="1499709" y="2027962"/>
                  </a:lnTo>
                  <a:lnTo>
                    <a:pt x="1530421" y="1976146"/>
                  </a:lnTo>
                  <a:lnTo>
                    <a:pt x="1565038" y="1933046"/>
                  </a:lnTo>
                  <a:lnTo>
                    <a:pt x="1602754" y="1897823"/>
                  </a:lnTo>
                  <a:lnTo>
                    <a:pt x="1642763" y="1869637"/>
                  </a:lnTo>
                  <a:lnTo>
                    <a:pt x="1684259" y="1847648"/>
                  </a:lnTo>
                  <a:lnTo>
                    <a:pt x="1726437" y="1831016"/>
                  </a:lnTo>
                  <a:lnTo>
                    <a:pt x="1768491" y="1818901"/>
                  </a:lnTo>
                  <a:lnTo>
                    <a:pt x="1809615" y="1810465"/>
                  </a:lnTo>
                  <a:lnTo>
                    <a:pt x="1849002" y="1804867"/>
                  </a:lnTo>
                  <a:lnTo>
                    <a:pt x="1948688" y="1796702"/>
                  </a:lnTo>
                  <a:lnTo>
                    <a:pt x="1973072" y="1794059"/>
                  </a:lnTo>
                  <a:lnTo>
                    <a:pt x="2014831" y="1778215"/>
                  </a:lnTo>
                  <a:lnTo>
                    <a:pt x="2059439" y="1729051"/>
                  </a:lnTo>
                  <a:lnTo>
                    <a:pt x="2068970" y="1685730"/>
                  </a:lnTo>
                  <a:lnTo>
                    <a:pt x="2067925" y="1656597"/>
                  </a:lnTo>
                  <a:lnTo>
                    <a:pt x="2059711" y="1624250"/>
                  </a:lnTo>
                  <a:lnTo>
                    <a:pt x="2041271" y="1589843"/>
                  </a:lnTo>
                  <a:lnTo>
                    <a:pt x="2029779" y="1562663"/>
                  </a:lnTo>
                  <a:lnTo>
                    <a:pt x="2035159" y="1545853"/>
                  </a:lnTo>
                  <a:lnTo>
                    <a:pt x="2049754" y="1531353"/>
                  </a:lnTo>
                  <a:lnTo>
                    <a:pt x="2065909" y="1511103"/>
                  </a:lnTo>
                  <a:lnTo>
                    <a:pt x="2068006" y="1498736"/>
                  </a:lnTo>
                  <a:lnTo>
                    <a:pt x="2064496" y="1485893"/>
                  </a:lnTo>
                  <a:lnTo>
                    <a:pt x="2058961" y="1475813"/>
                  </a:lnTo>
                  <a:lnTo>
                    <a:pt x="2054987" y="1471733"/>
                  </a:lnTo>
                  <a:lnTo>
                    <a:pt x="2051948" y="1467167"/>
                  </a:lnTo>
                  <a:lnTo>
                    <a:pt x="2057352" y="1462827"/>
                  </a:lnTo>
                  <a:lnTo>
                    <a:pt x="2068399" y="1456177"/>
                  </a:lnTo>
                  <a:lnTo>
                    <a:pt x="2082291" y="1444682"/>
                  </a:lnTo>
                  <a:lnTo>
                    <a:pt x="2090114" y="1429541"/>
                  </a:lnTo>
                  <a:lnTo>
                    <a:pt x="2087721" y="1413948"/>
                  </a:lnTo>
                  <a:lnTo>
                    <a:pt x="2079184" y="1398355"/>
                  </a:lnTo>
                  <a:lnTo>
                    <a:pt x="2068576" y="1383214"/>
                  </a:lnTo>
                  <a:lnTo>
                    <a:pt x="2054975" y="1361864"/>
                  </a:lnTo>
                  <a:lnTo>
                    <a:pt x="2043683" y="1336144"/>
                  </a:lnTo>
                  <a:lnTo>
                    <a:pt x="2042108" y="1308115"/>
                  </a:lnTo>
                  <a:lnTo>
                    <a:pt x="2057653" y="1279836"/>
                  </a:lnTo>
                  <a:lnTo>
                    <a:pt x="2072229" y="1267924"/>
                  </a:lnTo>
                  <a:lnTo>
                    <a:pt x="2088054" y="1260167"/>
                  </a:lnTo>
                  <a:lnTo>
                    <a:pt x="2106427" y="1254243"/>
                  </a:lnTo>
                  <a:lnTo>
                    <a:pt x="2128647" y="1247832"/>
                  </a:lnTo>
                  <a:lnTo>
                    <a:pt x="2168118" y="1233888"/>
                  </a:lnTo>
                  <a:lnTo>
                    <a:pt x="2196861" y="1215812"/>
                  </a:lnTo>
                  <a:lnTo>
                    <a:pt x="2209246" y="1190378"/>
                  </a:lnTo>
                  <a:lnTo>
                    <a:pt x="2199640" y="1154360"/>
                  </a:lnTo>
                  <a:lnTo>
                    <a:pt x="2182062" y="1126225"/>
                  </a:lnTo>
                  <a:lnTo>
                    <a:pt x="2165508" y="1104544"/>
                  </a:lnTo>
                  <a:lnTo>
                    <a:pt x="2106803" y="1036250"/>
                  </a:lnTo>
                  <a:lnTo>
                    <a:pt x="2060729" y="978834"/>
                  </a:lnTo>
                  <a:lnTo>
                    <a:pt x="2020538" y="927633"/>
                  </a:lnTo>
                  <a:lnTo>
                    <a:pt x="1992110" y="887053"/>
                  </a:lnTo>
                  <a:lnTo>
                    <a:pt x="1981327" y="861498"/>
                  </a:lnTo>
                  <a:lnTo>
                    <a:pt x="1993348" y="827753"/>
                  </a:lnTo>
                  <a:lnTo>
                    <a:pt x="2018156" y="803951"/>
                  </a:lnTo>
                  <a:lnTo>
                    <a:pt x="2038869" y="778791"/>
                  </a:lnTo>
                  <a:lnTo>
                    <a:pt x="2024452" y="698850"/>
                  </a:lnTo>
                  <a:lnTo>
                    <a:pt x="2001611" y="636502"/>
                  </a:lnTo>
                  <a:lnTo>
                    <a:pt x="1950724" y="517190"/>
                  </a:lnTo>
                  <a:lnTo>
                    <a:pt x="1931281" y="471353"/>
                  </a:lnTo>
                  <a:lnTo>
                    <a:pt x="1907218" y="413238"/>
                  </a:lnTo>
                  <a:lnTo>
                    <a:pt x="1877568" y="339909"/>
                  </a:lnTo>
                  <a:lnTo>
                    <a:pt x="1862610" y="307509"/>
                  </a:lnTo>
                  <a:lnTo>
                    <a:pt x="1822360" y="247662"/>
                  </a:lnTo>
                  <a:lnTo>
                    <a:pt x="1769525" y="194384"/>
                  </a:lnTo>
                  <a:lnTo>
                    <a:pt x="1738838" y="170196"/>
                  </a:lnTo>
                  <a:lnTo>
                    <a:pt x="1705543" y="147636"/>
                  </a:lnTo>
                  <a:lnTo>
                    <a:pt x="1669821" y="126700"/>
                  </a:lnTo>
                  <a:lnTo>
                    <a:pt x="1631850" y="107381"/>
                  </a:lnTo>
                  <a:lnTo>
                    <a:pt x="1591811" y="89676"/>
                  </a:lnTo>
                  <a:lnTo>
                    <a:pt x="1549884" y="73579"/>
                  </a:lnTo>
                  <a:lnTo>
                    <a:pt x="1506247" y="59085"/>
                  </a:lnTo>
                  <a:lnTo>
                    <a:pt x="1461080" y="46190"/>
                  </a:lnTo>
                  <a:lnTo>
                    <a:pt x="1414564" y="34889"/>
                  </a:lnTo>
                  <a:lnTo>
                    <a:pt x="1366877" y="25177"/>
                  </a:lnTo>
                  <a:lnTo>
                    <a:pt x="1318199" y="17049"/>
                  </a:lnTo>
                  <a:lnTo>
                    <a:pt x="1268711" y="10500"/>
                  </a:lnTo>
                  <a:lnTo>
                    <a:pt x="1218591" y="5525"/>
                  </a:lnTo>
                  <a:lnTo>
                    <a:pt x="1168019" y="2120"/>
                  </a:lnTo>
                  <a:lnTo>
                    <a:pt x="1117174" y="280"/>
                  </a:lnTo>
                  <a:lnTo>
                    <a:pt x="106623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61B7B213-DC55-4EC8-8991-7C20AFF577F8}"/>
                </a:ext>
              </a:extLst>
            </p:cNvPr>
            <p:cNvSpPr/>
            <p:nvPr/>
          </p:nvSpPr>
          <p:spPr>
            <a:xfrm>
              <a:off x="1685544" y="1959864"/>
              <a:ext cx="1604771" cy="16550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43582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4E35210C-798E-4B59-BCEF-62B80B9DA3F5}"/>
              </a:ext>
            </a:extLst>
          </p:cNvPr>
          <p:cNvSpPr txBox="1">
            <a:spLocks/>
          </p:cNvSpPr>
          <p:nvPr/>
        </p:nvSpPr>
        <p:spPr>
          <a:xfrm>
            <a:off x="4170007" y="249701"/>
            <a:ext cx="385198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906">
              <a:lnSpc>
                <a:spcPct val="100000"/>
              </a:lnSpc>
              <a:spcBef>
                <a:spcPts val="75"/>
              </a:spcBef>
            </a:pPr>
            <a:r>
              <a:rPr lang="en-IN" sz="2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What </a:t>
            </a:r>
            <a:r>
              <a:rPr lang="en-IN"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 </a:t>
            </a:r>
            <a:r>
              <a:rPr lang="en-IN"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  <a:r>
              <a:rPr lang="en-IN" sz="2400" b="1" spc="-127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lang="en-IN"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Analysis?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CF639B2-EEF7-4232-8312-819F54665D50}"/>
              </a:ext>
            </a:extLst>
          </p:cNvPr>
          <p:cNvSpPr/>
          <p:nvPr/>
        </p:nvSpPr>
        <p:spPr>
          <a:xfrm>
            <a:off x="3880484" y="628651"/>
            <a:ext cx="4437126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C71A647-5266-4CE8-AC10-3659A275F792}"/>
              </a:ext>
            </a:extLst>
          </p:cNvPr>
          <p:cNvSpPr txBox="1"/>
          <p:nvPr/>
        </p:nvSpPr>
        <p:spPr>
          <a:xfrm>
            <a:off x="2008822" y="2631757"/>
            <a:ext cx="8467725" cy="1323022"/>
          </a:xfrm>
          <a:prstGeom prst="rect">
            <a:avLst/>
          </a:prstGeom>
          <a:ln w="25907">
            <a:solidFill>
              <a:srgbClr val="BEBEBE"/>
            </a:solidFill>
          </a:ln>
        </p:spPr>
        <p:txBody>
          <a:bodyPr vert="horz" wrap="square" lIns="0" tIns="217646" rIns="0" bIns="0" rtlCol="0">
            <a:spAutoFit/>
          </a:bodyPr>
          <a:lstStyle/>
          <a:p>
            <a:pPr marL="455295" marR="491966" algn="ctr">
              <a:lnSpc>
                <a:spcPct val="150000"/>
              </a:lnSpc>
              <a:spcBef>
                <a:spcPts val="1714"/>
              </a:spcBef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Analysis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technique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estimate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relationship between  variables and predict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one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 (dependent variable)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basis 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 variables (independent</a:t>
            </a:r>
            <a:r>
              <a:rPr sz="1650" spc="10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variables).</a:t>
            </a:r>
            <a:endParaRPr sz="165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9591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5" dirty="0">
                <a:solidFill>
                  <a:srgbClr val="3E3E3E"/>
                </a:solidFill>
                <a:latin typeface="Noto Sans"/>
                <a:cs typeface="Noto Sans"/>
              </a:rPr>
              <a:t>Regression Analysis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2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Types of Regression Analysis Model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6717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3212" y="248341"/>
            <a:ext cx="537257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Analysis</a:t>
            </a:r>
            <a:r>
              <a:rPr sz="2400" b="1" spc="-18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3236975" y="628651"/>
            <a:ext cx="5724144" cy="189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490597" y="2650616"/>
            <a:ext cx="2840355" cy="548292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13">
              <a:latin typeface="Times New Roman"/>
              <a:cs typeface="Times New Roman"/>
            </a:endParaRPr>
          </a:p>
          <a:p>
            <a:pPr marL="525304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Simple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0280" y="2651760"/>
            <a:ext cx="2840355" cy="547746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5239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1875">
              <a:latin typeface="Times New Roman"/>
              <a:cs typeface="Times New Roman"/>
            </a:endParaRPr>
          </a:p>
          <a:p>
            <a:pPr marL="1429" algn="ctr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Multiple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D5DFB-3AB2-41FA-B77A-6BD8533E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8" y="6536532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A64E8-4944-412C-9CC8-8F74E21A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318" y="6536532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2069</Words>
  <Application>Microsoft Office PowerPoint</Application>
  <PresentationFormat>Widescreen</PresentationFormat>
  <Paragraphs>446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FreeSerif</vt:lpstr>
      <vt:lpstr>Noto Sans</vt:lpstr>
      <vt:lpstr>Noto Sans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Regression Analysis Models</vt:lpstr>
      <vt:lpstr>Types of Regression Analysis Models</vt:lpstr>
      <vt:lpstr>Types of Regression Analysis Models</vt:lpstr>
      <vt:lpstr>Types of Regression Analysis Models</vt:lpstr>
      <vt:lpstr>PowerPoint Presentation</vt:lpstr>
      <vt:lpstr>PowerPoint Presentation</vt:lpstr>
      <vt:lpstr>Types of Linear Regression</vt:lpstr>
      <vt:lpstr>Types of Linear Regression</vt:lpstr>
      <vt:lpstr>Types of Linear Regression</vt:lpstr>
      <vt:lpstr>PowerPoint Presentation</vt:lpstr>
      <vt:lpstr>Types of Linear Regression</vt:lpstr>
      <vt:lpstr>Types of Linear Regression</vt:lpstr>
      <vt:lpstr>Types of Linear Regression</vt:lpstr>
      <vt:lpstr>Types of Linear Regression</vt:lpstr>
      <vt:lpstr>Types of Linear Regression</vt:lpstr>
      <vt:lpstr>Types of Linear Regression</vt:lpstr>
      <vt:lpstr>Types of Linear Regression</vt:lpstr>
      <vt:lpstr>Types of Linear Regression</vt:lpstr>
      <vt:lpstr>Types of Linear Regression</vt:lpstr>
      <vt:lpstr>Types of Linear Regression</vt:lpstr>
      <vt:lpstr>PowerPoint Presentation</vt:lpstr>
      <vt:lpstr>What Is Non-Linear Regression?</vt:lpstr>
      <vt:lpstr>Types of Non-Linear Regression</vt:lpstr>
      <vt:lpstr>Types of Non-Linear Regression</vt:lpstr>
      <vt:lpstr>Types of Non-Linear Regression</vt:lpstr>
      <vt:lpstr>Types of Non-Linear Regression</vt:lpstr>
      <vt:lpstr>Types of Non-Linear Regression</vt:lpstr>
      <vt:lpstr>PowerPoint Presentation</vt:lpstr>
      <vt:lpstr>Linear Regression Model</vt:lpstr>
      <vt:lpstr>Linear Regression Model</vt:lpstr>
      <vt:lpstr>PowerPoint Presentation</vt:lpstr>
      <vt:lpstr>What Is Cross Validation?</vt:lpstr>
      <vt:lpstr>Cross Validation: Example</vt:lpstr>
      <vt:lpstr>PowerPoint Presentation</vt:lpstr>
      <vt:lpstr>Non- Linear Models to Linear Models</vt:lpstr>
      <vt:lpstr>Measures of Regression Models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DALAL</dc:creator>
  <cp:lastModifiedBy>yucc</cp:lastModifiedBy>
  <cp:revision>38</cp:revision>
  <dcterms:created xsi:type="dcterms:W3CDTF">2020-08-30T08:50:18Z</dcterms:created>
  <dcterms:modified xsi:type="dcterms:W3CDTF">2022-06-25T07:46:01Z</dcterms:modified>
</cp:coreProperties>
</file>