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Lst>
  <p:sldSz cy="5143500" cx="9144000"/>
  <p:notesSz cx="6858000" cy="9144000"/>
  <p:embeddedFontLst>
    <p:embeddedFont>
      <p:font typeface="Roboto"/>
      <p:regular r:id="rId162"/>
      <p:bold r:id="rId163"/>
      <p:italic r:id="rId164"/>
      <p:boldItalic r:id="rId165"/>
    </p:embeddedFont>
    <p:embeddedFont>
      <p:font typeface="Palatino Linotype"/>
      <p:regular r:id="rId166"/>
      <p:bold r:id="rId167"/>
      <p:italic r:id="rId168"/>
      <p:boldItalic r:id="rId169"/>
    </p:embeddedFont>
    <p:embeddedFont>
      <p:font typeface="Century Gothic"/>
      <p:regular r:id="rId170"/>
      <p:bold r:id="rId171"/>
      <p:italic r:id="rId172"/>
      <p:boldItalic r:id="rId1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173" Type="http://schemas.openxmlformats.org/officeDocument/2006/relationships/font" Target="fonts/CenturyGothic-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font" Target="fonts/CenturyGothic-italic.fntdata"/><Relationship Id="rId65" Type="http://schemas.openxmlformats.org/officeDocument/2006/relationships/slide" Target="slides/slide59.xml"/><Relationship Id="rId171" Type="http://schemas.openxmlformats.org/officeDocument/2006/relationships/font" Target="fonts/CenturyGothic-bold.fntdata"/><Relationship Id="rId68" Type="http://schemas.openxmlformats.org/officeDocument/2006/relationships/slide" Target="slides/slide62.xml"/><Relationship Id="rId170" Type="http://schemas.openxmlformats.org/officeDocument/2006/relationships/font" Target="fonts/CenturyGothic-regular.fntdata"/><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font" Target="fonts/Roboto-boldItalic.fntdata"/><Relationship Id="rId69" Type="http://schemas.openxmlformats.org/officeDocument/2006/relationships/slide" Target="slides/slide63.xml"/><Relationship Id="rId164" Type="http://schemas.openxmlformats.org/officeDocument/2006/relationships/font" Target="fonts/Roboto-italic.fntdata"/><Relationship Id="rId163" Type="http://schemas.openxmlformats.org/officeDocument/2006/relationships/font" Target="fonts/Roboto-bold.fntdata"/><Relationship Id="rId162" Type="http://schemas.openxmlformats.org/officeDocument/2006/relationships/font" Target="fonts/Roboto-regular.fntdata"/><Relationship Id="rId169" Type="http://schemas.openxmlformats.org/officeDocument/2006/relationships/font" Target="fonts/PalatinoLinotype-boldItalic.fntdata"/><Relationship Id="rId168" Type="http://schemas.openxmlformats.org/officeDocument/2006/relationships/font" Target="fonts/PalatinoLinotype-italic.fntdata"/><Relationship Id="rId167" Type="http://schemas.openxmlformats.org/officeDocument/2006/relationships/font" Target="fonts/PalatinoLinotype-bold.fntdata"/><Relationship Id="rId166" Type="http://schemas.openxmlformats.org/officeDocument/2006/relationships/font" Target="fonts/PalatinoLinotype-regular.fntdata"/><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6042a2a09_0_2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a6042a2a09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042a2a09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042a2a09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a5ada7a0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a5ada7a0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a5ada7a0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a5ada7a0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b10ea4c2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b10ea4c2e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b10ea4c2e7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10ea4c2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10ea4c2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b0c1fbef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b0c1fbef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b10ea4c2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b10ea4c2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b0c1fbef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b0c1fbef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b0c1fbef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b0c1fbef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b0c1fbef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b0c1fbef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0c1fbef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0c1fbef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042a2a0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042a2a0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0c1fbef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0c1fbef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0c1fbef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b0c1fbef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b0c1fbef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b0c1fbef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b0c1fbef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b0c1fbef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b0c1fbef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b0c1fbef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b0c1fbef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b0c1fbef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b16c097f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b16c097ff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b16c097ffb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b16c097f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b16c097f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b16c097f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b16c097f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0ca1bf9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0ca1bf9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042a2a09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042a2a09_0_3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a6042a2a09_0_30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b16c097f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b16c097f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b16c097f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b16c097f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16c097f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16c097f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b16c097f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b16c097f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b16c097f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b16c097f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b20053b0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b20053b0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b20053b0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b20053b0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b20053b0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b20053b0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b20053b0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b20053b0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b20053b03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b20053b03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042a2a09_0_3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a6042a2a09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b20053b0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b20053b0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b20053b03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b20053b0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b20053b0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b20053b0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c896c0fa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c896c0f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b277143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b277143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277143d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277143d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b277143d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b277143d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b277143d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b277143d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b277143d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b277143d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b277143d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b277143d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6042a2a09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6042a2a09_0_3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6042a2a09_0_37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b277143da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b277143da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b277143da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b277143da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b277143da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b277143d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b277143da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b277143da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aa9e9c36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aa9e9c36a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aa9e9c36a4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aa9e9c36a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aa9e9c36a4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gaa9e9c36a4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aa9e9c36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aa9e9c36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aa9e9c36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aa9e9c36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aa9e9c36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aa9e9c36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aa9e9c36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aa9e9c36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8b66fb63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8b66fb632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a8b66fb632_0_1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aa9e9c36a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aa9e9c36a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aa9e9c36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aa9e9c36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b2ddc08eb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b2ddc08eb7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gb2ddc08eb7_0_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b2ddc08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b2ddc08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b2ddc08e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b2ddc08e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a6042a2a09_0_3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ga6042a2a09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b66fb6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b66fb6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e582852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e582852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2b41dc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2b41dc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8b66fb6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8b66fb6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6042a2a09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6042a2a09_0_2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a6042a2a09_0_28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b66fb6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8b66fb6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8b66fb6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8b66fb6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8b66fb6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8b66fb6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2972698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29726988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a29726988a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29726988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29726988a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a29726988a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8b66fb6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8b66fb6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8b66fb6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8b66fb6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2972698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2972698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297269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297269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2972698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2972698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6f559a9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6f559a9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2972698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2972698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2972698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2972698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2972698a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2972698a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8b66fb632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8b66fb632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a8b66fb632_0_2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c1dd9fc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c1dd9fca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ac1dd9fcae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c1dd9fca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c1dd9fcae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ac1dd9fcae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224e7d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224e7d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224e7dc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224e7dc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224e7dc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224e7dc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224e7dc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224e7dc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6042a2a09_0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6042a2a09_0_2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a6042a2a09_0_29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c1dd9fc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c1dd9fc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c1dd9fc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c1dd9fc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c1dd9fca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c1dd9fca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c1dd9fc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c1dd9fc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c1dd9fca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c1dd9fcae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ac1dd9fcae_0_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c1dd9fcae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ac1dd9fca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ced8aac0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ced8aac05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aced8aac05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ced8aac0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ced8aac05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aced8aac05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ced8aac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ced8aac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2afe44e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2afe44e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6042a2a0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6042a2a0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ced8aac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ced8aac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324fa99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324fa992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a324fa9924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324fa999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324fa999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324fa99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324fa99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324fa99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324fa99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324fa99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324fa99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324fa99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324fa99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324fa9924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a324fa992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3313057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331305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59314c29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59314c29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a59314c294_0_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f559a9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f559a9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59314c2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59314c2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59314c2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59314c2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59314c2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59314c2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59314c2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59314c2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59314c2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59314c2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59314c2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59314c2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59314c29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a59314c29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59314c2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59314c2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59314c2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59314c2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59314c29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59314c29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f559a9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f559a9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59314c29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a59314c29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a59314c29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a59314c2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59314c2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59314c2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59314c29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59314c29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59314c2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59314c2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59314c29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59314c29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59314c29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59314c29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59314c29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59314c29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59314c29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a59314c29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a7a7feba3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a7a7feba3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3f0eec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3f0eec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af56adf10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af56adf10b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af56adf10b_0_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f56adf1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af56adf1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a7a7feba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a7a7feba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a7a7feb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a7a7feb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7a7feba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a7a7feba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f56adf10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af56adf10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56adf10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56adf10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f56adf10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f56adf10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a7a7feba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a7a7feba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a7a7feba3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a7a7feba3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3f0eec9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3f0eec9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7a7feba3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a7a7feba3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a7a7feba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a7a7feba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af68c0b2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af68c0b2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af68c0b2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af68c0b2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af68c0b2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af68c0b2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af68c0b2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af68c0b2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af68c0b2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af68c0b2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a5ada7a0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a5ada7a0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5ada7a0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a5ada7a0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a5ada7a0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a5ada7a0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444" y="0"/>
            <a:ext cx="9143115" cy="5143501"/>
          </a:xfrm>
          <a:prstGeom prst="rect">
            <a:avLst/>
          </a:prstGeom>
          <a:noFill/>
          <a:ln>
            <a:noFill/>
          </a:ln>
        </p:spPr>
      </p:pic>
      <p:sp>
        <p:nvSpPr>
          <p:cNvPr id="56" name="Google Shape;56;p14"/>
          <p:cNvSpPr txBox="1"/>
          <p:nvPr>
            <p:ph type="ctrTitle"/>
          </p:nvPr>
        </p:nvSpPr>
        <p:spPr>
          <a:xfrm>
            <a:off x="1345223" y="1905733"/>
            <a:ext cx="6515100" cy="7269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3600"/>
              <a:buFont typeface="Century Gothic"/>
              <a:buNone/>
              <a:defRPr sz="3600">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7" name="Google Shape;57;p14"/>
          <p:cNvSpPr txBox="1"/>
          <p:nvPr>
            <p:ph idx="1" type="subTitle"/>
          </p:nvPr>
        </p:nvSpPr>
        <p:spPr>
          <a:xfrm>
            <a:off x="1143000" y="2701528"/>
            <a:ext cx="6858000" cy="997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atin typeface="Century Gothic"/>
                <a:ea typeface="Century Gothic"/>
                <a:cs typeface="Century Gothic"/>
                <a:sym typeface="Century Gothic"/>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8" name="Shape 58"/>
        <p:cNvGrpSpPr/>
        <p:nvPr/>
      </p:nvGrpSpPr>
      <p:grpSpPr>
        <a:xfrm>
          <a:off x="0" y="0"/>
          <a:ext cx="0" cy="0"/>
          <a:chOff x="0" y="0"/>
          <a:chExt cx="0" cy="0"/>
        </a:xfrm>
      </p:grpSpPr>
      <p:sp>
        <p:nvSpPr>
          <p:cNvPr id="59" name="Google Shape;59;p15"/>
          <p:cNvSpPr txBox="1"/>
          <p:nvPr>
            <p:ph idx="1" type="body"/>
          </p:nvPr>
        </p:nvSpPr>
        <p:spPr>
          <a:xfrm>
            <a:off x="628650" y="1463170"/>
            <a:ext cx="7039800" cy="32199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60" name="Google Shape;60;p15"/>
          <p:cNvSpPr txBox="1"/>
          <p:nvPr>
            <p:ph type="title"/>
          </p:nvPr>
        </p:nvSpPr>
        <p:spPr>
          <a:xfrm>
            <a:off x="628650" y="273844"/>
            <a:ext cx="70398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0398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6"/>
          <p:cNvSpPr txBox="1"/>
          <p:nvPr>
            <p:ph idx="1" type="body"/>
          </p:nvPr>
        </p:nvSpPr>
        <p:spPr>
          <a:xfrm>
            <a:off x="628650" y="1369219"/>
            <a:ext cx="70398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4" name="Google Shape;64;p16"/>
          <p:cNvSpPr txBox="1"/>
          <p:nvPr>
            <p:ph idx="10" type="dt"/>
          </p:nvPr>
        </p:nvSpPr>
        <p:spPr>
          <a:xfrm>
            <a:off x="945172" y="4789564"/>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5" name="Google Shape;65;p16"/>
          <p:cNvSpPr txBox="1"/>
          <p:nvPr>
            <p:ph idx="11" type="ftr"/>
          </p:nvPr>
        </p:nvSpPr>
        <p:spPr>
          <a:xfrm>
            <a:off x="3193806" y="4773490"/>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6" name="Google Shape;66;p16"/>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Century Gothic"/>
                <a:ea typeface="Century Gothic"/>
                <a:cs typeface="Century Gothic"/>
                <a:sym typeface="Century Gothic"/>
              </a:defRPr>
            </a:lvl1pPr>
            <a:lvl2pPr indent="0" lvl="1" marL="0" marR="0" rtl="0" algn="l">
              <a:spcBef>
                <a:spcPts val="0"/>
              </a:spcBef>
              <a:buNone/>
              <a:defRPr b="0" i="0" sz="1400" u="none" cap="none" strike="noStrike">
                <a:solidFill>
                  <a:schemeClr val="dk1"/>
                </a:solidFill>
                <a:latin typeface="Century Gothic"/>
                <a:ea typeface="Century Gothic"/>
                <a:cs typeface="Century Gothic"/>
                <a:sym typeface="Century Gothic"/>
              </a:defRPr>
            </a:lvl2pPr>
            <a:lvl3pPr indent="0" lvl="2" marL="0" marR="0" rtl="0" algn="l">
              <a:spcBef>
                <a:spcPts val="0"/>
              </a:spcBef>
              <a:buNone/>
              <a:defRPr b="0" i="0" sz="1400" u="none" cap="none" strike="noStrike">
                <a:solidFill>
                  <a:schemeClr val="dk1"/>
                </a:solidFill>
                <a:latin typeface="Century Gothic"/>
                <a:ea typeface="Century Gothic"/>
                <a:cs typeface="Century Gothic"/>
                <a:sym typeface="Century Gothic"/>
              </a:defRPr>
            </a:lvl3pPr>
            <a:lvl4pPr indent="0" lvl="3" marL="0" marR="0" rtl="0" algn="l">
              <a:spcBef>
                <a:spcPts val="0"/>
              </a:spcBef>
              <a:buNone/>
              <a:defRPr b="0" i="0" sz="1400" u="none" cap="none" strike="noStrike">
                <a:solidFill>
                  <a:schemeClr val="dk1"/>
                </a:solidFill>
                <a:latin typeface="Century Gothic"/>
                <a:ea typeface="Century Gothic"/>
                <a:cs typeface="Century Gothic"/>
                <a:sym typeface="Century Gothic"/>
              </a:defRPr>
            </a:lvl4pPr>
            <a:lvl5pPr indent="0" lvl="4" marL="0" marR="0" rtl="0" algn="l">
              <a:spcBef>
                <a:spcPts val="0"/>
              </a:spcBef>
              <a:buNone/>
              <a:defRPr b="0" i="0" sz="1400" u="none" cap="none" strike="noStrike">
                <a:solidFill>
                  <a:schemeClr val="dk1"/>
                </a:solidFill>
                <a:latin typeface="Century Gothic"/>
                <a:ea typeface="Century Gothic"/>
                <a:cs typeface="Century Gothic"/>
                <a:sym typeface="Century Gothic"/>
              </a:defRPr>
            </a:lvl5pPr>
            <a:lvl6pPr indent="0" lvl="5" marL="0" marR="0" rtl="0" algn="l">
              <a:spcBef>
                <a:spcPts val="0"/>
              </a:spcBef>
              <a:buNone/>
              <a:defRPr b="0" i="0" sz="1400" u="none" cap="none" strike="noStrike">
                <a:solidFill>
                  <a:schemeClr val="dk1"/>
                </a:solidFill>
                <a:latin typeface="Century Gothic"/>
                <a:ea typeface="Century Gothic"/>
                <a:cs typeface="Century Gothic"/>
                <a:sym typeface="Century Gothic"/>
              </a:defRPr>
            </a:lvl6pPr>
            <a:lvl7pPr indent="0" lvl="6" marL="0" marR="0" rtl="0" algn="l">
              <a:spcBef>
                <a:spcPts val="0"/>
              </a:spcBef>
              <a:buNone/>
              <a:defRPr b="0" i="0" sz="1400" u="none" cap="none" strike="noStrike">
                <a:solidFill>
                  <a:schemeClr val="dk1"/>
                </a:solidFill>
                <a:latin typeface="Century Gothic"/>
                <a:ea typeface="Century Gothic"/>
                <a:cs typeface="Century Gothic"/>
                <a:sym typeface="Century Gothic"/>
              </a:defRPr>
            </a:lvl7pPr>
            <a:lvl8pPr indent="0" lvl="7" marL="0" marR="0" rtl="0" algn="l">
              <a:spcBef>
                <a:spcPts val="0"/>
              </a:spcBef>
              <a:buNone/>
              <a:defRPr b="0" i="0" sz="1400" u="none" cap="none" strike="noStrike">
                <a:solidFill>
                  <a:schemeClr val="dk1"/>
                </a:solidFill>
                <a:latin typeface="Century Gothic"/>
                <a:ea typeface="Century Gothic"/>
                <a:cs typeface="Century Gothic"/>
                <a:sym typeface="Century Gothic"/>
              </a:defRPr>
            </a:lvl8pPr>
            <a:lvl9pPr indent="0" lvl="8" marL="0" marR="0" rtl="0" algn="l">
              <a:spcBef>
                <a:spcPts val="0"/>
              </a:spcBef>
              <a:buNone/>
              <a:defRPr b="0" i="0" sz="1400" u="none" cap="none" strike="noStrik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GB"/>
              <a:t>‹#›</a:t>
            </a:fld>
            <a:endParaRPr/>
          </a:p>
        </p:txBody>
      </p:sp>
      <p:pic>
        <p:nvPicPr>
          <p:cNvPr id="67" name="Google Shape;67;p16"/>
          <p:cNvPicPr preferRelativeResize="0"/>
          <p:nvPr/>
        </p:nvPicPr>
        <p:blipFill rotWithShape="1">
          <a:blip r:embed="rId2">
            <a:alphaModFix/>
          </a:blip>
          <a:srcRect b="0" l="0" r="0" t="0"/>
          <a:stretch/>
        </p:blipFill>
        <p:spPr>
          <a:xfrm>
            <a:off x="444" y="0"/>
            <a:ext cx="9143115"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1" name="Google Shape;71;p17"/>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1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3" name="Google Shape;73;p1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17"/>
          <p:cNvSpPr txBox="1"/>
          <p:nvPr>
            <p:ph idx="10" type="dt"/>
          </p:nvPr>
        </p:nvSpPr>
        <p:spPr>
          <a:xfrm>
            <a:off x="945172" y="4789564"/>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5" name="Google Shape;75;p17"/>
          <p:cNvSpPr txBox="1"/>
          <p:nvPr>
            <p:ph idx="11" type="ftr"/>
          </p:nvPr>
        </p:nvSpPr>
        <p:spPr>
          <a:xfrm>
            <a:off x="3193806" y="4773490"/>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6" name="Google Shape;76;p1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entury Gothic"/>
                <a:ea typeface="Century Gothic"/>
                <a:cs typeface="Century Gothic"/>
                <a:sym typeface="Century Gothic"/>
              </a:defRPr>
            </a:lvl1pPr>
            <a:lvl2pPr indent="0" lvl="1" marL="0" marR="0" rtl="0" algn="l">
              <a:spcBef>
                <a:spcPts val="0"/>
              </a:spcBef>
              <a:buNone/>
              <a:defRPr sz="1400">
                <a:solidFill>
                  <a:schemeClr val="dk1"/>
                </a:solidFill>
                <a:latin typeface="Century Gothic"/>
                <a:ea typeface="Century Gothic"/>
                <a:cs typeface="Century Gothic"/>
                <a:sym typeface="Century Gothic"/>
              </a:defRPr>
            </a:lvl2pPr>
            <a:lvl3pPr indent="0" lvl="2" marL="0" marR="0" rtl="0" algn="l">
              <a:spcBef>
                <a:spcPts val="0"/>
              </a:spcBef>
              <a:buNone/>
              <a:defRPr sz="1400">
                <a:solidFill>
                  <a:schemeClr val="dk1"/>
                </a:solidFill>
                <a:latin typeface="Century Gothic"/>
                <a:ea typeface="Century Gothic"/>
                <a:cs typeface="Century Gothic"/>
                <a:sym typeface="Century Gothic"/>
              </a:defRPr>
            </a:lvl3pPr>
            <a:lvl4pPr indent="0" lvl="3" marL="0" marR="0" rtl="0" algn="l">
              <a:spcBef>
                <a:spcPts val="0"/>
              </a:spcBef>
              <a:buNone/>
              <a:defRPr sz="1400">
                <a:solidFill>
                  <a:schemeClr val="dk1"/>
                </a:solidFill>
                <a:latin typeface="Century Gothic"/>
                <a:ea typeface="Century Gothic"/>
                <a:cs typeface="Century Gothic"/>
                <a:sym typeface="Century Gothic"/>
              </a:defRPr>
            </a:lvl4pPr>
            <a:lvl5pPr indent="0" lvl="4" marL="0" marR="0" rtl="0" algn="l">
              <a:spcBef>
                <a:spcPts val="0"/>
              </a:spcBef>
              <a:buNone/>
              <a:defRPr sz="1400">
                <a:solidFill>
                  <a:schemeClr val="dk1"/>
                </a:solidFill>
                <a:latin typeface="Century Gothic"/>
                <a:ea typeface="Century Gothic"/>
                <a:cs typeface="Century Gothic"/>
                <a:sym typeface="Century Gothic"/>
              </a:defRPr>
            </a:lvl5pPr>
            <a:lvl6pPr indent="0" lvl="5" marL="0" marR="0" rtl="0" algn="l">
              <a:spcBef>
                <a:spcPts val="0"/>
              </a:spcBef>
              <a:buNone/>
              <a:defRPr sz="1400">
                <a:solidFill>
                  <a:schemeClr val="dk1"/>
                </a:solidFill>
                <a:latin typeface="Century Gothic"/>
                <a:ea typeface="Century Gothic"/>
                <a:cs typeface="Century Gothic"/>
                <a:sym typeface="Century Gothic"/>
              </a:defRPr>
            </a:lvl6pPr>
            <a:lvl7pPr indent="0" lvl="6" marL="0" marR="0" rtl="0" algn="l">
              <a:spcBef>
                <a:spcPts val="0"/>
              </a:spcBef>
              <a:buNone/>
              <a:defRPr sz="1400">
                <a:solidFill>
                  <a:schemeClr val="dk1"/>
                </a:solidFill>
                <a:latin typeface="Century Gothic"/>
                <a:ea typeface="Century Gothic"/>
                <a:cs typeface="Century Gothic"/>
                <a:sym typeface="Century Gothic"/>
              </a:defRPr>
            </a:lvl7pPr>
            <a:lvl8pPr indent="0" lvl="7" marL="0" marR="0" rtl="0" algn="l">
              <a:spcBef>
                <a:spcPts val="0"/>
              </a:spcBef>
              <a:buNone/>
              <a:defRPr sz="1400">
                <a:solidFill>
                  <a:schemeClr val="dk1"/>
                </a:solidFill>
                <a:latin typeface="Century Gothic"/>
                <a:ea typeface="Century Gothic"/>
                <a:cs typeface="Century Gothic"/>
                <a:sym typeface="Century Gothic"/>
              </a:defRPr>
            </a:lvl8pPr>
            <a:lvl9pPr indent="0" lvl="8" marL="0" marR="0" rtl="0" algn="l">
              <a:spcBef>
                <a:spcPts val="0"/>
              </a:spcBef>
              <a:buNone/>
              <a:defRPr sz="14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txBox="1"/>
          <p:nvPr>
            <p:ph type="title"/>
          </p:nvPr>
        </p:nvSpPr>
        <p:spPr>
          <a:xfrm>
            <a:off x="628650" y="273844"/>
            <a:ext cx="70398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2" name="Google Shape;82;p1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3" name="Google Shape;83;p19"/>
          <p:cNvSpPr txBox="1"/>
          <p:nvPr>
            <p:ph idx="10" type="dt"/>
          </p:nvPr>
        </p:nvSpPr>
        <p:spPr>
          <a:xfrm>
            <a:off x="945172" y="4789564"/>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4" name="Google Shape;84;p19"/>
          <p:cNvSpPr txBox="1"/>
          <p:nvPr>
            <p:ph idx="11" type="ftr"/>
          </p:nvPr>
        </p:nvSpPr>
        <p:spPr>
          <a:xfrm>
            <a:off x="3193806" y="4773490"/>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5" name="Google Shape;85;p19"/>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entury Gothic"/>
                <a:ea typeface="Century Gothic"/>
                <a:cs typeface="Century Gothic"/>
                <a:sym typeface="Century Gothic"/>
              </a:defRPr>
            </a:lvl1pPr>
            <a:lvl2pPr indent="0" lvl="1" marL="0" marR="0" rtl="0" algn="l">
              <a:spcBef>
                <a:spcPts val="0"/>
              </a:spcBef>
              <a:buNone/>
              <a:defRPr sz="1400">
                <a:solidFill>
                  <a:schemeClr val="dk1"/>
                </a:solidFill>
                <a:latin typeface="Century Gothic"/>
                <a:ea typeface="Century Gothic"/>
                <a:cs typeface="Century Gothic"/>
                <a:sym typeface="Century Gothic"/>
              </a:defRPr>
            </a:lvl2pPr>
            <a:lvl3pPr indent="0" lvl="2" marL="0" marR="0" rtl="0" algn="l">
              <a:spcBef>
                <a:spcPts val="0"/>
              </a:spcBef>
              <a:buNone/>
              <a:defRPr sz="1400">
                <a:solidFill>
                  <a:schemeClr val="dk1"/>
                </a:solidFill>
                <a:latin typeface="Century Gothic"/>
                <a:ea typeface="Century Gothic"/>
                <a:cs typeface="Century Gothic"/>
                <a:sym typeface="Century Gothic"/>
              </a:defRPr>
            </a:lvl3pPr>
            <a:lvl4pPr indent="0" lvl="3" marL="0" marR="0" rtl="0" algn="l">
              <a:spcBef>
                <a:spcPts val="0"/>
              </a:spcBef>
              <a:buNone/>
              <a:defRPr sz="1400">
                <a:solidFill>
                  <a:schemeClr val="dk1"/>
                </a:solidFill>
                <a:latin typeface="Century Gothic"/>
                <a:ea typeface="Century Gothic"/>
                <a:cs typeface="Century Gothic"/>
                <a:sym typeface="Century Gothic"/>
              </a:defRPr>
            </a:lvl4pPr>
            <a:lvl5pPr indent="0" lvl="4" marL="0" marR="0" rtl="0" algn="l">
              <a:spcBef>
                <a:spcPts val="0"/>
              </a:spcBef>
              <a:buNone/>
              <a:defRPr sz="1400">
                <a:solidFill>
                  <a:schemeClr val="dk1"/>
                </a:solidFill>
                <a:latin typeface="Century Gothic"/>
                <a:ea typeface="Century Gothic"/>
                <a:cs typeface="Century Gothic"/>
                <a:sym typeface="Century Gothic"/>
              </a:defRPr>
            </a:lvl5pPr>
            <a:lvl6pPr indent="0" lvl="5" marL="0" marR="0" rtl="0" algn="l">
              <a:spcBef>
                <a:spcPts val="0"/>
              </a:spcBef>
              <a:buNone/>
              <a:defRPr sz="1400">
                <a:solidFill>
                  <a:schemeClr val="dk1"/>
                </a:solidFill>
                <a:latin typeface="Century Gothic"/>
                <a:ea typeface="Century Gothic"/>
                <a:cs typeface="Century Gothic"/>
                <a:sym typeface="Century Gothic"/>
              </a:defRPr>
            </a:lvl6pPr>
            <a:lvl7pPr indent="0" lvl="6" marL="0" marR="0" rtl="0" algn="l">
              <a:spcBef>
                <a:spcPts val="0"/>
              </a:spcBef>
              <a:buNone/>
              <a:defRPr sz="1400">
                <a:solidFill>
                  <a:schemeClr val="dk1"/>
                </a:solidFill>
                <a:latin typeface="Century Gothic"/>
                <a:ea typeface="Century Gothic"/>
                <a:cs typeface="Century Gothic"/>
                <a:sym typeface="Century Gothic"/>
              </a:defRPr>
            </a:lvl7pPr>
            <a:lvl8pPr indent="0" lvl="7" marL="0" marR="0" rtl="0" algn="l">
              <a:spcBef>
                <a:spcPts val="0"/>
              </a:spcBef>
              <a:buNone/>
              <a:defRPr sz="1400">
                <a:solidFill>
                  <a:schemeClr val="dk1"/>
                </a:solidFill>
                <a:latin typeface="Century Gothic"/>
                <a:ea typeface="Century Gothic"/>
                <a:cs typeface="Century Gothic"/>
                <a:sym typeface="Century Gothic"/>
              </a:defRPr>
            </a:lvl8pPr>
            <a:lvl9pPr indent="0" lvl="8" marL="0" marR="0" rtl="0" algn="l">
              <a:spcBef>
                <a:spcPts val="0"/>
              </a:spcBef>
              <a:buNone/>
              <a:defRPr sz="14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2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20"/>
          <p:cNvSpPr/>
          <p:nvPr>
            <p:ph idx="2" type="pic"/>
          </p:nvPr>
        </p:nvSpPr>
        <p:spPr>
          <a:xfrm>
            <a:off x="4147771" y="611202"/>
            <a:ext cx="3287400" cy="3921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89" name="Google Shape;89;p20"/>
          <p:cNvSpPr txBox="1"/>
          <p:nvPr>
            <p:ph idx="1" type="body"/>
          </p:nvPr>
        </p:nvSpPr>
        <p:spPr>
          <a:xfrm>
            <a:off x="629841" y="1773848"/>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21"/>
          <p:cNvSpPr txBox="1"/>
          <p:nvPr>
            <p:ph idx="1" type="subTitle"/>
          </p:nvPr>
        </p:nvSpPr>
        <p:spPr>
          <a:xfrm>
            <a:off x="4082653" y="2602075"/>
            <a:ext cx="3246900" cy="3501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atin typeface="Century Gothic"/>
                <a:ea typeface="Century Gothic"/>
                <a:cs typeface="Century Gothic"/>
                <a:sym typeface="Century Gothic"/>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2" name="Google Shape;92;p21"/>
          <p:cNvSpPr txBox="1"/>
          <p:nvPr>
            <p:ph idx="11" type="ftr"/>
          </p:nvPr>
        </p:nvSpPr>
        <p:spPr>
          <a:xfrm>
            <a:off x="2271713" y="4767858"/>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3" name="Google Shape;93;p21"/>
          <p:cNvSpPr txBox="1"/>
          <p:nvPr>
            <p:ph idx="12" type="sldNum"/>
          </p:nvPr>
        </p:nvSpPr>
        <p:spPr>
          <a:xfrm>
            <a:off x="8593931" y="4904780"/>
            <a:ext cx="492900" cy="2388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400"/>
            </a:lvl1pPr>
            <a:lvl2pPr indent="0" lvl="1" marL="0" rtl="0" algn="r">
              <a:spcBef>
                <a:spcPts val="0"/>
              </a:spcBef>
              <a:buNone/>
              <a:defRPr sz="1400"/>
            </a:lvl2pPr>
            <a:lvl3pPr indent="0" lvl="2" marL="0" rtl="0" algn="r">
              <a:spcBef>
                <a:spcPts val="0"/>
              </a:spcBef>
              <a:buNone/>
              <a:defRPr sz="1400"/>
            </a:lvl3pPr>
            <a:lvl4pPr indent="0" lvl="3" marL="0" rtl="0" algn="r">
              <a:spcBef>
                <a:spcPts val="0"/>
              </a:spcBef>
              <a:buNone/>
              <a:defRPr sz="1400"/>
            </a:lvl4pPr>
            <a:lvl5pPr indent="0" lvl="4" marL="0" rtl="0" algn="r">
              <a:spcBef>
                <a:spcPts val="0"/>
              </a:spcBef>
              <a:buNone/>
              <a:defRPr sz="1400"/>
            </a:lvl5pPr>
            <a:lvl6pPr indent="0" lvl="5" marL="0" rtl="0" algn="r">
              <a:spcBef>
                <a:spcPts val="0"/>
              </a:spcBef>
              <a:buNone/>
              <a:defRPr sz="1400"/>
            </a:lvl6pPr>
            <a:lvl7pPr indent="0" lvl="6" marL="0" rtl="0" algn="r">
              <a:spcBef>
                <a:spcPts val="0"/>
              </a:spcBef>
              <a:buNone/>
              <a:defRPr sz="1400"/>
            </a:lvl7pPr>
            <a:lvl8pPr indent="0" lvl="7" marL="0" rtl="0" algn="r">
              <a:spcBef>
                <a:spcPts val="0"/>
              </a:spcBef>
              <a:buNone/>
              <a:defRPr sz="1400"/>
            </a:lvl8pPr>
            <a:lvl9pPr indent="0" lvl="8" marL="0" rtl="0" algn="r">
              <a:spcBef>
                <a:spcPts val="0"/>
              </a:spcBef>
              <a:buNone/>
              <a:defRPr sz="1400"/>
            </a:lvl9pPr>
          </a:lstStyle>
          <a:p>
            <a:pPr indent="0" lvl="0" marL="0" rtl="0" algn="r">
              <a:spcBef>
                <a:spcPts val="0"/>
              </a:spcBef>
              <a:spcAft>
                <a:spcPts val="0"/>
              </a:spcAft>
              <a:buNone/>
            </a:pPr>
            <a:fld id="{00000000-1234-1234-1234-123412341234}" type="slidenum">
              <a:rPr lang="en-GB"/>
              <a:t>‹#›</a:t>
            </a:fld>
            <a:endParaRPr/>
          </a:p>
        </p:txBody>
      </p:sp>
      <p:sp>
        <p:nvSpPr>
          <p:cNvPr id="94" name="Google Shape;94;p21"/>
          <p:cNvSpPr/>
          <p:nvPr>
            <p:ph idx="2" type="pic"/>
          </p:nvPr>
        </p:nvSpPr>
        <p:spPr>
          <a:xfrm>
            <a:off x="1682353" y="1248445"/>
            <a:ext cx="2257500" cy="1923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95" name="Google Shape;95;p21"/>
          <p:cNvSpPr/>
          <p:nvPr/>
        </p:nvSpPr>
        <p:spPr>
          <a:xfrm>
            <a:off x="8279606" y="835819"/>
            <a:ext cx="414300" cy="412800"/>
          </a:xfrm>
          <a:prstGeom prst="ellipse">
            <a:avLst/>
          </a:prstGeom>
          <a:solidFill>
            <a:schemeClr val="accent2"/>
          </a:solidFill>
          <a:ln>
            <a:noFill/>
          </a:ln>
          <a:effectLst>
            <a:outerShdw blurRad="44450" algn="ctr" dir="5400000" dist="27940">
              <a:srgbClr val="000000">
                <a:alpha val="317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96" name="Google Shape;96;p21"/>
          <p:cNvSpPr/>
          <p:nvPr/>
        </p:nvSpPr>
        <p:spPr>
          <a:xfrm>
            <a:off x="7579519" y="532061"/>
            <a:ext cx="307200" cy="303900"/>
          </a:xfrm>
          <a:prstGeom prst="ellipse">
            <a:avLst/>
          </a:prstGeom>
          <a:solidFill>
            <a:schemeClr val="accent2"/>
          </a:solidFill>
          <a:ln>
            <a:noFill/>
          </a:ln>
          <a:effectLst>
            <a:outerShdw blurRad="44450" algn="ctr" dir="5400000" dist="27940">
              <a:srgbClr val="000000">
                <a:alpha val="317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0398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0398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pic>
        <p:nvPicPr>
          <p:cNvPr id="53" name="Google Shape;53;p13"/>
          <p:cNvPicPr preferRelativeResize="0"/>
          <p:nvPr/>
        </p:nvPicPr>
        <p:blipFill rotWithShape="1">
          <a:blip r:embed="rId1">
            <a:alphaModFix/>
          </a:blip>
          <a:srcRect b="0" l="0" r="0" t="0"/>
          <a:stretch/>
        </p:blipFill>
        <p:spPr>
          <a:xfrm>
            <a:off x="7886701" y="0"/>
            <a:ext cx="1257300" cy="514402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 Id="rId3" Type="http://schemas.openxmlformats.org/officeDocument/2006/relationships/image" Target="../media/image1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Relationship Id="rId3" Type="http://schemas.openxmlformats.org/officeDocument/2006/relationships/image" Target="../media/image20.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7.xml"/><Relationship Id="rId3" Type="http://schemas.openxmlformats.org/officeDocument/2006/relationships/hyperlink" Target="https://pypi.org/"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hyperlink" Target="https://www.w3schools.com/python/python_tuples.asp" TargetMode="External"/><Relationship Id="rId4" Type="http://schemas.openxmlformats.org/officeDocument/2006/relationships/hyperlink" Target="https://www.w3schools.com/python/python_sets.asp" TargetMode="External"/><Relationship Id="rId5" Type="http://schemas.openxmlformats.org/officeDocument/2006/relationships/hyperlink" Target="https://www.w3schools.com/python/python_dictionaries.asp"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1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 Id="rId3" Type="http://schemas.openxmlformats.org/officeDocument/2006/relationships/hyperlink" Target="https://www.w3schools.com/python/ref_tuple_count.asp" TargetMode="External"/><Relationship Id="rId4" Type="http://schemas.openxmlformats.org/officeDocument/2006/relationships/hyperlink" Target="https://www.w3schools.com/python/ref_tuple_index.asp"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 Id="rId3" Type="http://schemas.openxmlformats.org/officeDocument/2006/relationships/image" Target="../media/image1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p:nvPr/>
        </p:nvSpPr>
        <p:spPr>
          <a:xfrm>
            <a:off x="2991600" y="1730700"/>
            <a:ext cx="3286800" cy="155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highlight>
                <a:srgbClr val="FFFFFF"/>
              </a:highlight>
            </a:endParaRPr>
          </a:p>
        </p:txBody>
      </p:sp>
      <p:sp>
        <p:nvSpPr>
          <p:cNvPr id="102" name="Google Shape;102;p22"/>
          <p:cNvSpPr txBox="1"/>
          <p:nvPr/>
        </p:nvSpPr>
        <p:spPr>
          <a:xfrm>
            <a:off x="1614675" y="1242113"/>
            <a:ext cx="5721000" cy="2904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b="1" sz="5200">
              <a:latin typeface="Century Gothic"/>
              <a:ea typeface="Century Gothic"/>
              <a:cs typeface="Century Gothic"/>
              <a:sym typeface="Century Gothic"/>
            </a:endParaRPr>
          </a:p>
          <a:p>
            <a:pPr indent="0" lvl="0" marL="0" rtl="0" algn="ctr">
              <a:spcBef>
                <a:spcPts val="0"/>
              </a:spcBef>
              <a:spcAft>
                <a:spcPts val="0"/>
              </a:spcAft>
              <a:buNone/>
            </a:pPr>
            <a:r>
              <a:rPr b="1" lang="en-GB" sz="5200">
                <a:latin typeface="Century Gothic"/>
                <a:ea typeface="Century Gothic"/>
                <a:cs typeface="Century Gothic"/>
                <a:sym typeface="Century Gothic"/>
              </a:rPr>
              <a:t>Python</a:t>
            </a:r>
            <a:endParaRPr b="1" sz="5200">
              <a:latin typeface="Century Gothic"/>
              <a:ea typeface="Century Gothic"/>
              <a:cs typeface="Century Gothic"/>
              <a:sym typeface="Century Gothic"/>
            </a:endParaRPr>
          </a:p>
          <a:p>
            <a:pPr indent="0" lvl="0" marL="0" rtl="0" algn="ctr">
              <a:spcBef>
                <a:spcPts val="0"/>
              </a:spcBef>
              <a:spcAft>
                <a:spcPts val="0"/>
              </a:spcAft>
              <a:buNone/>
            </a:pPr>
            <a:r>
              <a:t/>
            </a:r>
            <a:endParaRPr b="1" sz="3600">
              <a:latin typeface="Century Gothic"/>
              <a:ea typeface="Century Gothic"/>
              <a:cs typeface="Century Gothic"/>
              <a:sym typeface="Century Gothic"/>
            </a:endParaRPr>
          </a:p>
          <a:p>
            <a:pPr indent="0" lvl="0" marL="0" rtl="0" algn="ctr">
              <a:spcBef>
                <a:spcPts val="0"/>
              </a:spcBef>
              <a:spcAft>
                <a:spcPts val="0"/>
              </a:spcAft>
              <a:buNone/>
            </a:pPr>
            <a:r>
              <a:t/>
            </a:r>
            <a:endParaRPr b="1" sz="3600">
              <a:latin typeface="Century Gothic"/>
              <a:ea typeface="Century Gothic"/>
              <a:cs typeface="Century Gothic"/>
              <a:sym typeface="Century Gothic"/>
            </a:endParaRPr>
          </a:p>
          <a:p>
            <a:pPr indent="0" lvl="0" marL="0" rtl="0" algn="ctr">
              <a:spcBef>
                <a:spcPts val="0"/>
              </a:spcBef>
              <a:spcAft>
                <a:spcPts val="0"/>
              </a:spcAft>
              <a:buNone/>
            </a:pPr>
            <a:r>
              <a:rPr b="1" lang="en-GB" sz="1800">
                <a:latin typeface="Century Gothic"/>
                <a:ea typeface="Century Gothic"/>
                <a:cs typeface="Century Gothic"/>
                <a:sym typeface="Century Gothic"/>
              </a:rPr>
              <a:t>presented by Eng. Mona Qasem</a:t>
            </a:r>
            <a:endParaRPr b="1" sz="18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print(‘’)</a:t>
            </a:r>
            <a:endParaRPr>
              <a:solidFill>
                <a:srgbClr val="000000"/>
              </a:solidFill>
            </a:endParaRPr>
          </a:p>
          <a:p>
            <a:pPr indent="0" lvl="0" marL="0" rtl="0" algn="l">
              <a:spcBef>
                <a:spcPts val="800"/>
              </a:spcBef>
              <a:spcAft>
                <a:spcPts val="0"/>
              </a:spcAft>
              <a:buNone/>
            </a:pPr>
            <a:r>
              <a:rPr lang="en-GB">
                <a:solidFill>
                  <a:srgbClr val="000000"/>
                </a:solidFill>
              </a:rPr>
              <a:t>print (“ ”)</a:t>
            </a:r>
            <a:endParaRPr>
              <a:solidFill>
                <a:srgbClr val="000000"/>
              </a:solidFill>
            </a:endParaRPr>
          </a:p>
          <a:p>
            <a:pPr indent="0" lvl="0" marL="0" rtl="0" algn="l">
              <a:spcBef>
                <a:spcPts val="800"/>
              </a:spcBef>
              <a:spcAft>
                <a:spcPts val="0"/>
              </a:spcAft>
              <a:buNone/>
            </a:pPr>
            <a:r>
              <a:rPr lang="en-GB">
                <a:solidFill>
                  <a:srgbClr val="000000"/>
                </a:solidFill>
              </a:rPr>
              <a:t>print (10)</a:t>
            </a:r>
            <a:endParaRPr>
              <a:solidFill>
                <a:srgbClr val="000000"/>
              </a:solidFill>
            </a:endParaRPr>
          </a:p>
          <a:p>
            <a:pPr indent="0" lvl="0" marL="0" rtl="0" algn="l">
              <a:spcBef>
                <a:spcPts val="800"/>
              </a:spcBef>
              <a:spcAft>
                <a:spcPts val="0"/>
              </a:spcAft>
              <a:buNone/>
            </a:pPr>
            <a:r>
              <a:rPr lang="en-GB">
                <a:solidFill>
                  <a:srgbClr val="000000"/>
                </a:solidFill>
              </a:rPr>
              <a:t>print (x)</a:t>
            </a:r>
            <a:endParaRPr>
              <a:solidFill>
                <a:srgbClr val="000000"/>
              </a:solidFill>
            </a:endParaRPr>
          </a:p>
          <a:p>
            <a:pPr indent="0" lvl="0" marL="0" rtl="0" algn="l">
              <a:spcBef>
                <a:spcPts val="800"/>
              </a:spcBef>
              <a:spcAft>
                <a:spcPts val="0"/>
              </a:spcAft>
              <a:buNone/>
            </a:pPr>
            <a:r>
              <a:rPr lang="en-GB">
                <a:solidFill>
                  <a:srgbClr val="000000"/>
                </a:solidFill>
              </a:rPr>
              <a:t>print (‘*’ * 10)</a:t>
            </a:r>
            <a:endParaRPr>
              <a:solidFill>
                <a:srgbClr val="000000"/>
              </a:solidFill>
            </a:endParaRPr>
          </a:p>
          <a:p>
            <a:pPr indent="0" lvl="0" marL="0" rtl="0" algn="l">
              <a:spcBef>
                <a:spcPts val="800"/>
              </a:spcBef>
              <a:spcAft>
                <a:spcPts val="0"/>
              </a:spcAft>
              <a:buNone/>
            </a:pPr>
            <a:r>
              <a:rPr lang="en-GB">
                <a:solidFill>
                  <a:srgbClr val="000000"/>
                </a:solidFill>
              </a:rPr>
              <a:t>p</a:t>
            </a:r>
            <a:r>
              <a:rPr lang="en-GB">
                <a:solidFill>
                  <a:srgbClr val="000000"/>
                </a:solidFill>
              </a:rPr>
              <a:t>rint (‘’+’’)</a:t>
            </a:r>
            <a:endParaRPr>
              <a:solidFill>
                <a:srgbClr val="000000"/>
              </a:solidFill>
            </a:endParaRPr>
          </a:p>
        </p:txBody>
      </p:sp>
      <p:sp>
        <p:nvSpPr>
          <p:cNvPr id="160" name="Google Shape;160;p31"/>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Print:</a:t>
            </a:r>
            <a:endParaRPr b="1"/>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21"/>
          <p:cNvSpPr txBox="1"/>
          <p:nvPr>
            <p:ph idx="1" type="body"/>
          </p:nvPr>
        </p:nvSpPr>
        <p:spPr>
          <a:xfrm>
            <a:off x="194300" y="243977"/>
            <a:ext cx="7464000" cy="4591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Dictionaries methods:</a:t>
            </a:r>
            <a:endParaRPr>
              <a:solidFill>
                <a:srgbClr val="000000"/>
              </a:solidFill>
            </a:endParaRPr>
          </a:p>
          <a:p>
            <a:pPr indent="0" lvl="0" marL="457200" rtl="0" algn="l">
              <a:spcBef>
                <a:spcPts val="800"/>
              </a:spcBef>
              <a:spcAft>
                <a:spcPts val="0"/>
              </a:spcAft>
              <a:buNone/>
            </a:pPr>
            <a:r>
              <a:t/>
            </a:r>
            <a:endParaRPr>
              <a:solidFill>
                <a:schemeClr val="dk1"/>
              </a:solidFill>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GB" sz="1500">
                <a:solidFill>
                  <a:schemeClr val="dk1"/>
                </a:solidFill>
                <a:latin typeface="Arial"/>
                <a:ea typeface="Arial"/>
                <a:cs typeface="Arial"/>
                <a:sym typeface="Arial"/>
              </a:rPr>
              <a:t>len(dict)</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type(dict)</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keys()</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values()</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items()</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update({“key”:value})</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pop(“key”)</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popitem()</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del dict[“key”]</a:t>
            </a:r>
            <a:endParaRPr sz="1500">
              <a:solidFill>
                <a:schemeClr val="dk1"/>
              </a:solidFill>
              <a:latin typeface="Arial"/>
              <a:ea typeface="Arial"/>
              <a:cs typeface="Arial"/>
              <a:sym typeface="Arial"/>
            </a:endParaRPr>
          </a:p>
          <a:p>
            <a:pPr indent="0" lvl="0" marL="457200" rtl="0" algn="l">
              <a:spcBef>
                <a:spcPts val="800"/>
              </a:spcBef>
              <a:spcAft>
                <a:spcPts val="0"/>
              </a:spcAft>
              <a:buNone/>
            </a:pPr>
            <a:r>
              <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clear()</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copy()</a:t>
            </a:r>
            <a:endParaRPr sz="1500">
              <a:solidFill>
                <a:schemeClr val="dk1"/>
              </a:solidFill>
              <a:latin typeface="Arial"/>
              <a:ea typeface="Arial"/>
              <a:cs typeface="Arial"/>
              <a:sym typeface="Arial"/>
            </a:endParaRPr>
          </a:p>
          <a:p>
            <a:pPr indent="0" lvl="0" marL="457200" rtl="0" algn="l">
              <a:spcBef>
                <a:spcPts val="800"/>
              </a:spcBef>
              <a:spcAft>
                <a:spcPts val="0"/>
              </a:spcAft>
              <a:buNone/>
            </a:pPr>
            <a:r>
              <a:rPr lang="en-GB" sz="1500">
                <a:solidFill>
                  <a:schemeClr val="dk1"/>
                </a:solidFill>
                <a:latin typeface="Arial"/>
                <a:ea typeface="Arial"/>
                <a:cs typeface="Arial"/>
                <a:sym typeface="Arial"/>
              </a:rPr>
              <a:t>dict()</a:t>
            </a:r>
            <a:endParaRPr sz="1500">
              <a:solidFill>
                <a:schemeClr val="dk1"/>
              </a:solidFill>
              <a:latin typeface="Arial"/>
              <a:ea typeface="Arial"/>
              <a:cs typeface="Arial"/>
              <a:sym typeface="Arial"/>
            </a:endParaRPr>
          </a:p>
          <a:p>
            <a:pPr indent="0" lvl="0" marL="457200" rtl="0" algn="l">
              <a:spcBef>
                <a:spcPts val="800"/>
              </a:spcBef>
              <a:spcAft>
                <a:spcPts val="0"/>
              </a:spcAft>
              <a:buNone/>
            </a:pPr>
            <a:r>
              <a:t/>
            </a:r>
            <a:endParaRPr sz="1500">
              <a:solidFill>
                <a:schemeClr val="dk1"/>
              </a:solidFill>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800"/>
              </a:spcBef>
              <a:spcAft>
                <a:spcPts val="0"/>
              </a:spcAft>
              <a:buNone/>
            </a:pPr>
            <a:r>
              <a:t/>
            </a:r>
            <a:endParaRPr>
              <a:solidFill>
                <a:srgbClr val="00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p122"/>
          <p:cNvPicPr preferRelativeResize="0"/>
          <p:nvPr/>
        </p:nvPicPr>
        <p:blipFill>
          <a:blip r:embed="rId3">
            <a:alphaModFix/>
          </a:blip>
          <a:stretch>
            <a:fillRect/>
          </a:stretch>
        </p:blipFill>
        <p:spPr>
          <a:xfrm>
            <a:off x="366713" y="419600"/>
            <a:ext cx="8410575" cy="37052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3"/>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714" name="Google Shape;714;p123"/>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11</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Functions </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4"/>
          <p:cNvSpPr txBox="1"/>
          <p:nvPr>
            <p:ph idx="1" type="body"/>
          </p:nvPr>
        </p:nvSpPr>
        <p:spPr>
          <a:xfrm>
            <a:off x="628650" y="1463179"/>
            <a:ext cx="7039800" cy="3680400"/>
          </a:xfrm>
          <a:prstGeom prst="rect">
            <a:avLst/>
          </a:prstGeom>
        </p:spPr>
        <p:txBody>
          <a:bodyPr anchorCtr="0" anchor="t" bIns="34275" lIns="68575" spcFirstLastPara="1" rIns="68575" wrap="square" tIns="34275">
            <a:noAutofit/>
          </a:bodyPr>
          <a:lstStyle/>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Creating a function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Arguments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Arbitrary arguments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Keywords argument</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Default parameter value</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Return value </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Pass statement</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Recursion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Lambda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p:txBody>
      </p:sp>
      <p:sp>
        <p:nvSpPr>
          <p:cNvPr id="720" name="Google Shape;720;p124"/>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objectives</a:t>
            </a:r>
            <a:r>
              <a:rPr lang="en-GB"/>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5"/>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lang="en-GB" sz="1400">
                <a:solidFill>
                  <a:schemeClr val="dk1"/>
                </a:solidFill>
                <a:highlight>
                  <a:srgbClr val="FFFFFF"/>
                </a:highlight>
                <a:latin typeface="Arial"/>
                <a:ea typeface="Arial"/>
                <a:cs typeface="Arial"/>
                <a:sym typeface="Arial"/>
              </a:rPr>
              <a:t>In Python a function is defined using the </a:t>
            </a:r>
            <a:r>
              <a:rPr lang="en-GB" sz="1400">
                <a:solidFill>
                  <a:srgbClr val="DC143C"/>
                </a:solidFill>
                <a:highlight>
                  <a:srgbClr val="FFFFFF"/>
                </a:highlight>
                <a:latin typeface="Arial"/>
                <a:ea typeface="Arial"/>
                <a:cs typeface="Arial"/>
                <a:sym typeface="Arial"/>
              </a:rPr>
              <a:t>def</a:t>
            </a:r>
            <a:r>
              <a:rPr lang="en-GB" sz="1400">
                <a:solidFill>
                  <a:schemeClr val="dk1"/>
                </a:solidFill>
                <a:highlight>
                  <a:srgbClr val="FFFFFF"/>
                </a:highlight>
                <a:latin typeface="Arial"/>
                <a:ea typeface="Arial"/>
                <a:cs typeface="Arial"/>
                <a:sym typeface="Arial"/>
              </a:rPr>
              <a:t> keyword:</a:t>
            </a:r>
            <a:endParaRPr sz="1400">
              <a:latin typeface="Arial"/>
              <a:ea typeface="Arial"/>
              <a:cs typeface="Arial"/>
              <a:sym typeface="Arial"/>
            </a:endParaRPr>
          </a:p>
          <a:p>
            <a:pPr indent="0" lvl="0" marL="0" rtl="0" algn="l">
              <a:spcBef>
                <a:spcPts val="1400"/>
              </a:spcBef>
              <a:spcAft>
                <a:spcPts val="0"/>
              </a:spcAft>
              <a:buNone/>
            </a:pPr>
            <a:r>
              <a:rPr lang="en-GB" sz="1400">
                <a:solidFill>
                  <a:srgbClr val="000000"/>
                </a:solidFill>
                <a:latin typeface="Arial"/>
                <a:ea typeface="Arial"/>
                <a:cs typeface="Arial"/>
                <a:sym typeface="Arial"/>
              </a:rPr>
              <a:t>Example:</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d</a:t>
            </a:r>
            <a:r>
              <a:rPr lang="en-GB" sz="1400">
                <a:solidFill>
                  <a:srgbClr val="000000"/>
                </a:solidFill>
                <a:latin typeface="Arial"/>
                <a:ea typeface="Arial"/>
                <a:cs typeface="Arial"/>
                <a:sym typeface="Arial"/>
              </a:rPr>
              <a:t>ef my_function():</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	print(“welcome”)</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Calling a function:</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my_function()</a:t>
            </a:r>
            <a:endParaRPr sz="1400">
              <a:solidFill>
                <a:srgbClr val="000000"/>
              </a:solidFill>
              <a:latin typeface="Arial"/>
              <a:ea typeface="Arial"/>
              <a:cs typeface="Arial"/>
              <a:sym typeface="Arial"/>
            </a:endParaRPr>
          </a:p>
        </p:txBody>
      </p:sp>
      <p:sp>
        <p:nvSpPr>
          <p:cNvPr id="726" name="Google Shape;726;p125"/>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Creating a function: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6"/>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latin typeface="Verdana"/>
                <a:ea typeface="Verdana"/>
                <a:cs typeface="Verdana"/>
                <a:sym typeface="Verdana"/>
              </a:rPr>
              <a:t>A function is a block of code which only runs when it is called.</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latin typeface="Verdana"/>
                <a:ea typeface="Verdana"/>
                <a:cs typeface="Verdana"/>
                <a:sym typeface="Verdana"/>
              </a:rPr>
              <a:t>You can pass data, known as parameters, into a function.</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latin typeface="Verdana"/>
                <a:ea typeface="Verdana"/>
                <a:cs typeface="Verdana"/>
                <a:sym typeface="Verdana"/>
              </a:rPr>
              <a:t>A function can return data as a result</a:t>
            </a:r>
            <a:endParaRPr sz="120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
        <p:nvSpPr>
          <p:cNvPr id="732" name="Google Shape;732;p126"/>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Functions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7"/>
          <p:cNvSpPr txBox="1"/>
          <p:nvPr>
            <p:ph idx="1" type="body"/>
          </p:nvPr>
        </p:nvSpPr>
        <p:spPr>
          <a:xfrm>
            <a:off x="628650" y="1106926"/>
            <a:ext cx="7039800" cy="39888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lang="en-GB" sz="1500">
                <a:solidFill>
                  <a:schemeClr val="dk1"/>
                </a:solidFill>
                <a:highlight>
                  <a:srgbClr val="FFFFFF"/>
                </a:highlight>
                <a:latin typeface="Arial"/>
                <a:ea typeface="Arial"/>
                <a:cs typeface="Arial"/>
                <a:sym typeface="Arial"/>
              </a:rPr>
              <a:t>Information can be passed into functions as arguments.</a:t>
            </a:r>
            <a:endParaRPr sz="15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500">
                <a:solidFill>
                  <a:schemeClr val="dk1"/>
                </a:solidFill>
                <a:highlight>
                  <a:srgbClr val="FFFFFF"/>
                </a:highlight>
                <a:latin typeface="Arial"/>
                <a:ea typeface="Arial"/>
                <a:cs typeface="Arial"/>
                <a:sym typeface="Arial"/>
              </a:rPr>
              <a:t>Arguments are specified after the function name, inside the parentheses. You can add as many arguments as you want, just separate them with a comma.</a:t>
            </a:r>
            <a:endParaRPr sz="15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500">
                <a:solidFill>
                  <a:schemeClr val="dk1"/>
                </a:solidFill>
                <a:highlight>
                  <a:srgbClr val="FFFFFF"/>
                </a:highlight>
                <a:latin typeface="Arial"/>
                <a:ea typeface="Arial"/>
                <a:cs typeface="Arial"/>
                <a:sym typeface="Arial"/>
              </a:rPr>
              <a:t>The following example has a function with one argument (fname). When the function is called, we pass along a first name, which is used inside the function to print the full name:</a:t>
            </a:r>
            <a:endParaRPr sz="1500">
              <a:solidFill>
                <a:schemeClr val="dk1"/>
              </a:solidFill>
              <a:highlight>
                <a:srgbClr val="FFFFFF"/>
              </a:highlight>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n-GB" sz="1250">
                <a:solidFill>
                  <a:srgbClr val="0000CD"/>
                </a:solidFill>
                <a:highlight>
                  <a:srgbClr val="FFFFFF"/>
                </a:highlight>
                <a:latin typeface="Courier New"/>
                <a:ea typeface="Courier New"/>
                <a:cs typeface="Courier New"/>
                <a:sym typeface="Courier New"/>
              </a:rPr>
              <a:t>def</a:t>
            </a:r>
            <a:r>
              <a:rPr lang="en-GB" sz="1250">
                <a:solidFill>
                  <a:schemeClr val="dk1"/>
                </a:solidFill>
                <a:highlight>
                  <a:srgbClr val="FFFFFF"/>
                </a:highlight>
                <a:latin typeface="Courier New"/>
                <a:ea typeface="Courier New"/>
                <a:cs typeface="Courier New"/>
                <a:sym typeface="Courier New"/>
              </a:rPr>
              <a:t> my_function(fname):</a:t>
            </a:r>
            <a:endParaRPr sz="12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GB" sz="1250">
                <a:solidFill>
                  <a:schemeClr val="dk1"/>
                </a:solidFill>
                <a:highlight>
                  <a:srgbClr val="FFFFFF"/>
                </a:highlight>
                <a:latin typeface="Courier New"/>
                <a:ea typeface="Courier New"/>
                <a:cs typeface="Courier New"/>
                <a:sym typeface="Courier New"/>
              </a:rPr>
              <a:t>  </a:t>
            </a:r>
            <a:r>
              <a:rPr lang="en-GB" sz="1250">
                <a:solidFill>
                  <a:srgbClr val="0000CD"/>
                </a:solidFill>
                <a:highlight>
                  <a:srgbClr val="FFFFFF"/>
                </a:highlight>
                <a:latin typeface="Courier New"/>
                <a:ea typeface="Courier New"/>
                <a:cs typeface="Courier New"/>
                <a:sym typeface="Courier New"/>
              </a:rPr>
              <a:t>print</a:t>
            </a:r>
            <a:r>
              <a:rPr lang="en-GB" sz="1250">
                <a:solidFill>
                  <a:schemeClr val="dk1"/>
                </a:solidFill>
                <a:highlight>
                  <a:srgbClr val="FFFFFF"/>
                </a:highlight>
                <a:latin typeface="Courier New"/>
                <a:ea typeface="Courier New"/>
                <a:cs typeface="Courier New"/>
                <a:sym typeface="Courier New"/>
              </a:rPr>
              <a:t>(fname + </a:t>
            </a:r>
            <a:r>
              <a:rPr lang="en-GB" sz="1250">
                <a:solidFill>
                  <a:srgbClr val="A52A2A"/>
                </a:solidFill>
                <a:highlight>
                  <a:srgbClr val="FFFFFF"/>
                </a:highlight>
                <a:latin typeface="Courier New"/>
                <a:ea typeface="Courier New"/>
                <a:cs typeface="Courier New"/>
                <a:sym typeface="Courier New"/>
              </a:rPr>
              <a:t>" Refsnes"</a:t>
            </a:r>
            <a:r>
              <a:rPr lang="en-GB"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GB" sz="1250">
                <a:solidFill>
                  <a:schemeClr val="dk1"/>
                </a:solidFill>
                <a:highlight>
                  <a:srgbClr val="FFFFFF"/>
                </a:highlight>
                <a:latin typeface="Courier New"/>
                <a:ea typeface="Courier New"/>
                <a:cs typeface="Courier New"/>
                <a:sym typeface="Courier New"/>
              </a:rPr>
              <a:t>my_function(</a:t>
            </a:r>
            <a:r>
              <a:rPr lang="en-GB" sz="1250">
                <a:solidFill>
                  <a:srgbClr val="A52A2A"/>
                </a:solidFill>
                <a:highlight>
                  <a:srgbClr val="FFFFFF"/>
                </a:highlight>
                <a:latin typeface="Courier New"/>
                <a:ea typeface="Courier New"/>
                <a:cs typeface="Courier New"/>
                <a:sym typeface="Courier New"/>
              </a:rPr>
              <a:t>"Emil"</a:t>
            </a:r>
            <a:r>
              <a:rPr lang="en-GB"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GB" sz="1250">
                <a:solidFill>
                  <a:schemeClr val="dk1"/>
                </a:solidFill>
                <a:highlight>
                  <a:srgbClr val="FFFFFF"/>
                </a:highlight>
                <a:latin typeface="Courier New"/>
                <a:ea typeface="Courier New"/>
                <a:cs typeface="Courier New"/>
                <a:sym typeface="Courier New"/>
              </a:rPr>
              <a:t>my_function(</a:t>
            </a:r>
            <a:r>
              <a:rPr lang="en-GB" sz="1250">
                <a:solidFill>
                  <a:srgbClr val="A52A2A"/>
                </a:solidFill>
                <a:highlight>
                  <a:srgbClr val="FFFFFF"/>
                </a:highlight>
                <a:latin typeface="Courier New"/>
                <a:ea typeface="Courier New"/>
                <a:cs typeface="Courier New"/>
                <a:sym typeface="Courier New"/>
              </a:rPr>
              <a:t>"Tobias"</a:t>
            </a:r>
            <a:r>
              <a:rPr lang="en-GB"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250">
                <a:solidFill>
                  <a:schemeClr val="dk1"/>
                </a:solidFill>
                <a:highlight>
                  <a:srgbClr val="FFFFFF"/>
                </a:highlight>
                <a:latin typeface="Courier New"/>
                <a:ea typeface="Courier New"/>
                <a:cs typeface="Courier New"/>
                <a:sym typeface="Courier New"/>
              </a:rPr>
              <a:t>my_function(</a:t>
            </a:r>
            <a:r>
              <a:rPr lang="en-GB" sz="1250">
                <a:solidFill>
                  <a:srgbClr val="A52A2A"/>
                </a:solidFill>
                <a:highlight>
                  <a:srgbClr val="FFFFFF"/>
                </a:highlight>
                <a:latin typeface="Courier New"/>
                <a:ea typeface="Courier New"/>
                <a:cs typeface="Courier New"/>
                <a:sym typeface="Courier New"/>
              </a:rPr>
              <a:t>"Linus"</a:t>
            </a:r>
            <a:r>
              <a:rPr lang="en-GB" sz="1250">
                <a:solidFill>
                  <a:schemeClr val="dk1"/>
                </a:solidFill>
                <a:highlight>
                  <a:srgbClr val="FFFFFF"/>
                </a:highlight>
                <a:latin typeface="Courier New"/>
                <a:ea typeface="Courier New"/>
                <a:cs typeface="Courier New"/>
                <a:sym typeface="Courier New"/>
              </a:rPr>
              <a:t>)</a:t>
            </a:r>
            <a:endParaRPr sz="1500">
              <a:solidFill>
                <a:srgbClr val="000000"/>
              </a:solidFill>
              <a:latin typeface="Arial"/>
              <a:ea typeface="Arial"/>
              <a:cs typeface="Arial"/>
              <a:sym typeface="Arial"/>
            </a:endParaRPr>
          </a:p>
        </p:txBody>
      </p:sp>
      <p:sp>
        <p:nvSpPr>
          <p:cNvPr id="738" name="Google Shape;738;p127"/>
          <p:cNvSpPr txBox="1"/>
          <p:nvPr>
            <p:ph type="title"/>
          </p:nvPr>
        </p:nvSpPr>
        <p:spPr>
          <a:xfrm>
            <a:off x="569275" y="734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Arguments: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8"/>
          <p:cNvSpPr txBox="1"/>
          <p:nvPr>
            <p:ph idx="1" type="body"/>
          </p:nvPr>
        </p:nvSpPr>
        <p:spPr>
          <a:xfrm>
            <a:off x="628650" y="390002"/>
            <a:ext cx="7039800" cy="42930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latin typeface="Arial"/>
                <a:ea typeface="Arial"/>
                <a:cs typeface="Arial"/>
                <a:sym typeface="Arial"/>
              </a:rPr>
              <a:t>Parameters or Arguments?</a:t>
            </a:r>
            <a:endParaRPr sz="24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The terms </a:t>
            </a:r>
            <a:r>
              <a:rPr i="1" lang="en-GB" sz="1150">
                <a:solidFill>
                  <a:schemeClr val="dk1"/>
                </a:solidFill>
                <a:latin typeface="Verdana"/>
                <a:ea typeface="Verdana"/>
                <a:cs typeface="Verdana"/>
                <a:sym typeface="Verdana"/>
              </a:rPr>
              <a:t>parameter</a:t>
            </a:r>
            <a:r>
              <a:rPr lang="en-GB" sz="1150">
                <a:solidFill>
                  <a:schemeClr val="dk1"/>
                </a:solidFill>
                <a:latin typeface="Verdana"/>
                <a:ea typeface="Verdana"/>
                <a:cs typeface="Verdana"/>
                <a:sym typeface="Verdana"/>
              </a:rPr>
              <a:t> and </a:t>
            </a:r>
            <a:r>
              <a:rPr i="1" lang="en-GB" sz="1150">
                <a:solidFill>
                  <a:schemeClr val="dk1"/>
                </a:solidFill>
                <a:latin typeface="Verdana"/>
                <a:ea typeface="Verdana"/>
                <a:cs typeface="Verdana"/>
                <a:sym typeface="Verdana"/>
              </a:rPr>
              <a:t>argument</a:t>
            </a:r>
            <a:r>
              <a:rPr lang="en-GB" sz="1150">
                <a:solidFill>
                  <a:schemeClr val="dk1"/>
                </a:solidFill>
                <a:latin typeface="Verdana"/>
                <a:ea typeface="Verdana"/>
                <a:cs typeface="Verdana"/>
                <a:sym typeface="Verdana"/>
              </a:rPr>
              <a:t> can be used for the same thing: information that are passed into a function.</a:t>
            </a:r>
            <a:endParaRPr sz="1150">
              <a:solidFill>
                <a:schemeClr val="dk1"/>
              </a:solidFill>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latin typeface="Verdana"/>
                <a:ea typeface="Verdana"/>
                <a:cs typeface="Verdana"/>
                <a:sym typeface="Verdana"/>
              </a:rPr>
              <a:t>From a function's perspective:</a:t>
            </a:r>
            <a:endParaRPr sz="1150">
              <a:solidFill>
                <a:schemeClr val="dk1"/>
              </a:solidFill>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latin typeface="Verdana"/>
                <a:ea typeface="Verdana"/>
                <a:cs typeface="Verdana"/>
                <a:sym typeface="Verdana"/>
              </a:rPr>
              <a:t>A parameter is the variable listed inside the parentheses in the function definition.</a:t>
            </a:r>
            <a:endParaRPr sz="1150">
              <a:solidFill>
                <a:schemeClr val="dk1"/>
              </a:solidFill>
              <a:latin typeface="Verdana"/>
              <a:ea typeface="Verdana"/>
              <a:cs typeface="Verdana"/>
              <a:sym typeface="Verdana"/>
            </a:endParaRPr>
          </a:p>
          <a:p>
            <a:pPr indent="0" lvl="0" marL="0" rtl="0" algn="l">
              <a:lnSpc>
                <a:spcPct val="115000"/>
              </a:lnSpc>
              <a:spcBef>
                <a:spcPts val="2900"/>
              </a:spcBef>
              <a:spcAft>
                <a:spcPts val="0"/>
              </a:spcAft>
              <a:buNone/>
            </a:pPr>
            <a:r>
              <a:rPr lang="en-GB" sz="1150">
                <a:solidFill>
                  <a:schemeClr val="dk1"/>
                </a:solidFill>
                <a:latin typeface="Verdana"/>
                <a:ea typeface="Verdana"/>
                <a:cs typeface="Verdana"/>
                <a:sym typeface="Verdana"/>
              </a:rPr>
              <a:t>An argument is the value that is sent to the function when it is called</a:t>
            </a:r>
            <a:r>
              <a:rPr lang="en-GB" sz="1150">
                <a:solidFill>
                  <a:schemeClr val="dk1"/>
                </a:solidFill>
                <a:highlight>
                  <a:srgbClr val="FFFFCC"/>
                </a:highlight>
                <a:latin typeface="Verdana"/>
                <a:ea typeface="Verdana"/>
                <a:cs typeface="Verdana"/>
                <a:sym typeface="Verdana"/>
              </a:rPr>
              <a:t>.</a:t>
            </a:r>
            <a:endParaRPr sz="1150">
              <a:solidFill>
                <a:schemeClr val="dk1"/>
              </a:solidFill>
              <a:highlight>
                <a:srgbClr val="FFFFCC"/>
              </a:highlight>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latin typeface="Verdana"/>
                <a:ea typeface="Verdana"/>
                <a:cs typeface="Verdana"/>
                <a:sym typeface="Verdana"/>
              </a:rPr>
              <a:t>When calling a function, the right number of arguments must be sent </a:t>
            </a:r>
            <a:endParaRPr sz="1150">
              <a:solidFill>
                <a:schemeClr val="dk1"/>
              </a:solidFill>
              <a:latin typeface="Verdana"/>
              <a:ea typeface="Verdana"/>
              <a:cs typeface="Verdana"/>
              <a:sym typeface="Verdana"/>
            </a:endParaRPr>
          </a:p>
          <a:p>
            <a:pPr indent="0" lvl="0" marL="0" rtl="0" algn="l">
              <a:spcBef>
                <a:spcPts val="290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9"/>
          <p:cNvSpPr txBox="1"/>
          <p:nvPr>
            <p:ph idx="1" type="body"/>
          </p:nvPr>
        </p:nvSpPr>
        <p:spPr>
          <a:xfrm>
            <a:off x="717725" y="60402"/>
            <a:ext cx="7039800" cy="48570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Keyword Arguments</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You can also send arguments with the </a:t>
            </a:r>
            <a:r>
              <a:rPr i="1" lang="en-GB" sz="1150">
                <a:solidFill>
                  <a:schemeClr val="dk1"/>
                </a:solidFill>
                <a:highlight>
                  <a:srgbClr val="FFFFFF"/>
                </a:highlight>
                <a:latin typeface="Verdana"/>
                <a:ea typeface="Verdana"/>
                <a:cs typeface="Verdana"/>
                <a:sym typeface="Verdana"/>
              </a:rPr>
              <a:t>key</a:t>
            </a:r>
            <a:r>
              <a:rPr lang="en-GB" sz="1150">
                <a:solidFill>
                  <a:schemeClr val="dk1"/>
                </a:solidFill>
                <a:highlight>
                  <a:srgbClr val="FFFFFF"/>
                </a:highlight>
                <a:latin typeface="Verdana"/>
                <a:ea typeface="Verdana"/>
                <a:cs typeface="Verdana"/>
                <a:sym typeface="Verdana"/>
              </a:rPr>
              <a:t> = </a:t>
            </a:r>
            <a:r>
              <a:rPr i="1" lang="en-GB" sz="1150">
                <a:solidFill>
                  <a:schemeClr val="dk1"/>
                </a:solidFill>
                <a:highlight>
                  <a:srgbClr val="FFFFFF"/>
                </a:highlight>
                <a:latin typeface="Verdana"/>
                <a:ea typeface="Verdana"/>
                <a:cs typeface="Verdana"/>
                <a:sym typeface="Verdana"/>
              </a:rPr>
              <a:t>value</a:t>
            </a:r>
            <a:r>
              <a:rPr lang="en-GB" sz="1150">
                <a:solidFill>
                  <a:schemeClr val="dk1"/>
                </a:solidFill>
                <a:highlight>
                  <a:srgbClr val="FFFFFF"/>
                </a:highlight>
                <a:latin typeface="Verdana"/>
                <a:ea typeface="Verdana"/>
                <a:cs typeface="Verdana"/>
                <a:sym typeface="Verdana"/>
              </a:rPr>
              <a:t> syntax.</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This way the order of the arguments does not matter.</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114300" marR="114300" rtl="0" algn="l">
              <a:lnSpc>
                <a:spcPct val="115000"/>
              </a:lnSpc>
              <a:spcBef>
                <a:spcPts val="26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my_function(child3, child2, child1):</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"The youngest child is "</a:t>
            </a:r>
            <a:r>
              <a:rPr lang="en-GB" sz="1150">
                <a:solidFill>
                  <a:schemeClr val="dk1"/>
                </a:solidFill>
                <a:highlight>
                  <a:srgbClr val="FFFFFF"/>
                </a:highlight>
                <a:latin typeface="Courier New"/>
                <a:ea typeface="Courier New"/>
                <a:cs typeface="Courier New"/>
                <a:sym typeface="Courier New"/>
              </a:rPr>
              <a:t> + child3)</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my_function(child1 = </a:t>
            </a:r>
            <a:r>
              <a:rPr lang="en-GB" sz="1150">
                <a:solidFill>
                  <a:srgbClr val="A52A2A"/>
                </a:solidFill>
                <a:highlight>
                  <a:srgbClr val="FFFFFF"/>
                </a:highlight>
                <a:latin typeface="Courier New"/>
                <a:ea typeface="Courier New"/>
                <a:cs typeface="Courier New"/>
                <a:sym typeface="Courier New"/>
              </a:rPr>
              <a:t>"Emil"</a:t>
            </a:r>
            <a:r>
              <a:rPr lang="en-GB" sz="1150">
                <a:solidFill>
                  <a:schemeClr val="dk1"/>
                </a:solidFill>
                <a:highlight>
                  <a:srgbClr val="FFFFFF"/>
                </a:highlight>
                <a:latin typeface="Courier New"/>
                <a:ea typeface="Courier New"/>
                <a:cs typeface="Courier New"/>
                <a:sym typeface="Courier New"/>
              </a:rPr>
              <a:t>, child2 = </a:t>
            </a:r>
            <a:r>
              <a:rPr lang="en-GB" sz="1150">
                <a:solidFill>
                  <a:srgbClr val="A52A2A"/>
                </a:solidFill>
                <a:highlight>
                  <a:srgbClr val="FFFFFF"/>
                </a:highlight>
                <a:latin typeface="Courier New"/>
                <a:ea typeface="Courier New"/>
                <a:cs typeface="Courier New"/>
                <a:sym typeface="Courier New"/>
              </a:rPr>
              <a:t>"Tobias"</a:t>
            </a:r>
            <a:r>
              <a:rPr lang="en-GB" sz="1150">
                <a:solidFill>
                  <a:schemeClr val="dk1"/>
                </a:solidFill>
                <a:highlight>
                  <a:srgbClr val="FFFFFF"/>
                </a:highlight>
                <a:latin typeface="Courier New"/>
                <a:ea typeface="Courier New"/>
                <a:cs typeface="Courier New"/>
                <a:sym typeface="Courier New"/>
              </a:rPr>
              <a:t>, child3 = </a:t>
            </a:r>
            <a:r>
              <a:rPr lang="en-GB" sz="1150">
                <a:solidFill>
                  <a:srgbClr val="A52A2A"/>
                </a:solidFill>
                <a:highlight>
                  <a:srgbClr val="FFFFFF"/>
                </a:highlight>
                <a:latin typeface="Courier New"/>
                <a:ea typeface="Courier New"/>
                <a:cs typeface="Courier New"/>
                <a:sym typeface="Courier New"/>
              </a:rPr>
              <a:t>"Linus"</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30"/>
          <p:cNvSpPr txBox="1"/>
          <p:nvPr>
            <p:ph idx="1" type="body"/>
          </p:nvPr>
        </p:nvSpPr>
        <p:spPr>
          <a:xfrm>
            <a:off x="457950" y="0"/>
            <a:ext cx="7039800" cy="51435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Default Parameter Value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 following example shows how to use a default parameter value.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If we call the function without argument, it uses the default value: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114300" marR="114300" rtl="0" algn="l">
              <a:lnSpc>
                <a:spcPct val="115000"/>
              </a:lnSpc>
              <a:spcBef>
                <a:spcPts val="26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my_function(country = </a:t>
            </a:r>
            <a:r>
              <a:rPr lang="en-GB" sz="1150">
                <a:solidFill>
                  <a:srgbClr val="A52A2A"/>
                </a:solidFill>
                <a:highlight>
                  <a:srgbClr val="FFFFFF"/>
                </a:highlight>
                <a:latin typeface="Courier New"/>
                <a:ea typeface="Courier New"/>
                <a:cs typeface="Courier New"/>
                <a:sym typeface="Courier New"/>
              </a:rPr>
              <a:t>"Norway"</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"I am from "</a:t>
            </a:r>
            <a:r>
              <a:rPr lang="en-GB" sz="1150">
                <a:solidFill>
                  <a:schemeClr val="dk1"/>
                </a:solidFill>
                <a:highlight>
                  <a:srgbClr val="FFFFFF"/>
                </a:highlight>
                <a:latin typeface="Courier New"/>
                <a:ea typeface="Courier New"/>
                <a:cs typeface="Courier New"/>
                <a:sym typeface="Courier New"/>
              </a:rPr>
              <a:t> + country)</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my_function(</a:t>
            </a:r>
            <a:r>
              <a:rPr lang="en-GB" sz="1150">
                <a:solidFill>
                  <a:srgbClr val="A52A2A"/>
                </a:solidFill>
                <a:highlight>
                  <a:srgbClr val="FFFFFF"/>
                </a:highlight>
                <a:latin typeface="Courier New"/>
                <a:ea typeface="Courier New"/>
                <a:cs typeface="Courier New"/>
                <a:sym typeface="Courier New"/>
              </a:rPr>
              <a:t>"Sweden"</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my_function(</a:t>
            </a:r>
            <a:r>
              <a:rPr lang="en-GB" sz="1150">
                <a:solidFill>
                  <a:srgbClr val="A52A2A"/>
                </a:solidFill>
                <a:highlight>
                  <a:srgbClr val="FFFFFF"/>
                </a:highlight>
                <a:latin typeface="Courier New"/>
                <a:ea typeface="Courier New"/>
                <a:cs typeface="Courier New"/>
                <a:sym typeface="Courier New"/>
              </a:rPr>
              <a:t>"India"</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my_function()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my_function(</a:t>
            </a:r>
            <a:r>
              <a:rPr lang="en-GB" sz="1150">
                <a:solidFill>
                  <a:srgbClr val="A52A2A"/>
                </a:solidFill>
                <a:highlight>
                  <a:srgbClr val="FFFFFF"/>
                </a:highlight>
                <a:latin typeface="Courier New"/>
                <a:ea typeface="Courier New"/>
                <a:cs typeface="Courier New"/>
                <a:sym typeface="Courier New"/>
              </a:rPr>
              <a:t>"Brazil"</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idx="1" type="body"/>
          </p:nvPr>
        </p:nvSpPr>
        <p:spPr>
          <a:xfrm>
            <a:off x="628650" y="1512845"/>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Age = 26                    // </a:t>
            </a:r>
            <a:r>
              <a:rPr lang="en-GB">
                <a:solidFill>
                  <a:srgbClr val="000000"/>
                </a:solidFill>
              </a:rPr>
              <a:t>integer //  int</a:t>
            </a:r>
            <a:endParaRPr>
              <a:solidFill>
                <a:srgbClr val="000000"/>
              </a:solidFill>
            </a:endParaRPr>
          </a:p>
          <a:p>
            <a:pPr indent="0" lvl="0" marL="0" rtl="0" algn="l">
              <a:spcBef>
                <a:spcPts val="800"/>
              </a:spcBef>
              <a:spcAft>
                <a:spcPts val="0"/>
              </a:spcAft>
              <a:buNone/>
            </a:pPr>
            <a:r>
              <a:rPr lang="en-GB">
                <a:solidFill>
                  <a:srgbClr val="000000"/>
                </a:solidFill>
              </a:rPr>
              <a:t>Price = 4.99                // float   // float</a:t>
            </a:r>
            <a:endParaRPr>
              <a:solidFill>
                <a:srgbClr val="000000"/>
              </a:solidFill>
            </a:endParaRPr>
          </a:p>
          <a:p>
            <a:pPr indent="0" lvl="0" marL="0" rtl="0" algn="l">
              <a:spcBef>
                <a:spcPts val="800"/>
              </a:spcBef>
              <a:spcAft>
                <a:spcPts val="0"/>
              </a:spcAft>
              <a:buNone/>
            </a:pPr>
            <a:r>
              <a:rPr lang="en-GB">
                <a:solidFill>
                  <a:srgbClr val="000000"/>
                </a:solidFill>
              </a:rPr>
              <a:t>Name =”Mona”        //string //   str</a:t>
            </a:r>
            <a:endParaRPr>
              <a:solidFill>
                <a:srgbClr val="000000"/>
              </a:solidFill>
            </a:endParaRPr>
          </a:p>
          <a:p>
            <a:pPr indent="0" lvl="0" marL="0" rtl="0" algn="l">
              <a:spcBef>
                <a:spcPts val="800"/>
              </a:spcBef>
              <a:spcAft>
                <a:spcPts val="0"/>
              </a:spcAft>
              <a:buNone/>
            </a:pPr>
            <a:r>
              <a:rPr lang="en-GB">
                <a:solidFill>
                  <a:srgbClr val="000000"/>
                </a:solidFill>
              </a:rPr>
              <a:t>Is_active = True         // </a:t>
            </a:r>
            <a:r>
              <a:rPr lang="en-GB">
                <a:solidFill>
                  <a:srgbClr val="000000"/>
                </a:solidFill>
              </a:rPr>
              <a:t>boolean // bool</a:t>
            </a:r>
            <a:endParaRPr>
              <a:solidFill>
                <a:srgbClr val="000000"/>
              </a:solidFill>
            </a:endParaRPr>
          </a:p>
        </p:txBody>
      </p:sp>
      <p:sp>
        <p:nvSpPr>
          <p:cNvPr id="166" name="Google Shape;166;p32"/>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Variables</a:t>
            </a:r>
            <a:r>
              <a:rPr b="1" lang="en-GB"/>
              <a:t> </a:t>
            </a:r>
            <a:endParaRPr b="1"/>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1"/>
          <p:cNvSpPr txBox="1"/>
          <p:nvPr>
            <p:ph idx="1" type="body"/>
          </p:nvPr>
        </p:nvSpPr>
        <p:spPr>
          <a:xfrm>
            <a:off x="435650" y="119775"/>
            <a:ext cx="7039800" cy="4931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latin typeface="Arial"/>
                <a:ea typeface="Arial"/>
                <a:cs typeface="Arial"/>
                <a:sym typeface="Arial"/>
              </a:rPr>
              <a:t>Arbitrary Arguments, *args</a:t>
            </a:r>
            <a:endParaRPr sz="24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If you do not know how many arguments that will be passed into your function, add a </a:t>
            </a:r>
            <a:r>
              <a:rPr lang="en-GB" sz="1200">
                <a:solidFill>
                  <a:srgbClr val="DC143C"/>
                </a:solidFill>
                <a:latin typeface="Courier New"/>
                <a:ea typeface="Courier New"/>
                <a:cs typeface="Courier New"/>
                <a:sym typeface="Courier New"/>
              </a:rPr>
              <a:t>*</a:t>
            </a:r>
            <a:r>
              <a:rPr lang="en-GB" sz="1150">
                <a:solidFill>
                  <a:schemeClr val="dk1"/>
                </a:solidFill>
                <a:latin typeface="Verdana"/>
                <a:ea typeface="Verdana"/>
                <a:cs typeface="Verdana"/>
                <a:sym typeface="Verdana"/>
              </a:rPr>
              <a:t> before the parameter name in the function definition.</a:t>
            </a:r>
            <a:endParaRPr sz="1150">
              <a:solidFill>
                <a:schemeClr val="dk1"/>
              </a:solidFill>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This way the function will receive a </a:t>
            </a:r>
            <a:r>
              <a:rPr i="1" lang="en-GB" sz="1150">
                <a:solidFill>
                  <a:schemeClr val="dk1"/>
                </a:solidFill>
                <a:latin typeface="Verdana"/>
                <a:ea typeface="Verdana"/>
                <a:cs typeface="Verdana"/>
                <a:sym typeface="Verdana"/>
              </a:rPr>
              <a:t>tuple</a:t>
            </a:r>
            <a:r>
              <a:rPr lang="en-GB" sz="1150">
                <a:solidFill>
                  <a:schemeClr val="dk1"/>
                </a:solidFill>
                <a:latin typeface="Verdana"/>
                <a:ea typeface="Verdana"/>
                <a:cs typeface="Verdana"/>
                <a:sym typeface="Verdana"/>
              </a:rPr>
              <a:t> of arguments, and can access the items accordingly:</a:t>
            </a:r>
            <a:endParaRPr sz="1150">
              <a:solidFill>
                <a:schemeClr val="dk1"/>
              </a:solidFill>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latin typeface="Arial"/>
                <a:ea typeface="Arial"/>
                <a:cs typeface="Arial"/>
                <a:sym typeface="Arial"/>
              </a:rPr>
              <a:t>Example</a:t>
            </a:r>
            <a:endParaRPr>
              <a:solidFill>
                <a:schemeClr val="dk1"/>
              </a:solidFill>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latin typeface="Verdana"/>
                <a:ea typeface="Verdana"/>
                <a:cs typeface="Verdana"/>
                <a:sym typeface="Verdana"/>
              </a:rPr>
              <a:t>If the number of arguments is unknown, add a </a:t>
            </a:r>
            <a:r>
              <a:rPr lang="en-GB" sz="1200">
                <a:solidFill>
                  <a:srgbClr val="DC143C"/>
                </a:solidFill>
                <a:latin typeface="Courier New"/>
                <a:ea typeface="Courier New"/>
                <a:cs typeface="Courier New"/>
                <a:sym typeface="Courier New"/>
              </a:rPr>
              <a:t>*</a:t>
            </a:r>
            <a:r>
              <a:rPr lang="en-GB" sz="1150">
                <a:solidFill>
                  <a:schemeClr val="dk1"/>
                </a:solidFill>
                <a:latin typeface="Verdana"/>
                <a:ea typeface="Verdana"/>
                <a:cs typeface="Verdana"/>
                <a:sym typeface="Verdana"/>
              </a:rPr>
              <a:t> before the parameter name:</a:t>
            </a:r>
            <a:endParaRPr sz="1150">
              <a:solidFill>
                <a:schemeClr val="dk1"/>
              </a:solidFill>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rgbClr val="0000CD"/>
                </a:solidFill>
                <a:latin typeface="Courier New"/>
                <a:ea typeface="Courier New"/>
                <a:cs typeface="Courier New"/>
                <a:sym typeface="Courier New"/>
              </a:rPr>
              <a:t>def</a:t>
            </a:r>
            <a:r>
              <a:rPr lang="en-GB" sz="1150">
                <a:solidFill>
                  <a:schemeClr val="dk1"/>
                </a:solidFill>
                <a:latin typeface="Courier New"/>
                <a:ea typeface="Courier New"/>
                <a:cs typeface="Courier New"/>
                <a:sym typeface="Courier New"/>
              </a:rPr>
              <a:t> my_function(*kids):</a:t>
            </a:r>
            <a:endParaRPr sz="1150">
              <a:solidFill>
                <a:schemeClr val="dk1"/>
              </a:solidFill>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a:t>
            </a:r>
            <a:r>
              <a:rPr lang="en-GB" sz="1150">
                <a:solidFill>
                  <a:srgbClr val="0000CD"/>
                </a:solidFill>
                <a:latin typeface="Courier New"/>
                <a:ea typeface="Courier New"/>
                <a:cs typeface="Courier New"/>
                <a:sym typeface="Courier New"/>
              </a:rPr>
              <a:t>print</a:t>
            </a:r>
            <a:r>
              <a:rPr lang="en-GB" sz="1150">
                <a:solidFill>
                  <a:schemeClr val="dk1"/>
                </a:solidFill>
                <a:latin typeface="Courier New"/>
                <a:ea typeface="Courier New"/>
                <a:cs typeface="Courier New"/>
                <a:sym typeface="Courier New"/>
              </a:rPr>
              <a:t>(</a:t>
            </a:r>
            <a:r>
              <a:rPr lang="en-GB" sz="1150">
                <a:solidFill>
                  <a:srgbClr val="A52A2A"/>
                </a:solidFill>
                <a:latin typeface="Courier New"/>
                <a:ea typeface="Courier New"/>
                <a:cs typeface="Courier New"/>
                <a:sym typeface="Courier New"/>
              </a:rPr>
              <a:t>"The youngest child is "</a:t>
            </a:r>
            <a:r>
              <a:rPr lang="en-GB" sz="1150">
                <a:solidFill>
                  <a:schemeClr val="dk1"/>
                </a:solidFill>
                <a:latin typeface="Courier New"/>
                <a:ea typeface="Courier New"/>
                <a:cs typeface="Courier New"/>
                <a:sym typeface="Courier New"/>
              </a:rPr>
              <a:t> + kids[</a:t>
            </a:r>
            <a:r>
              <a:rPr lang="en-GB" sz="1150">
                <a:solidFill>
                  <a:srgbClr val="FF0000"/>
                </a:solidFill>
                <a:latin typeface="Courier New"/>
                <a:ea typeface="Courier New"/>
                <a:cs typeface="Courier New"/>
                <a:sym typeface="Courier New"/>
              </a:rPr>
              <a:t>2</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t/>
            </a:r>
            <a:endParaRPr sz="1150">
              <a:solidFill>
                <a:schemeClr val="dk1"/>
              </a:solidFill>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my_function</a:t>
            </a:r>
            <a:r>
              <a:rPr lang="en-GB" sz="1150">
                <a:solidFill>
                  <a:schemeClr val="dk1"/>
                </a:solidFill>
                <a:latin typeface="Courier New"/>
                <a:ea typeface="Courier New"/>
                <a:cs typeface="Courier New"/>
                <a:sym typeface="Courier New"/>
              </a:rPr>
              <a:t>(</a:t>
            </a:r>
            <a:r>
              <a:rPr lang="en-GB" sz="1150">
                <a:solidFill>
                  <a:srgbClr val="A52A2A"/>
                </a:solidFill>
                <a:latin typeface="Courier New"/>
                <a:ea typeface="Courier New"/>
                <a:cs typeface="Courier New"/>
                <a:sym typeface="Courier New"/>
              </a:rPr>
              <a:t>"Emil"</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"Tobias"</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"Linus"</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2"/>
          <p:cNvSpPr txBox="1"/>
          <p:nvPr>
            <p:ph idx="1" type="body"/>
          </p:nvPr>
        </p:nvSpPr>
        <p:spPr>
          <a:xfrm>
            <a:off x="628650" y="152502"/>
            <a:ext cx="7039800" cy="45306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Return Values</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let a function return a value other than </a:t>
            </a:r>
            <a:r>
              <a:rPr lang="en-GB" sz="1150">
                <a:solidFill>
                  <a:srgbClr val="FF0000"/>
                </a:solidFill>
                <a:highlight>
                  <a:srgbClr val="FFFFFF"/>
                </a:highlight>
                <a:latin typeface="Verdana"/>
                <a:ea typeface="Verdana"/>
                <a:cs typeface="Verdana"/>
                <a:sym typeface="Verdana"/>
              </a:rPr>
              <a:t>None</a:t>
            </a:r>
            <a:r>
              <a:rPr lang="en-GB" sz="1150">
                <a:solidFill>
                  <a:schemeClr val="dk1"/>
                </a:solidFill>
                <a:highlight>
                  <a:srgbClr val="FFFFFF"/>
                </a:highlight>
                <a:latin typeface="Verdana"/>
                <a:ea typeface="Verdana"/>
                <a:cs typeface="Verdana"/>
                <a:sym typeface="Verdana"/>
              </a:rPr>
              <a:t> , use the </a:t>
            </a:r>
            <a:r>
              <a:rPr lang="en-GB" sz="1200">
                <a:solidFill>
                  <a:srgbClr val="DC143C"/>
                </a:solidFill>
                <a:highlight>
                  <a:srgbClr val="FFFFFF"/>
                </a:highlight>
                <a:latin typeface="Courier New"/>
                <a:ea typeface="Courier New"/>
                <a:cs typeface="Courier New"/>
                <a:sym typeface="Courier New"/>
              </a:rPr>
              <a:t>return</a:t>
            </a:r>
            <a:r>
              <a:rPr lang="en-GB" sz="1150">
                <a:solidFill>
                  <a:schemeClr val="dk1"/>
                </a:solidFill>
                <a:highlight>
                  <a:srgbClr val="FFFFFF"/>
                </a:highlight>
                <a:latin typeface="Verdana"/>
                <a:ea typeface="Verdana"/>
                <a:cs typeface="Verdana"/>
                <a:sym typeface="Verdana"/>
              </a:rPr>
              <a:t> statement: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114300" marR="114300" rtl="0" algn="l">
              <a:lnSpc>
                <a:spcPct val="115000"/>
              </a:lnSpc>
              <a:spcBef>
                <a:spcPts val="26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my_function(x):</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return</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5</a:t>
            </a:r>
            <a:r>
              <a:rPr lang="en-GB" sz="1150">
                <a:solidFill>
                  <a:schemeClr val="dk1"/>
                </a:solidFill>
                <a:highlight>
                  <a:srgbClr val="FFFFFF"/>
                </a:highlight>
                <a:latin typeface="Courier New"/>
                <a:ea typeface="Courier New"/>
                <a:cs typeface="Courier New"/>
                <a:sym typeface="Courier New"/>
              </a:rPr>
              <a:t> * x</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(my_function(</a:t>
            </a:r>
            <a:r>
              <a:rPr lang="en-GB" sz="1150">
                <a:solidFill>
                  <a:srgbClr val="FF0000"/>
                </a:solidFill>
                <a:highlight>
                  <a:srgbClr val="FFFFFF"/>
                </a:highlight>
                <a:latin typeface="Courier New"/>
                <a:ea typeface="Courier New"/>
                <a:cs typeface="Courier New"/>
                <a:sym typeface="Courier New"/>
              </a:rPr>
              <a:t>3</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(my_function(</a:t>
            </a:r>
            <a:r>
              <a:rPr lang="en-GB" sz="1150">
                <a:solidFill>
                  <a:srgbClr val="FF0000"/>
                </a:solidFill>
                <a:highlight>
                  <a:srgbClr val="FFFFFF"/>
                </a:highlight>
                <a:latin typeface="Courier New"/>
                <a:ea typeface="Courier New"/>
                <a:cs typeface="Courier New"/>
                <a:sym typeface="Courier New"/>
              </a:rPr>
              <a:t>5</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(my_function(</a:t>
            </a:r>
            <a:r>
              <a:rPr lang="en-GB" sz="1150">
                <a:solidFill>
                  <a:srgbClr val="FF0000"/>
                </a:solidFill>
                <a:highlight>
                  <a:srgbClr val="FFFFFF"/>
                </a:highlight>
                <a:latin typeface="Courier New"/>
                <a:ea typeface="Courier New"/>
                <a:cs typeface="Courier New"/>
                <a:sym typeface="Courier New"/>
              </a:rPr>
              <a:t>9</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33"/>
          <p:cNvSpPr txBox="1"/>
          <p:nvPr>
            <p:ph idx="1" type="body"/>
          </p:nvPr>
        </p:nvSpPr>
        <p:spPr>
          <a:xfrm>
            <a:off x="554425" y="453770"/>
            <a:ext cx="7039800" cy="3219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The pass Statement</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200">
                <a:solidFill>
                  <a:srgbClr val="DC143C"/>
                </a:solidFill>
                <a:highlight>
                  <a:srgbClr val="FFFFFF"/>
                </a:highlight>
                <a:latin typeface="Courier New"/>
                <a:ea typeface="Courier New"/>
                <a:cs typeface="Courier New"/>
                <a:sym typeface="Courier New"/>
              </a:rPr>
              <a:t>function</a:t>
            </a:r>
            <a:r>
              <a:rPr lang="en-GB" sz="1150">
                <a:solidFill>
                  <a:schemeClr val="dk1"/>
                </a:solidFill>
                <a:highlight>
                  <a:srgbClr val="FFFFFF"/>
                </a:highlight>
                <a:latin typeface="Verdana"/>
                <a:ea typeface="Verdana"/>
                <a:cs typeface="Verdana"/>
                <a:sym typeface="Verdana"/>
              </a:rPr>
              <a:t> definitions cannot be empty, but if you for some reason have a </a:t>
            </a:r>
            <a:r>
              <a:rPr lang="en-GB" sz="1200">
                <a:solidFill>
                  <a:srgbClr val="DC143C"/>
                </a:solidFill>
                <a:highlight>
                  <a:srgbClr val="FFFFFF"/>
                </a:highlight>
                <a:latin typeface="Courier New"/>
                <a:ea typeface="Courier New"/>
                <a:cs typeface="Courier New"/>
                <a:sym typeface="Courier New"/>
              </a:rPr>
              <a:t>function</a:t>
            </a:r>
            <a:r>
              <a:rPr lang="en-GB" sz="1150">
                <a:solidFill>
                  <a:schemeClr val="dk1"/>
                </a:solidFill>
                <a:highlight>
                  <a:srgbClr val="FFFFFF"/>
                </a:highlight>
                <a:latin typeface="Verdana"/>
                <a:ea typeface="Verdana"/>
                <a:cs typeface="Verdana"/>
                <a:sym typeface="Verdana"/>
              </a:rPr>
              <a:t> definition with no content, put in the </a:t>
            </a:r>
            <a:r>
              <a:rPr lang="en-GB" sz="1200">
                <a:solidFill>
                  <a:srgbClr val="DC143C"/>
                </a:solidFill>
                <a:highlight>
                  <a:srgbClr val="FFFFFF"/>
                </a:highlight>
                <a:latin typeface="Courier New"/>
                <a:ea typeface="Courier New"/>
                <a:cs typeface="Courier New"/>
                <a:sym typeface="Courier New"/>
              </a:rPr>
              <a:t>pass</a:t>
            </a:r>
            <a:r>
              <a:rPr lang="en-GB" sz="1150">
                <a:solidFill>
                  <a:schemeClr val="dk1"/>
                </a:solidFill>
                <a:highlight>
                  <a:srgbClr val="FFFFFF"/>
                </a:highlight>
                <a:latin typeface="Verdana"/>
                <a:ea typeface="Verdana"/>
                <a:cs typeface="Verdana"/>
                <a:sym typeface="Verdana"/>
              </a:rPr>
              <a:t> statement to avoid getting an error.</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114300" marR="114300" rtl="0" algn="l">
              <a:lnSpc>
                <a:spcPct val="115000"/>
              </a:lnSpc>
              <a:spcBef>
                <a:spcPts val="26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myfunction():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pass</a:t>
            </a:r>
            <a:endParaRPr sz="1150">
              <a:solidFill>
                <a:srgbClr val="0000CD"/>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4"/>
          <p:cNvSpPr txBox="1"/>
          <p:nvPr>
            <p:ph idx="1" type="body"/>
          </p:nvPr>
        </p:nvSpPr>
        <p:spPr>
          <a:xfrm>
            <a:off x="0" y="-116550"/>
            <a:ext cx="7039800" cy="53766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Recursion:</a:t>
            </a:r>
            <a:endParaRPr sz="2400">
              <a:solidFill>
                <a:schemeClr val="dk1"/>
              </a:solidFill>
              <a:highlight>
                <a:srgbClr val="FFFFFF"/>
              </a:highlight>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Python also accepts function recursion, which means a defined function can call itself.</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Recursion is a common mathematical and programming concept. It means that a function calls itself. This has the benefit of meaning that you can loop through data to reach a result.</a:t>
            </a:r>
            <a:endParaRPr sz="1150">
              <a:solidFill>
                <a:schemeClr val="dk1"/>
              </a:solidFill>
              <a:latin typeface="Verdana"/>
              <a:ea typeface="Verdana"/>
              <a:cs typeface="Verdana"/>
              <a:sym typeface="Verdana"/>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def tri_recursion(k):</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a:t>
            </a:r>
            <a:r>
              <a:rPr lang="en-GB" sz="1150">
                <a:solidFill>
                  <a:srgbClr val="0000CD"/>
                </a:solidFill>
                <a:latin typeface="Courier New"/>
                <a:ea typeface="Courier New"/>
                <a:cs typeface="Courier New"/>
                <a:sym typeface="Courier New"/>
              </a:rPr>
              <a:t>if</a:t>
            </a:r>
            <a:r>
              <a:rPr lang="en-GB" sz="1150">
                <a:solidFill>
                  <a:schemeClr val="dk1"/>
                </a:solidFill>
                <a:latin typeface="Courier New"/>
                <a:ea typeface="Courier New"/>
                <a:cs typeface="Courier New"/>
                <a:sym typeface="Courier New"/>
              </a:rPr>
              <a:t>(k &gt; </a:t>
            </a:r>
            <a:r>
              <a:rPr lang="en-GB" sz="1150">
                <a:solidFill>
                  <a:srgbClr val="FF0000"/>
                </a:solidFill>
                <a:latin typeface="Courier New"/>
                <a:ea typeface="Courier New"/>
                <a:cs typeface="Courier New"/>
                <a:sym typeface="Courier New"/>
              </a:rPr>
              <a:t>0</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result = k + tri_recursion(k - </a:t>
            </a:r>
            <a:r>
              <a:rPr lang="en-GB" sz="1150">
                <a:solidFill>
                  <a:srgbClr val="FF0000"/>
                </a:solidFill>
                <a:latin typeface="Courier New"/>
                <a:ea typeface="Courier New"/>
                <a:cs typeface="Courier New"/>
                <a:sym typeface="Courier New"/>
              </a:rPr>
              <a:t>1</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print(result)</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a:t>
            </a:r>
            <a:r>
              <a:rPr lang="en-GB" sz="1150">
                <a:solidFill>
                  <a:srgbClr val="0000CD"/>
                </a:solidFill>
                <a:latin typeface="Courier New"/>
                <a:ea typeface="Courier New"/>
                <a:cs typeface="Courier New"/>
                <a:sym typeface="Courier New"/>
              </a:rPr>
              <a:t>else</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result = </a:t>
            </a:r>
            <a:r>
              <a:rPr lang="en-GB" sz="1150">
                <a:solidFill>
                  <a:srgbClr val="FF0000"/>
                </a:solidFill>
                <a:latin typeface="Courier New"/>
                <a:ea typeface="Courier New"/>
                <a:cs typeface="Courier New"/>
                <a:sym typeface="Courier New"/>
              </a:rPr>
              <a:t>0</a:t>
            </a:r>
            <a:endParaRPr sz="1150">
              <a:solidFill>
                <a:srgbClr val="FF0000"/>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  </a:t>
            </a:r>
            <a:r>
              <a:rPr lang="en-GB" sz="1150">
                <a:solidFill>
                  <a:srgbClr val="0000CD"/>
                </a:solidFill>
                <a:latin typeface="Courier New"/>
                <a:ea typeface="Courier New"/>
                <a:cs typeface="Courier New"/>
                <a:sym typeface="Courier New"/>
              </a:rPr>
              <a:t>return</a:t>
            </a:r>
            <a:r>
              <a:rPr lang="en-GB" sz="1150">
                <a:solidFill>
                  <a:schemeClr val="dk1"/>
                </a:solidFill>
                <a:latin typeface="Courier New"/>
                <a:ea typeface="Courier New"/>
                <a:cs typeface="Courier New"/>
                <a:sym typeface="Courier New"/>
              </a:rPr>
              <a:t> result</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print(</a:t>
            </a:r>
            <a:r>
              <a:rPr lang="en-GB" sz="1150">
                <a:solidFill>
                  <a:srgbClr val="A52A2A"/>
                </a:solidFill>
                <a:latin typeface="Courier New"/>
                <a:ea typeface="Courier New"/>
                <a:cs typeface="Courier New"/>
                <a:sym typeface="Courier New"/>
              </a:rPr>
              <a:t>"\n\nRecursion Example Results"</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26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tri_recursion(</a:t>
            </a:r>
            <a:r>
              <a:rPr lang="en-GB" sz="1150">
                <a:solidFill>
                  <a:srgbClr val="FF0000"/>
                </a:solidFill>
                <a:latin typeface="Courier New"/>
                <a:ea typeface="Courier New"/>
                <a:cs typeface="Courier New"/>
                <a:sym typeface="Courier New"/>
              </a:rPr>
              <a:t>6</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52400" marR="152400" rtl="0" algn="ctr">
              <a:lnSpc>
                <a:spcPct val="115000"/>
              </a:lnSpc>
              <a:spcBef>
                <a:spcPts val="2600"/>
              </a:spcBef>
              <a:spcAft>
                <a:spcPts val="0"/>
              </a:spcAft>
              <a:buClr>
                <a:schemeClr val="dk1"/>
              </a:buClr>
              <a:buSzPts val="1100"/>
              <a:buFont typeface="Arial"/>
              <a:buNone/>
            </a:pPr>
            <a:r>
              <a:t/>
            </a:r>
            <a:endParaRPr sz="1150">
              <a:solidFill>
                <a:srgbClr val="FFFFFF"/>
              </a:solidFill>
              <a:highlight>
                <a:srgbClr val="4CAF50"/>
              </a:highlight>
              <a:latin typeface="Verdana"/>
              <a:ea typeface="Verdana"/>
              <a:cs typeface="Verdana"/>
              <a:sym typeface="Verdana"/>
            </a:endParaRPr>
          </a:p>
          <a:p>
            <a:pPr indent="0" lvl="0" marL="0" rtl="0" algn="l">
              <a:lnSpc>
                <a:spcPct val="115000"/>
              </a:lnSpc>
              <a:spcBef>
                <a:spcPts val="18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5"/>
          <p:cNvSpPr txBox="1"/>
          <p:nvPr>
            <p:ph idx="1" type="body"/>
          </p:nvPr>
        </p:nvSpPr>
        <p:spPr>
          <a:xfrm>
            <a:off x="102275" y="-47198"/>
            <a:ext cx="7039800" cy="4923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GB" sz="3150">
                <a:solidFill>
                  <a:schemeClr val="dk1"/>
                </a:solidFill>
                <a:highlight>
                  <a:srgbClr val="FFFFFF"/>
                </a:highlight>
                <a:latin typeface="Arial"/>
                <a:ea typeface="Arial"/>
                <a:cs typeface="Arial"/>
                <a:sym typeface="Arial"/>
              </a:rPr>
              <a:t>Python Lambda:</a:t>
            </a:r>
            <a:endParaRPr sz="315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200">
                <a:solidFill>
                  <a:schemeClr val="dk1"/>
                </a:solidFill>
                <a:highlight>
                  <a:srgbClr val="FFFFFF"/>
                </a:highlight>
                <a:latin typeface="Verdana"/>
                <a:ea typeface="Verdana"/>
                <a:cs typeface="Verdana"/>
                <a:sym typeface="Verdana"/>
              </a:rPr>
              <a:t>A lambda function is a small anonymous function.</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200">
                <a:solidFill>
                  <a:schemeClr val="dk1"/>
                </a:solidFill>
                <a:highlight>
                  <a:srgbClr val="FFFFFF"/>
                </a:highlight>
                <a:latin typeface="Verdana"/>
                <a:ea typeface="Verdana"/>
                <a:cs typeface="Verdana"/>
                <a:sym typeface="Verdana"/>
              </a:rPr>
              <a:t>A lambda function can take any number of arguments, but can only have one expression.</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Courier New"/>
                <a:ea typeface="Courier New"/>
                <a:cs typeface="Courier New"/>
                <a:sym typeface="Courier New"/>
              </a:rPr>
              <a:t>x = </a:t>
            </a:r>
            <a:r>
              <a:rPr lang="en-GB" sz="1150">
                <a:solidFill>
                  <a:srgbClr val="0000CD"/>
                </a:solidFill>
                <a:highlight>
                  <a:srgbClr val="FFFFFF"/>
                </a:highlight>
                <a:latin typeface="Courier New"/>
                <a:ea typeface="Courier New"/>
                <a:cs typeface="Courier New"/>
                <a:sym typeface="Courier New"/>
              </a:rPr>
              <a:t>lambda</a:t>
            </a:r>
            <a:r>
              <a:rPr lang="en-GB" sz="1150">
                <a:solidFill>
                  <a:schemeClr val="dk1"/>
                </a:solidFill>
                <a:highlight>
                  <a:srgbClr val="FFFFFF"/>
                </a:highlight>
                <a:latin typeface="Courier New"/>
                <a:ea typeface="Courier New"/>
                <a:cs typeface="Courier New"/>
                <a:sym typeface="Courier New"/>
              </a:rPr>
              <a:t> a : a + </a:t>
            </a:r>
            <a:r>
              <a:rPr lang="en-GB" sz="1150">
                <a:solidFill>
                  <a:srgbClr val="FF0000"/>
                </a:solidFill>
                <a:highlight>
                  <a:srgbClr val="FFFFFF"/>
                </a:highlight>
                <a:latin typeface="Courier New"/>
                <a:ea typeface="Courier New"/>
                <a:cs typeface="Courier New"/>
                <a:sym typeface="Courier New"/>
              </a:rPr>
              <a:t>10</a:t>
            </a:r>
            <a:endParaRPr sz="115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(x(</a:t>
            </a:r>
            <a:r>
              <a:rPr lang="en-GB" sz="1150">
                <a:solidFill>
                  <a:srgbClr val="FF0000"/>
                </a:solidFill>
                <a:highlight>
                  <a:srgbClr val="FFFFFF"/>
                </a:highlight>
                <a:latin typeface="Courier New"/>
                <a:ea typeface="Courier New"/>
                <a:cs typeface="Courier New"/>
                <a:sym typeface="Courier New"/>
              </a:rPr>
              <a:t>5</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rPr lang="en-GB" sz="1150">
                <a:solidFill>
                  <a:schemeClr val="dk1"/>
                </a:solidFill>
                <a:highlight>
                  <a:srgbClr val="FFFFFF"/>
                </a:highlight>
                <a:latin typeface="Courier New"/>
                <a:ea typeface="Courier New"/>
                <a:cs typeface="Courier New"/>
                <a:sym typeface="Courier New"/>
              </a:rPr>
              <a:t>x = </a:t>
            </a:r>
            <a:r>
              <a:rPr lang="en-GB" sz="1150">
                <a:solidFill>
                  <a:srgbClr val="0000CD"/>
                </a:solidFill>
                <a:highlight>
                  <a:srgbClr val="FFFFFF"/>
                </a:highlight>
                <a:latin typeface="Courier New"/>
                <a:ea typeface="Courier New"/>
                <a:cs typeface="Courier New"/>
                <a:sym typeface="Courier New"/>
              </a:rPr>
              <a:t>lambda</a:t>
            </a:r>
            <a:r>
              <a:rPr lang="en-GB" sz="1150">
                <a:solidFill>
                  <a:schemeClr val="dk1"/>
                </a:solidFill>
                <a:highlight>
                  <a:srgbClr val="FFFFFF"/>
                </a:highlight>
                <a:latin typeface="Courier New"/>
                <a:ea typeface="Courier New"/>
                <a:cs typeface="Courier New"/>
                <a:sym typeface="Courier New"/>
              </a:rPr>
              <a:t> a, b : a * b</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(x(</a:t>
            </a:r>
            <a:r>
              <a:rPr lang="en-GB" sz="1150">
                <a:solidFill>
                  <a:srgbClr val="FF0000"/>
                </a:solidFill>
                <a:highlight>
                  <a:srgbClr val="FFFFFF"/>
                </a:highlight>
                <a:latin typeface="Courier New"/>
                <a:ea typeface="Courier New"/>
                <a:cs typeface="Courier New"/>
                <a:sym typeface="Courier New"/>
              </a:rPr>
              <a:t>5</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6</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rPr lang="en-GB" sz="1150">
                <a:solidFill>
                  <a:schemeClr val="dk1"/>
                </a:solidFill>
                <a:highlight>
                  <a:srgbClr val="FFFFFF"/>
                </a:highlight>
                <a:latin typeface="Courier New"/>
                <a:ea typeface="Courier New"/>
                <a:cs typeface="Courier New"/>
                <a:sym typeface="Courier New"/>
              </a:rPr>
              <a:t>x = </a:t>
            </a:r>
            <a:r>
              <a:rPr lang="en-GB" sz="1150">
                <a:solidFill>
                  <a:srgbClr val="0000CD"/>
                </a:solidFill>
                <a:highlight>
                  <a:srgbClr val="FFFFFF"/>
                </a:highlight>
                <a:latin typeface="Courier New"/>
                <a:ea typeface="Courier New"/>
                <a:cs typeface="Courier New"/>
                <a:sym typeface="Courier New"/>
              </a:rPr>
              <a:t>lambda</a:t>
            </a:r>
            <a:r>
              <a:rPr lang="en-GB" sz="1150">
                <a:solidFill>
                  <a:schemeClr val="dk1"/>
                </a:solidFill>
                <a:highlight>
                  <a:srgbClr val="FFFFFF"/>
                </a:highlight>
                <a:latin typeface="Courier New"/>
                <a:ea typeface="Courier New"/>
                <a:cs typeface="Courier New"/>
                <a:sym typeface="Courier New"/>
              </a:rPr>
              <a:t> a, b, c : a + b + c</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(x(</a:t>
            </a:r>
            <a:r>
              <a:rPr lang="en-GB" sz="1150">
                <a:solidFill>
                  <a:srgbClr val="FF0000"/>
                </a:solidFill>
                <a:highlight>
                  <a:srgbClr val="FFFFFF"/>
                </a:highlight>
                <a:latin typeface="Courier New"/>
                <a:ea typeface="Courier New"/>
                <a:cs typeface="Courier New"/>
                <a:sym typeface="Courier New"/>
              </a:rPr>
              <a:t>5</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6</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2</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36"/>
          <p:cNvSpPr txBox="1"/>
          <p:nvPr>
            <p:ph idx="1" type="body"/>
          </p:nvPr>
        </p:nvSpPr>
        <p:spPr>
          <a:xfrm>
            <a:off x="0" y="433575"/>
            <a:ext cx="7039800" cy="4828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400">
                <a:solidFill>
                  <a:srgbClr val="000000"/>
                </a:solidFill>
                <a:latin typeface="Arial"/>
                <a:ea typeface="Arial"/>
                <a:cs typeface="Arial"/>
                <a:sym typeface="Arial"/>
              </a:rPr>
              <a:t>Write a function that </a:t>
            </a:r>
            <a:r>
              <a:rPr lang="en-GB" sz="1400">
                <a:solidFill>
                  <a:srgbClr val="000000"/>
                </a:solidFill>
                <a:latin typeface="Arial"/>
                <a:ea typeface="Arial"/>
                <a:cs typeface="Arial"/>
                <a:sym typeface="Arial"/>
              </a:rPr>
              <a:t>receives</a:t>
            </a:r>
            <a:r>
              <a:rPr lang="en-GB" sz="1400">
                <a:solidFill>
                  <a:srgbClr val="000000"/>
                </a:solidFill>
                <a:latin typeface="Arial"/>
                <a:ea typeface="Arial"/>
                <a:cs typeface="Arial"/>
                <a:sym typeface="Arial"/>
              </a:rPr>
              <a:t> the number of items, the price of the items (assume all items </a:t>
            </a:r>
            <a:r>
              <a:rPr lang="en-GB" sz="1400">
                <a:solidFill>
                  <a:srgbClr val="000000"/>
                </a:solidFill>
                <a:latin typeface="Arial"/>
                <a:ea typeface="Arial"/>
                <a:cs typeface="Arial"/>
                <a:sym typeface="Arial"/>
              </a:rPr>
              <a:t>have</a:t>
            </a:r>
            <a:r>
              <a:rPr lang="en-GB" sz="1400">
                <a:solidFill>
                  <a:srgbClr val="000000"/>
                </a:solidFill>
                <a:latin typeface="Arial"/>
                <a:ea typeface="Arial"/>
                <a:cs typeface="Arial"/>
                <a:sym typeface="Arial"/>
              </a:rPr>
              <a:t> the same price)  and the discount percentage as a decimal value, then returns the total cost and prints a message informing the user. </a:t>
            </a:r>
            <a:r>
              <a:rPr lang="en-GB" sz="1400">
                <a:solidFill>
                  <a:srgbClr val="000000"/>
                </a:solidFill>
                <a:latin typeface="Arial"/>
                <a:ea typeface="Arial"/>
                <a:cs typeface="Arial"/>
                <a:sym typeface="Arial"/>
              </a:rPr>
              <a:t> calculate_price</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calc_p(3,10,0.2)</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Write a function that calculates the </a:t>
            </a:r>
            <a:r>
              <a:rPr lang="en-GB" sz="1400">
                <a:solidFill>
                  <a:srgbClr val="000000"/>
                </a:solidFill>
                <a:latin typeface="Arial"/>
                <a:ea typeface="Arial"/>
                <a:cs typeface="Arial"/>
                <a:sym typeface="Arial"/>
              </a:rPr>
              <a:t>average</a:t>
            </a:r>
            <a:r>
              <a:rPr lang="en-GB" sz="1400">
                <a:solidFill>
                  <a:srgbClr val="000000"/>
                </a:solidFill>
                <a:latin typeface="Arial"/>
                <a:ea typeface="Arial"/>
                <a:cs typeface="Arial"/>
                <a:sym typeface="Arial"/>
              </a:rPr>
              <a:t> of a number of values ( the values and their number is specified by the user)</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800"/>
              </a:spcBef>
              <a:spcAft>
                <a:spcPts val="0"/>
              </a:spcAft>
              <a:buNone/>
            </a:pPr>
            <a:r>
              <a:rPr lang="en-GB" sz="1300">
                <a:solidFill>
                  <a:schemeClr val="dk1"/>
                </a:solidFill>
                <a:highlight>
                  <a:srgbClr val="FFFFFF"/>
                </a:highlight>
                <a:latin typeface="Arial"/>
                <a:ea typeface="Arial"/>
                <a:cs typeface="Arial"/>
                <a:sym typeface="Arial"/>
              </a:rPr>
              <a:t>Write a Python function to find the Max of three numbers</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chemeClr val="dk1"/>
                </a:solidFill>
                <a:highlight>
                  <a:srgbClr val="FFFFFF"/>
                </a:highlight>
                <a:latin typeface="Arial"/>
                <a:ea typeface="Arial"/>
                <a:cs typeface="Arial"/>
                <a:sym typeface="Arial"/>
              </a:rPr>
              <a:t>Write a</a:t>
            </a:r>
            <a:r>
              <a:rPr lang="en-GB" sz="1300">
                <a:solidFill>
                  <a:schemeClr val="dk1"/>
                </a:solidFill>
                <a:highlight>
                  <a:srgbClr val="FFFFFF"/>
                </a:highlight>
                <a:latin typeface="Arial"/>
                <a:ea typeface="Arial"/>
                <a:cs typeface="Arial"/>
                <a:sym typeface="Arial"/>
              </a:rPr>
              <a:t> Python function to sum all the numbers in a list</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chemeClr val="dk1"/>
                </a:solidFill>
                <a:highlight>
                  <a:srgbClr val="FFFFFF"/>
                </a:highlight>
                <a:latin typeface="Arial"/>
                <a:ea typeface="Arial"/>
                <a:cs typeface="Arial"/>
                <a:sym typeface="Arial"/>
              </a:rPr>
              <a:t>Write a Python program to print the even numbers from a given list [2,7,8,9,4,5,8,7,4,1]</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chemeClr val="dk1"/>
                </a:solidFill>
                <a:highlight>
                  <a:srgbClr val="FFFFFF"/>
                </a:highlight>
                <a:latin typeface="Arial"/>
                <a:ea typeface="Arial"/>
                <a:cs typeface="Arial"/>
                <a:sym typeface="Arial"/>
              </a:rPr>
              <a:t>                                                                                 even_l=[2,8,4,8,4]  , odd_l=[7,9,5,7,1]</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chemeClr val="dk1"/>
                </a:solidFill>
                <a:highlight>
                  <a:srgbClr val="FFFFFF"/>
                </a:highlight>
                <a:latin typeface="Arial"/>
                <a:ea typeface="Arial"/>
                <a:cs typeface="Arial"/>
                <a:sym typeface="Arial"/>
              </a:rPr>
              <a:t>Separate</a:t>
            </a:r>
            <a:r>
              <a:rPr lang="en-GB" sz="1300">
                <a:solidFill>
                  <a:schemeClr val="dk1"/>
                </a:solidFill>
                <a:highlight>
                  <a:srgbClr val="FFFFFF"/>
                </a:highlight>
                <a:latin typeface="Arial"/>
                <a:ea typeface="Arial"/>
                <a:cs typeface="Arial"/>
                <a:sym typeface="Arial"/>
              </a:rPr>
              <a:t> even and odd nums in two lists returns and print the two lists</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chemeClr val="dk1"/>
                </a:solidFill>
                <a:highlight>
                  <a:srgbClr val="FFFFFF"/>
                </a:highlight>
                <a:latin typeface="Arial"/>
                <a:ea typeface="Arial"/>
                <a:cs typeface="Arial"/>
                <a:sym typeface="Arial"/>
              </a:rPr>
              <a:t> Write a Python function that takes a number as a parameter and check the number is prime or not</a:t>
            </a:r>
            <a:endParaRPr sz="13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400">
              <a:solidFill>
                <a:srgbClr val="000000"/>
              </a:solidFill>
              <a:latin typeface="Arial"/>
              <a:ea typeface="Arial"/>
              <a:cs typeface="Arial"/>
              <a:sym typeface="Arial"/>
            </a:endParaRPr>
          </a:p>
        </p:txBody>
      </p:sp>
      <p:sp>
        <p:nvSpPr>
          <p:cNvPr id="784" name="Google Shape;784;p136"/>
          <p:cNvSpPr txBox="1"/>
          <p:nvPr>
            <p:ph type="title"/>
          </p:nvPr>
        </p:nvSpPr>
        <p:spPr>
          <a:xfrm>
            <a:off x="0" y="295899"/>
            <a:ext cx="7039800" cy="368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3100"/>
              <a:t>Exercices:</a:t>
            </a:r>
            <a:endParaRPr sz="3100"/>
          </a:p>
          <a:p>
            <a:pPr indent="0" lvl="0" marL="0" rtl="0" algn="l">
              <a:spcBef>
                <a:spcPts val="0"/>
              </a:spcBef>
              <a:spcAft>
                <a:spcPts val="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7"/>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791" name="Google Shape;791;p137"/>
          <p:cNvSpPr txBox="1"/>
          <p:nvPr/>
        </p:nvSpPr>
        <p:spPr>
          <a:xfrm>
            <a:off x="1397263" y="8167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12</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classes</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8"/>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Classes </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Create class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Create object</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Init function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Object methods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Self parameter</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p:txBody>
      </p:sp>
      <p:sp>
        <p:nvSpPr>
          <p:cNvPr id="797" name="Google Shape;797;p138"/>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objectives</a:t>
            </a:r>
            <a:r>
              <a:rPr lang="en-GB"/>
              <a: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9"/>
          <p:cNvSpPr txBox="1"/>
          <p:nvPr>
            <p:ph idx="1" type="body"/>
          </p:nvPr>
        </p:nvSpPr>
        <p:spPr>
          <a:xfrm>
            <a:off x="643325" y="582695"/>
            <a:ext cx="7039800" cy="3219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Python Classes/Objects</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Python is an object oriented programming language.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Almost everything in Python is an object, with its properties and methods.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A Class is like an object constructor, or a "blueprint" for creating objects.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An object has </a:t>
            </a:r>
            <a:r>
              <a:rPr b="1" lang="en-GB" sz="1150">
                <a:solidFill>
                  <a:schemeClr val="dk1"/>
                </a:solidFill>
                <a:highlight>
                  <a:srgbClr val="FFFFFF"/>
                </a:highlight>
                <a:latin typeface="Verdana"/>
                <a:ea typeface="Verdana"/>
                <a:cs typeface="Verdana"/>
                <a:sym typeface="Verdana"/>
              </a:rPr>
              <a:t>attributes </a:t>
            </a:r>
            <a:r>
              <a:rPr lang="en-GB" sz="1150">
                <a:solidFill>
                  <a:schemeClr val="dk1"/>
                </a:solidFill>
                <a:highlight>
                  <a:srgbClr val="FFFFFF"/>
                </a:highlight>
                <a:latin typeface="Verdana"/>
                <a:ea typeface="Verdana"/>
                <a:cs typeface="Verdana"/>
                <a:sym typeface="Verdana"/>
              </a:rPr>
              <a:t>and </a:t>
            </a:r>
            <a:r>
              <a:rPr b="1" lang="en-GB" sz="1150">
                <a:solidFill>
                  <a:schemeClr val="dk1"/>
                </a:solidFill>
                <a:highlight>
                  <a:srgbClr val="FFFFFF"/>
                </a:highlight>
                <a:latin typeface="Verdana"/>
                <a:ea typeface="Verdana"/>
                <a:cs typeface="Verdana"/>
                <a:sym typeface="Verdana"/>
              </a:rPr>
              <a:t>methods.</a:t>
            </a:r>
            <a:endParaRPr b="1"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t/>
            </a:r>
            <a:endParaRPr b="1"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nvSpPr>
        <p:spPr>
          <a:xfrm>
            <a:off x="1436350" y="777776"/>
            <a:ext cx="5179200" cy="3419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2700">
                <a:latin typeface="Century Gothic"/>
                <a:ea typeface="Century Gothic"/>
                <a:cs typeface="Century Gothic"/>
                <a:sym typeface="Century Gothic"/>
              </a:rPr>
              <a:t>Check list</a:t>
            </a:r>
            <a:endParaRPr b="1" sz="27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Introduction</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Print function</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Variables</a:t>
            </a:r>
            <a:endParaRPr sz="1800">
              <a:solidFill>
                <a:schemeClr val="dk1"/>
              </a:solidFill>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41"/>
          <p:cNvSpPr txBox="1"/>
          <p:nvPr>
            <p:ph idx="1" type="body"/>
          </p:nvPr>
        </p:nvSpPr>
        <p:spPr>
          <a:xfrm>
            <a:off x="247100" y="164475"/>
            <a:ext cx="7039800" cy="4531500"/>
          </a:xfrm>
          <a:prstGeom prst="rect">
            <a:avLst/>
          </a:prstGeom>
        </p:spPr>
        <p:txBody>
          <a:bodyPr anchorCtr="0" anchor="t" bIns="34275" lIns="68575" spcFirstLastPara="1" rIns="68575" wrap="square" tIns="34275">
            <a:noAutofit/>
          </a:bodyPr>
          <a:lstStyle/>
          <a:p>
            <a:pPr indent="0" lvl="0" marL="0" rtl="0" algn="l">
              <a:lnSpc>
                <a:spcPct val="50000"/>
              </a:lnSpc>
              <a:spcBef>
                <a:spcPts val="800"/>
              </a:spcBef>
              <a:spcAft>
                <a:spcPts val="0"/>
              </a:spcAft>
              <a:buClr>
                <a:schemeClr val="dk1"/>
              </a:buClr>
              <a:buSzPts val="1100"/>
              <a:buFont typeface="Arial"/>
              <a:buNone/>
            </a:pPr>
            <a:r>
              <a:rPr lang="en-GB" sz="2400">
                <a:solidFill>
                  <a:schemeClr val="dk1"/>
                </a:solidFill>
                <a:latin typeface="Arial"/>
                <a:ea typeface="Arial"/>
                <a:cs typeface="Arial"/>
                <a:sym typeface="Arial"/>
              </a:rPr>
              <a:t>Create a Class</a:t>
            </a:r>
            <a:endParaRPr sz="2400">
              <a:solidFill>
                <a:schemeClr val="dk1"/>
              </a:solidFill>
              <a:latin typeface="Arial"/>
              <a:ea typeface="Arial"/>
              <a:cs typeface="Arial"/>
              <a:sym typeface="Arial"/>
            </a:endParaRPr>
          </a:p>
          <a:p>
            <a:pPr indent="0" lvl="0" marL="0" rtl="0" algn="l">
              <a:lnSpc>
                <a:spcPct val="50000"/>
              </a:lnSpc>
              <a:spcBef>
                <a:spcPts val="800"/>
              </a:spcBef>
              <a:spcAft>
                <a:spcPts val="0"/>
              </a:spcAft>
              <a:buNone/>
            </a:pPr>
            <a:r>
              <a:rPr lang="en-GB" sz="1150">
                <a:solidFill>
                  <a:schemeClr val="dk1"/>
                </a:solidFill>
                <a:latin typeface="Verdana"/>
                <a:ea typeface="Verdana"/>
                <a:cs typeface="Verdana"/>
                <a:sym typeface="Verdana"/>
              </a:rPr>
              <a:t>To create a class, use the keyword </a:t>
            </a:r>
            <a:r>
              <a:rPr lang="en-GB" sz="1200">
                <a:solidFill>
                  <a:srgbClr val="DC143C"/>
                </a:solidFill>
                <a:latin typeface="Courier New"/>
                <a:ea typeface="Courier New"/>
                <a:cs typeface="Courier New"/>
                <a:sym typeface="Courier New"/>
              </a:rPr>
              <a:t>class</a:t>
            </a:r>
            <a:r>
              <a:rPr lang="en-GB" sz="1150">
                <a:solidFill>
                  <a:schemeClr val="dk1"/>
                </a:solidFill>
                <a:latin typeface="Verdana"/>
                <a:ea typeface="Verdana"/>
                <a:cs typeface="Verdana"/>
                <a:sym typeface="Verdana"/>
              </a:rPr>
              <a:t>:</a:t>
            </a:r>
            <a:endParaRPr sz="1150">
              <a:solidFill>
                <a:schemeClr val="dk1"/>
              </a:solidFill>
              <a:latin typeface="Verdana"/>
              <a:ea typeface="Verdana"/>
              <a:cs typeface="Verdana"/>
              <a:sym typeface="Verdana"/>
            </a:endParaRPr>
          </a:p>
          <a:p>
            <a:pPr indent="0" lvl="0" marL="0" rtl="0" algn="l">
              <a:lnSpc>
                <a:spcPct val="50000"/>
              </a:lnSpc>
              <a:spcBef>
                <a:spcPts val="800"/>
              </a:spcBef>
              <a:spcAft>
                <a:spcPts val="0"/>
              </a:spcAft>
              <a:buClr>
                <a:schemeClr val="dk1"/>
              </a:buClr>
              <a:buSzPts val="1100"/>
              <a:buFont typeface="Arial"/>
              <a:buNone/>
            </a:pPr>
            <a:r>
              <a:t/>
            </a:r>
            <a:endParaRPr sz="1150">
              <a:solidFill>
                <a:schemeClr val="dk1"/>
              </a:solidFill>
              <a:latin typeface="Verdana"/>
              <a:ea typeface="Verdana"/>
              <a:cs typeface="Verdana"/>
              <a:sym typeface="Verdana"/>
            </a:endParaRPr>
          </a:p>
          <a:p>
            <a:pPr indent="0" lvl="0" marL="0" rtl="0" algn="l">
              <a:lnSpc>
                <a:spcPct val="50000"/>
              </a:lnSpc>
              <a:spcBef>
                <a:spcPts val="800"/>
              </a:spcBef>
              <a:spcAft>
                <a:spcPts val="0"/>
              </a:spcAft>
              <a:buNone/>
            </a:pPr>
            <a:r>
              <a:rPr lang="en-GB">
                <a:solidFill>
                  <a:schemeClr val="dk1"/>
                </a:solidFill>
                <a:latin typeface="Arial"/>
                <a:ea typeface="Arial"/>
                <a:cs typeface="Arial"/>
                <a:sym typeface="Arial"/>
              </a:rPr>
              <a:t>Example</a:t>
            </a:r>
            <a:endParaRPr>
              <a:solidFill>
                <a:schemeClr val="dk1"/>
              </a:solidFill>
              <a:latin typeface="Arial"/>
              <a:ea typeface="Arial"/>
              <a:cs typeface="Arial"/>
              <a:sym typeface="Arial"/>
            </a:endParaRPr>
          </a:p>
          <a:p>
            <a:pPr indent="0" lvl="0" marL="0" rtl="0" algn="l">
              <a:lnSpc>
                <a:spcPct val="50000"/>
              </a:lnSpc>
              <a:spcBef>
                <a:spcPts val="8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lnSpc>
                <a:spcPct val="50000"/>
              </a:lnSpc>
              <a:spcBef>
                <a:spcPts val="800"/>
              </a:spcBef>
              <a:spcAft>
                <a:spcPts val="0"/>
              </a:spcAft>
              <a:buNone/>
            </a:pPr>
            <a:r>
              <a:rPr lang="en-GB" sz="1150">
                <a:solidFill>
                  <a:schemeClr val="dk1"/>
                </a:solidFill>
                <a:latin typeface="Verdana"/>
                <a:ea typeface="Verdana"/>
                <a:cs typeface="Verdana"/>
                <a:sym typeface="Verdana"/>
              </a:rPr>
              <a:t>Create a class named MyClass, with a property named x:</a:t>
            </a:r>
            <a:endParaRPr sz="1150">
              <a:solidFill>
                <a:schemeClr val="dk1"/>
              </a:solidFill>
              <a:latin typeface="Verdana"/>
              <a:ea typeface="Verdana"/>
              <a:cs typeface="Verdana"/>
              <a:sym typeface="Verdana"/>
            </a:endParaRPr>
          </a:p>
          <a:p>
            <a:pPr indent="0" lvl="0" marL="0" rtl="0" algn="l">
              <a:lnSpc>
                <a:spcPct val="50000"/>
              </a:lnSpc>
              <a:spcBef>
                <a:spcPts val="800"/>
              </a:spcBef>
              <a:spcAft>
                <a:spcPts val="0"/>
              </a:spcAft>
              <a:buClr>
                <a:schemeClr val="dk1"/>
              </a:buClr>
              <a:buSzPts val="1100"/>
              <a:buFont typeface="Arial"/>
              <a:buNone/>
            </a:pPr>
            <a:r>
              <a:t/>
            </a:r>
            <a:endParaRPr sz="1150">
              <a:solidFill>
                <a:schemeClr val="dk1"/>
              </a:solidFill>
              <a:latin typeface="Verdana"/>
              <a:ea typeface="Verdana"/>
              <a:cs typeface="Verdana"/>
              <a:sym typeface="Verdana"/>
            </a:endParaRPr>
          </a:p>
          <a:p>
            <a:pPr indent="0" lvl="0" marL="114300" marR="114300" rtl="0" algn="l">
              <a:lnSpc>
                <a:spcPct val="50000"/>
              </a:lnSpc>
              <a:spcBef>
                <a:spcPts val="800"/>
              </a:spcBef>
              <a:spcAft>
                <a:spcPts val="0"/>
              </a:spcAft>
              <a:buClr>
                <a:schemeClr val="dk1"/>
              </a:buClr>
              <a:buSzPts val="1100"/>
              <a:buFont typeface="Arial"/>
              <a:buNone/>
            </a:pPr>
            <a:r>
              <a:rPr lang="en-GB" sz="1150">
                <a:solidFill>
                  <a:srgbClr val="0000CD"/>
                </a:solidFill>
                <a:latin typeface="Courier New"/>
                <a:ea typeface="Courier New"/>
                <a:cs typeface="Courier New"/>
                <a:sym typeface="Courier New"/>
              </a:rPr>
              <a:t>class</a:t>
            </a:r>
            <a:r>
              <a:rPr lang="en-GB" sz="1150">
                <a:solidFill>
                  <a:schemeClr val="dk1"/>
                </a:solidFill>
                <a:latin typeface="Courier New"/>
                <a:ea typeface="Courier New"/>
                <a:cs typeface="Courier New"/>
                <a:sym typeface="Courier New"/>
              </a:rPr>
              <a:t> MyClass:</a:t>
            </a:r>
            <a:endParaRPr sz="1150">
              <a:solidFill>
                <a:schemeClr val="dk1"/>
              </a:solidFill>
              <a:latin typeface="Courier New"/>
              <a:ea typeface="Courier New"/>
              <a:cs typeface="Courier New"/>
              <a:sym typeface="Courier New"/>
            </a:endParaRPr>
          </a:p>
          <a:p>
            <a:pPr indent="0" lvl="0" marL="114300" marR="114300" rtl="0" algn="l">
              <a:lnSpc>
                <a:spcPct val="50000"/>
              </a:lnSpc>
              <a:spcBef>
                <a:spcPts val="800"/>
              </a:spcBef>
              <a:spcAft>
                <a:spcPts val="0"/>
              </a:spcAft>
              <a:buNone/>
            </a:pPr>
            <a:r>
              <a:rPr lang="en-GB" sz="1150">
                <a:solidFill>
                  <a:schemeClr val="dk1"/>
                </a:solidFill>
                <a:latin typeface="Courier New"/>
                <a:ea typeface="Courier New"/>
                <a:cs typeface="Courier New"/>
                <a:sym typeface="Courier New"/>
              </a:rPr>
              <a:t>  x = </a:t>
            </a:r>
            <a:r>
              <a:rPr lang="en-GB" sz="1150">
                <a:solidFill>
                  <a:srgbClr val="FF0000"/>
                </a:solidFill>
                <a:latin typeface="Courier New"/>
                <a:ea typeface="Courier New"/>
                <a:cs typeface="Courier New"/>
                <a:sym typeface="Courier New"/>
              </a:rPr>
              <a:t>5</a:t>
            </a:r>
            <a:endParaRPr sz="1150">
              <a:solidFill>
                <a:srgbClr val="FF0000"/>
              </a:solidFill>
              <a:latin typeface="Courier New"/>
              <a:ea typeface="Courier New"/>
              <a:cs typeface="Courier New"/>
              <a:sym typeface="Courier New"/>
            </a:endParaRPr>
          </a:p>
          <a:p>
            <a:pPr indent="0" lvl="0" marL="0" marR="114300" rtl="0" algn="l">
              <a:lnSpc>
                <a:spcPct val="50000"/>
              </a:lnSpc>
              <a:spcBef>
                <a:spcPts val="800"/>
              </a:spcBef>
              <a:spcAft>
                <a:spcPts val="0"/>
              </a:spcAft>
              <a:buNone/>
            </a:pPr>
            <a:r>
              <a:t/>
            </a:r>
            <a:endParaRPr sz="1150">
              <a:solidFill>
                <a:srgbClr val="FF0000"/>
              </a:solidFill>
              <a:latin typeface="Courier New"/>
              <a:ea typeface="Courier New"/>
              <a:cs typeface="Courier New"/>
              <a:sym typeface="Courier New"/>
            </a:endParaRPr>
          </a:p>
          <a:p>
            <a:pPr indent="0" lvl="0" marL="0" rtl="0" algn="l">
              <a:lnSpc>
                <a:spcPct val="50000"/>
              </a:lnSpc>
              <a:spcBef>
                <a:spcPts val="800"/>
              </a:spcBef>
              <a:spcAft>
                <a:spcPts val="0"/>
              </a:spcAft>
              <a:buNone/>
            </a:pPr>
            <a:r>
              <a:rPr lang="en-GB" sz="2400">
                <a:solidFill>
                  <a:schemeClr val="dk1"/>
                </a:solidFill>
                <a:highlight>
                  <a:srgbClr val="FFFFFF"/>
                </a:highlight>
                <a:latin typeface="Arial"/>
                <a:ea typeface="Arial"/>
                <a:cs typeface="Arial"/>
                <a:sym typeface="Arial"/>
              </a:rPr>
              <a:t>Create Object</a:t>
            </a:r>
            <a:endParaRPr sz="2400">
              <a:solidFill>
                <a:schemeClr val="dk1"/>
              </a:solidFill>
              <a:highlight>
                <a:srgbClr val="FFFFFF"/>
              </a:highlight>
              <a:latin typeface="Arial"/>
              <a:ea typeface="Arial"/>
              <a:cs typeface="Arial"/>
              <a:sym typeface="Arial"/>
            </a:endParaRPr>
          </a:p>
          <a:p>
            <a:pPr indent="0" lvl="0" marL="0" rtl="0" algn="l">
              <a:lnSpc>
                <a:spcPct val="50000"/>
              </a:lnSpc>
              <a:spcBef>
                <a:spcPts val="8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50000"/>
              </a:lnSpc>
              <a:spcBef>
                <a:spcPts val="800"/>
              </a:spcBef>
              <a:spcAft>
                <a:spcPts val="0"/>
              </a:spcAft>
              <a:buNone/>
            </a:pPr>
            <a:r>
              <a:rPr lang="en-GB" sz="1150">
                <a:solidFill>
                  <a:schemeClr val="dk1"/>
                </a:solidFill>
                <a:highlight>
                  <a:srgbClr val="FFFFFF"/>
                </a:highlight>
                <a:latin typeface="Verdana"/>
                <a:ea typeface="Verdana"/>
                <a:cs typeface="Verdana"/>
                <a:sym typeface="Verdana"/>
              </a:rPr>
              <a:t>Now we can use the class named MyClass to create objects:</a:t>
            </a:r>
            <a:endParaRPr sz="1150">
              <a:solidFill>
                <a:schemeClr val="dk1"/>
              </a:solidFill>
              <a:highlight>
                <a:srgbClr val="FFFFFF"/>
              </a:highlight>
              <a:latin typeface="Verdana"/>
              <a:ea typeface="Verdana"/>
              <a:cs typeface="Verdana"/>
              <a:sym typeface="Verdana"/>
            </a:endParaRPr>
          </a:p>
          <a:p>
            <a:pPr indent="0" lvl="0" marL="0" rtl="0" algn="l">
              <a:lnSpc>
                <a:spcPct val="50000"/>
              </a:lnSpc>
              <a:spcBef>
                <a:spcPts val="8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50000"/>
              </a:lnSpc>
              <a:spcBef>
                <a:spcPts val="800"/>
              </a:spcBef>
              <a:spcAft>
                <a:spcPts val="0"/>
              </a:spcAft>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50000"/>
              </a:lnSpc>
              <a:spcBef>
                <a:spcPts val="800"/>
              </a:spcBef>
              <a:spcAft>
                <a:spcPts val="0"/>
              </a:spcAft>
              <a:buNone/>
            </a:pPr>
            <a:r>
              <a:t/>
            </a:r>
            <a:endParaRPr>
              <a:solidFill>
                <a:schemeClr val="dk1"/>
              </a:solidFill>
              <a:highlight>
                <a:srgbClr val="F1F1F1"/>
              </a:highlight>
              <a:latin typeface="Arial"/>
              <a:ea typeface="Arial"/>
              <a:cs typeface="Arial"/>
              <a:sym typeface="Arial"/>
            </a:endParaRPr>
          </a:p>
          <a:p>
            <a:pPr indent="0" lvl="0" marL="0" rtl="0" algn="l">
              <a:lnSpc>
                <a:spcPct val="50000"/>
              </a:lnSpc>
              <a:spcBef>
                <a:spcPts val="800"/>
              </a:spcBef>
              <a:spcAft>
                <a:spcPts val="0"/>
              </a:spcAft>
              <a:buNone/>
            </a:pPr>
            <a:r>
              <a:rPr lang="en-GB" sz="1150">
                <a:solidFill>
                  <a:schemeClr val="dk1"/>
                </a:solidFill>
                <a:highlight>
                  <a:srgbClr val="F1F1F1"/>
                </a:highlight>
                <a:latin typeface="Verdana"/>
                <a:ea typeface="Verdana"/>
                <a:cs typeface="Verdana"/>
                <a:sym typeface="Verdana"/>
              </a:rPr>
              <a:t>Create an object named p1, and print the value of x:</a:t>
            </a:r>
            <a:endParaRPr sz="1150">
              <a:solidFill>
                <a:schemeClr val="dk1"/>
              </a:solidFill>
              <a:highlight>
                <a:srgbClr val="F1F1F1"/>
              </a:highlight>
              <a:latin typeface="Verdana"/>
              <a:ea typeface="Verdana"/>
              <a:cs typeface="Verdana"/>
              <a:sym typeface="Verdana"/>
            </a:endParaRPr>
          </a:p>
          <a:p>
            <a:pPr indent="0" lvl="0" marL="0" rtl="0" algn="l">
              <a:lnSpc>
                <a:spcPct val="50000"/>
              </a:lnSpc>
              <a:spcBef>
                <a:spcPts val="800"/>
              </a:spcBef>
              <a:spcAft>
                <a:spcPts val="0"/>
              </a:spcAft>
              <a:buNone/>
            </a:pPr>
            <a:r>
              <a:t/>
            </a:r>
            <a:endParaRPr sz="1150">
              <a:solidFill>
                <a:schemeClr val="dk1"/>
              </a:solidFill>
              <a:highlight>
                <a:srgbClr val="F1F1F1"/>
              </a:highlight>
              <a:latin typeface="Verdana"/>
              <a:ea typeface="Verdana"/>
              <a:cs typeface="Verdana"/>
              <a:sym typeface="Verdana"/>
            </a:endParaRPr>
          </a:p>
          <a:p>
            <a:pPr indent="0" lvl="0" marL="114300" marR="114300" rtl="0" algn="l">
              <a:lnSpc>
                <a:spcPct val="50000"/>
              </a:lnSpc>
              <a:spcBef>
                <a:spcPts val="800"/>
              </a:spcBef>
              <a:spcAft>
                <a:spcPts val="0"/>
              </a:spcAft>
              <a:buNone/>
            </a:pPr>
            <a:r>
              <a:rPr lang="en-GB" sz="1150">
                <a:solidFill>
                  <a:schemeClr val="dk1"/>
                </a:solidFill>
                <a:highlight>
                  <a:srgbClr val="FFFFFF"/>
                </a:highlight>
                <a:latin typeface="Courier New"/>
                <a:ea typeface="Courier New"/>
                <a:cs typeface="Courier New"/>
                <a:sym typeface="Courier New"/>
              </a:rPr>
              <a:t>p1 = MyClass()</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50000"/>
              </a:lnSpc>
              <a:spcBef>
                <a:spcPts val="800"/>
              </a:spcBef>
              <a:spcAft>
                <a:spcPts val="0"/>
              </a:spcAft>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(p1.x)</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50000"/>
              </a:lnSpc>
              <a:spcBef>
                <a:spcPts val="800"/>
              </a:spcBef>
              <a:spcAft>
                <a:spcPts val="0"/>
              </a:spcAft>
              <a:buClr>
                <a:schemeClr val="dk1"/>
              </a:buClr>
              <a:buSzPts val="1100"/>
              <a:buFont typeface="Arial"/>
              <a:buNone/>
            </a:pPr>
            <a:r>
              <a:t/>
            </a:r>
            <a:endParaRPr sz="1150">
              <a:solidFill>
                <a:srgbClr val="FF0000"/>
              </a:solidFill>
              <a:latin typeface="Courier New"/>
              <a:ea typeface="Courier New"/>
              <a:cs typeface="Courier New"/>
              <a:sym typeface="Courier New"/>
            </a:endParaRPr>
          </a:p>
          <a:p>
            <a:pPr indent="0" lvl="0" marL="0" rtl="0" algn="l">
              <a:lnSpc>
                <a:spcPct val="50000"/>
              </a:lnSpc>
              <a:spcBef>
                <a:spcPts val="800"/>
              </a:spcBef>
              <a:spcAft>
                <a:spcPts val="8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42"/>
          <p:cNvSpPr txBox="1"/>
          <p:nvPr>
            <p:ph idx="1" type="body"/>
          </p:nvPr>
        </p:nvSpPr>
        <p:spPr>
          <a:xfrm>
            <a:off x="225100" y="135095"/>
            <a:ext cx="7039800" cy="3219900"/>
          </a:xfrm>
          <a:prstGeom prst="rect">
            <a:avLst/>
          </a:prstGeom>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The __init__() Function</a:t>
            </a:r>
            <a:endParaRPr sz="2400">
              <a:solidFill>
                <a:schemeClr val="dk1"/>
              </a:solidFill>
              <a:highlight>
                <a:srgbClr val="FFFFFF"/>
              </a:highlight>
              <a:latin typeface="Arial"/>
              <a:ea typeface="Arial"/>
              <a:cs typeface="Arial"/>
              <a:sym typeface="Arial"/>
            </a:endParaRPr>
          </a:p>
          <a:p>
            <a:pPr indent="0" lvl="0" marL="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 examples above are classes and objects in their simplest form, and are not really useful in real life applications.</a:t>
            </a:r>
            <a:endParaRPr sz="1150">
              <a:solidFill>
                <a:schemeClr val="dk1"/>
              </a:solidFill>
              <a:highlight>
                <a:srgbClr val="FFFFFF"/>
              </a:highlight>
              <a:latin typeface="Verdana"/>
              <a:ea typeface="Verdana"/>
              <a:cs typeface="Verdana"/>
              <a:sym typeface="Verdana"/>
            </a:endParaRPr>
          </a:p>
          <a:p>
            <a:pPr indent="0" lvl="0" marL="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understand the meaning of classes we have to understand the built-in __init__() function.</a:t>
            </a:r>
            <a:endParaRPr sz="1150">
              <a:solidFill>
                <a:schemeClr val="dk1"/>
              </a:solidFill>
              <a:highlight>
                <a:srgbClr val="FFFFFF"/>
              </a:highlight>
              <a:latin typeface="Verdana"/>
              <a:ea typeface="Verdana"/>
              <a:cs typeface="Verdana"/>
              <a:sym typeface="Verdana"/>
            </a:endParaRPr>
          </a:p>
          <a:p>
            <a:pPr indent="0" lvl="0" marL="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All classes have a function called __init__(), which is always executed when the class is being initiated.</a:t>
            </a:r>
            <a:endParaRPr sz="1150">
              <a:solidFill>
                <a:schemeClr val="dk1"/>
              </a:solidFill>
              <a:highlight>
                <a:srgbClr val="FFFFFF"/>
              </a:highlight>
              <a:latin typeface="Verdana"/>
              <a:ea typeface="Verdana"/>
              <a:cs typeface="Verdana"/>
              <a:sym typeface="Verdana"/>
            </a:endParaRPr>
          </a:p>
          <a:p>
            <a:pPr indent="0" lvl="0" marL="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Use the __init__() function to assign values to object properties, or other operations that are necessary to do when the object is being created:</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None/>
            </a:pPr>
            <a:r>
              <a:t/>
            </a:r>
            <a:endParaRPr>
              <a:solidFill>
                <a:schemeClr val="dk1"/>
              </a:solidFill>
              <a:highlight>
                <a:srgbClr val="F1F1F1"/>
              </a:highlight>
              <a:latin typeface="Arial"/>
              <a:ea typeface="Arial"/>
              <a:cs typeface="Arial"/>
              <a:sym typeface="Arial"/>
            </a:endParaRPr>
          </a:p>
          <a:p>
            <a:pPr indent="0" lvl="0" marL="0" rtl="0" algn="l">
              <a:lnSpc>
                <a:spcPct val="70000"/>
              </a:lnSpc>
              <a:spcBef>
                <a:spcPts val="8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70000"/>
              </a:lnSpc>
              <a:spcBef>
                <a:spcPts val="8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Create a class named Person, use the __init__() function to assign values for name and age:</a:t>
            </a:r>
            <a:endParaRPr sz="1150">
              <a:solidFill>
                <a:schemeClr val="dk1"/>
              </a:solidFill>
              <a:highlight>
                <a:srgbClr val="F1F1F1"/>
              </a:highlight>
              <a:latin typeface="Verdana"/>
              <a:ea typeface="Verdana"/>
              <a:cs typeface="Verdana"/>
              <a:sym typeface="Verdana"/>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class</a:t>
            </a:r>
            <a:r>
              <a:rPr lang="en-GB" sz="1150">
                <a:solidFill>
                  <a:schemeClr val="dk1"/>
                </a:solidFill>
                <a:highlight>
                  <a:srgbClr val="FFFFFF"/>
                </a:highlight>
                <a:latin typeface="Courier New"/>
                <a:ea typeface="Courier New"/>
                <a:cs typeface="Courier New"/>
                <a:sym typeface="Courier New"/>
              </a:rPr>
              <a:t> Person: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__init__(self, name, age):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self.name = 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self.age = age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p1 = Person(</a:t>
            </a:r>
            <a:r>
              <a:rPr lang="en-GB" sz="1150">
                <a:solidFill>
                  <a:srgbClr val="A52A2A"/>
                </a:solidFill>
                <a:highlight>
                  <a:srgbClr val="FFFFFF"/>
                </a:highlight>
                <a:latin typeface="Courier New"/>
                <a:ea typeface="Courier New"/>
                <a:cs typeface="Courier New"/>
                <a:sym typeface="Courier New"/>
              </a:rPr>
              <a:t>"John"</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36</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(p1.name)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(p1.age)</a:t>
            </a:r>
            <a:endParaRPr sz="1150">
              <a:solidFill>
                <a:schemeClr val="dk1"/>
              </a:solidFill>
              <a:highlight>
                <a:srgbClr val="FFFFFF"/>
              </a:highlight>
              <a:latin typeface="Courier New"/>
              <a:ea typeface="Courier New"/>
              <a:cs typeface="Courier New"/>
              <a:sym typeface="Courier New"/>
            </a:endParaRPr>
          </a:p>
          <a:p>
            <a:pPr indent="0" lvl="0" marL="0" rtl="0" algn="l">
              <a:lnSpc>
                <a:spcPct val="70000"/>
              </a:lnSpc>
              <a:spcBef>
                <a:spcPts val="800"/>
              </a:spcBef>
              <a:spcAft>
                <a:spcPts val="8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43"/>
          <p:cNvSpPr txBox="1"/>
          <p:nvPr>
            <p:ph idx="1" type="body"/>
          </p:nvPr>
        </p:nvSpPr>
        <p:spPr>
          <a:xfrm>
            <a:off x="115025" y="142452"/>
            <a:ext cx="7039800" cy="4854300"/>
          </a:xfrm>
          <a:prstGeom prst="rect">
            <a:avLst/>
          </a:prstGeom>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Object Methods</a:t>
            </a:r>
            <a:endParaRPr sz="2400">
              <a:solidFill>
                <a:schemeClr val="dk1"/>
              </a:solidFill>
              <a:highlight>
                <a:srgbClr val="FFFFFF"/>
              </a:highlight>
              <a:latin typeface="Arial"/>
              <a:ea typeface="Arial"/>
              <a:cs typeface="Arial"/>
              <a:sym typeface="Arial"/>
            </a:endParaRPr>
          </a:p>
          <a:p>
            <a:pPr indent="0" lvl="0" marL="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Objects can also contain methods. Methods in objects are functions that belong to the object.</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None/>
            </a:pPr>
            <a:r>
              <a:rPr lang="en-GB" sz="1150">
                <a:solidFill>
                  <a:schemeClr val="dk1"/>
                </a:solidFill>
                <a:highlight>
                  <a:srgbClr val="FFFFFF"/>
                </a:highlight>
                <a:latin typeface="Verdana"/>
                <a:ea typeface="Verdana"/>
                <a:cs typeface="Verdana"/>
                <a:sym typeface="Verdana"/>
              </a:rPr>
              <a:t>Let us create a method in the Person class:</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70000"/>
              </a:lnSpc>
              <a:spcBef>
                <a:spcPts val="8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Insert a function that prints a greeting, and execute it on the p1 object:</a:t>
            </a:r>
            <a:endParaRPr sz="1150">
              <a:solidFill>
                <a:schemeClr val="dk1"/>
              </a:solidFill>
              <a:highlight>
                <a:srgbClr val="F1F1F1"/>
              </a:highlight>
              <a:latin typeface="Verdana"/>
              <a:ea typeface="Verdana"/>
              <a:cs typeface="Verdana"/>
              <a:sym typeface="Verdana"/>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class</a:t>
            </a:r>
            <a:r>
              <a:rPr lang="en-GB" sz="1150">
                <a:solidFill>
                  <a:schemeClr val="dk1"/>
                </a:solidFill>
                <a:highlight>
                  <a:srgbClr val="FFFFFF"/>
                </a:highlight>
                <a:latin typeface="Courier New"/>
                <a:ea typeface="Courier New"/>
                <a:cs typeface="Courier New"/>
                <a:sym typeface="Courier New"/>
              </a:rPr>
              <a:t> Person: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__init__(self, name, age):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self.name = 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self.age = age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myfunc(self):</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"Hello my name is "</a:t>
            </a:r>
            <a:r>
              <a:rPr lang="en-GB" sz="1150">
                <a:solidFill>
                  <a:schemeClr val="dk1"/>
                </a:solidFill>
                <a:highlight>
                  <a:srgbClr val="FFFFFF"/>
                </a:highlight>
                <a:latin typeface="Courier New"/>
                <a:ea typeface="Courier New"/>
                <a:cs typeface="Courier New"/>
                <a:sym typeface="Courier New"/>
              </a:rPr>
              <a:t> + self.name)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p1 = Person(</a:t>
            </a:r>
            <a:r>
              <a:rPr lang="en-GB" sz="1150">
                <a:solidFill>
                  <a:srgbClr val="A52A2A"/>
                </a:solidFill>
                <a:highlight>
                  <a:srgbClr val="FFFFFF"/>
                </a:highlight>
                <a:latin typeface="Courier New"/>
                <a:ea typeface="Courier New"/>
                <a:cs typeface="Courier New"/>
                <a:sym typeface="Courier New"/>
              </a:rPr>
              <a:t>"John"</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36</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p1.myfunc()</a:t>
            </a:r>
            <a:endParaRPr sz="1150">
              <a:solidFill>
                <a:schemeClr val="dk1"/>
              </a:solidFill>
              <a:highlight>
                <a:srgbClr val="FFFFFF"/>
              </a:highlight>
              <a:latin typeface="Courier New"/>
              <a:ea typeface="Courier New"/>
              <a:cs typeface="Courier New"/>
              <a:sym typeface="Courier New"/>
            </a:endParaRPr>
          </a:p>
          <a:p>
            <a:pPr indent="0" lvl="0" marL="0" rtl="0" algn="l">
              <a:lnSpc>
                <a:spcPct val="70000"/>
              </a:lnSpc>
              <a:spcBef>
                <a:spcPts val="800"/>
              </a:spcBef>
              <a:spcAft>
                <a:spcPts val="8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44"/>
          <p:cNvSpPr txBox="1"/>
          <p:nvPr>
            <p:ph idx="1" type="body"/>
          </p:nvPr>
        </p:nvSpPr>
        <p:spPr>
          <a:xfrm>
            <a:off x="85675" y="113102"/>
            <a:ext cx="7039800" cy="4876200"/>
          </a:xfrm>
          <a:prstGeom prst="rect">
            <a:avLst/>
          </a:prstGeom>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The self Parameter</a:t>
            </a:r>
            <a:endParaRPr sz="2400">
              <a:solidFill>
                <a:schemeClr val="dk1"/>
              </a:solidFill>
              <a:highlight>
                <a:srgbClr val="FFFFFF"/>
              </a:highlight>
              <a:latin typeface="Arial"/>
              <a:ea typeface="Arial"/>
              <a:cs typeface="Arial"/>
              <a:sym typeface="Arial"/>
            </a:endParaRPr>
          </a:p>
          <a:p>
            <a:pPr indent="0" lvl="0" marL="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 </a:t>
            </a:r>
            <a:r>
              <a:rPr lang="en-GB" sz="1200">
                <a:solidFill>
                  <a:srgbClr val="DC143C"/>
                </a:solidFill>
                <a:highlight>
                  <a:srgbClr val="FFFFFF"/>
                </a:highlight>
                <a:latin typeface="Courier New"/>
                <a:ea typeface="Courier New"/>
                <a:cs typeface="Courier New"/>
                <a:sym typeface="Courier New"/>
              </a:rPr>
              <a:t>self</a:t>
            </a:r>
            <a:r>
              <a:rPr lang="en-GB" sz="1150">
                <a:solidFill>
                  <a:schemeClr val="dk1"/>
                </a:solidFill>
                <a:highlight>
                  <a:srgbClr val="FFFFFF"/>
                </a:highlight>
                <a:latin typeface="Verdana"/>
                <a:ea typeface="Verdana"/>
                <a:cs typeface="Verdana"/>
                <a:sym typeface="Verdana"/>
              </a:rPr>
              <a:t> parameter is a reference to the current instance of the class, and is used to access variables that belongs to the class.</a:t>
            </a:r>
            <a:endParaRPr sz="1150">
              <a:solidFill>
                <a:schemeClr val="dk1"/>
              </a:solidFill>
              <a:highlight>
                <a:srgbClr val="FFFFFF"/>
              </a:highlight>
              <a:latin typeface="Verdana"/>
              <a:ea typeface="Verdana"/>
              <a:cs typeface="Verdana"/>
              <a:sym typeface="Verdana"/>
            </a:endParaRPr>
          </a:p>
          <a:p>
            <a:pPr indent="0" lvl="0" marL="0" rtl="0" algn="l">
              <a:lnSpc>
                <a:spcPct val="80000"/>
              </a:lnSpc>
              <a:spcBef>
                <a:spcPts val="800"/>
              </a:spcBef>
              <a:spcAft>
                <a:spcPts val="0"/>
              </a:spcAft>
              <a:buNone/>
            </a:pPr>
            <a:r>
              <a:rPr lang="en-GB" sz="1150">
                <a:solidFill>
                  <a:schemeClr val="dk1"/>
                </a:solidFill>
                <a:highlight>
                  <a:srgbClr val="FFFFFF"/>
                </a:highlight>
                <a:latin typeface="Verdana"/>
                <a:ea typeface="Verdana"/>
                <a:cs typeface="Verdana"/>
                <a:sym typeface="Verdana"/>
              </a:rPr>
              <a:t>It does not have to be named </a:t>
            </a:r>
            <a:r>
              <a:rPr lang="en-GB" sz="1200">
                <a:solidFill>
                  <a:srgbClr val="DC143C"/>
                </a:solidFill>
                <a:highlight>
                  <a:srgbClr val="FFFFFF"/>
                </a:highlight>
                <a:latin typeface="Courier New"/>
                <a:ea typeface="Courier New"/>
                <a:cs typeface="Courier New"/>
                <a:sym typeface="Courier New"/>
              </a:rPr>
              <a:t>self</a:t>
            </a:r>
            <a:r>
              <a:rPr lang="en-GB" sz="1150">
                <a:solidFill>
                  <a:schemeClr val="dk1"/>
                </a:solidFill>
                <a:highlight>
                  <a:srgbClr val="FFFFFF"/>
                </a:highlight>
                <a:latin typeface="Verdana"/>
                <a:ea typeface="Verdana"/>
                <a:cs typeface="Verdana"/>
                <a:sym typeface="Verdana"/>
              </a:rPr>
              <a:t> , you can call it whatever you like, but it has to be the first parameter of any function in the class:</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lnSpc>
                <a:spcPct val="70000"/>
              </a:lnSpc>
              <a:spcBef>
                <a:spcPts val="8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70000"/>
              </a:lnSpc>
              <a:spcBef>
                <a:spcPts val="8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Use the words </a:t>
            </a:r>
            <a:r>
              <a:rPr i="1" lang="en-GB" sz="1150">
                <a:solidFill>
                  <a:schemeClr val="dk1"/>
                </a:solidFill>
                <a:highlight>
                  <a:srgbClr val="F1F1F1"/>
                </a:highlight>
                <a:latin typeface="Verdana"/>
                <a:ea typeface="Verdana"/>
                <a:cs typeface="Verdana"/>
                <a:sym typeface="Verdana"/>
              </a:rPr>
              <a:t>mysillyobject</a:t>
            </a:r>
            <a:r>
              <a:rPr lang="en-GB" sz="1150">
                <a:solidFill>
                  <a:schemeClr val="dk1"/>
                </a:solidFill>
                <a:highlight>
                  <a:srgbClr val="F1F1F1"/>
                </a:highlight>
                <a:latin typeface="Verdana"/>
                <a:ea typeface="Verdana"/>
                <a:cs typeface="Verdana"/>
                <a:sym typeface="Verdana"/>
              </a:rPr>
              <a:t> and </a:t>
            </a:r>
            <a:r>
              <a:rPr i="1" lang="en-GB" sz="1150">
                <a:solidFill>
                  <a:schemeClr val="dk1"/>
                </a:solidFill>
                <a:highlight>
                  <a:srgbClr val="F1F1F1"/>
                </a:highlight>
                <a:latin typeface="Verdana"/>
                <a:ea typeface="Verdana"/>
                <a:cs typeface="Verdana"/>
                <a:sym typeface="Verdana"/>
              </a:rPr>
              <a:t>abc</a:t>
            </a:r>
            <a:r>
              <a:rPr lang="en-GB" sz="1150">
                <a:solidFill>
                  <a:schemeClr val="dk1"/>
                </a:solidFill>
                <a:highlight>
                  <a:srgbClr val="F1F1F1"/>
                </a:highlight>
                <a:latin typeface="Verdana"/>
                <a:ea typeface="Verdana"/>
                <a:cs typeface="Verdana"/>
                <a:sym typeface="Verdana"/>
              </a:rPr>
              <a:t> instead of </a:t>
            </a:r>
            <a:r>
              <a:rPr i="1" lang="en-GB" sz="1150">
                <a:solidFill>
                  <a:schemeClr val="dk1"/>
                </a:solidFill>
                <a:highlight>
                  <a:srgbClr val="F1F1F1"/>
                </a:highlight>
                <a:latin typeface="Verdana"/>
                <a:ea typeface="Verdana"/>
                <a:cs typeface="Verdana"/>
                <a:sym typeface="Verdana"/>
              </a:rPr>
              <a:t>self</a:t>
            </a:r>
            <a:r>
              <a:rPr lang="en-GB" sz="1150">
                <a:solidFill>
                  <a:schemeClr val="dk1"/>
                </a:solidFill>
                <a:highlight>
                  <a:srgbClr val="F1F1F1"/>
                </a:highlight>
                <a:latin typeface="Verdana"/>
                <a:ea typeface="Verdana"/>
                <a:cs typeface="Verdana"/>
                <a:sym typeface="Verdana"/>
              </a:rPr>
              <a:t>:</a:t>
            </a:r>
            <a:endParaRPr sz="1150">
              <a:solidFill>
                <a:schemeClr val="dk1"/>
              </a:solidFill>
              <a:highlight>
                <a:srgbClr val="F1F1F1"/>
              </a:highlight>
              <a:latin typeface="Verdana"/>
              <a:ea typeface="Verdana"/>
              <a:cs typeface="Verdana"/>
              <a:sym typeface="Verdana"/>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class</a:t>
            </a:r>
            <a:r>
              <a:rPr lang="en-GB" sz="1150">
                <a:solidFill>
                  <a:schemeClr val="dk1"/>
                </a:solidFill>
                <a:highlight>
                  <a:srgbClr val="FFFFFF"/>
                </a:highlight>
                <a:latin typeface="Courier New"/>
                <a:ea typeface="Courier New"/>
                <a:cs typeface="Courier New"/>
                <a:sym typeface="Courier New"/>
              </a:rPr>
              <a:t> Person: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__init__(mysillyobject, name, age):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mysillyobject.name = 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mysillyobject.age = age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myfunc(abc):</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"Hello my name is "</a:t>
            </a:r>
            <a:r>
              <a:rPr lang="en-GB" sz="1150">
                <a:solidFill>
                  <a:schemeClr val="dk1"/>
                </a:solidFill>
                <a:highlight>
                  <a:srgbClr val="FFFFFF"/>
                </a:highlight>
                <a:latin typeface="Courier New"/>
                <a:ea typeface="Courier New"/>
                <a:cs typeface="Courier New"/>
                <a:sym typeface="Courier New"/>
              </a:rPr>
              <a:t> + abc.name)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p1 = Person(</a:t>
            </a:r>
            <a:r>
              <a:rPr lang="en-GB" sz="1150">
                <a:solidFill>
                  <a:srgbClr val="A52A2A"/>
                </a:solidFill>
                <a:highlight>
                  <a:srgbClr val="FFFFFF"/>
                </a:highlight>
                <a:latin typeface="Courier New"/>
                <a:ea typeface="Courier New"/>
                <a:cs typeface="Courier New"/>
                <a:sym typeface="Courier New"/>
              </a:rPr>
              <a:t>"John"</a:t>
            </a:r>
            <a:r>
              <a:rPr lang="en-GB" sz="1150">
                <a:solidFill>
                  <a:schemeClr val="dk1"/>
                </a:solidFill>
                <a:highlight>
                  <a:srgbClr val="FFFFFF"/>
                </a:highlight>
                <a:latin typeface="Courier New"/>
                <a:ea typeface="Courier New"/>
                <a:cs typeface="Courier New"/>
                <a:sym typeface="Courier New"/>
              </a:rPr>
              <a:t>, </a:t>
            </a:r>
            <a:r>
              <a:rPr lang="en-GB" sz="1150">
                <a:solidFill>
                  <a:srgbClr val="FF0000"/>
                </a:solidFill>
                <a:highlight>
                  <a:srgbClr val="FFFFFF"/>
                </a:highlight>
                <a:latin typeface="Courier New"/>
                <a:ea typeface="Courier New"/>
                <a:cs typeface="Courier New"/>
                <a:sym typeface="Courier New"/>
              </a:rPr>
              <a:t>36</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7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p1.myfunc()</a:t>
            </a:r>
            <a:endParaRPr sz="1150">
              <a:solidFill>
                <a:schemeClr val="dk1"/>
              </a:solidFill>
              <a:highlight>
                <a:srgbClr val="FFFFFF"/>
              </a:highlight>
              <a:latin typeface="Courier New"/>
              <a:ea typeface="Courier New"/>
              <a:cs typeface="Courier New"/>
              <a:sym typeface="Courier New"/>
            </a:endParaRPr>
          </a:p>
          <a:p>
            <a:pPr indent="0" lvl="0" marL="0" rtl="0" algn="l">
              <a:lnSpc>
                <a:spcPct val="70000"/>
              </a:lnSpc>
              <a:spcBef>
                <a:spcPts val="800"/>
              </a:spcBef>
              <a:spcAft>
                <a:spcPts val="8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45"/>
          <p:cNvSpPr txBox="1"/>
          <p:nvPr>
            <p:ph idx="1" type="body"/>
          </p:nvPr>
        </p:nvSpPr>
        <p:spPr>
          <a:xfrm>
            <a:off x="643325" y="478427"/>
            <a:ext cx="7039800" cy="4311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latin typeface="Calibri"/>
                <a:ea typeface="Calibri"/>
                <a:cs typeface="Calibri"/>
                <a:sym typeface="Calibri"/>
              </a:rPr>
              <a:t>Modify attribute:</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point1.x=11       #assign new value</a:t>
            </a:r>
            <a:endParaRPr>
              <a:solidFill>
                <a:srgbClr val="000000"/>
              </a:solidFill>
              <a:latin typeface="Calibri"/>
              <a:ea typeface="Calibri"/>
              <a:cs typeface="Calibri"/>
              <a:sym typeface="Calibri"/>
            </a:endParaRPr>
          </a:p>
          <a:p>
            <a:pPr indent="0" lvl="0" marL="0" rtl="0" algn="l">
              <a:spcBef>
                <a:spcPts val="800"/>
              </a:spcBef>
              <a:spcAft>
                <a:spcPts val="0"/>
              </a:spcAft>
              <a:buNone/>
            </a:pPr>
            <a:r>
              <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Delete attribute:</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d</a:t>
            </a:r>
            <a:r>
              <a:rPr lang="en-GB">
                <a:solidFill>
                  <a:srgbClr val="000000"/>
                </a:solidFill>
                <a:latin typeface="Calibri"/>
                <a:ea typeface="Calibri"/>
                <a:cs typeface="Calibri"/>
                <a:sym typeface="Calibri"/>
              </a:rPr>
              <a:t>el   Student1.age </a:t>
            </a:r>
            <a:endParaRPr>
              <a:solidFill>
                <a:srgbClr val="000000"/>
              </a:solidFill>
              <a:latin typeface="Calibri"/>
              <a:ea typeface="Calibri"/>
              <a:cs typeface="Calibri"/>
              <a:sym typeface="Calibri"/>
            </a:endParaRPr>
          </a:p>
          <a:p>
            <a:pPr indent="0" lvl="0" marL="0" rtl="0" algn="l">
              <a:spcBef>
                <a:spcPts val="800"/>
              </a:spcBef>
              <a:spcAft>
                <a:spcPts val="0"/>
              </a:spcAft>
              <a:buNone/>
            </a:pPr>
            <a:r>
              <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Delete object:</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d</a:t>
            </a:r>
            <a:r>
              <a:rPr lang="en-GB">
                <a:solidFill>
                  <a:srgbClr val="000000"/>
                </a:solidFill>
                <a:latin typeface="Calibri"/>
                <a:ea typeface="Calibri"/>
                <a:cs typeface="Calibri"/>
                <a:sym typeface="Calibri"/>
              </a:rPr>
              <a:t>el    student1 </a:t>
            </a:r>
            <a:endParaRPr>
              <a:solidFill>
                <a:srgbClr val="000000"/>
              </a:solidFill>
              <a:latin typeface="Calibri"/>
              <a:ea typeface="Calibri"/>
              <a:cs typeface="Calibri"/>
              <a:sym typeface="Calibri"/>
            </a:endParaRPr>
          </a:p>
          <a:p>
            <a:pPr indent="0" lvl="0" marL="0" rtl="0" algn="l">
              <a:spcBef>
                <a:spcPts val="800"/>
              </a:spcBef>
              <a:spcAft>
                <a:spcPts val="0"/>
              </a:spcAft>
              <a:buNone/>
            </a:pPr>
            <a:r>
              <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Pass statement:</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c</a:t>
            </a:r>
            <a:r>
              <a:rPr lang="en-GB">
                <a:solidFill>
                  <a:srgbClr val="000000"/>
                </a:solidFill>
                <a:latin typeface="Calibri"/>
                <a:ea typeface="Calibri"/>
                <a:cs typeface="Calibri"/>
                <a:sym typeface="Calibri"/>
              </a:rPr>
              <a:t>lass myClass:</a:t>
            </a:r>
            <a:endParaRPr>
              <a:solidFill>
                <a:srgbClr val="000000"/>
              </a:solidFill>
              <a:latin typeface="Calibri"/>
              <a:ea typeface="Calibri"/>
              <a:cs typeface="Calibri"/>
              <a:sym typeface="Calibri"/>
            </a:endParaRPr>
          </a:p>
          <a:p>
            <a:pPr indent="0" lvl="0" marL="0" rtl="0" algn="l">
              <a:spcBef>
                <a:spcPts val="800"/>
              </a:spcBef>
              <a:spcAft>
                <a:spcPts val="0"/>
              </a:spcAft>
              <a:buNone/>
            </a:pPr>
            <a:r>
              <a:rPr lang="en-GB">
                <a:solidFill>
                  <a:srgbClr val="000000"/>
                </a:solidFill>
                <a:latin typeface="Calibri"/>
                <a:ea typeface="Calibri"/>
                <a:cs typeface="Calibri"/>
                <a:sym typeface="Calibri"/>
              </a:rPr>
              <a:t>	pass</a:t>
            </a:r>
            <a:endParaRPr>
              <a:solidFill>
                <a:srgbClr val="000000"/>
              </a:solidFill>
              <a:latin typeface="Calibri"/>
              <a:ea typeface="Calibri"/>
              <a:cs typeface="Calibri"/>
              <a:sym typeface="Calibri"/>
            </a:endParaRPr>
          </a:p>
          <a:p>
            <a:pPr indent="0" lvl="0" marL="0" rtl="0" algn="l">
              <a:spcBef>
                <a:spcPts val="800"/>
              </a:spcBef>
              <a:spcAft>
                <a:spcPts val="0"/>
              </a:spcAft>
              <a:buNone/>
            </a:pPr>
            <a:r>
              <a:t/>
            </a:r>
            <a:endParaRPr>
              <a:solidFill>
                <a:srgbClr val="000000"/>
              </a:solidFill>
              <a:latin typeface="Calibri"/>
              <a:ea typeface="Calibri"/>
              <a:cs typeface="Calibri"/>
              <a:sym typeface="Calibri"/>
            </a:endParaRPr>
          </a:p>
          <a:p>
            <a:pPr indent="0" lvl="0" marL="0" rtl="0" algn="l">
              <a:spcBef>
                <a:spcPts val="800"/>
              </a:spcBef>
              <a:spcAft>
                <a:spcPts val="0"/>
              </a:spcAft>
              <a:buNone/>
            </a:pPr>
            <a:r>
              <a:t/>
            </a:r>
            <a:endParaRPr>
              <a:solidFill>
                <a:srgbClr val="000000"/>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6"/>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2400">
                <a:solidFill>
                  <a:srgbClr val="000000"/>
                </a:solidFill>
                <a:latin typeface="Calibri"/>
                <a:ea typeface="Calibri"/>
                <a:cs typeface="Calibri"/>
                <a:sym typeface="Calibri"/>
              </a:rPr>
              <a:t>Inheritance</a:t>
            </a:r>
            <a:endParaRPr sz="2400">
              <a:solidFill>
                <a:srgbClr val="000000"/>
              </a:solidFill>
              <a:latin typeface="Calibri"/>
              <a:ea typeface="Calibri"/>
              <a:cs typeface="Calibri"/>
              <a:sym typeface="Calibri"/>
            </a:endParaRPr>
          </a:p>
          <a:p>
            <a:pPr indent="0" lvl="0" marL="0" rtl="0" algn="l">
              <a:spcBef>
                <a:spcPts val="800"/>
              </a:spcBef>
              <a:spcAft>
                <a:spcPts val="0"/>
              </a:spcAft>
              <a:buNone/>
            </a:pPr>
            <a:r>
              <a:t/>
            </a:r>
            <a:endParaRPr sz="2400">
              <a:solidFill>
                <a:srgbClr val="000000"/>
              </a:solidFill>
              <a:latin typeface="Calibri"/>
              <a:ea typeface="Calibri"/>
              <a:cs typeface="Calibri"/>
              <a:sym typeface="Calibri"/>
            </a:endParaRPr>
          </a:p>
          <a:p>
            <a:pPr indent="0" lvl="0" marL="0" rtl="0" algn="l">
              <a:spcBef>
                <a:spcPts val="800"/>
              </a:spcBef>
              <a:spcAft>
                <a:spcPts val="0"/>
              </a:spcAft>
              <a:buNone/>
            </a:pPr>
            <a:r>
              <a:rPr lang="en-GB" sz="2400">
                <a:solidFill>
                  <a:srgbClr val="000000"/>
                </a:solidFill>
                <a:latin typeface="Calibri"/>
                <a:ea typeface="Calibri"/>
                <a:cs typeface="Calibri"/>
                <a:sym typeface="Calibri"/>
              </a:rPr>
              <a:t>Modules</a:t>
            </a:r>
            <a:endParaRPr sz="2400">
              <a:solidFill>
                <a:srgbClr val="000000"/>
              </a:solidFill>
              <a:latin typeface="Calibri"/>
              <a:ea typeface="Calibri"/>
              <a:cs typeface="Calibri"/>
              <a:sym typeface="Calibri"/>
            </a:endParaRPr>
          </a:p>
          <a:p>
            <a:pPr indent="0" lvl="0" marL="0" rtl="0" algn="l">
              <a:spcBef>
                <a:spcPts val="800"/>
              </a:spcBef>
              <a:spcAft>
                <a:spcPts val="0"/>
              </a:spcAft>
              <a:buNone/>
            </a:pPr>
            <a:r>
              <a:t/>
            </a:r>
            <a:endParaRPr sz="2400">
              <a:solidFill>
                <a:srgbClr val="000000"/>
              </a:solidFill>
              <a:latin typeface="Calibri"/>
              <a:ea typeface="Calibri"/>
              <a:cs typeface="Calibri"/>
              <a:sym typeface="Calibri"/>
            </a:endParaRPr>
          </a:p>
          <a:p>
            <a:pPr indent="0" lvl="0" marL="0" rtl="0" algn="l">
              <a:spcBef>
                <a:spcPts val="800"/>
              </a:spcBef>
              <a:spcAft>
                <a:spcPts val="0"/>
              </a:spcAft>
              <a:buNone/>
            </a:pPr>
            <a:r>
              <a:rPr lang="en-GB" sz="2400">
                <a:solidFill>
                  <a:srgbClr val="000000"/>
                </a:solidFill>
                <a:latin typeface="Calibri"/>
                <a:ea typeface="Calibri"/>
                <a:cs typeface="Calibri"/>
                <a:sym typeface="Calibri"/>
              </a:rPr>
              <a:t>Random </a:t>
            </a:r>
            <a:endParaRPr sz="2400">
              <a:solidFill>
                <a:srgbClr val="000000"/>
              </a:solidFill>
              <a:latin typeface="Calibri"/>
              <a:ea typeface="Calibri"/>
              <a:cs typeface="Calibri"/>
              <a:sym typeface="Calibri"/>
            </a:endParaRPr>
          </a:p>
        </p:txBody>
      </p:sp>
      <p:sp>
        <p:nvSpPr>
          <p:cNvPr id="837" name="Google Shape;837;p146"/>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sz="3200">
                <a:latin typeface="Calibri"/>
                <a:ea typeface="Calibri"/>
                <a:cs typeface="Calibri"/>
                <a:sym typeface="Calibri"/>
              </a:rPr>
              <a:t>Session 13</a:t>
            </a:r>
            <a:endParaRPr b="1" sz="3200">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7"/>
          <p:cNvSpPr txBox="1"/>
          <p:nvPr>
            <p:ph idx="1" type="body"/>
          </p:nvPr>
        </p:nvSpPr>
        <p:spPr>
          <a:xfrm>
            <a:off x="628650" y="286152"/>
            <a:ext cx="7039800" cy="4396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t> </a:t>
            </a:r>
            <a:r>
              <a:rPr lang="en-GB" sz="2400">
                <a:solidFill>
                  <a:schemeClr val="dk1"/>
                </a:solidFill>
                <a:highlight>
                  <a:srgbClr val="FFFFFF"/>
                </a:highlight>
                <a:latin typeface="Arial"/>
                <a:ea typeface="Arial"/>
                <a:cs typeface="Arial"/>
                <a:sym typeface="Arial"/>
              </a:rPr>
              <a:t>Python Inheritance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Inheritance allows us to define a class that inherits all the methods and properties from another class.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Parent class is the class being inherited from, also called base class.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Child class is the class that inherits from another class, also called derived class.</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48"/>
          <p:cNvSpPr txBox="1"/>
          <p:nvPr>
            <p:ph idx="1" type="body"/>
          </p:nvPr>
        </p:nvSpPr>
        <p:spPr>
          <a:xfrm>
            <a:off x="628650" y="388875"/>
            <a:ext cx="7039800" cy="48207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Create a Parent Class</a:t>
            </a:r>
            <a:endParaRPr sz="2400">
              <a:solidFill>
                <a:schemeClr val="dk1"/>
              </a:solidFill>
              <a:highlight>
                <a:srgbClr val="FFFFFF"/>
              </a:highlight>
              <a:latin typeface="Arial"/>
              <a:ea typeface="Arial"/>
              <a:cs typeface="Arial"/>
              <a:sym typeface="Arial"/>
            </a:endParaRPr>
          </a:p>
          <a:p>
            <a:pPr indent="0" lvl="0" marL="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Any class can be a parent class, so the syntax is the same as creating any other class:</a:t>
            </a:r>
            <a:endParaRPr sz="1150">
              <a:solidFill>
                <a:schemeClr val="dk1"/>
              </a:solidFill>
              <a:highlight>
                <a:srgbClr val="FFFFFF"/>
              </a:highlight>
              <a:latin typeface="Verdana"/>
              <a:ea typeface="Verdana"/>
              <a:cs typeface="Verdana"/>
              <a:sym typeface="Verdana"/>
            </a:endParaRPr>
          </a:p>
          <a:p>
            <a:pPr indent="0" lvl="0" marL="0" rtl="0" algn="l">
              <a:lnSpc>
                <a:spcPct val="80000"/>
              </a:lnSpc>
              <a:spcBef>
                <a:spcPts val="8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80000"/>
              </a:lnSpc>
              <a:spcBef>
                <a:spcPts val="800"/>
              </a:spcBef>
              <a:spcAft>
                <a:spcPts val="0"/>
              </a:spcAft>
              <a:buNone/>
            </a:pPr>
            <a:r>
              <a:rPr lang="en-GB" sz="1150">
                <a:solidFill>
                  <a:schemeClr val="dk1"/>
                </a:solidFill>
                <a:highlight>
                  <a:srgbClr val="F1F1F1"/>
                </a:highlight>
                <a:latin typeface="Verdana"/>
                <a:ea typeface="Verdana"/>
                <a:cs typeface="Verdana"/>
                <a:sym typeface="Verdana"/>
              </a:rPr>
              <a:t>Create a class named </a:t>
            </a:r>
            <a:r>
              <a:rPr lang="en-GB" sz="1200">
                <a:solidFill>
                  <a:srgbClr val="DC143C"/>
                </a:solidFill>
                <a:highlight>
                  <a:srgbClr val="F1F1F1"/>
                </a:highlight>
                <a:latin typeface="Courier New"/>
                <a:ea typeface="Courier New"/>
                <a:cs typeface="Courier New"/>
                <a:sym typeface="Courier New"/>
              </a:rPr>
              <a:t>Person</a:t>
            </a:r>
            <a:r>
              <a:rPr lang="en-GB" sz="1150">
                <a:solidFill>
                  <a:schemeClr val="dk1"/>
                </a:solidFill>
                <a:highlight>
                  <a:srgbClr val="F1F1F1"/>
                </a:highlight>
                <a:latin typeface="Verdana"/>
                <a:ea typeface="Verdana"/>
                <a:cs typeface="Verdana"/>
                <a:sym typeface="Verdana"/>
              </a:rPr>
              <a:t>, with </a:t>
            </a:r>
            <a:r>
              <a:rPr lang="en-GB" sz="1200">
                <a:solidFill>
                  <a:srgbClr val="DC143C"/>
                </a:solidFill>
                <a:highlight>
                  <a:srgbClr val="F1F1F1"/>
                </a:highlight>
                <a:latin typeface="Courier New"/>
                <a:ea typeface="Courier New"/>
                <a:cs typeface="Courier New"/>
                <a:sym typeface="Courier New"/>
              </a:rPr>
              <a:t>firstname</a:t>
            </a:r>
            <a:r>
              <a:rPr lang="en-GB" sz="1150">
                <a:solidFill>
                  <a:schemeClr val="dk1"/>
                </a:solidFill>
                <a:highlight>
                  <a:srgbClr val="F1F1F1"/>
                </a:highlight>
                <a:latin typeface="Verdana"/>
                <a:ea typeface="Verdana"/>
                <a:cs typeface="Verdana"/>
                <a:sym typeface="Verdana"/>
              </a:rPr>
              <a:t> and </a:t>
            </a:r>
            <a:r>
              <a:rPr lang="en-GB" sz="1200">
                <a:solidFill>
                  <a:srgbClr val="DC143C"/>
                </a:solidFill>
                <a:highlight>
                  <a:srgbClr val="F1F1F1"/>
                </a:highlight>
                <a:latin typeface="Courier New"/>
                <a:ea typeface="Courier New"/>
                <a:cs typeface="Courier New"/>
                <a:sym typeface="Courier New"/>
              </a:rPr>
              <a:t>lastname</a:t>
            </a:r>
            <a:r>
              <a:rPr lang="en-GB" sz="1150">
                <a:solidFill>
                  <a:schemeClr val="dk1"/>
                </a:solidFill>
                <a:highlight>
                  <a:srgbClr val="F1F1F1"/>
                </a:highlight>
                <a:latin typeface="Verdana"/>
                <a:ea typeface="Verdana"/>
                <a:cs typeface="Verdana"/>
                <a:sym typeface="Verdana"/>
              </a:rPr>
              <a:t> properties, and a </a:t>
            </a:r>
            <a:r>
              <a:rPr lang="en-GB" sz="1200">
                <a:solidFill>
                  <a:srgbClr val="DC143C"/>
                </a:solidFill>
                <a:highlight>
                  <a:srgbClr val="F1F1F1"/>
                </a:highlight>
                <a:latin typeface="Courier New"/>
                <a:ea typeface="Courier New"/>
                <a:cs typeface="Courier New"/>
                <a:sym typeface="Courier New"/>
              </a:rPr>
              <a:t>printname</a:t>
            </a:r>
            <a:r>
              <a:rPr lang="en-GB" sz="1150">
                <a:solidFill>
                  <a:schemeClr val="dk1"/>
                </a:solidFill>
                <a:highlight>
                  <a:srgbClr val="F1F1F1"/>
                </a:highlight>
                <a:latin typeface="Verdana"/>
                <a:ea typeface="Verdana"/>
                <a:cs typeface="Verdana"/>
                <a:sym typeface="Verdana"/>
              </a:rPr>
              <a:t> method:</a:t>
            </a:r>
            <a:endParaRPr sz="1150">
              <a:solidFill>
                <a:schemeClr val="dk1"/>
              </a:solidFill>
              <a:highlight>
                <a:srgbClr val="F1F1F1"/>
              </a:highlight>
              <a:latin typeface="Verdana"/>
              <a:ea typeface="Verdana"/>
              <a:cs typeface="Verdana"/>
              <a:sym typeface="Verdana"/>
            </a:endParaRPr>
          </a:p>
          <a:p>
            <a:pPr indent="0" lvl="0" marL="0" rtl="0" algn="l">
              <a:lnSpc>
                <a:spcPct val="80000"/>
              </a:lnSpc>
              <a:spcBef>
                <a:spcPts val="800"/>
              </a:spcBef>
              <a:spcAft>
                <a:spcPts val="0"/>
              </a:spcAft>
              <a:buClr>
                <a:schemeClr val="dk1"/>
              </a:buClr>
              <a:buSzPts val="1100"/>
              <a:buFont typeface="Arial"/>
              <a:buNone/>
            </a:pPr>
            <a:r>
              <a:t/>
            </a:r>
            <a:endParaRPr sz="1150">
              <a:solidFill>
                <a:schemeClr val="dk1"/>
              </a:solidFill>
              <a:highlight>
                <a:srgbClr val="F1F1F1"/>
              </a:highlight>
              <a:latin typeface="Verdana"/>
              <a:ea typeface="Verdana"/>
              <a:cs typeface="Verdana"/>
              <a:sym typeface="Verdana"/>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class</a:t>
            </a:r>
            <a:r>
              <a:rPr lang="en-GB" sz="1150">
                <a:solidFill>
                  <a:schemeClr val="dk1"/>
                </a:solidFill>
                <a:highlight>
                  <a:srgbClr val="FFFFFF"/>
                </a:highlight>
                <a:latin typeface="Courier New"/>
                <a:ea typeface="Courier New"/>
                <a:cs typeface="Courier New"/>
                <a:sym typeface="Courier New"/>
              </a:rPr>
              <a:t> Person: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__init__(self, fname, lname):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self.firstname = fname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self.lastname = lname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printname(self):</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print(self.firstname, self.lastname)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rgbClr val="008000"/>
                </a:solidFill>
                <a:highlight>
                  <a:srgbClr val="FFFFFF"/>
                </a:highlight>
                <a:latin typeface="Courier New"/>
                <a:ea typeface="Courier New"/>
                <a:cs typeface="Courier New"/>
                <a:sym typeface="Courier New"/>
              </a:rPr>
              <a:t>#Use the Person class to create an object, and then execute the printname method:</a:t>
            </a:r>
            <a:endParaRPr sz="1150">
              <a:solidFill>
                <a:srgbClr val="008000"/>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x = Person(</a:t>
            </a:r>
            <a:r>
              <a:rPr lang="en-GB" sz="1150">
                <a:solidFill>
                  <a:srgbClr val="A52A2A"/>
                </a:solidFill>
                <a:highlight>
                  <a:srgbClr val="FFFFFF"/>
                </a:highlight>
                <a:latin typeface="Courier New"/>
                <a:ea typeface="Courier New"/>
                <a:cs typeface="Courier New"/>
                <a:sym typeface="Courier New"/>
              </a:rPr>
              <a:t>"John"</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"Doe"</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x.printname()</a:t>
            </a:r>
            <a:endParaRPr sz="1150">
              <a:solidFill>
                <a:schemeClr val="dk1"/>
              </a:solidFill>
              <a:highlight>
                <a:srgbClr val="FFFFFF"/>
              </a:highlight>
              <a:latin typeface="Courier New"/>
              <a:ea typeface="Courier New"/>
              <a:cs typeface="Courier New"/>
              <a:sym typeface="Courier New"/>
            </a:endParaRPr>
          </a:p>
          <a:p>
            <a:pPr indent="0" lvl="0" marL="0" rtl="0" algn="l">
              <a:lnSpc>
                <a:spcPct val="80000"/>
              </a:lnSpc>
              <a:spcBef>
                <a:spcPts val="800"/>
              </a:spcBef>
              <a:spcAft>
                <a:spcPts val="8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49"/>
          <p:cNvSpPr txBox="1"/>
          <p:nvPr>
            <p:ph idx="1" type="body"/>
          </p:nvPr>
        </p:nvSpPr>
        <p:spPr>
          <a:xfrm>
            <a:off x="628650" y="132077"/>
            <a:ext cx="7039800" cy="45510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Create a Child Class</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create a class that inherits the functionality from another class, send the parent class as a parameter when creating the child class: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Create a class named </a:t>
            </a:r>
            <a:r>
              <a:rPr lang="en-GB" sz="1200">
                <a:solidFill>
                  <a:srgbClr val="DC143C"/>
                </a:solidFill>
                <a:highlight>
                  <a:srgbClr val="F1F1F1"/>
                </a:highlight>
                <a:latin typeface="Courier New"/>
                <a:ea typeface="Courier New"/>
                <a:cs typeface="Courier New"/>
                <a:sym typeface="Courier New"/>
              </a:rPr>
              <a:t>Student</a:t>
            </a:r>
            <a:r>
              <a:rPr lang="en-GB" sz="1150">
                <a:solidFill>
                  <a:schemeClr val="dk1"/>
                </a:solidFill>
                <a:highlight>
                  <a:srgbClr val="F1F1F1"/>
                </a:highlight>
                <a:latin typeface="Verdana"/>
                <a:ea typeface="Verdana"/>
                <a:cs typeface="Verdana"/>
                <a:sym typeface="Verdana"/>
              </a:rPr>
              <a:t>, which will inherit the properties and methods from the </a:t>
            </a:r>
            <a:r>
              <a:rPr lang="en-GB" sz="1200">
                <a:solidFill>
                  <a:srgbClr val="DC143C"/>
                </a:solidFill>
                <a:highlight>
                  <a:srgbClr val="F1F1F1"/>
                </a:highlight>
                <a:latin typeface="Courier New"/>
                <a:ea typeface="Courier New"/>
                <a:cs typeface="Courier New"/>
                <a:sym typeface="Courier New"/>
              </a:rPr>
              <a:t>Person</a:t>
            </a:r>
            <a:r>
              <a:rPr lang="en-GB" sz="1150">
                <a:solidFill>
                  <a:schemeClr val="dk1"/>
                </a:solidFill>
                <a:highlight>
                  <a:srgbClr val="F1F1F1"/>
                </a:highlight>
                <a:latin typeface="Verdana"/>
                <a:ea typeface="Verdana"/>
                <a:cs typeface="Verdana"/>
                <a:sym typeface="Verdana"/>
              </a:rPr>
              <a:t> class:</a:t>
            </a:r>
            <a:endParaRPr sz="1150">
              <a:solidFill>
                <a:schemeClr val="dk1"/>
              </a:solidFill>
              <a:highlight>
                <a:srgbClr val="F1F1F1"/>
              </a:highlight>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class</a:t>
            </a:r>
            <a:r>
              <a:rPr lang="en-GB" sz="1150">
                <a:solidFill>
                  <a:schemeClr val="dk1"/>
                </a:solidFill>
                <a:highlight>
                  <a:srgbClr val="FFFFFF"/>
                </a:highlight>
                <a:latin typeface="Courier New"/>
                <a:ea typeface="Courier New"/>
                <a:cs typeface="Courier New"/>
                <a:sym typeface="Courier New"/>
              </a:rPr>
              <a:t> Student(Person):</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pass</a:t>
            </a:r>
            <a:endParaRPr sz="1150">
              <a:solidFill>
                <a:srgbClr val="0000CD"/>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50"/>
          <p:cNvSpPr txBox="1"/>
          <p:nvPr>
            <p:ph idx="1" type="body"/>
          </p:nvPr>
        </p:nvSpPr>
        <p:spPr>
          <a:xfrm>
            <a:off x="293625" y="147003"/>
            <a:ext cx="7039800" cy="4996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400">
                <a:solidFill>
                  <a:srgbClr val="000000"/>
                </a:solidFill>
              </a:rPr>
              <a:t>Exercise: </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create a parent class named students:</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each student must have a name, ID number ,major, a method to print an ID card.</a:t>
            </a:r>
            <a:endParaRPr sz="1400">
              <a:solidFill>
                <a:srgbClr val="000000"/>
              </a:solidFill>
            </a:endParaRPr>
          </a:p>
          <a:p>
            <a:pPr indent="0" lvl="0" marL="0" rtl="0" algn="l">
              <a:spcBef>
                <a:spcPts val="800"/>
              </a:spcBef>
              <a:spcAft>
                <a:spcPts val="0"/>
              </a:spcAft>
              <a:buClr>
                <a:schemeClr val="dk1"/>
              </a:buClr>
              <a:buSzPts val="1100"/>
              <a:buFont typeface="Arial"/>
              <a:buNone/>
            </a:pPr>
            <a:r>
              <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create a child class of IT students:</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each med student must have:</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name, ID number, major, a method to print an ID card,</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a method to create a gmail account using this format: firstname.lastname.yearofbirth@gmail.com</a:t>
            </a:r>
            <a:endParaRPr sz="1400">
              <a:solidFill>
                <a:srgbClr val="000000"/>
              </a:solidFill>
            </a:endParaRPr>
          </a:p>
          <a:p>
            <a:pPr indent="0" lvl="0" marL="0" rtl="0" algn="l">
              <a:spcBef>
                <a:spcPts val="800"/>
              </a:spcBef>
              <a:spcAft>
                <a:spcPts val="0"/>
              </a:spcAft>
              <a:buClr>
                <a:schemeClr val="dk1"/>
              </a:buClr>
              <a:buSzPts val="1100"/>
              <a:buFont typeface="Arial"/>
              <a:buNone/>
            </a:pPr>
            <a:r>
              <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create a child class of law students:</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each law students must have:</a:t>
            </a:r>
            <a:endParaRPr sz="1400">
              <a:solidFill>
                <a:srgbClr val="000000"/>
              </a:solidFill>
            </a:endParaRPr>
          </a:p>
          <a:p>
            <a:pPr indent="0" lvl="0" marL="0" rtl="0" algn="l">
              <a:spcBef>
                <a:spcPts val="800"/>
              </a:spcBef>
              <a:spcAft>
                <a:spcPts val="0"/>
              </a:spcAft>
              <a:buClr>
                <a:schemeClr val="dk1"/>
              </a:buClr>
              <a:buSzPts val="1100"/>
              <a:buFont typeface="Arial"/>
              <a:buNone/>
            </a:pPr>
            <a:r>
              <a:rPr lang="en-GB" sz="1400">
                <a:solidFill>
                  <a:srgbClr val="000000"/>
                </a:solidFill>
              </a:rPr>
              <a:t>a name, ID number ,major, a method to print an ID card, a method to select an internship company randomly (out of 5 companies)</a:t>
            </a:r>
            <a:endParaRPr sz="1400">
              <a:solidFill>
                <a:srgbClr val="000000"/>
              </a:solidFill>
            </a:endParaRPr>
          </a:p>
          <a:p>
            <a:pPr indent="0" lvl="0" marL="0" rtl="0" algn="l">
              <a:spcBef>
                <a:spcPts val="800"/>
              </a:spcBef>
              <a:spcAft>
                <a:spcPts val="0"/>
              </a:spcAft>
              <a:buClr>
                <a:schemeClr val="dk1"/>
              </a:buClr>
              <a:buSzPts val="1100"/>
              <a:buFont typeface="Arial"/>
              <a:buNone/>
            </a:pPr>
            <a:r>
              <a:t/>
            </a:r>
            <a:endParaRPr sz="1400">
              <a:solidFill>
                <a:srgbClr val="000000"/>
              </a:solidFill>
            </a:endParaRPr>
          </a:p>
          <a:p>
            <a:pPr indent="0" lvl="0" marL="0" rtl="0" algn="l">
              <a:spcBef>
                <a:spcPts val="800"/>
              </a:spcBef>
              <a:spcAft>
                <a:spcPts val="0"/>
              </a:spcAft>
              <a:buClr>
                <a:schemeClr val="dk1"/>
              </a:buClr>
              <a:buSzPts val="1100"/>
              <a:buFont typeface="Arial"/>
              <a:buNone/>
            </a:pPr>
            <a:r>
              <a:t/>
            </a:r>
            <a:endParaRPr sz="1400">
              <a:solidFill>
                <a:srgbClr val="000000"/>
              </a:solidFill>
            </a:endParaRPr>
          </a:p>
          <a:p>
            <a:pPr indent="0" lvl="0" marL="0" rtl="0" algn="l">
              <a:spcBef>
                <a:spcPts val="800"/>
              </a:spcBef>
              <a:spcAft>
                <a:spcPts val="0"/>
              </a:spcAft>
              <a:buNone/>
            </a:pPr>
            <a:r>
              <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nvSpPr>
        <p:spPr>
          <a:xfrm>
            <a:off x="2502225" y="1686281"/>
            <a:ext cx="4139700" cy="11727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5400">
                <a:latin typeface="Century Gothic"/>
                <a:ea typeface="Century Gothic"/>
                <a:cs typeface="Century Gothic"/>
                <a:sym typeface="Century Gothic"/>
              </a:rPr>
              <a:t>Thank you</a:t>
            </a:r>
            <a:endParaRPr b="1" sz="5400">
              <a:latin typeface="Century Gothic"/>
              <a:ea typeface="Century Gothic"/>
              <a:cs typeface="Century Gothic"/>
              <a:sym typeface="Century Gothic"/>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51"/>
          <p:cNvSpPr txBox="1"/>
          <p:nvPr>
            <p:ph idx="1" type="body"/>
          </p:nvPr>
        </p:nvSpPr>
        <p:spPr>
          <a:xfrm>
            <a:off x="628650" y="1155000"/>
            <a:ext cx="7039800" cy="3540900"/>
          </a:xfrm>
          <a:prstGeom prst="rect">
            <a:avLst/>
          </a:prstGeom>
        </p:spPr>
        <p:txBody>
          <a:bodyPr anchorCtr="0" anchor="t" bIns="34275" lIns="68575" spcFirstLastPara="1" rIns="68575" wrap="square" tIns="34275">
            <a:noAutofit/>
          </a:bodyPr>
          <a:lstStyle/>
          <a:p>
            <a:pPr indent="0" lvl="0" marL="0" rtl="0" algn="l">
              <a:lnSpc>
                <a:spcPct val="8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Consider a module to be the same as a code library.</a:t>
            </a:r>
            <a:endParaRPr sz="1150">
              <a:solidFill>
                <a:schemeClr val="dk1"/>
              </a:solidFill>
              <a:highlight>
                <a:srgbClr val="FFFFFF"/>
              </a:highlight>
              <a:latin typeface="Verdana"/>
              <a:ea typeface="Verdana"/>
              <a:cs typeface="Verdana"/>
              <a:sym typeface="Verdana"/>
            </a:endParaRPr>
          </a:p>
          <a:p>
            <a:pPr indent="0" lvl="0" marL="0" rtl="0" algn="l">
              <a:lnSpc>
                <a:spcPct val="8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A file containing a set of functions you want to include in your application.</a:t>
            </a:r>
            <a:endParaRPr sz="1150">
              <a:solidFill>
                <a:schemeClr val="dk1"/>
              </a:solidFill>
              <a:highlight>
                <a:srgbClr val="FFFFFF"/>
              </a:highlight>
              <a:latin typeface="Verdana"/>
              <a:ea typeface="Verdana"/>
              <a:cs typeface="Verdana"/>
              <a:sym typeface="Verdana"/>
            </a:endParaRPr>
          </a:p>
          <a:p>
            <a:pPr indent="0" lvl="0" marL="0" rtl="0" algn="l">
              <a:lnSpc>
                <a:spcPct val="85000"/>
              </a:lnSpc>
              <a:spcBef>
                <a:spcPts val="14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lnSpc>
                <a:spcPct val="85000"/>
              </a:lnSpc>
              <a:spcBef>
                <a:spcPts val="14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Create a Module</a:t>
            </a:r>
            <a:endParaRPr sz="2400">
              <a:solidFill>
                <a:schemeClr val="dk1"/>
              </a:solidFill>
              <a:highlight>
                <a:srgbClr val="FFFFFF"/>
              </a:highlight>
              <a:latin typeface="Arial"/>
              <a:ea typeface="Arial"/>
              <a:cs typeface="Arial"/>
              <a:sym typeface="Arial"/>
            </a:endParaRPr>
          </a:p>
          <a:p>
            <a:pPr indent="0" lvl="0" marL="0" rtl="0" algn="l">
              <a:lnSpc>
                <a:spcPct val="8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create a module just save the code you want in a file with the file extension </a:t>
            </a:r>
            <a:r>
              <a:rPr lang="en-GB" sz="1200">
                <a:solidFill>
                  <a:srgbClr val="DC143C"/>
                </a:solidFill>
                <a:highlight>
                  <a:srgbClr val="FFFFFF"/>
                </a:highlight>
                <a:latin typeface="Courier New"/>
                <a:ea typeface="Courier New"/>
                <a:cs typeface="Courier New"/>
                <a:sym typeface="Courier New"/>
              </a:rPr>
              <a:t>.py</a:t>
            </a:r>
            <a:r>
              <a:rPr lang="en-GB" sz="1150">
                <a:solidFill>
                  <a:schemeClr val="dk1"/>
                </a:solidFill>
                <a:highlight>
                  <a:srgbClr val="FFFFFF"/>
                </a:highlight>
                <a:latin typeface="Verdana"/>
                <a:ea typeface="Verdana"/>
                <a:cs typeface="Verdana"/>
                <a:sym typeface="Verdana"/>
              </a:rPr>
              <a:t>:</a:t>
            </a:r>
            <a:endParaRPr sz="1150">
              <a:solidFill>
                <a:schemeClr val="dk1"/>
              </a:solidFill>
              <a:highlight>
                <a:srgbClr val="FFFFFF"/>
              </a:highlight>
              <a:latin typeface="Verdana"/>
              <a:ea typeface="Verdana"/>
              <a:cs typeface="Verdana"/>
              <a:sym typeface="Verdana"/>
            </a:endParaRPr>
          </a:p>
          <a:p>
            <a:pPr indent="0" lvl="0" marL="0" rtl="0" algn="l">
              <a:lnSpc>
                <a:spcPct val="85000"/>
              </a:lnSpc>
              <a:spcBef>
                <a:spcPts val="14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85000"/>
              </a:lnSpc>
              <a:spcBef>
                <a:spcPts val="14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Save this code in a file named </a:t>
            </a:r>
            <a:r>
              <a:rPr lang="en-GB" sz="1200">
                <a:solidFill>
                  <a:srgbClr val="DC143C"/>
                </a:solidFill>
                <a:highlight>
                  <a:srgbClr val="F1F1F1"/>
                </a:highlight>
                <a:latin typeface="Courier New"/>
                <a:ea typeface="Courier New"/>
                <a:cs typeface="Courier New"/>
                <a:sym typeface="Courier New"/>
              </a:rPr>
              <a:t>mymodule.py</a:t>
            </a:r>
            <a:endParaRPr sz="1200">
              <a:solidFill>
                <a:srgbClr val="DC143C"/>
              </a:solidFill>
              <a:highlight>
                <a:srgbClr val="F1F1F1"/>
              </a:highlight>
              <a:latin typeface="Courier New"/>
              <a:ea typeface="Courier New"/>
              <a:cs typeface="Courier New"/>
              <a:sym typeface="Courier New"/>
            </a:endParaRPr>
          </a:p>
          <a:p>
            <a:pPr indent="0" lvl="0" marL="114300" marR="114300" rtl="0" algn="l">
              <a:lnSpc>
                <a:spcPct val="85000"/>
              </a:lnSpc>
              <a:spcBef>
                <a:spcPts val="14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def</a:t>
            </a:r>
            <a:r>
              <a:rPr lang="en-GB" sz="1150">
                <a:solidFill>
                  <a:schemeClr val="dk1"/>
                </a:solidFill>
                <a:highlight>
                  <a:srgbClr val="FFFFFF"/>
                </a:highlight>
                <a:latin typeface="Courier New"/>
                <a:ea typeface="Courier New"/>
                <a:cs typeface="Courier New"/>
                <a:sym typeface="Courier New"/>
              </a:rPr>
              <a:t> greeting(name):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85000"/>
              </a:lnSpc>
              <a:spcBef>
                <a:spcPts val="14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  </a:t>
            </a: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"Hello, "</a:t>
            </a:r>
            <a:r>
              <a:rPr lang="en-GB" sz="1150">
                <a:solidFill>
                  <a:schemeClr val="dk1"/>
                </a:solidFill>
                <a:highlight>
                  <a:srgbClr val="FFFFFF"/>
                </a:highlight>
                <a:latin typeface="Courier New"/>
                <a:ea typeface="Courier New"/>
                <a:cs typeface="Courier New"/>
                <a:sym typeface="Courier New"/>
              </a:rPr>
              <a:t> + name)</a:t>
            </a:r>
            <a:endParaRPr sz="1150">
              <a:solidFill>
                <a:schemeClr val="dk1"/>
              </a:solidFill>
              <a:highlight>
                <a:srgbClr val="FFFFFF"/>
              </a:highlight>
              <a:latin typeface="Courier New"/>
              <a:ea typeface="Courier New"/>
              <a:cs typeface="Courier New"/>
              <a:sym typeface="Courier New"/>
            </a:endParaRPr>
          </a:p>
          <a:p>
            <a:pPr indent="0" lvl="0" marL="0" rtl="0" algn="l">
              <a:lnSpc>
                <a:spcPct val="85000"/>
              </a:lnSpc>
              <a:spcBef>
                <a:spcPts val="1400"/>
              </a:spcBef>
              <a:spcAft>
                <a:spcPts val="1400"/>
              </a:spcAft>
              <a:buNone/>
            </a:pPr>
            <a:r>
              <a:t/>
            </a:r>
            <a:endParaRPr/>
          </a:p>
        </p:txBody>
      </p:sp>
      <p:sp>
        <p:nvSpPr>
          <p:cNvPr id="863" name="Google Shape;863;p151"/>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Modules: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52"/>
          <p:cNvSpPr txBox="1"/>
          <p:nvPr>
            <p:ph idx="1" type="body"/>
          </p:nvPr>
        </p:nvSpPr>
        <p:spPr>
          <a:xfrm>
            <a:off x="173725" y="179127"/>
            <a:ext cx="7039800" cy="47076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Use a Module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Now we can use the module we just created, by using the </a:t>
            </a:r>
            <a:r>
              <a:rPr lang="en-GB" sz="1200">
                <a:solidFill>
                  <a:srgbClr val="DC143C"/>
                </a:solidFill>
                <a:highlight>
                  <a:srgbClr val="FFFFFF"/>
                </a:highlight>
                <a:latin typeface="Courier New"/>
                <a:ea typeface="Courier New"/>
                <a:cs typeface="Courier New"/>
                <a:sym typeface="Courier New"/>
              </a:rPr>
              <a:t>import</a:t>
            </a:r>
            <a:r>
              <a:rPr lang="en-GB" sz="1150">
                <a:solidFill>
                  <a:schemeClr val="dk1"/>
                </a:solidFill>
                <a:highlight>
                  <a:srgbClr val="FFFFFF"/>
                </a:highlight>
                <a:latin typeface="Verdana"/>
                <a:ea typeface="Verdana"/>
                <a:cs typeface="Verdana"/>
                <a:sym typeface="Verdana"/>
              </a:rPr>
              <a:t> statement: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Import the module named mymodule, and call the greeting function:</a:t>
            </a:r>
            <a:endParaRPr sz="1150">
              <a:solidFill>
                <a:schemeClr val="dk1"/>
              </a:solidFill>
              <a:highlight>
                <a:srgbClr val="F1F1F1"/>
              </a:highlight>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import</a:t>
            </a:r>
            <a:r>
              <a:rPr lang="en-GB" sz="1150">
                <a:solidFill>
                  <a:schemeClr val="dk1"/>
                </a:solidFill>
                <a:highlight>
                  <a:srgbClr val="FFFFFF"/>
                </a:highlight>
                <a:latin typeface="Courier New"/>
                <a:ea typeface="Courier New"/>
                <a:cs typeface="Courier New"/>
                <a:sym typeface="Courier New"/>
              </a:rPr>
              <a:t> mymodule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mymodule.greeting(</a:t>
            </a:r>
            <a:r>
              <a:rPr lang="en-GB" sz="1150">
                <a:solidFill>
                  <a:srgbClr val="A52A2A"/>
                </a:solidFill>
                <a:highlight>
                  <a:srgbClr val="FFFFFF"/>
                </a:highlight>
                <a:latin typeface="Courier New"/>
                <a:ea typeface="Courier New"/>
                <a:cs typeface="Courier New"/>
                <a:sym typeface="Courier New"/>
              </a:rPr>
              <a:t>"Jonathan"</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53"/>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000000"/>
                </a:solidFill>
                <a:latin typeface="Courier New"/>
                <a:ea typeface="Courier New"/>
                <a:cs typeface="Courier New"/>
                <a:sym typeface="Courier New"/>
              </a:rPr>
              <a:t>import random</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0000"/>
                </a:solidFill>
                <a:latin typeface="Courier New"/>
                <a:ea typeface="Courier New"/>
                <a:cs typeface="Courier New"/>
                <a:sym typeface="Courier New"/>
              </a:rPr>
              <a:t>print(random.random())</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0000"/>
                </a:solidFill>
                <a:latin typeface="Courier New"/>
                <a:ea typeface="Courier New"/>
                <a:cs typeface="Courier New"/>
                <a:sym typeface="Courier New"/>
              </a:rPr>
              <a:t>L= ["sara", "omar","zaid","mona","manal"]</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0000"/>
                </a:solidFill>
                <a:latin typeface="Courier New"/>
                <a:ea typeface="Courier New"/>
                <a:cs typeface="Courier New"/>
                <a:sym typeface="Courier New"/>
              </a:rPr>
              <a:t>print(random.choice(L))</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0000"/>
                </a:solidFill>
                <a:latin typeface="Courier New"/>
                <a:ea typeface="Courier New"/>
                <a:cs typeface="Courier New"/>
                <a:sym typeface="Courier New"/>
              </a:rPr>
              <a:t>print(random.randint(1,6))</a:t>
            </a:r>
            <a:endParaRPr sz="1050">
              <a:solidFill>
                <a:srgbClr val="000000"/>
              </a:solidFill>
              <a:latin typeface="Courier New"/>
              <a:ea typeface="Courier New"/>
              <a:cs typeface="Courier New"/>
              <a:sym typeface="Courier New"/>
            </a:endParaRPr>
          </a:p>
          <a:p>
            <a:pPr indent="0" lvl="0" marL="0" rtl="0" algn="l">
              <a:spcBef>
                <a:spcPts val="800"/>
              </a:spcBef>
              <a:spcAft>
                <a:spcPts val="0"/>
              </a:spcAft>
              <a:buNone/>
            </a:pPr>
            <a:r>
              <a:t/>
            </a:r>
            <a:endParaRPr/>
          </a:p>
        </p:txBody>
      </p:sp>
      <p:sp>
        <p:nvSpPr>
          <p:cNvPr id="874" name="Google Shape;874;p153"/>
          <p:cNvSpPr txBox="1"/>
          <p:nvPr>
            <p:ph type="title"/>
          </p:nvPr>
        </p:nvSpPr>
        <p:spPr>
          <a:xfrm>
            <a:off x="628650" y="23716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Random module: </a:t>
            </a:r>
            <a:endParaRPr/>
          </a:p>
        </p:txBody>
      </p:sp>
      <p:pic>
        <p:nvPicPr>
          <p:cNvPr id="875" name="Google Shape;875;p153"/>
          <p:cNvPicPr preferRelativeResize="0"/>
          <p:nvPr/>
        </p:nvPicPr>
        <p:blipFill>
          <a:blip r:embed="rId3">
            <a:alphaModFix/>
          </a:blip>
          <a:stretch>
            <a:fillRect/>
          </a:stretch>
        </p:blipFill>
        <p:spPr>
          <a:xfrm>
            <a:off x="4754000" y="1992275"/>
            <a:ext cx="3143250" cy="12763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54"/>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Create a module named math_tools with the following functions:</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maximum_num (x,y,z)</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even_num(x)</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prime_num(x)</a:t>
            </a:r>
            <a:endParaRPr>
              <a:solidFill>
                <a:srgbClr val="000000"/>
              </a:solidFill>
            </a:endParaRPr>
          </a:p>
        </p:txBody>
      </p:sp>
      <p:sp>
        <p:nvSpPr>
          <p:cNvPr id="881" name="Google Shape;881;p154"/>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Exercise: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55"/>
          <p:cNvSpPr txBox="1"/>
          <p:nvPr>
            <p:ph idx="1" type="body"/>
          </p:nvPr>
        </p:nvSpPr>
        <p:spPr>
          <a:xfrm>
            <a:off x="288950" y="1086276"/>
            <a:ext cx="7039800" cy="3610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GB">
                <a:solidFill>
                  <a:schemeClr val="dk1"/>
                </a:solidFill>
              </a:rPr>
              <a:t>File handling</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Directories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Packages</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Try except </a:t>
            </a:r>
            <a:endParaRPr>
              <a:solidFill>
                <a:srgbClr val="000000"/>
              </a:solidFill>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887" name="Google Shape;887;p155"/>
          <p:cNvSpPr txBox="1"/>
          <p:nvPr>
            <p:ph type="title"/>
          </p:nvPr>
        </p:nvSpPr>
        <p:spPr>
          <a:xfrm>
            <a:off x="156250" y="2526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Session 14</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56"/>
          <p:cNvSpPr txBox="1"/>
          <p:nvPr>
            <p:ph idx="1" type="body"/>
          </p:nvPr>
        </p:nvSpPr>
        <p:spPr>
          <a:xfrm>
            <a:off x="180675" y="169602"/>
            <a:ext cx="7039800" cy="4343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File Handling</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 key function for working with files in Python is the </a:t>
            </a:r>
            <a:r>
              <a:rPr lang="en-GB" sz="1200">
                <a:solidFill>
                  <a:srgbClr val="DC143C"/>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Verdana"/>
                <a:ea typeface="Verdana"/>
                <a:cs typeface="Verdana"/>
                <a:sym typeface="Verdana"/>
              </a:rPr>
              <a:t> function.</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 </a:t>
            </a:r>
            <a:r>
              <a:rPr lang="en-GB" sz="1200">
                <a:solidFill>
                  <a:srgbClr val="DC143C"/>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Verdana"/>
                <a:ea typeface="Verdana"/>
                <a:cs typeface="Verdana"/>
                <a:sym typeface="Verdana"/>
              </a:rPr>
              <a:t> function takes two parameters; </a:t>
            </a:r>
            <a:r>
              <a:rPr i="1" lang="en-GB" sz="1150">
                <a:solidFill>
                  <a:schemeClr val="dk1"/>
                </a:solidFill>
                <a:highlight>
                  <a:srgbClr val="FFFFFF"/>
                </a:highlight>
                <a:latin typeface="Verdana"/>
                <a:ea typeface="Verdana"/>
                <a:cs typeface="Verdana"/>
                <a:sym typeface="Verdana"/>
              </a:rPr>
              <a:t>filename</a:t>
            </a:r>
            <a:r>
              <a:rPr lang="en-GB" sz="1150">
                <a:solidFill>
                  <a:schemeClr val="dk1"/>
                </a:solidFill>
                <a:highlight>
                  <a:srgbClr val="FFFFFF"/>
                </a:highlight>
                <a:latin typeface="Verdana"/>
                <a:ea typeface="Verdana"/>
                <a:cs typeface="Verdana"/>
                <a:sym typeface="Verdana"/>
              </a:rPr>
              <a:t>, and </a:t>
            </a:r>
            <a:r>
              <a:rPr i="1" lang="en-GB" sz="1150">
                <a:solidFill>
                  <a:schemeClr val="dk1"/>
                </a:solidFill>
                <a:highlight>
                  <a:srgbClr val="FFFFFF"/>
                </a:highlight>
                <a:latin typeface="Verdana"/>
                <a:ea typeface="Verdana"/>
                <a:cs typeface="Verdana"/>
                <a:sym typeface="Verdana"/>
              </a:rPr>
              <a:t>mode</a:t>
            </a:r>
            <a:r>
              <a:rPr lang="en-GB" sz="1150">
                <a:solidFill>
                  <a:schemeClr val="dk1"/>
                </a:solidFill>
                <a:highlight>
                  <a:srgbClr val="FFFFFF"/>
                </a:highlight>
                <a:latin typeface="Verdana"/>
                <a:ea typeface="Verdana"/>
                <a:cs typeface="Verdana"/>
                <a:sym typeface="Verdana"/>
              </a:rPr>
              <a: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There are four different methods (modes) for opening a file: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200">
                <a:solidFill>
                  <a:srgbClr val="DC143C"/>
                </a:solidFill>
                <a:highlight>
                  <a:srgbClr val="F1F1F1"/>
                </a:highlight>
                <a:latin typeface="Courier New"/>
                <a:ea typeface="Courier New"/>
                <a:cs typeface="Courier New"/>
                <a:sym typeface="Courier New"/>
              </a:rPr>
              <a:t>"r"</a:t>
            </a:r>
            <a:r>
              <a:rPr lang="en-GB" sz="1150">
                <a:solidFill>
                  <a:schemeClr val="dk1"/>
                </a:solidFill>
                <a:highlight>
                  <a:srgbClr val="F1F1F1"/>
                </a:highlight>
                <a:latin typeface="Verdana"/>
                <a:ea typeface="Verdana"/>
                <a:cs typeface="Verdana"/>
                <a:sym typeface="Verdana"/>
              </a:rPr>
              <a:t> - Read - Default value. Opens a file for reading, error if the file does not exist</a:t>
            </a:r>
            <a:endParaRPr sz="1150">
              <a:solidFill>
                <a:schemeClr val="dk1"/>
              </a:solidFill>
              <a:highlight>
                <a:srgbClr val="F1F1F1"/>
              </a:highlight>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200">
                <a:solidFill>
                  <a:srgbClr val="DC143C"/>
                </a:solidFill>
                <a:highlight>
                  <a:srgbClr val="F1F1F1"/>
                </a:highlight>
                <a:latin typeface="Courier New"/>
                <a:ea typeface="Courier New"/>
                <a:cs typeface="Courier New"/>
                <a:sym typeface="Courier New"/>
              </a:rPr>
              <a:t>"a"</a:t>
            </a:r>
            <a:r>
              <a:rPr lang="en-GB" sz="1150">
                <a:solidFill>
                  <a:schemeClr val="dk1"/>
                </a:solidFill>
                <a:highlight>
                  <a:srgbClr val="F1F1F1"/>
                </a:highlight>
                <a:latin typeface="Verdana"/>
                <a:ea typeface="Verdana"/>
                <a:cs typeface="Verdana"/>
                <a:sym typeface="Verdana"/>
              </a:rPr>
              <a:t> - Append - Opens a file for appending, creates the file if it does not exist</a:t>
            </a:r>
            <a:endParaRPr sz="1150">
              <a:solidFill>
                <a:schemeClr val="dk1"/>
              </a:solidFill>
              <a:highlight>
                <a:srgbClr val="F1F1F1"/>
              </a:highlight>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200">
                <a:solidFill>
                  <a:srgbClr val="DC143C"/>
                </a:solidFill>
                <a:highlight>
                  <a:srgbClr val="F1F1F1"/>
                </a:highlight>
                <a:latin typeface="Courier New"/>
                <a:ea typeface="Courier New"/>
                <a:cs typeface="Courier New"/>
                <a:sym typeface="Courier New"/>
              </a:rPr>
              <a:t>"w"</a:t>
            </a:r>
            <a:r>
              <a:rPr lang="en-GB" sz="1150">
                <a:solidFill>
                  <a:schemeClr val="dk1"/>
                </a:solidFill>
                <a:highlight>
                  <a:srgbClr val="F1F1F1"/>
                </a:highlight>
                <a:latin typeface="Verdana"/>
                <a:ea typeface="Verdana"/>
                <a:cs typeface="Verdana"/>
                <a:sym typeface="Verdana"/>
              </a:rPr>
              <a:t> - Write - Opens a file for writing, creates the file if it does not exist</a:t>
            </a:r>
            <a:endParaRPr sz="1150">
              <a:solidFill>
                <a:schemeClr val="dk1"/>
              </a:solidFill>
              <a:highlight>
                <a:srgbClr val="F1F1F1"/>
              </a:highlight>
              <a:latin typeface="Verdana"/>
              <a:ea typeface="Verdana"/>
              <a:cs typeface="Verdana"/>
              <a:sym typeface="Verdana"/>
            </a:endParaRPr>
          </a:p>
          <a:p>
            <a:pPr indent="0" lvl="0" marL="0" rtl="0" algn="l">
              <a:lnSpc>
                <a:spcPct val="115000"/>
              </a:lnSpc>
              <a:spcBef>
                <a:spcPts val="2900"/>
              </a:spcBef>
              <a:spcAft>
                <a:spcPts val="0"/>
              </a:spcAft>
              <a:buClr>
                <a:schemeClr val="dk1"/>
              </a:buClr>
              <a:buSzPts val="1100"/>
              <a:buFont typeface="Arial"/>
              <a:buNone/>
            </a:pPr>
            <a:r>
              <a:rPr lang="en-GB" sz="1200">
                <a:solidFill>
                  <a:srgbClr val="DC143C"/>
                </a:solidFill>
                <a:highlight>
                  <a:srgbClr val="F1F1F1"/>
                </a:highlight>
                <a:latin typeface="Courier New"/>
                <a:ea typeface="Courier New"/>
                <a:cs typeface="Courier New"/>
                <a:sym typeface="Courier New"/>
              </a:rPr>
              <a:t>"x"</a:t>
            </a:r>
            <a:r>
              <a:rPr lang="en-GB" sz="1150">
                <a:solidFill>
                  <a:schemeClr val="dk1"/>
                </a:solidFill>
                <a:highlight>
                  <a:srgbClr val="F1F1F1"/>
                </a:highlight>
                <a:latin typeface="Verdana"/>
                <a:ea typeface="Verdana"/>
                <a:cs typeface="Verdana"/>
                <a:sym typeface="Verdana"/>
              </a:rPr>
              <a:t> - Create - Creates the specified file, returns an error if the file exists</a:t>
            </a:r>
            <a:endParaRPr sz="1150">
              <a:solidFill>
                <a:schemeClr val="dk1"/>
              </a:solidFill>
              <a:highlight>
                <a:srgbClr val="F1F1F1"/>
              </a:highlight>
              <a:latin typeface="Verdana"/>
              <a:ea typeface="Verdana"/>
              <a:cs typeface="Verdana"/>
              <a:sym typeface="Verdana"/>
            </a:endParaRPr>
          </a:p>
          <a:p>
            <a:pPr indent="0" lvl="0" marL="0" rtl="0" algn="l">
              <a:spcBef>
                <a:spcPts val="290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57"/>
          <p:cNvSpPr txBox="1"/>
          <p:nvPr>
            <p:ph idx="1" type="body"/>
          </p:nvPr>
        </p:nvSpPr>
        <p:spPr>
          <a:xfrm>
            <a:off x="198700" y="130850"/>
            <a:ext cx="7039800" cy="5012700"/>
          </a:xfrm>
          <a:prstGeom prst="rect">
            <a:avLst/>
          </a:prstGeom>
        </p:spPr>
        <p:txBody>
          <a:bodyPr anchorCtr="0" anchor="t" bIns="34275" lIns="68575" spcFirstLastPara="1" rIns="68575" wrap="square" tIns="34275">
            <a:noAutofit/>
          </a:bodyPr>
          <a:lstStyle/>
          <a:p>
            <a:pPr indent="0" lvl="0" marL="0" rtl="0" algn="l">
              <a:lnSpc>
                <a:spcPct val="130000"/>
              </a:lnSpc>
              <a:spcBef>
                <a:spcPts val="800"/>
              </a:spcBef>
              <a:spcAft>
                <a:spcPts val="0"/>
              </a:spcAft>
              <a:buClr>
                <a:schemeClr val="dk1"/>
              </a:buClr>
              <a:buSzPts val="1100"/>
              <a:buFont typeface="Arial"/>
              <a:buNone/>
            </a:pPr>
            <a:r>
              <a:rPr lang="en-GB">
                <a:solidFill>
                  <a:schemeClr val="dk1"/>
                </a:solidFill>
                <a:highlight>
                  <a:srgbClr val="FFFFFF"/>
                </a:highlight>
                <a:latin typeface="Arial"/>
                <a:ea typeface="Arial"/>
                <a:cs typeface="Arial"/>
                <a:sym typeface="Arial"/>
              </a:rPr>
              <a:t>Open a File on the Server</a:t>
            </a:r>
            <a:endParaRPr>
              <a:solidFill>
                <a:schemeClr val="dk1"/>
              </a:solidFill>
              <a:highlight>
                <a:srgbClr val="FFFFFF"/>
              </a:highlight>
              <a:latin typeface="Arial"/>
              <a:ea typeface="Arial"/>
              <a:cs typeface="Arial"/>
              <a:sym typeface="Arial"/>
            </a:endParaRPr>
          </a:p>
          <a:p>
            <a:pPr indent="0" lvl="0" marL="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Assume we have the following file, located in the same folder as Python:</a:t>
            </a:r>
            <a:endParaRPr sz="1150">
              <a:solidFill>
                <a:schemeClr val="dk1"/>
              </a:solidFill>
              <a:highlight>
                <a:srgbClr val="FFFFFF"/>
              </a:highlight>
              <a:latin typeface="Verdana"/>
              <a:ea typeface="Verdana"/>
              <a:cs typeface="Verdana"/>
              <a:sym typeface="Verdana"/>
            </a:endParaRPr>
          </a:p>
          <a:p>
            <a:pPr indent="0" lvl="0" marL="0" rtl="0" algn="l">
              <a:lnSpc>
                <a:spcPct val="130000"/>
              </a:lnSpc>
              <a:spcBef>
                <a:spcPts val="8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demofile.txt</a:t>
            </a:r>
            <a:endParaRPr sz="1150">
              <a:solidFill>
                <a:schemeClr val="dk1"/>
              </a:solidFill>
              <a:highlight>
                <a:srgbClr val="F1F1F1"/>
              </a:highlight>
              <a:latin typeface="Verdana"/>
              <a:ea typeface="Verdana"/>
              <a:cs typeface="Verdana"/>
              <a:sym typeface="Verdana"/>
            </a:endParaRPr>
          </a:p>
          <a:p>
            <a:pPr indent="0" lvl="0" marL="114300" marR="11430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Hello! Welcome to demofile.txt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This file is for testing purposes.</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Good Luck!</a:t>
            </a:r>
            <a:endParaRPr sz="1150">
              <a:solidFill>
                <a:schemeClr val="dk1"/>
              </a:solidFill>
              <a:highlight>
                <a:srgbClr val="FFFFFF"/>
              </a:highlight>
              <a:latin typeface="Courier New"/>
              <a:ea typeface="Courier New"/>
              <a:cs typeface="Courier New"/>
              <a:sym typeface="Courier New"/>
            </a:endParaRPr>
          </a:p>
          <a:p>
            <a:pPr indent="0" lvl="0" marL="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open the file, use the built-in </a:t>
            </a:r>
            <a:r>
              <a:rPr lang="en-GB" sz="1200">
                <a:solidFill>
                  <a:srgbClr val="DC143C"/>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Verdana"/>
                <a:ea typeface="Verdana"/>
                <a:cs typeface="Verdana"/>
                <a:sym typeface="Verdana"/>
              </a:rPr>
              <a:t> function.</a:t>
            </a:r>
            <a:endParaRPr sz="1150">
              <a:solidFill>
                <a:schemeClr val="dk1"/>
              </a:solidFill>
              <a:highlight>
                <a:srgbClr val="FFFFFF"/>
              </a:highlight>
              <a:latin typeface="Verdana"/>
              <a:ea typeface="Verdana"/>
              <a:cs typeface="Verdana"/>
              <a:sym typeface="Verdana"/>
            </a:endParaRPr>
          </a:p>
          <a:p>
            <a:pPr indent="0" lvl="0" marL="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 </a:t>
            </a:r>
            <a:r>
              <a:rPr lang="en-GB" sz="1200">
                <a:solidFill>
                  <a:srgbClr val="DC143C"/>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Verdana"/>
                <a:ea typeface="Verdana"/>
                <a:cs typeface="Verdana"/>
                <a:sym typeface="Verdana"/>
              </a:rPr>
              <a:t> function returns a file object, which has a </a:t>
            </a:r>
            <a:r>
              <a:rPr lang="en-GB" sz="1200">
                <a:solidFill>
                  <a:srgbClr val="DC143C"/>
                </a:solidFill>
                <a:highlight>
                  <a:srgbClr val="FFFFFF"/>
                </a:highlight>
                <a:latin typeface="Courier New"/>
                <a:ea typeface="Courier New"/>
                <a:cs typeface="Courier New"/>
                <a:sym typeface="Courier New"/>
              </a:rPr>
              <a:t>read()</a:t>
            </a:r>
            <a:r>
              <a:rPr lang="en-GB" sz="1150">
                <a:solidFill>
                  <a:schemeClr val="dk1"/>
                </a:solidFill>
                <a:highlight>
                  <a:srgbClr val="FFFFFF"/>
                </a:highlight>
                <a:latin typeface="Verdana"/>
                <a:ea typeface="Verdana"/>
                <a:cs typeface="Verdana"/>
                <a:sym typeface="Verdana"/>
              </a:rPr>
              <a:t> method for reading the content of the file:</a:t>
            </a:r>
            <a:endParaRPr sz="1150">
              <a:solidFill>
                <a:schemeClr val="dk1"/>
              </a:solidFill>
              <a:highlight>
                <a:srgbClr val="FFFFFF"/>
              </a:highlight>
              <a:latin typeface="Verdana"/>
              <a:ea typeface="Verdana"/>
              <a:cs typeface="Verdana"/>
              <a:sym typeface="Verdana"/>
            </a:endParaRPr>
          </a:p>
          <a:p>
            <a:pPr indent="0" lvl="0" marL="0" rtl="0" algn="l">
              <a:lnSpc>
                <a:spcPct val="130000"/>
              </a:lnSpc>
              <a:spcBef>
                <a:spcPts val="8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114300" marR="114300" rtl="0" algn="l">
              <a:lnSpc>
                <a:spcPct val="13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"demofile.txt"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"r"</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3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(f.read())</a:t>
            </a:r>
            <a:endParaRPr sz="1150">
              <a:solidFill>
                <a:schemeClr val="dk1"/>
              </a:solidFill>
              <a:highlight>
                <a:srgbClr val="FFFFFF"/>
              </a:highlight>
              <a:latin typeface="Courier New"/>
              <a:ea typeface="Courier New"/>
              <a:cs typeface="Courier New"/>
              <a:sym typeface="Courier New"/>
            </a:endParaRPr>
          </a:p>
          <a:p>
            <a:pPr indent="0" lvl="0" marL="0" rtl="0" algn="l">
              <a:lnSpc>
                <a:spcPct val="130000"/>
              </a:lnSpc>
              <a:spcBef>
                <a:spcPts val="800"/>
              </a:spcBef>
              <a:spcAft>
                <a:spcPts val="80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58"/>
          <p:cNvSpPr txBox="1"/>
          <p:nvPr>
            <p:ph idx="1" type="body"/>
          </p:nvPr>
        </p:nvSpPr>
        <p:spPr>
          <a:xfrm>
            <a:off x="113750" y="136177"/>
            <a:ext cx="7039800" cy="4937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Read Only Parts of the File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By default the </a:t>
            </a:r>
            <a:r>
              <a:rPr lang="en-GB" sz="1200">
                <a:solidFill>
                  <a:srgbClr val="DC143C"/>
                </a:solidFill>
                <a:highlight>
                  <a:srgbClr val="FFFFFF"/>
                </a:highlight>
                <a:latin typeface="Courier New"/>
                <a:ea typeface="Courier New"/>
                <a:cs typeface="Courier New"/>
                <a:sym typeface="Courier New"/>
              </a:rPr>
              <a:t>read()</a:t>
            </a:r>
            <a:r>
              <a:rPr lang="en-GB" sz="1150">
                <a:solidFill>
                  <a:schemeClr val="dk1"/>
                </a:solidFill>
                <a:highlight>
                  <a:srgbClr val="FFFFFF"/>
                </a:highlight>
                <a:latin typeface="Verdana"/>
                <a:ea typeface="Verdana"/>
                <a:cs typeface="Verdana"/>
                <a:sym typeface="Verdana"/>
              </a:rPr>
              <a:t> method returns the whole text, but you can also specify how many characters you want to return:</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Return the 5 first characters of the file:</a:t>
            </a:r>
            <a:endParaRPr sz="1150">
              <a:solidFill>
                <a:schemeClr val="dk1"/>
              </a:solidFill>
              <a:highlight>
                <a:srgbClr val="F1F1F1"/>
              </a:highlight>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"demofile.txt"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"r"</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(f.read(5))</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59"/>
          <p:cNvSpPr txBox="1"/>
          <p:nvPr>
            <p:ph idx="1" type="body"/>
          </p:nvPr>
        </p:nvSpPr>
        <p:spPr>
          <a:xfrm>
            <a:off x="113750" y="136177"/>
            <a:ext cx="7039800" cy="49374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Write to an Existing File</a:t>
            </a:r>
            <a:endParaRPr sz="2400">
              <a:solidFill>
                <a:schemeClr val="dk1"/>
              </a:solidFill>
              <a:highlight>
                <a:srgbClr val="FFFFFF"/>
              </a:highlight>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write to an existing file, you must add a parameter to the </a:t>
            </a:r>
            <a:r>
              <a:rPr lang="en-GB" sz="1200">
                <a:solidFill>
                  <a:srgbClr val="DC143C"/>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Verdana"/>
                <a:ea typeface="Verdana"/>
                <a:cs typeface="Verdana"/>
                <a:sym typeface="Verdana"/>
              </a:rPr>
              <a:t> function:</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800"/>
              </a:spcBef>
              <a:spcAft>
                <a:spcPts val="0"/>
              </a:spcAft>
              <a:buClr>
                <a:schemeClr val="dk1"/>
              </a:buClr>
              <a:buSzPts val="1100"/>
              <a:buFont typeface="Arial"/>
              <a:buNone/>
            </a:pPr>
            <a:r>
              <a:rPr lang="en-GB" sz="1200">
                <a:solidFill>
                  <a:srgbClr val="DC143C"/>
                </a:solidFill>
                <a:highlight>
                  <a:srgbClr val="FFFFFF"/>
                </a:highlight>
                <a:latin typeface="Courier New"/>
                <a:ea typeface="Courier New"/>
                <a:cs typeface="Courier New"/>
                <a:sym typeface="Courier New"/>
              </a:rPr>
              <a:t>"a"</a:t>
            </a:r>
            <a:r>
              <a:rPr lang="en-GB" sz="1150">
                <a:solidFill>
                  <a:schemeClr val="dk1"/>
                </a:solidFill>
                <a:highlight>
                  <a:srgbClr val="FFFFFF"/>
                </a:highlight>
                <a:latin typeface="Verdana"/>
                <a:ea typeface="Verdana"/>
                <a:cs typeface="Verdana"/>
                <a:sym typeface="Verdana"/>
              </a:rPr>
              <a:t> - Append - will append to the end of the file</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800"/>
              </a:spcBef>
              <a:spcAft>
                <a:spcPts val="0"/>
              </a:spcAft>
              <a:buClr>
                <a:schemeClr val="dk1"/>
              </a:buClr>
              <a:buSzPts val="1100"/>
              <a:buFont typeface="Arial"/>
              <a:buNone/>
            </a:pPr>
            <a:r>
              <a:rPr lang="en-GB" sz="1200">
                <a:solidFill>
                  <a:srgbClr val="DC143C"/>
                </a:solidFill>
                <a:highlight>
                  <a:srgbClr val="FFFFFF"/>
                </a:highlight>
                <a:latin typeface="Courier New"/>
                <a:ea typeface="Courier New"/>
                <a:cs typeface="Courier New"/>
                <a:sym typeface="Courier New"/>
              </a:rPr>
              <a:t>"w"</a:t>
            </a:r>
            <a:r>
              <a:rPr lang="en-GB" sz="1150">
                <a:solidFill>
                  <a:schemeClr val="dk1"/>
                </a:solidFill>
                <a:highlight>
                  <a:srgbClr val="FFFFFF"/>
                </a:highlight>
                <a:latin typeface="Verdana"/>
                <a:ea typeface="Verdana"/>
                <a:cs typeface="Verdana"/>
                <a:sym typeface="Verdana"/>
              </a:rPr>
              <a:t> - Write - will overwrite any existing content</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8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Open the file "demofile2.txt" and append content to the file:</a:t>
            </a:r>
            <a:endParaRPr sz="1150">
              <a:solidFill>
                <a:schemeClr val="dk1"/>
              </a:solidFill>
              <a:highlight>
                <a:srgbClr val="F1F1F1"/>
              </a:highlight>
              <a:latin typeface="Verdana"/>
              <a:ea typeface="Verdana"/>
              <a:cs typeface="Verdana"/>
              <a:sym typeface="Verdana"/>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"demofile2.txt"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"a"</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f.write(</a:t>
            </a:r>
            <a:r>
              <a:rPr lang="en-GB" sz="1150">
                <a:solidFill>
                  <a:srgbClr val="A52A2A"/>
                </a:solidFill>
                <a:highlight>
                  <a:srgbClr val="FFFFFF"/>
                </a:highlight>
                <a:latin typeface="Courier New"/>
                <a:ea typeface="Courier New"/>
                <a:cs typeface="Courier New"/>
                <a:sym typeface="Courier New"/>
              </a:rPr>
              <a:t>"Now the file has more content!"</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f.close()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rgbClr val="008000"/>
                </a:solidFill>
                <a:highlight>
                  <a:srgbClr val="FFFFFF"/>
                </a:highlight>
                <a:latin typeface="Courier New"/>
                <a:ea typeface="Courier New"/>
                <a:cs typeface="Courier New"/>
                <a:sym typeface="Courier New"/>
              </a:rPr>
              <a:t>#open and read the file after the appending:</a:t>
            </a:r>
            <a:endParaRPr sz="1150">
              <a:solidFill>
                <a:srgbClr val="008000"/>
              </a:solidFill>
              <a:highlight>
                <a:srgbClr val="FFFFFF"/>
              </a:highlight>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"demofile2.txt"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"r"</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(f.read())</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800"/>
              </a:spcBef>
              <a:spcAft>
                <a:spcPts val="80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60"/>
          <p:cNvSpPr txBox="1"/>
          <p:nvPr>
            <p:ph idx="1" type="body"/>
          </p:nvPr>
        </p:nvSpPr>
        <p:spPr>
          <a:xfrm>
            <a:off x="113750" y="136177"/>
            <a:ext cx="7039800" cy="4937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a:solidFill>
                  <a:schemeClr val="dk1"/>
                </a:solidFill>
                <a:latin typeface="Arial"/>
                <a:ea typeface="Arial"/>
                <a:cs typeface="Arial"/>
                <a:sym typeface="Arial"/>
              </a:rPr>
              <a:t>Example</a:t>
            </a:r>
            <a:endParaRPr>
              <a:solidFill>
                <a:schemeClr val="dk1"/>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GB" sz="1150">
                <a:solidFill>
                  <a:schemeClr val="dk1"/>
                </a:solidFill>
                <a:latin typeface="Verdana"/>
                <a:ea typeface="Verdana"/>
                <a:cs typeface="Verdana"/>
                <a:sym typeface="Verdana"/>
              </a:rPr>
              <a:t>Open the file "demofile3.txt" and overwrite the content:</a:t>
            </a:r>
            <a:endParaRPr sz="1150">
              <a:solidFill>
                <a:schemeClr val="dk1"/>
              </a:solidFill>
              <a:latin typeface="Verdana"/>
              <a:ea typeface="Verdana"/>
              <a:cs typeface="Verdana"/>
              <a:sym typeface="Verdana"/>
            </a:endParaRPr>
          </a:p>
          <a:p>
            <a:pPr indent="0" lvl="0" marL="114300" marR="114300" rtl="0" algn="l">
              <a:lnSpc>
                <a:spcPct val="115000"/>
              </a:lnSpc>
              <a:spcBef>
                <a:spcPts val="11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"demofile3.txt"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"w"</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f.write(</a:t>
            </a:r>
            <a:r>
              <a:rPr lang="en-GB" sz="1150">
                <a:solidFill>
                  <a:srgbClr val="A52A2A"/>
                </a:solidFill>
                <a:highlight>
                  <a:srgbClr val="FFFFFF"/>
                </a:highlight>
                <a:latin typeface="Courier New"/>
                <a:ea typeface="Courier New"/>
                <a:cs typeface="Courier New"/>
                <a:sym typeface="Courier New"/>
              </a:rPr>
              <a:t>"Woops! I have deleted the content!"</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f.close()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GB" sz="1150">
                <a:solidFill>
                  <a:srgbClr val="008000"/>
                </a:solidFill>
                <a:highlight>
                  <a:srgbClr val="FFFFFF"/>
                </a:highlight>
                <a:latin typeface="Courier New"/>
                <a:ea typeface="Courier New"/>
                <a:cs typeface="Courier New"/>
                <a:sym typeface="Courier New"/>
              </a:rPr>
              <a:t>#open and read the file after the appending:</a:t>
            </a:r>
            <a:endParaRPr sz="1150">
              <a:solidFill>
                <a:srgbClr val="008000"/>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"demofile3.txt"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"r"</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(f.read())</a:t>
            </a:r>
            <a:endParaRPr sz="11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184" name="Google Shape;184;p35"/>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2</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 Input and Strings </a:t>
            </a:r>
            <a:endParaRPr b="1" sz="4500">
              <a:latin typeface="Century Gothic"/>
              <a:ea typeface="Century Gothic"/>
              <a:cs typeface="Century Gothic"/>
              <a:sym typeface="Century Gothic"/>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61"/>
          <p:cNvSpPr txBox="1"/>
          <p:nvPr>
            <p:ph idx="1" type="body"/>
          </p:nvPr>
        </p:nvSpPr>
        <p:spPr>
          <a:xfrm>
            <a:off x="113750" y="136177"/>
            <a:ext cx="7039800" cy="4937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Create a New File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create a new file in Python, use the </a:t>
            </a:r>
            <a:r>
              <a:rPr lang="en-GB" sz="1200">
                <a:solidFill>
                  <a:srgbClr val="DC143C"/>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Verdana"/>
                <a:ea typeface="Verdana"/>
                <a:cs typeface="Verdana"/>
                <a:sym typeface="Verdana"/>
              </a:rPr>
              <a:t> method, with one of the following parameters: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200">
                <a:solidFill>
                  <a:srgbClr val="DC143C"/>
                </a:solidFill>
                <a:highlight>
                  <a:srgbClr val="FFFFFF"/>
                </a:highlight>
                <a:latin typeface="Courier New"/>
                <a:ea typeface="Courier New"/>
                <a:cs typeface="Courier New"/>
                <a:sym typeface="Courier New"/>
              </a:rPr>
              <a:t>"x"</a:t>
            </a:r>
            <a:r>
              <a:rPr lang="en-GB" sz="1150">
                <a:solidFill>
                  <a:schemeClr val="dk1"/>
                </a:solidFill>
                <a:highlight>
                  <a:srgbClr val="FFFFFF"/>
                </a:highlight>
                <a:latin typeface="Verdana"/>
                <a:ea typeface="Verdana"/>
                <a:cs typeface="Verdana"/>
                <a:sym typeface="Verdana"/>
              </a:rPr>
              <a:t> - Create - will create a file, returns an error if the file exist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200">
                <a:solidFill>
                  <a:srgbClr val="DC143C"/>
                </a:solidFill>
                <a:highlight>
                  <a:srgbClr val="FFFFFF"/>
                </a:highlight>
                <a:latin typeface="Courier New"/>
                <a:ea typeface="Courier New"/>
                <a:cs typeface="Courier New"/>
                <a:sym typeface="Courier New"/>
              </a:rPr>
              <a:t>"a"</a:t>
            </a:r>
            <a:r>
              <a:rPr lang="en-GB" sz="1150">
                <a:solidFill>
                  <a:schemeClr val="dk1"/>
                </a:solidFill>
                <a:highlight>
                  <a:srgbClr val="FFFFFF"/>
                </a:highlight>
                <a:latin typeface="Verdana"/>
                <a:ea typeface="Verdana"/>
                <a:cs typeface="Verdana"/>
                <a:sym typeface="Verdana"/>
              </a:rPr>
              <a:t> - Append - will create a file if the specified file does not exist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200">
                <a:solidFill>
                  <a:srgbClr val="DC143C"/>
                </a:solidFill>
                <a:highlight>
                  <a:srgbClr val="FFFFFF"/>
                </a:highlight>
                <a:latin typeface="Courier New"/>
                <a:ea typeface="Courier New"/>
                <a:cs typeface="Courier New"/>
                <a:sym typeface="Courier New"/>
              </a:rPr>
              <a:t>"w"</a:t>
            </a:r>
            <a:r>
              <a:rPr lang="en-GB" sz="1150">
                <a:solidFill>
                  <a:schemeClr val="dk1"/>
                </a:solidFill>
                <a:highlight>
                  <a:srgbClr val="FFFFFF"/>
                </a:highlight>
                <a:latin typeface="Verdana"/>
                <a:ea typeface="Verdana"/>
                <a:cs typeface="Verdana"/>
                <a:sym typeface="Verdana"/>
              </a:rPr>
              <a:t> - Write - will create a file if the specified file does not exist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Create a file called "myfile.txt":</a:t>
            </a:r>
            <a:endParaRPr sz="1150">
              <a:solidFill>
                <a:schemeClr val="dk1"/>
              </a:solidFill>
              <a:highlight>
                <a:srgbClr val="F1F1F1"/>
              </a:highlight>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f = </a:t>
            </a:r>
            <a:r>
              <a:rPr lang="en-GB" sz="1150">
                <a:solidFill>
                  <a:srgbClr val="0000CD"/>
                </a:solidFill>
                <a:highlight>
                  <a:srgbClr val="FFFFFF"/>
                </a:highlight>
                <a:latin typeface="Courier New"/>
                <a:ea typeface="Courier New"/>
                <a:cs typeface="Courier New"/>
                <a:sym typeface="Courier New"/>
              </a:rPr>
              <a:t>open</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"myfile.txt"</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"x"</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62"/>
          <p:cNvSpPr txBox="1"/>
          <p:nvPr>
            <p:ph idx="1" type="body"/>
          </p:nvPr>
        </p:nvSpPr>
        <p:spPr>
          <a:xfrm>
            <a:off x="113750" y="136177"/>
            <a:ext cx="7039800" cy="4937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Delete a File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To delete a file, you must import the OS module, and run its </a:t>
            </a:r>
            <a:r>
              <a:rPr lang="en-GB" sz="1200">
                <a:solidFill>
                  <a:srgbClr val="DC143C"/>
                </a:solidFill>
                <a:highlight>
                  <a:srgbClr val="FFFFFF"/>
                </a:highlight>
                <a:latin typeface="Courier New"/>
                <a:ea typeface="Courier New"/>
                <a:cs typeface="Courier New"/>
                <a:sym typeface="Courier New"/>
              </a:rPr>
              <a:t>os.remove()</a:t>
            </a:r>
            <a:r>
              <a:rPr lang="en-GB" sz="1150">
                <a:solidFill>
                  <a:schemeClr val="dk1"/>
                </a:solidFill>
                <a:highlight>
                  <a:srgbClr val="FFFFFF"/>
                </a:highlight>
                <a:latin typeface="Verdana"/>
                <a:ea typeface="Verdana"/>
                <a:cs typeface="Verdana"/>
                <a:sym typeface="Verdana"/>
              </a:rPr>
              <a:t> function:</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highlight>
                  <a:srgbClr val="F1F1F1"/>
                </a:highlight>
                <a:latin typeface="Arial"/>
                <a:ea typeface="Arial"/>
                <a:cs typeface="Arial"/>
                <a:sym typeface="Arial"/>
              </a:rPr>
              <a:t>Example</a:t>
            </a:r>
            <a:endParaRPr>
              <a:solidFill>
                <a:schemeClr val="dk1"/>
              </a:solidFill>
              <a:highlight>
                <a:srgbClr val="F1F1F1"/>
              </a:highlight>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highlight>
                  <a:srgbClr val="F1F1F1"/>
                </a:highlight>
                <a:latin typeface="Verdana"/>
                <a:ea typeface="Verdana"/>
                <a:cs typeface="Verdana"/>
                <a:sym typeface="Verdana"/>
              </a:rPr>
              <a:t>Remove the file "demofile.txt":</a:t>
            </a:r>
            <a:endParaRPr sz="1150">
              <a:solidFill>
                <a:schemeClr val="dk1"/>
              </a:solidFill>
              <a:highlight>
                <a:srgbClr val="F1F1F1"/>
              </a:highlight>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import</a:t>
            </a:r>
            <a:r>
              <a:rPr lang="en-GB" sz="1150">
                <a:solidFill>
                  <a:schemeClr val="dk1"/>
                </a:solidFill>
                <a:highlight>
                  <a:srgbClr val="FFFFFF"/>
                </a:highlight>
                <a:latin typeface="Courier New"/>
                <a:ea typeface="Courier New"/>
                <a:cs typeface="Courier New"/>
                <a:sym typeface="Courier New"/>
              </a:rPr>
              <a:t> os</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os.remove(</a:t>
            </a:r>
            <a:r>
              <a:rPr lang="en-GB" sz="1150">
                <a:solidFill>
                  <a:srgbClr val="A52A2A"/>
                </a:solidFill>
                <a:highlight>
                  <a:srgbClr val="FFFFFF"/>
                </a:highlight>
                <a:latin typeface="Courier New"/>
                <a:ea typeface="Courier New"/>
                <a:cs typeface="Courier New"/>
                <a:sym typeface="Courier New"/>
              </a:rPr>
              <a:t>"demofile.txt"</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63"/>
          <p:cNvSpPr txBox="1"/>
          <p:nvPr>
            <p:ph idx="1" type="body"/>
          </p:nvPr>
        </p:nvSpPr>
        <p:spPr>
          <a:xfrm>
            <a:off x="113750" y="136177"/>
            <a:ext cx="7039800" cy="4937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600">
                <a:solidFill>
                  <a:schemeClr val="dk1"/>
                </a:solidFill>
                <a:highlight>
                  <a:srgbClr val="FFFFFF"/>
                </a:highlight>
                <a:latin typeface="Arial"/>
                <a:ea typeface="Arial"/>
                <a:cs typeface="Arial"/>
                <a:sym typeface="Arial"/>
              </a:rPr>
              <a:t>Package:</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chemeClr val="dk1"/>
                </a:solidFill>
                <a:highlight>
                  <a:srgbClr val="FFFFFF"/>
                </a:highlight>
                <a:latin typeface="Arial"/>
                <a:ea typeface="Arial"/>
                <a:cs typeface="Arial"/>
                <a:sym typeface="Arial"/>
              </a:rPr>
              <a:t>Is a folder containing a number of modules used to organize our code.</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chemeClr val="dk1"/>
                </a:solidFill>
                <a:highlight>
                  <a:srgbClr val="FFFFFF"/>
                </a:highlight>
                <a:latin typeface="Arial"/>
                <a:ea typeface="Arial"/>
                <a:cs typeface="Arial"/>
                <a:sym typeface="Arial"/>
              </a:rPr>
              <a:t>Example:</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rgbClr val="FF0000"/>
                </a:solidFill>
                <a:highlight>
                  <a:srgbClr val="FFFFFF"/>
                </a:highlight>
                <a:latin typeface="Arial"/>
                <a:ea typeface="Arial"/>
                <a:cs typeface="Arial"/>
                <a:sym typeface="Arial"/>
              </a:rPr>
              <a:t>Import</a:t>
            </a:r>
            <a:r>
              <a:rPr lang="en-GB" sz="1600">
                <a:solidFill>
                  <a:schemeClr val="dk1"/>
                </a:solidFill>
                <a:highlight>
                  <a:srgbClr val="FFFFFF"/>
                </a:highlight>
                <a:latin typeface="Arial"/>
                <a:ea typeface="Arial"/>
                <a:cs typeface="Arial"/>
                <a:sym typeface="Arial"/>
              </a:rPr>
              <a:t> mypackage.mymodule</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chemeClr val="dk1"/>
                </a:solidFill>
                <a:highlight>
                  <a:srgbClr val="FFFFFF"/>
                </a:highlight>
                <a:latin typeface="Arial"/>
                <a:ea typeface="Arial"/>
                <a:cs typeface="Arial"/>
                <a:sym typeface="Arial"/>
              </a:rPr>
              <a:t>mypackage.mymodule.myfunction()</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chemeClr val="dk1"/>
                </a:solidFill>
                <a:highlight>
                  <a:srgbClr val="FFFFFF"/>
                </a:highlight>
                <a:latin typeface="Arial"/>
                <a:ea typeface="Arial"/>
                <a:cs typeface="Arial"/>
                <a:sym typeface="Arial"/>
              </a:rPr>
              <a:t>Or</a:t>
            </a:r>
            <a:endParaRPr sz="16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rgbClr val="FF0000"/>
                </a:solidFill>
                <a:highlight>
                  <a:srgbClr val="FFFFFF"/>
                </a:highlight>
                <a:latin typeface="Arial"/>
                <a:ea typeface="Arial"/>
                <a:cs typeface="Arial"/>
                <a:sym typeface="Arial"/>
              </a:rPr>
              <a:t>Import</a:t>
            </a:r>
            <a:r>
              <a:rPr lang="en-GB" sz="1600">
                <a:solidFill>
                  <a:schemeClr val="dk1"/>
                </a:solidFill>
                <a:highlight>
                  <a:srgbClr val="FFFFFF"/>
                </a:highlight>
                <a:latin typeface="Arial"/>
                <a:ea typeface="Arial"/>
                <a:cs typeface="Arial"/>
                <a:sym typeface="Arial"/>
              </a:rPr>
              <a:t> </a:t>
            </a:r>
            <a:r>
              <a:rPr lang="en-GB" sz="1600">
                <a:solidFill>
                  <a:schemeClr val="dk1"/>
                </a:solidFill>
                <a:highlight>
                  <a:srgbClr val="FFFFFF"/>
                </a:highlight>
                <a:latin typeface="Arial"/>
                <a:ea typeface="Arial"/>
                <a:cs typeface="Arial"/>
                <a:sym typeface="Arial"/>
              </a:rPr>
              <a:t>mypackage.mymodule </a:t>
            </a:r>
            <a:r>
              <a:rPr lang="en-GB" sz="1600">
                <a:solidFill>
                  <a:srgbClr val="FF0000"/>
                </a:solidFill>
                <a:highlight>
                  <a:srgbClr val="FFFFFF"/>
                </a:highlight>
                <a:latin typeface="Arial"/>
                <a:ea typeface="Arial"/>
                <a:cs typeface="Arial"/>
                <a:sym typeface="Arial"/>
              </a:rPr>
              <a:t>as </a:t>
            </a:r>
            <a:r>
              <a:rPr lang="en-GB" sz="1600">
                <a:solidFill>
                  <a:srgbClr val="000000"/>
                </a:solidFill>
                <a:highlight>
                  <a:srgbClr val="FFFFFF"/>
                </a:highlight>
                <a:latin typeface="Arial"/>
                <a:ea typeface="Arial"/>
                <a:cs typeface="Arial"/>
                <a:sym typeface="Arial"/>
              </a:rPr>
              <a:t>pm</a:t>
            </a:r>
            <a:endParaRPr sz="16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rgbClr val="000000"/>
                </a:solidFill>
                <a:highlight>
                  <a:srgbClr val="FFFFFF"/>
                </a:highlight>
                <a:latin typeface="Arial"/>
                <a:ea typeface="Arial"/>
                <a:cs typeface="Arial"/>
                <a:sym typeface="Arial"/>
              </a:rPr>
              <a:t>pm.myfunction()</a:t>
            </a:r>
            <a:endParaRPr sz="16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rgbClr val="000000"/>
                </a:solidFill>
                <a:highlight>
                  <a:srgbClr val="FFFFFF"/>
                </a:highlight>
                <a:latin typeface="Arial"/>
                <a:ea typeface="Arial"/>
                <a:cs typeface="Arial"/>
                <a:sym typeface="Arial"/>
              </a:rPr>
              <a:t>Or </a:t>
            </a:r>
            <a:endParaRPr sz="16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rgbClr val="FF0000"/>
                </a:solidFill>
                <a:highlight>
                  <a:srgbClr val="FFFFFF"/>
                </a:highlight>
                <a:latin typeface="Arial"/>
                <a:ea typeface="Arial"/>
                <a:cs typeface="Arial"/>
                <a:sym typeface="Arial"/>
              </a:rPr>
              <a:t>From </a:t>
            </a:r>
            <a:r>
              <a:rPr lang="en-GB" sz="1600">
                <a:solidFill>
                  <a:srgbClr val="000000"/>
                </a:solidFill>
                <a:highlight>
                  <a:srgbClr val="FFFFFF"/>
                </a:highlight>
                <a:latin typeface="Arial"/>
                <a:ea typeface="Arial"/>
                <a:cs typeface="Arial"/>
                <a:sym typeface="Arial"/>
              </a:rPr>
              <a:t>mypackage</a:t>
            </a:r>
            <a:r>
              <a:rPr lang="en-GB" sz="1600">
                <a:solidFill>
                  <a:srgbClr val="FF0000"/>
                </a:solidFill>
                <a:highlight>
                  <a:srgbClr val="FFFFFF"/>
                </a:highlight>
                <a:latin typeface="Arial"/>
                <a:ea typeface="Arial"/>
                <a:cs typeface="Arial"/>
                <a:sym typeface="Arial"/>
              </a:rPr>
              <a:t> import</a:t>
            </a:r>
            <a:r>
              <a:rPr lang="en-GB" sz="1600">
                <a:solidFill>
                  <a:srgbClr val="000000"/>
                </a:solidFill>
                <a:highlight>
                  <a:srgbClr val="FFFFFF"/>
                </a:highlight>
                <a:latin typeface="Arial"/>
                <a:ea typeface="Arial"/>
                <a:cs typeface="Arial"/>
                <a:sym typeface="Arial"/>
              </a:rPr>
              <a:t> mymodule</a:t>
            </a:r>
            <a:endParaRPr sz="16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lang="en-GB" sz="1600">
                <a:solidFill>
                  <a:srgbClr val="000000"/>
                </a:solidFill>
                <a:highlight>
                  <a:srgbClr val="FFFFFF"/>
                </a:highlight>
                <a:latin typeface="Arial"/>
                <a:ea typeface="Arial"/>
                <a:cs typeface="Arial"/>
                <a:sym typeface="Arial"/>
              </a:rPr>
              <a:t>mymodule.myfile()</a:t>
            </a:r>
            <a:endParaRPr sz="1600">
              <a:solidFill>
                <a:srgbClr val="000000"/>
              </a:solidFill>
              <a:highlight>
                <a:srgbClr val="FFFFFF"/>
              </a:highlight>
              <a:latin typeface="Arial"/>
              <a:ea typeface="Arial"/>
              <a:cs typeface="Arial"/>
              <a:sym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64"/>
          <p:cNvSpPr txBox="1"/>
          <p:nvPr>
            <p:ph idx="1" type="body"/>
          </p:nvPr>
        </p:nvSpPr>
        <p:spPr>
          <a:xfrm>
            <a:off x="135000" y="56552"/>
            <a:ext cx="7039800" cy="4932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Try and except:</a:t>
            </a:r>
            <a:endParaRPr>
              <a:solidFill>
                <a:srgbClr val="000000"/>
              </a:solidFill>
            </a:endParaRPr>
          </a:p>
          <a:p>
            <a:pPr indent="0" lvl="0" marL="0" rtl="0" algn="l">
              <a:spcBef>
                <a:spcPts val="800"/>
              </a:spcBef>
              <a:spcAft>
                <a:spcPts val="0"/>
              </a:spcAft>
              <a:buNone/>
            </a:pPr>
            <a:r>
              <a:rPr lang="en-GB">
                <a:solidFill>
                  <a:srgbClr val="000000"/>
                </a:solidFill>
              </a:rPr>
              <a:t>Use this method to avoid raising an error and stopping the execution of your code</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Try:</a:t>
            </a:r>
            <a:endParaRPr>
              <a:solidFill>
                <a:srgbClr val="000000"/>
              </a:solidFill>
            </a:endParaRPr>
          </a:p>
          <a:p>
            <a:pPr indent="0" lvl="0" marL="0" rtl="0" algn="l">
              <a:spcBef>
                <a:spcPts val="800"/>
              </a:spcBef>
              <a:spcAft>
                <a:spcPts val="0"/>
              </a:spcAft>
              <a:buNone/>
            </a:pPr>
            <a:r>
              <a:rPr lang="en-GB">
                <a:solidFill>
                  <a:srgbClr val="000000"/>
                </a:solidFill>
              </a:rPr>
              <a:t>	Code..</a:t>
            </a:r>
            <a:endParaRPr>
              <a:solidFill>
                <a:srgbClr val="000000"/>
              </a:solidFill>
            </a:endParaRPr>
          </a:p>
          <a:p>
            <a:pPr indent="0" lvl="0" marL="0" rtl="0" algn="l">
              <a:spcBef>
                <a:spcPts val="800"/>
              </a:spcBef>
              <a:spcAft>
                <a:spcPts val="0"/>
              </a:spcAft>
              <a:buNone/>
            </a:pPr>
            <a:r>
              <a:rPr lang="en-GB">
                <a:solidFill>
                  <a:srgbClr val="000000"/>
                </a:solidFill>
              </a:rPr>
              <a:t>	Code..	</a:t>
            </a:r>
            <a:endParaRPr>
              <a:solidFill>
                <a:srgbClr val="000000"/>
              </a:solidFill>
            </a:endParaRPr>
          </a:p>
          <a:p>
            <a:pPr indent="0" lvl="0" marL="0" rtl="0" algn="l">
              <a:spcBef>
                <a:spcPts val="800"/>
              </a:spcBef>
              <a:spcAft>
                <a:spcPts val="0"/>
              </a:spcAft>
              <a:buNone/>
            </a:pPr>
            <a:r>
              <a:rPr lang="en-GB">
                <a:solidFill>
                  <a:srgbClr val="000000"/>
                </a:solidFill>
              </a:rPr>
              <a:t>Except:</a:t>
            </a:r>
            <a:endParaRPr>
              <a:solidFill>
                <a:srgbClr val="000000"/>
              </a:solidFill>
            </a:endParaRPr>
          </a:p>
          <a:p>
            <a:pPr indent="0" lvl="0" marL="0" rtl="0" algn="l">
              <a:spcBef>
                <a:spcPts val="800"/>
              </a:spcBef>
              <a:spcAft>
                <a:spcPts val="0"/>
              </a:spcAft>
              <a:buNone/>
            </a:pPr>
            <a:r>
              <a:rPr lang="en-GB">
                <a:solidFill>
                  <a:srgbClr val="000000"/>
                </a:solidFill>
              </a:rPr>
              <a:t>	Action taken if error is raised</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Rest of the code # gets </a:t>
            </a:r>
            <a:r>
              <a:rPr lang="en-GB">
                <a:solidFill>
                  <a:srgbClr val="000000"/>
                </a:solidFill>
              </a:rPr>
              <a:t>executed</a:t>
            </a:r>
            <a:r>
              <a:rPr lang="en-GB">
                <a:solidFill>
                  <a:srgbClr val="000000"/>
                </a:solidFill>
              </a:rPr>
              <a:t> even anyways</a:t>
            </a:r>
            <a:endParaRPr>
              <a:solidFill>
                <a:srgbClr val="0000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65"/>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939" name="Google Shape;939;p165"/>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15</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Project 1</a:t>
            </a:r>
            <a:endParaRPr b="1" sz="4500">
              <a:latin typeface="Century Gothic"/>
              <a:ea typeface="Century Gothic"/>
              <a:cs typeface="Century Gothic"/>
              <a:sym typeface="Century Gothic"/>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66"/>
          <p:cNvSpPr txBox="1"/>
          <p:nvPr/>
        </p:nvSpPr>
        <p:spPr>
          <a:xfrm>
            <a:off x="1191863" y="613406"/>
            <a:ext cx="5179200" cy="4041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b="1" lang="en-GB" sz="2700">
                <a:latin typeface="Century Gothic"/>
                <a:ea typeface="Century Gothic"/>
                <a:cs typeface="Century Gothic"/>
                <a:sym typeface="Century Gothic"/>
              </a:rPr>
              <a:t>objectives</a:t>
            </a:r>
            <a:r>
              <a:rPr lang="en-GB" sz="1100">
                <a:latin typeface="Century Gothic"/>
                <a:ea typeface="Century Gothic"/>
                <a:cs typeface="Century Gothic"/>
                <a:sym typeface="Century Gothic"/>
              </a:rPr>
              <a:t>:</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Software download</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Pypi and pip </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Main packages</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Install packages</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Openpyxl </a:t>
            </a:r>
            <a:endParaRPr sz="1800">
              <a:solidFill>
                <a:schemeClr val="dk1"/>
              </a:solidFill>
            </a:endParaRPr>
          </a:p>
          <a:p>
            <a:pPr indent="0" lvl="0" marL="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67"/>
          <p:cNvSpPr txBox="1"/>
          <p:nvPr>
            <p:ph idx="1" type="body"/>
          </p:nvPr>
        </p:nvSpPr>
        <p:spPr>
          <a:xfrm>
            <a:off x="740000" y="1613924"/>
            <a:ext cx="7039800" cy="2385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300">
                <a:solidFill>
                  <a:srgbClr val="000000"/>
                </a:solidFill>
              </a:rPr>
              <a:t>Install software : </a:t>
            </a:r>
            <a:endParaRPr sz="1300">
              <a:solidFill>
                <a:srgbClr val="000000"/>
              </a:solidFill>
            </a:endParaRPr>
          </a:p>
          <a:p>
            <a:pPr indent="0" lvl="0" marL="0" rtl="0" algn="l">
              <a:spcBef>
                <a:spcPts val="800"/>
              </a:spcBef>
              <a:spcAft>
                <a:spcPts val="0"/>
              </a:spcAft>
              <a:buNone/>
            </a:pPr>
            <a:r>
              <a:rPr lang="en-GB" sz="1300">
                <a:solidFill>
                  <a:srgbClr val="000000"/>
                </a:solidFill>
              </a:rPr>
              <a:t>Python.org → downloads →  download</a:t>
            </a:r>
            <a:endParaRPr sz="1300">
              <a:solidFill>
                <a:srgbClr val="000000"/>
              </a:solidFill>
            </a:endParaRPr>
          </a:p>
          <a:p>
            <a:pPr indent="0" lvl="0" marL="0" rtl="0" algn="l">
              <a:spcBef>
                <a:spcPts val="800"/>
              </a:spcBef>
              <a:spcAft>
                <a:spcPts val="0"/>
              </a:spcAft>
              <a:buNone/>
            </a:pPr>
            <a:r>
              <a:rPr lang="en-GB" sz="1300">
                <a:solidFill>
                  <a:srgbClr val="000000"/>
                </a:solidFill>
              </a:rPr>
              <a:t>Downloads → add python to path → install</a:t>
            </a:r>
            <a:endParaRPr sz="1300">
              <a:solidFill>
                <a:srgbClr val="000000"/>
              </a:solidFill>
            </a:endParaRPr>
          </a:p>
          <a:p>
            <a:pPr indent="0" lvl="0" marL="0" rtl="0" algn="l">
              <a:spcBef>
                <a:spcPts val="800"/>
              </a:spcBef>
              <a:spcAft>
                <a:spcPts val="0"/>
              </a:spcAft>
              <a:buNone/>
            </a:pPr>
            <a:r>
              <a:t/>
            </a:r>
            <a:endParaRPr sz="1300">
              <a:solidFill>
                <a:srgbClr val="000000"/>
              </a:solidFill>
            </a:endParaRPr>
          </a:p>
          <a:p>
            <a:pPr indent="0" lvl="0" marL="0" rtl="0" algn="l">
              <a:spcBef>
                <a:spcPts val="800"/>
              </a:spcBef>
              <a:spcAft>
                <a:spcPts val="0"/>
              </a:spcAft>
              <a:buNone/>
            </a:pPr>
            <a:r>
              <a:rPr lang="en-GB" sz="1300">
                <a:solidFill>
                  <a:srgbClr val="000000"/>
                </a:solidFill>
              </a:rPr>
              <a:t>Code editor:  </a:t>
            </a:r>
            <a:endParaRPr sz="1300">
              <a:solidFill>
                <a:srgbClr val="000000"/>
              </a:solidFill>
            </a:endParaRPr>
          </a:p>
          <a:p>
            <a:pPr indent="0" lvl="0" marL="0" rtl="0" algn="l">
              <a:spcBef>
                <a:spcPts val="800"/>
              </a:spcBef>
              <a:spcAft>
                <a:spcPts val="0"/>
              </a:spcAft>
              <a:buNone/>
            </a:pPr>
            <a:r>
              <a:rPr lang="en-GB" sz="1300">
                <a:solidFill>
                  <a:srgbClr val="000000"/>
                </a:solidFill>
              </a:rPr>
              <a:t>Pycharm:  jetbrain.com/pycharm → downloads → community</a:t>
            </a:r>
            <a:endParaRPr sz="1300">
              <a:solidFill>
                <a:srgbClr val="000000"/>
              </a:solidFill>
            </a:endParaRPr>
          </a:p>
          <a:p>
            <a:pPr indent="0" lvl="0" marL="0" rtl="0" algn="l">
              <a:spcBef>
                <a:spcPts val="800"/>
              </a:spcBef>
              <a:spcAft>
                <a:spcPts val="0"/>
              </a:spcAft>
              <a:buNone/>
            </a:pPr>
            <a:r>
              <a:rPr lang="en-GB" sz="1300">
                <a:solidFill>
                  <a:srgbClr val="000000"/>
                </a:solidFill>
              </a:rPr>
              <a:t>Downloads → install  </a:t>
            </a:r>
            <a:endParaRPr sz="1300">
              <a:solidFill>
                <a:srgbClr val="000000"/>
              </a:solidFill>
            </a:endParaRPr>
          </a:p>
          <a:p>
            <a:pPr indent="0" lvl="0" marL="0" rtl="0" algn="l">
              <a:spcBef>
                <a:spcPts val="800"/>
              </a:spcBef>
              <a:spcAft>
                <a:spcPts val="0"/>
              </a:spcAft>
              <a:buNone/>
            </a:pPr>
            <a:r>
              <a:rPr lang="en-GB" sz="1300">
                <a:solidFill>
                  <a:srgbClr val="000000"/>
                </a:solidFill>
              </a:rPr>
              <a:t>Create new project → new → python file ( app.py)</a:t>
            </a:r>
            <a:endParaRPr sz="1300">
              <a:solidFill>
                <a:srgbClr val="000000"/>
              </a:solidFill>
            </a:endParaRPr>
          </a:p>
        </p:txBody>
      </p:sp>
      <p:sp>
        <p:nvSpPr>
          <p:cNvPr id="951" name="Google Shape;951;p167"/>
          <p:cNvSpPr txBox="1"/>
          <p:nvPr>
            <p:ph type="title"/>
          </p:nvPr>
        </p:nvSpPr>
        <p:spPr>
          <a:xfrm>
            <a:off x="671075" y="324823"/>
            <a:ext cx="7039800" cy="66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Software </a:t>
            </a:r>
            <a:endParaRPr b="1"/>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68"/>
          <p:cNvSpPr txBox="1"/>
          <p:nvPr>
            <p:ph idx="1" type="body"/>
          </p:nvPr>
        </p:nvSpPr>
        <p:spPr>
          <a:xfrm>
            <a:off x="416550" y="1235175"/>
            <a:ext cx="7039800" cy="3483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400">
                <a:solidFill>
                  <a:srgbClr val="000000"/>
                </a:solidFill>
              </a:rPr>
              <a:t>Python package index is a directory that contains thousands of packages created by python developers for anyone to use</a:t>
            </a:r>
            <a:endParaRPr sz="1400">
              <a:solidFill>
                <a:srgbClr val="000000"/>
              </a:solidFill>
            </a:endParaRPr>
          </a:p>
          <a:p>
            <a:pPr indent="0" lvl="0" marL="0" rtl="0" algn="l">
              <a:spcBef>
                <a:spcPts val="800"/>
              </a:spcBef>
              <a:spcAft>
                <a:spcPts val="0"/>
              </a:spcAft>
              <a:buNone/>
            </a:pPr>
            <a:r>
              <a:t/>
            </a:r>
            <a:endParaRPr sz="1400">
              <a:solidFill>
                <a:srgbClr val="000000"/>
              </a:solidFill>
            </a:endParaRPr>
          </a:p>
          <a:p>
            <a:pPr indent="0" lvl="0" marL="0" rtl="0" algn="l">
              <a:spcBef>
                <a:spcPts val="800"/>
              </a:spcBef>
              <a:spcAft>
                <a:spcPts val="0"/>
              </a:spcAft>
              <a:buNone/>
            </a:pPr>
            <a:r>
              <a:rPr lang="en-GB" sz="1400">
                <a:solidFill>
                  <a:srgbClr val="000000"/>
                </a:solidFill>
              </a:rPr>
              <a:t>To access those packages go to </a:t>
            </a:r>
            <a:endParaRPr sz="1400">
              <a:solidFill>
                <a:srgbClr val="000000"/>
              </a:solidFill>
            </a:endParaRPr>
          </a:p>
          <a:p>
            <a:pPr indent="0" lvl="0" marL="0" rtl="0" algn="l">
              <a:spcBef>
                <a:spcPts val="800"/>
              </a:spcBef>
              <a:spcAft>
                <a:spcPts val="0"/>
              </a:spcAft>
              <a:buNone/>
            </a:pPr>
            <a:r>
              <a:rPr lang="en-GB" sz="1400" u="sng">
                <a:solidFill>
                  <a:schemeClr val="hlink"/>
                </a:solidFill>
                <a:hlinkClick r:id="rId3"/>
              </a:rPr>
              <a:t>https://pypi.org/</a:t>
            </a:r>
            <a:endParaRPr sz="1400">
              <a:solidFill>
                <a:srgbClr val="000000"/>
              </a:solidFill>
            </a:endParaRPr>
          </a:p>
          <a:p>
            <a:pPr indent="0" lvl="0" marL="0" rtl="0" algn="l">
              <a:spcBef>
                <a:spcPts val="800"/>
              </a:spcBef>
              <a:spcAft>
                <a:spcPts val="0"/>
              </a:spcAft>
              <a:buNone/>
            </a:pPr>
            <a:r>
              <a:t/>
            </a:r>
            <a:endParaRPr sz="1400">
              <a:solidFill>
                <a:srgbClr val="000000"/>
              </a:solidFill>
            </a:endParaRPr>
          </a:p>
          <a:p>
            <a:pPr indent="0" lvl="0" marL="0" rtl="0" algn="l">
              <a:spcBef>
                <a:spcPts val="800"/>
              </a:spcBef>
              <a:spcAft>
                <a:spcPts val="0"/>
              </a:spcAft>
              <a:buNone/>
            </a:pPr>
            <a:r>
              <a:rPr lang="en-GB" sz="1400">
                <a:solidFill>
                  <a:srgbClr val="000000"/>
                </a:solidFill>
              </a:rPr>
              <a:t>Search for the package</a:t>
            </a:r>
            <a:endParaRPr sz="1400">
              <a:solidFill>
                <a:srgbClr val="000000"/>
              </a:solidFill>
            </a:endParaRPr>
          </a:p>
          <a:p>
            <a:pPr indent="0" lvl="0" marL="0" rtl="0" algn="l">
              <a:spcBef>
                <a:spcPts val="800"/>
              </a:spcBef>
              <a:spcAft>
                <a:spcPts val="0"/>
              </a:spcAft>
              <a:buNone/>
            </a:pPr>
            <a:r>
              <a:t/>
            </a:r>
            <a:endParaRPr sz="1400">
              <a:solidFill>
                <a:srgbClr val="000000"/>
              </a:solidFill>
            </a:endParaRPr>
          </a:p>
          <a:p>
            <a:pPr indent="0" lvl="0" marL="0" rtl="0" algn="l">
              <a:spcBef>
                <a:spcPts val="800"/>
              </a:spcBef>
              <a:spcAft>
                <a:spcPts val="0"/>
              </a:spcAft>
              <a:buNone/>
            </a:pPr>
            <a:r>
              <a:rPr lang="en-GB" sz="1400">
                <a:solidFill>
                  <a:srgbClr val="000000"/>
                </a:solidFill>
              </a:rPr>
              <a:t>Copy install command</a:t>
            </a:r>
            <a:endParaRPr sz="1400">
              <a:solidFill>
                <a:srgbClr val="000000"/>
              </a:solidFill>
            </a:endParaRPr>
          </a:p>
          <a:p>
            <a:pPr indent="0" lvl="0" marL="0" rtl="0" algn="l">
              <a:spcBef>
                <a:spcPts val="800"/>
              </a:spcBef>
              <a:spcAft>
                <a:spcPts val="0"/>
              </a:spcAft>
              <a:buNone/>
            </a:pPr>
            <a:r>
              <a:t/>
            </a:r>
            <a:endParaRPr sz="1400">
              <a:solidFill>
                <a:srgbClr val="000000"/>
              </a:solidFill>
            </a:endParaRPr>
          </a:p>
          <a:p>
            <a:pPr indent="0" lvl="0" marL="0" rtl="0" algn="l">
              <a:spcBef>
                <a:spcPts val="800"/>
              </a:spcBef>
              <a:spcAft>
                <a:spcPts val="0"/>
              </a:spcAft>
              <a:buNone/>
            </a:pPr>
            <a:r>
              <a:rPr lang="en-GB" sz="1400">
                <a:solidFill>
                  <a:srgbClr val="000000"/>
                </a:solidFill>
              </a:rPr>
              <a:t>Paste in terminal</a:t>
            </a:r>
            <a:endParaRPr sz="1400">
              <a:solidFill>
                <a:srgbClr val="000000"/>
              </a:solidFill>
            </a:endParaRPr>
          </a:p>
          <a:p>
            <a:pPr indent="0" lvl="0" marL="0" rtl="0" algn="l">
              <a:spcBef>
                <a:spcPts val="800"/>
              </a:spcBef>
              <a:spcAft>
                <a:spcPts val="0"/>
              </a:spcAft>
              <a:buNone/>
            </a:pPr>
            <a:r>
              <a:t/>
            </a:r>
            <a:endParaRPr sz="1400">
              <a:solidFill>
                <a:srgbClr val="000000"/>
              </a:solidFill>
            </a:endParaRPr>
          </a:p>
        </p:txBody>
      </p:sp>
      <p:sp>
        <p:nvSpPr>
          <p:cNvPr id="957" name="Google Shape;957;p168"/>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Pypi and pip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69"/>
          <p:cNvSpPr txBox="1"/>
          <p:nvPr>
            <p:ph idx="1" type="body"/>
          </p:nvPr>
        </p:nvSpPr>
        <p:spPr>
          <a:xfrm>
            <a:off x="204025" y="1574625"/>
            <a:ext cx="7039800" cy="2968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a:solidFill>
                  <a:srgbClr val="000000"/>
                </a:solidFill>
              </a:rPr>
              <a:t>S</a:t>
            </a:r>
            <a:r>
              <a:rPr b="1" lang="en-GB">
                <a:solidFill>
                  <a:srgbClr val="000000"/>
                </a:solidFill>
              </a:rPr>
              <a:t>ylenium </a:t>
            </a:r>
            <a:r>
              <a:rPr lang="en-GB">
                <a:solidFill>
                  <a:srgbClr val="000000"/>
                </a:solidFill>
              </a:rPr>
              <a:t>: </a:t>
            </a:r>
            <a:r>
              <a:rPr lang="en-GB" sz="1250">
                <a:solidFill>
                  <a:srgbClr val="202124"/>
                </a:solidFill>
                <a:highlight>
                  <a:srgbClr val="FFFFFF"/>
                </a:highlight>
                <a:latin typeface="Arial"/>
                <a:ea typeface="Arial"/>
                <a:cs typeface="Arial"/>
                <a:sym typeface="Arial"/>
              </a:rPr>
              <a:t>open-source web-based automation tool, a </a:t>
            </a:r>
            <a:r>
              <a:rPr lang="en-GB" sz="1350">
                <a:solidFill>
                  <a:srgbClr val="202124"/>
                </a:solidFill>
                <a:highlight>
                  <a:srgbClr val="FFFFFF"/>
                </a:highlight>
                <a:latin typeface="Arial"/>
                <a:ea typeface="Arial"/>
                <a:cs typeface="Arial"/>
                <a:sym typeface="Arial"/>
              </a:rPr>
              <a:t>testing framework used to validate web applications across different browsers and platforms.</a:t>
            </a:r>
            <a:endParaRPr sz="1250">
              <a:solidFill>
                <a:srgbClr val="202124"/>
              </a:solidFill>
              <a:highlight>
                <a:srgbClr val="FFFFFF"/>
              </a:highlight>
              <a:latin typeface="Arial"/>
              <a:ea typeface="Arial"/>
              <a:cs typeface="Arial"/>
              <a:sym typeface="Arial"/>
            </a:endParaRPr>
          </a:p>
          <a:p>
            <a:pPr indent="0" lvl="0" marL="0" rtl="0" algn="l">
              <a:spcBef>
                <a:spcPts val="800"/>
              </a:spcBef>
              <a:spcAft>
                <a:spcPts val="0"/>
              </a:spcAft>
              <a:buNone/>
            </a:pPr>
            <a:r>
              <a:rPr b="1" lang="en-GB">
                <a:solidFill>
                  <a:srgbClr val="000000"/>
                </a:solidFill>
              </a:rPr>
              <a:t>Numpy </a:t>
            </a:r>
            <a:r>
              <a:rPr lang="en-GB">
                <a:solidFill>
                  <a:srgbClr val="000000"/>
                </a:solidFill>
              </a:rPr>
              <a:t>:</a:t>
            </a:r>
            <a:r>
              <a:rPr lang="en-GB" sz="1700">
                <a:solidFill>
                  <a:srgbClr val="000000"/>
                </a:solidFill>
              </a:rPr>
              <a:t> </a:t>
            </a:r>
            <a:r>
              <a:rPr lang="en-GB" sz="1250">
                <a:solidFill>
                  <a:srgbClr val="202124"/>
                </a:solidFill>
                <a:highlight>
                  <a:srgbClr val="FFFFFF"/>
                </a:highlight>
                <a:latin typeface="Arial"/>
                <a:ea typeface="Arial"/>
                <a:cs typeface="Arial"/>
                <a:sym typeface="Arial"/>
              </a:rPr>
              <a:t>is a </a:t>
            </a:r>
            <a:r>
              <a:rPr b="1" lang="en-GB" sz="1250">
                <a:solidFill>
                  <a:srgbClr val="202124"/>
                </a:solidFill>
                <a:highlight>
                  <a:srgbClr val="FFFFFF"/>
                </a:highlight>
                <a:latin typeface="Arial"/>
                <a:ea typeface="Arial"/>
                <a:cs typeface="Arial"/>
                <a:sym typeface="Arial"/>
              </a:rPr>
              <a:t>Python</a:t>
            </a:r>
            <a:r>
              <a:rPr lang="en-GB" sz="1250">
                <a:solidFill>
                  <a:srgbClr val="202124"/>
                </a:solidFill>
                <a:highlight>
                  <a:srgbClr val="FFFFFF"/>
                </a:highlight>
                <a:latin typeface="Arial"/>
                <a:ea typeface="Arial"/>
                <a:cs typeface="Arial"/>
                <a:sym typeface="Arial"/>
              </a:rPr>
              <a:t> library used for working with arrays. It also has functions for working in domain of linear algebra, fourier transform, and matrices. </a:t>
            </a:r>
            <a:r>
              <a:rPr b="1" lang="en-GB" sz="1250">
                <a:solidFill>
                  <a:srgbClr val="202124"/>
                </a:solidFill>
                <a:highlight>
                  <a:srgbClr val="FFFFFF"/>
                </a:highlight>
                <a:latin typeface="Arial"/>
                <a:ea typeface="Arial"/>
                <a:cs typeface="Arial"/>
                <a:sym typeface="Arial"/>
              </a:rPr>
              <a:t>NumPy</a:t>
            </a:r>
            <a:r>
              <a:rPr lang="en-GB" sz="1250">
                <a:solidFill>
                  <a:srgbClr val="202124"/>
                </a:solidFill>
                <a:highlight>
                  <a:srgbClr val="FFFFFF"/>
                </a:highlight>
                <a:latin typeface="Arial"/>
                <a:ea typeface="Arial"/>
                <a:cs typeface="Arial"/>
                <a:sym typeface="Arial"/>
              </a:rPr>
              <a:t> was created in 2005 by Travis Oliphant. It is an open source project and you can use it freely. </a:t>
            </a:r>
            <a:r>
              <a:rPr b="1" lang="en-GB" sz="1250">
                <a:solidFill>
                  <a:srgbClr val="202124"/>
                </a:solidFill>
                <a:highlight>
                  <a:srgbClr val="FFFFFF"/>
                </a:highlight>
                <a:latin typeface="Arial"/>
                <a:ea typeface="Arial"/>
                <a:cs typeface="Arial"/>
                <a:sym typeface="Arial"/>
              </a:rPr>
              <a:t>NumPy</a:t>
            </a:r>
            <a:r>
              <a:rPr lang="en-GB" sz="1250">
                <a:solidFill>
                  <a:srgbClr val="202124"/>
                </a:solidFill>
                <a:highlight>
                  <a:srgbClr val="FFFFFF"/>
                </a:highlight>
                <a:latin typeface="Arial"/>
                <a:ea typeface="Arial"/>
                <a:cs typeface="Arial"/>
                <a:sym typeface="Arial"/>
              </a:rPr>
              <a:t> stands for Numerical </a:t>
            </a:r>
            <a:r>
              <a:rPr b="1" lang="en-GB" sz="1250">
                <a:solidFill>
                  <a:srgbClr val="202124"/>
                </a:solidFill>
                <a:highlight>
                  <a:srgbClr val="FFFFFF"/>
                </a:highlight>
                <a:latin typeface="Arial"/>
                <a:ea typeface="Arial"/>
                <a:cs typeface="Arial"/>
                <a:sym typeface="Arial"/>
              </a:rPr>
              <a:t>Python</a:t>
            </a:r>
            <a:r>
              <a:rPr lang="en-GB" sz="1250">
                <a:solidFill>
                  <a:srgbClr val="202124"/>
                </a:solidFill>
                <a:highlight>
                  <a:srgbClr val="FFFFFF"/>
                </a:highlight>
                <a:latin typeface="Arial"/>
                <a:ea typeface="Arial"/>
                <a:cs typeface="Arial"/>
                <a:sym typeface="Arial"/>
              </a:rPr>
              <a:t>.</a:t>
            </a:r>
            <a:endParaRPr sz="1700">
              <a:solidFill>
                <a:srgbClr val="000000"/>
              </a:solidFill>
            </a:endParaRPr>
          </a:p>
          <a:p>
            <a:pPr indent="0" lvl="0" marL="0" rtl="0" algn="l">
              <a:spcBef>
                <a:spcPts val="800"/>
              </a:spcBef>
              <a:spcAft>
                <a:spcPts val="0"/>
              </a:spcAft>
              <a:buNone/>
            </a:pPr>
            <a:r>
              <a:rPr b="1" lang="en-GB">
                <a:solidFill>
                  <a:srgbClr val="000000"/>
                </a:solidFill>
              </a:rPr>
              <a:t>Panda </a:t>
            </a:r>
            <a:r>
              <a:rPr lang="en-GB" sz="1250">
                <a:solidFill>
                  <a:srgbClr val="202124"/>
                </a:solidFill>
                <a:highlight>
                  <a:srgbClr val="FFFFFF"/>
                </a:highlight>
                <a:latin typeface="Arial"/>
                <a:ea typeface="Arial"/>
                <a:cs typeface="Arial"/>
                <a:sym typeface="Arial"/>
              </a:rPr>
              <a:t>is a software library written for the </a:t>
            </a:r>
            <a:r>
              <a:rPr b="1" lang="en-GB" sz="1250">
                <a:solidFill>
                  <a:srgbClr val="202124"/>
                </a:solidFill>
                <a:highlight>
                  <a:srgbClr val="FFFFFF"/>
                </a:highlight>
                <a:latin typeface="Arial"/>
                <a:ea typeface="Arial"/>
                <a:cs typeface="Arial"/>
                <a:sym typeface="Arial"/>
              </a:rPr>
              <a:t>Python</a:t>
            </a:r>
            <a:r>
              <a:rPr lang="en-GB" sz="1250">
                <a:solidFill>
                  <a:srgbClr val="202124"/>
                </a:solidFill>
                <a:highlight>
                  <a:srgbClr val="FFFFFF"/>
                </a:highlight>
                <a:latin typeface="Arial"/>
                <a:ea typeface="Arial"/>
                <a:cs typeface="Arial"/>
                <a:sym typeface="Arial"/>
              </a:rPr>
              <a:t> programming language for data manipulation and analysis. In particular, it offers data structures and operations for manipulating numerical tables and time series.</a:t>
            </a:r>
            <a:endParaRPr>
              <a:solidFill>
                <a:srgbClr val="000000"/>
              </a:solidFill>
            </a:endParaRPr>
          </a:p>
          <a:p>
            <a:pPr indent="0" lvl="0" marL="0" rtl="0" algn="l">
              <a:spcBef>
                <a:spcPts val="800"/>
              </a:spcBef>
              <a:spcAft>
                <a:spcPts val="0"/>
              </a:spcAft>
              <a:buNone/>
            </a:pPr>
            <a:r>
              <a:rPr b="1" lang="en-GB">
                <a:solidFill>
                  <a:srgbClr val="000000"/>
                </a:solidFill>
              </a:rPr>
              <a:t>Openpyxl</a:t>
            </a:r>
            <a:r>
              <a:rPr lang="en-GB">
                <a:solidFill>
                  <a:srgbClr val="000000"/>
                </a:solidFill>
              </a:rPr>
              <a:t>:</a:t>
            </a:r>
            <a:r>
              <a:rPr lang="en-GB" sz="1200">
                <a:solidFill>
                  <a:schemeClr val="dk1"/>
                </a:solidFill>
                <a:latin typeface="Arial"/>
                <a:ea typeface="Arial"/>
                <a:cs typeface="Arial"/>
                <a:sym typeface="Arial"/>
              </a:rPr>
              <a:t> a Python library to read and write Excel 2010 xlsx/xlsm/xltx/xltm files.</a:t>
            </a:r>
            <a:endParaRPr sz="1200">
              <a:solidFill>
                <a:schemeClr val="dk1"/>
              </a:solidFill>
              <a:latin typeface="Arial"/>
              <a:ea typeface="Arial"/>
              <a:cs typeface="Arial"/>
              <a:sym typeface="Arial"/>
            </a:endParaRPr>
          </a:p>
          <a:p>
            <a:pPr indent="0" lvl="0" marL="0" rtl="0" algn="l">
              <a:spcBef>
                <a:spcPts val="800"/>
              </a:spcBef>
              <a:spcAft>
                <a:spcPts val="0"/>
              </a:spcAft>
              <a:buNone/>
            </a:pPr>
            <a:r>
              <a:t/>
            </a:r>
            <a:endParaRPr>
              <a:solidFill>
                <a:srgbClr val="000000"/>
              </a:solidFill>
            </a:endParaRPr>
          </a:p>
        </p:txBody>
      </p:sp>
      <p:sp>
        <p:nvSpPr>
          <p:cNvPr id="963" name="Google Shape;963;p169"/>
          <p:cNvSpPr txBox="1"/>
          <p:nvPr>
            <p:ph type="title"/>
          </p:nvPr>
        </p:nvSpPr>
        <p:spPr>
          <a:xfrm>
            <a:off x="639225" y="2526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Main packages:</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70"/>
          <p:cNvSpPr txBox="1"/>
          <p:nvPr>
            <p:ph idx="1" type="body"/>
          </p:nvPr>
        </p:nvSpPr>
        <p:spPr>
          <a:xfrm>
            <a:off x="628650" y="1463175"/>
            <a:ext cx="7039800" cy="3451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a:solidFill>
                  <a:srgbClr val="000000"/>
                </a:solidFill>
              </a:rPr>
              <a:t>Load workbook and access sheet:</a:t>
            </a:r>
            <a:endParaRPr b="1">
              <a:solidFill>
                <a:srgbClr val="000000"/>
              </a:solidFill>
            </a:endParaRPr>
          </a:p>
          <a:p>
            <a:pPr indent="0" lvl="0" marL="0" rtl="0" algn="l">
              <a:spcBef>
                <a:spcPts val="800"/>
              </a:spcBef>
              <a:spcAft>
                <a:spcPts val="0"/>
              </a:spcAft>
              <a:buNone/>
            </a:pPr>
            <a:r>
              <a:rPr lang="en-GB">
                <a:solidFill>
                  <a:srgbClr val="000000"/>
                </a:solidFill>
              </a:rPr>
              <a:t>wb object = load_workbook(filename) # load xlsx file</a:t>
            </a:r>
            <a:endParaRPr>
              <a:solidFill>
                <a:srgbClr val="000000"/>
              </a:solidFill>
            </a:endParaRPr>
          </a:p>
          <a:p>
            <a:pPr indent="0" lvl="0" marL="0" rtl="0" algn="l">
              <a:spcBef>
                <a:spcPts val="800"/>
              </a:spcBef>
              <a:spcAft>
                <a:spcPts val="0"/>
              </a:spcAft>
              <a:buNone/>
            </a:pPr>
            <a:r>
              <a:rPr lang="en-GB">
                <a:solidFill>
                  <a:srgbClr val="000000"/>
                </a:solidFill>
              </a:rPr>
              <a:t>sheet= wb[‘Sheet1’] # access sheet</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b="1" lang="en-GB">
                <a:solidFill>
                  <a:srgbClr val="000000"/>
                </a:solidFill>
              </a:rPr>
              <a:t>Access cells:</a:t>
            </a:r>
            <a:endParaRPr b="1">
              <a:solidFill>
                <a:srgbClr val="000000"/>
              </a:solidFill>
            </a:endParaRPr>
          </a:p>
          <a:p>
            <a:pPr indent="0" lvl="0" marL="0" rtl="0" algn="l">
              <a:spcBef>
                <a:spcPts val="800"/>
              </a:spcBef>
              <a:spcAft>
                <a:spcPts val="0"/>
              </a:spcAft>
              <a:buNone/>
            </a:pPr>
            <a:r>
              <a:rPr lang="en-GB">
                <a:solidFill>
                  <a:srgbClr val="000000"/>
                </a:solidFill>
              </a:rPr>
              <a:t>c</a:t>
            </a:r>
            <a:r>
              <a:rPr lang="en-GB">
                <a:solidFill>
                  <a:srgbClr val="000000"/>
                </a:solidFill>
              </a:rPr>
              <a:t>ell = sheet[‘a1’]  # returns coordinates</a:t>
            </a:r>
            <a:endParaRPr>
              <a:solidFill>
                <a:srgbClr val="000000"/>
              </a:solidFill>
            </a:endParaRPr>
          </a:p>
          <a:p>
            <a:pPr indent="0" lvl="0" marL="0" rtl="0" algn="l">
              <a:spcBef>
                <a:spcPts val="800"/>
              </a:spcBef>
              <a:spcAft>
                <a:spcPts val="0"/>
              </a:spcAft>
              <a:buNone/>
            </a:pPr>
            <a:r>
              <a:rPr lang="en-GB">
                <a:solidFill>
                  <a:srgbClr val="000000"/>
                </a:solidFill>
              </a:rPr>
              <a:t>c</a:t>
            </a:r>
            <a:r>
              <a:rPr lang="en-GB">
                <a:solidFill>
                  <a:srgbClr val="000000"/>
                </a:solidFill>
              </a:rPr>
              <a:t>ell = sheet.cell(row,col)</a:t>
            </a:r>
            <a:endParaRPr>
              <a:solidFill>
                <a:srgbClr val="000000"/>
              </a:solidFill>
            </a:endParaRPr>
          </a:p>
          <a:p>
            <a:pPr indent="0" lvl="0" marL="0" rtl="0" algn="l">
              <a:spcBef>
                <a:spcPts val="800"/>
              </a:spcBef>
              <a:spcAft>
                <a:spcPts val="0"/>
              </a:spcAft>
              <a:buNone/>
            </a:pPr>
            <a:r>
              <a:rPr lang="en-GB">
                <a:solidFill>
                  <a:srgbClr val="000000"/>
                </a:solidFill>
              </a:rPr>
              <a:t>c</a:t>
            </a:r>
            <a:r>
              <a:rPr lang="en-GB">
                <a:solidFill>
                  <a:srgbClr val="000000"/>
                </a:solidFill>
              </a:rPr>
              <a:t>ell.value # returns the content of the cell</a:t>
            </a:r>
            <a:endParaRPr>
              <a:solidFill>
                <a:srgbClr val="000000"/>
              </a:solidFill>
            </a:endParaRPr>
          </a:p>
          <a:p>
            <a:pPr indent="0" lvl="0" marL="0" rtl="0" algn="l">
              <a:spcBef>
                <a:spcPts val="800"/>
              </a:spcBef>
              <a:spcAft>
                <a:spcPts val="0"/>
              </a:spcAft>
              <a:buClr>
                <a:schemeClr val="dk1"/>
              </a:buClr>
              <a:buSzPts val="1100"/>
              <a:buFont typeface="Arial"/>
              <a:buNone/>
            </a:pPr>
            <a:r>
              <a:rPr lang="en-GB" sz="1700">
                <a:solidFill>
                  <a:schemeClr val="dk1"/>
                </a:solidFill>
              </a:rPr>
              <a:t>sheet.max_row    # returns maximum number of rows in a column</a:t>
            </a:r>
            <a:endParaRPr sz="1700">
              <a:solidFill>
                <a:schemeClr val="dk1"/>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969" name="Google Shape;969;p170"/>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Openpyxl functions: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nvSpPr>
        <p:spPr>
          <a:xfrm>
            <a:off x="1414100" y="577375"/>
            <a:ext cx="5179200" cy="3865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2700">
                <a:latin typeface="Century Gothic"/>
                <a:ea typeface="Century Gothic"/>
                <a:cs typeface="Century Gothic"/>
                <a:sym typeface="Century Gothic"/>
              </a:rPr>
              <a:t>Objectives: </a:t>
            </a:r>
            <a:endParaRPr b="1" sz="2700">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Receive input</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Type conversion</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Strings</a:t>
            </a:r>
            <a:endParaRPr sz="1800">
              <a:solidFill>
                <a:schemeClr val="dk1"/>
              </a:solidFill>
            </a:endParaRPr>
          </a:p>
          <a:p>
            <a:pPr indent="0" lvl="0" marL="342900" rtl="0" algn="l">
              <a:lnSpc>
                <a:spcPct val="115000"/>
              </a:lnSpc>
              <a:spcBef>
                <a:spcPts val="0"/>
              </a:spcBef>
              <a:spcAft>
                <a:spcPts val="0"/>
              </a:spcAft>
              <a:buNone/>
            </a:pPr>
            <a:r>
              <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Formatted Strings</a:t>
            </a:r>
            <a:endParaRPr sz="1800">
              <a:solidFill>
                <a:schemeClr val="dk1"/>
              </a:solidFill>
            </a:endParaRPr>
          </a:p>
          <a:p>
            <a:pPr indent="0" lvl="0" marL="342900" rtl="0" algn="l">
              <a:lnSpc>
                <a:spcPct val="115000"/>
              </a:lnSpc>
              <a:spcBef>
                <a:spcPts val="0"/>
              </a:spcBef>
              <a:spcAft>
                <a:spcPts val="0"/>
              </a:spcAft>
              <a:buNone/>
            </a:pPr>
            <a:r>
              <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String Methods</a:t>
            </a:r>
            <a:endParaRPr sz="1800">
              <a:solidFill>
                <a:schemeClr val="dk1"/>
              </a:solidFill>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71"/>
          <p:cNvSpPr txBox="1"/>
          <p:nvPr>
            <p:ph idx="1" type="body"/>
          </p:nvPr>
        </p:nvSpPr>
        <p:spPr>
          <a:xfrm>
            <a:off x="177925" y="162000"/>
            <a:ext cx="7461900" cy="4819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rPr b="1" lang="en-GB" sz="1700">
                <a:solidFill>
                  <a:srgbClr val="000000"/>
                </a:solidFill>
              </a:rPr>
              <a:t>Access values of a column (eg 3):</a:t>
            </a:r>
            <a:endParaRPr b="1" sz="1700">
              <a:solidFill>
                <a:srgbClr val="000000"/>
              </a:solidFill>
            </a:endParaRPr>
          </a:p>
          <a:p>
            <a:pPr indent="0" lvl="0" marL="0" rtl="0" algn="l">
              <a:spcBef>
                <a:spcPts val="800"/>
              </a:spcBef>
              <a:spcAft>
                <a:spcPts val="0"/>
              </a:spcAft>
              <a:buNone/>
            </a:pPr>
            <a:r>
              <a:t/>
            </a:r>
            <a:endParaRPr b="1" sz="1700">
              <a:solidFill>
                <a:srgbClr val="000000"/>
              </a:solidFill>
            </a:endParaRPr>
          </a:p>
          <a:p>
            <a:pPr indent="0" lvl="0" marL="0" rtl="0" algn="l">
              <a:spcBef>
                <a:spcPts val="800"/>
              </a:spcBef>
              <a:spcAft>
                <a:spcPts val="0"/>
              </a:spcAft>
              <a:buNone/>
            </a:pPr>
            <a:r>
              <a:rPr b="1" lang="en-GB" sz="1700">
                <a:solidFill>
                  <a:srgbClr val="000000"/>
                </a:solidFill>
              </a:rPr>
              <a:t> </a:t>
            </a:r>
            <a:r>
              <a:rPr lang="en-GB" sz="1700">
                <a:solidFill>
                  <a:srgbClr val="000000"/>
                </a:solidFill>
              </a:rPr>
              <a:t>for row in range(1, sheet.max_row)</a:t>
            </a:r>
            <a:endParaRPr sz="1700">
              <a:solidFill>
                <a:srgbClr val="000000"/>
              </a:solidFill>
            </a:endParaRPr>
          </a:p>
          <a:p>
            <a:pPr indent="0" lvl="0" marL="0" rtl="0" algn="l">
              <a:spcBef>
                <a:spcPts val="800"/>
              </a:spcBef>
              <a:spcAft>
                <a:spcPts val="0"/>
              </a:spcAft>
              <a:buNone/>
            </a:pPr>
            <a:r>
              <a:rPr lang="en-GB" sz="1700">
                <a:solidFill>
                  <a:srgbClr val="000000"/>
                </a:solidFill>
              </a:rPr>
              <a:t>		cell= sheet.cell(row,3)</a:t>
            </a:r>
            <a:endParaRPr sz="1700">
              <a:solidFill>
                <a:srgbClr val="000000"/>
              </a:solidFill>
            </a:endParaRPr>
          </a:p>
          <a:p>
            <a:pPr indent="0" lvl="0" marL="0" rtl="0" algn="l">
              <a:spcBef>
                <a:spcPts val="800"/>
              </a:spcBef>
              <a:spcAft>
                <a:spcPts val="0"/>
              </a:spcAft>
              <a:buNone/>
            </a:pPr>
            <a:r>
              <a:rPr lang="en-GB" sz="1700">
                <a:solidFill>
                  <a:srgbClr val="000000"/>
                </a:solidFill>
              </a:rPr>
              <a:t>		print(cell.value)</a:t>
            </a:r>
            <a:endParaRPr sz="1700">
              <a:solidFill>
                <a:srgbClr val="000000"/>
              </a:solidFill>
            </a:endParaRPr>
          </a:p>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rPr b="1" lang="en-GB" sz="1700">
                <a:solidFill>
                  <a:srgbClr val="000000"/>
                </a:solidFill>
              </a:rPr>
              <a:t>Save file:</a:t>
            </a:r>
            <a:endParaRPr b="1" sz="1700">
              <a:solidFill>
                <a:srgbClr val="000000"/>
              </a:solidFill>
            </a:endParaRPr>
          </a:p>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rPr lang="en-GB" sz="1700">
                <a:solidFill>
                  <a:srgbClr val="000000"/>
                </a:solidFill>
              </a:rPr>
              <a:t>wb.save(filename) # new file or overwrite</a:t>
            </a:r>
            <a:endParaRPr sz="1700">
              <a:solidFill>
                <a:srgbClr val="000000"/>
              </a:solidFill>
            </a:endParaRPr>
          </a:p>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rPr lang="en-GB" sz="1700">
                <a:solidFill>
                  <a:srgbClr val="000000"/>
                </a:solidFill>
              </a:rPr>
              <a:t> </a:t>
            </a:r>
            <a:endParaRPr sz="1700">
              <a:solidFill>
                <a:srgbClr val="000000"/>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72"/>
          <p:cNvSpPr txBox="1"/>
          <p:nvPr>
            <p:ph idx="1" type="body"/>
          </p:nvPr>
        </p:nvSpPr>
        <p:spPr>
          <a:xfrm>
            <a:off x="151425" y="1457875"/>
            <a:ext cx="8135400" cy="3578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sz="1700">
                <a:solidFill>
                  <a:srgbClr val="000000"/>
                </a:solidFill>
              </a:rPr>
              <a:t>P</a:t>
            </a:r>
            <a:r>
              <a:rPr b="1" lang="en-GB" sz="1700">
                <a:solidFill>
                  <a:srgbClr val="000000"/>
                </a:solidFill>
              </a:rPr>
              <a:t>ackage openpyxl → module chart → classes : BarChart , Reference:</a:t>
            </a:r>
            <a:endParaRPr b="1" sz="1700">
              <a:solidFill>
                <a:srgbClr val="000000"/>
              </a:solidFill>
            </a:endParaRPr>
          </a:p>
          <a:p>
            <a:pPr indent="0" lvl="0" marL="0" rtl="0" algn="l">
              <a:spcBef>
                <a:spcPts val="800"/>
              </a:spcBef>
              <a:spcAft>
                <a:spcPts val="0"/>
              </a:spcAft>
              <a:buNone/>
            </a:pPr>
            <a:r>
              <a:rPr lang="en-GB" sz="1700">
                <a:solidFill>
                  <a:srgbClr val="000000"/>
                </a:solidFill>
              </a:rPr>
              <a:t>f</a:t>
            </a:r>
            <a:r>
              <a:rPr lang="en-GB" sz="1700">
                <a:solidFill>
                  <a:srgbClr val="000000"/>
                </a:solidFill>
              </a:rPr>
              <a:t>rom openpyxl.chart import BarChart , Reference</a:t>
            </a:r>
            <a:endParaRPr sz="1700">
              <a:solidFill>
                <a:srgbClr val="000000"/>
              </a:solidFill>
            </a:endParaRPr>
          </a:p>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rPr b="1" lang="en-GB" sz="1700">
                <a:solidFill>
                  <a:srgbClr val="000000"/>
                </a:solidFill>
              </a:rPr>
              <a:t>Reference: used to return values in table</a:t>
            </a:r>
            <a:endParaRPr b="1" sz="1700">
              <a:solidFill>
                <a:srgbClr val="000000"/>
              </a:solidFill>
            </a:endParaRPr>
          </a:p>
          <a:p>
            <a:pPr indent="0" lvl="0" marL="0" rtl="0" algn="l">
              <a:spcBef>
                <a:spcPts val="800"/>
              </a:spcBef>
              <a:spcAft>
                <a:spcPts val="0"/>
              </a:spcAft>
              <a:buNone/>
            </a:pPr>
            <a:r>
              <a:rPr lang="en-GB" sz="1700">
                <a:solidFill>
                  <a:srgbClr val="000000"/>
                </a:solidFill>
              </a:rPr>
              <a:t>v</a:t>
            </a:r>
            <a:r>
              <a:rPr lang="en-GB" sz="1700">
                <a:solidFill>
                  <a:srgbClr val="000000"/>
                </a:solidFill>
              </a:rPr>
              <a:t>alues = Reference(sheet, min_row, max_row, min_col, max_col)</a:t>
            </a:r>
            <a:endParaRPr sz="1700">
              <a:solidFill>
                <a:srgbClr val="000000"/>
              </a:solidFill>
            </a:endParaRPr>
          </a:p>
          <a:p>
            <a:pPr indent="0" lvl="0" marL="0" rtl="0" algn="l">
              <a:spcBef>
                <a:spcPts val="800"/>
              </a:spcBef>
              <a:spcAft>
                <a:spcPts val="0"/>
              </a:spcAft>
              <a:buNone/>
            </a:pPr>
            <a:r>
              <a:t/>
            </a:r>
            <a:endParaRPr sz="1700">
              <a:solidFill>
                <a:srgbClr val="000000"/>
              </a:solidFill>
            </a:endParaRPr>
          </a:p>
          <a:p>
            <a:pPr indent="0" lvl="0" marL="0" rtl="0" algn="l">
              <a:spcBef>
                <a:spcPts val="800"/>
              </a:spcBef>
              <a:spcAft>
                <a:spcPts val="0"/>
              </a:spcAft>
              <a:buNone/>
            </a:pPr>
            <a:r>
              <a:rPr b="1" lang="en-GB" sz="1700">
                <a:solidFill>
                  <a:srgbClr val="000000"/>
                </a:solidFill>
              </a:rPr>
              <a:t>BarChart: create chart</a:t>
            </a:r>
            <a:endParaRPr b="1" sz="1700">
              <a:solidFill>
                <a:srgbClr val="000000"/>
              </a:solidFill>
            </a:endParaRPr>
          </a:p>
          <a:p>
            <a:pPr indent="0" lvl="0" marL="0" rtl="0" algn="l">
              <a:spcBef>
                <a:spcPts val="800"/>
              </a:spcBef>
              <a:spcAft>
                <a:spcPts val="0"/>
              </a:spcAft>
              <a:buNone/>
            </a:pPr>
            <a:r>
              <a:rPr lang="en-GB" sz="1700">
                <a:solidFill>
                  <a:srgbClr val="000000"/>
                </a:solidFill>
              </a:rPr>
              <a:t>c</a:t>
            </a:r>
            <a:r>
              <a:rPr lang="en-GB" sz="1700">
                <a:solidFill>
                  <a:srgbClr val="000000"/>
                </a:solidFill>
              </a:rPr>
              <a:t>hart object = BarChart()</a:t>
            </a:r>
            <a:endParaRPr sz="1700">
              <a:solidFill>
                <a:srgbClr val="000000"/>
              </a:solidFill>
            </a:endParaRPr>
          </a:p>
          <a:p>
            <a:pPr indent="0" lvl="0" marL="0" rtl="0" algn="l">
              <a:spcBef>
                <a:spcPts val="800"/>
              </a:spcBef>
              <a:spcAft>
                <a:spcPts val="0"/>
              </a:spcAft>
              <a:buNone/>
            </a:pPr>
            <a:r>
              <a:rPr lang="en-GB" sz="1700">
                <a:solidFill>
                  <a:srgbClr val="000000"/>
                </a:solidFill>
              </a:rPr>
              <a:t>chart.add_data(values) # send values from reference, to add them to chart</a:t>
            </a:r>
            <a:endParaRPr sz="1700">
              <a:solidFill>
                <a:srgbClr val="000000"/>
              </a:solidFill>
            </a:endParaRPr>
          </a:p>
          <a:p>
            <a:pPr indent="0" lvl="0" marL="0" rtl="0" algn="l">
              <a:spcBef>
                <a:spcPts val="800"/>
              </a:spcBef>
              <a:spcAft>
                <a:spcPts val="0"/>
              </a:spcAft>
              <a:buNone/>
            </a:pPr>
            <a:r>
              <a:rPr lang="en-GB" sz="1700">
                <a:solidFill>
                  <a:srgbClr val="000000"/>
                </a:solidFill>
              </a:rPr>
              <a:t>sheet.add_chart(chart, ‘F2’) # add chart to sheet, top left coordinate</a:t>
            </a:r>
            <a:endParaRPr sz="1700">
              <a:solidFill>
                <a:srgbClr val="000000"/>
              </a:solidFill>
            </a:endParaRPr>
          </a:p>
        </p:txBody>
      </p:sp>
      <p:sp>
        <p:nvSpPr>
          <p:cNvPr id="980" name="Google Shape;980;p172"/>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Charts classes:</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73"/>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987" name="Google Shape;987;p173"/>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16</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Project </a:t>
            </a:r>
            <a:endParaRPr b="1" sz="4500">
              <a:latin typeface="Century Gothic"/>
              <a:ea typeface="Century Gothic"/>
              <a:cs typeface="Century Gothic"/>
              <a:sym typeface="Century Gothic"/>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74"/>
          <p:cNvSpPr txBox="1"/>
          <p:nvPr>
            <p:ph idx="1" type="body"/>
          </p:nvPr>
        </p:nvSpPr>
        <p:spPr>
          <a:xfrm>
            <a:off x="205900" y="403026"/>
            <a:ext cx="7462500" cy="4280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2100">
                <a:solidFill>
                  <a:srgbClr val="000000"/>
                </a:solidFill>
              </a:rPr>
              <a:t>Create a system for a school that will:</a:t>
            </a:r>
            <a:endParaRPr sz="2100">
              <a:solidFill>
                <a:srgbClr val="000000"/>
              </a:solidFill>
            </a:endParaRPr>
          </a:p>
          <a:p>
            <a:pPr indent="0" lvl="0" marL="0" rtl="0" algn="l">
              <a:spcBef>
                <a:spcPts val="800"/>
              </a:spcBef>
              <a:spcAft>
                <a:spcPts val="0"/>
              </a:spcAft>
              <a:buClr>
                <a:schemeClr val="dk1"/>
              </a:buClr>
              <a:buSzPts val="1100"/>
              <a:buFont typeface="Arial"/>
              <a:buNone/>
            </a:pPr>
            <a:r>
              <a:t/>
            </a:r>
            <a:endParaRPr sz="2100">
              <a:solidFill>
                <a:srgbClr val="000000"/>
              </a:solidFill>
            </a:endParaRPr>
          </a:p>
          <a:p>
            <a:pPr indent="0" lvl="0" marL="0" rtl="0" algn="l">
              <a:spcBef>
                <a:spcPts val="800"/>
              </a:spcBef>
              <a:spcAft>
                <a:spcPts val="0"/>
              </a:spcAft>
              <a:buClr>
                <a:schemeClr val="dk1"/>
              </a:buClr>
              <a:buSzPts val="1100"/>
              <a:buFont typeface="Arial"/>
              <a:buNone/>
            </a:pPr>
            <a:r>
              <a:rPr lang="en-GB" sz="2100">
                <a:solidFill>
                  <a:srgbClr val="000000"/>
                </a:solidFill>
              </a:rPr>
              <a:t>-Upload an excel sheet with the name of the students</a:t>
            </a:r>
            <a:endParaRPr sz="2100">
              <a:solidFill>
                <a:srgbClr val="000000"/>
              </a:solidFill>
            </a:endParaRPr>
          </a:p>
          <a:p>
            <a:pPr indent="0" lvl="0" marL="0" rtl="0" algn="l">
              <a:spcBef>
                <a:spcPts val="800"/>
              </a:spcBef>
              <a:spcAft>
                <a:spcPts val="0"/>
              </a:spcAft>
              <a:buClr>
                <a:schemeClr val="dk1"/>
              </a:buClr>
              <a:buSzPts val="1100"/>
              <a:buFont typeface="Arial"/>
              <a:buNone/>
            </a:pPr>
            <a:r>
              <a:rPr lang="en-GB" sz="2100">
                <a:solidFill>
                  <a:srgbClr val="000000"/>
                </a:solidFill>
              </a:rPr>
              <a:t>-asks the user to enter three grades for each student</a:t>
            </a:r>
            <a:endParaRPr sz="2100">
              <a:solidFill>
                <a:srgbClr val="000000"/>
              </a:solidFill>
            </a:endParaRPr>
          </a:p>
          <a:p>
            <a:pPr indent="0" lvl="0" marL="0" rtl="0" algn="l">
              <a:spcBef>
                <a:spcPts val="800"/>
              </a:spcBef>
              <a:spcAft>
                <a:spcPts val="0"/>
              </a:spcAft>
              <a:buClr>
                <a:schemeClr val="dk1"/>
              </a:buClr>
              <a:buSzPts val="1100"/>
              <a:buFont typeface="Arial"/>
              <a:buNone/>
            </a:pPr>
            <a:r>
              <a:rPr lang="en-GB" sz="2100">
                <a:solidFill>
                  <a:srgbClr val="000000"/>
                </a:solidFill>
              </a:rPr>
              <a:t>-Save the grades in the corresponding cell</a:t>
            </a:r>
            <a:endParaRPr sz="2100">
              <a:solidFill>
                <a:srgbClr val="000000"/>
              </a:solidFill>
            </a:endParaRPr>
          </a:p>
          <a:p>
            <a:pPr indent="0" lvl="0" marL="0" rtl="0" algn="l">
              <a:spcBef>
                <a:spcPts val="800"/>
              </a:spcBef>
              <a:spcAft>
                <a:spcPts val="0"/>
              </a:spcAft>
              <a:buClr>
                <a:schemeClr val="dk1"/>
              </a:buClr>
              <a:buSzPts val="1100"/>
              <a:buFont typeface="Arial"/>
              <a:buNone/>
            </a:pPr>
            <a:r>
              <a:rPr lang="en-GB" sz="2100">
                <a:solidFill>
                  <a:srgbClr val="000000"/>
                </a:solidFill>
              </a:rPr>
              <a:t>-Calculate the </a:t>
            </a:r>
            <a:r>
              <a:rPr lang="en-GB" sz="2100">
                <a:solidFill>
                  <a:srgbClr val="000000"/>
                </a:solidFill>
              </a:rPr>
              <a:t>average</a:t>
            </a:r>
            <a:r>
              <a:rPr lang="en-GB" sz="2100">
                <a:solidFill>
                  <a:srgbClr val="000000"/>
                </a:solidFill>
              </a:rPr>
              <a:t> of each student</a:t>
            </a:r>
            <a:endParaRPr sz="2100">
              <a:solidFill>
                <a:srgbClr val="000000"/>
              </a:solidFill>
            </a:endParaRPr>
          </a:p>
          <a:p>
            <a:pPr indent="0" lvl="0" marL="0" rtl="0" algn="l">
              <a:spcBef>
                <a:spcPts val="800"/>
              </a:spcBef>
              <a:spcAft>
                <a:spcPts val="0"/>
              </a:spcAft>
              <a:buClr>
                <a:schemeClr val="dk1"/>
              </a:buClr>
              <a:buSzPts val="1100"/>
              <a:buFont typeface="Arial"/>
              <a:buNone/>
            </a:pPr>
            <a:r>
              <a:rPr lang="en-GB" sz="2100">
                <a:solidFill>
                  <a:srgbClr val="000000"/>
                </a:solidFill>
              </a:rPr>
              <a:t>-Print the name of the top of the class in cell </a:t>
            </a:r>
            <a:r>
              <a:rPr lang="en-GB" sz="2100">
                <a:solidFill>
                  <a:srgbClr val="000000"/>
                </a:solidFill>
                <a:highlight>
                  <a:srgbClr val="FFFF00"/>
                </a:highlight>
              </a:rPr>
              <a:t>H4</a:t>
            </a:r>
            <a:endParaRPr sz="2100">
              <a:solidFill>
                <a:srgbClr val="000000"/>
              </a:solidFill>
              <a:highlight>
                <a:srgbClr val="FFFF00"/>
              </a:highlight>
            </a:endParaRPr>
          </a:p>
          <a:p>
            <a:pPr indent="0" lvl="0" marL="0" rtl="0" algn="l">
              <a:spcBef>
                <a:spcPts val="800"/>
              </a:spcBef>
              <a:spcAft>
                <a:spcPts val="0"/>
              </a:spcAft>
              <a:buNone/>
            </a:pPr>
            <a:r>
              <a:t/>
            </a:r>
            <a:endParaRPr sz="2100">
              <a:solidFill>
                <a:srgbClr val="000000"/>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75"/>
          <p:cNvSpPr txBox="1"/>
          <p:nvPr>
            <p:ph idx="1" type="body"/>
          </p:nvPr>
        </p:nvSpPr>
        <p:spPr>
          <a:xfrm>
            <a:off x="154375" y="720601"/>
            <a:ext cx="7039800" cy="42588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import openpyxl as xl</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from openpyxl.chart import BarChart, Reference</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def update_workbook(filename):</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wb = xl.load_workbook(filename)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sheet = wb['Sheet1']</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for row in range(2, sheet.max_row):</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cell = sheet.cell(row, 3)</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new_value = cell.value * 2</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new_value_cell = sheet.cell(row, 4)</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new_value_cell.value = new_value</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values = Reference(sheet, min_row=2, max_row=sheet.max_row, min_col=4, max_col=4)</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chart = BarChart()</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chart.add_data(values)</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sheet.add_chart(chart, 'e2')  # chart top left starts e2</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    wb.save('new.xlsx')</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Arial"/>
                <a:ea typeface="Arial"/>
                <a:cs typeface="Arial"/>
                <a:sym typeface="Arial"/>
              </a:rPr>
              <a:t>update_workbook('test</a:t>
            </a:r>
            <a:r>
              <a:rPr b="1" lang="en-GB" sz="1100">
                <a:solidFill>
                  <a:schemeClr val="dk1"/>
                </a:solidFill>
                <a:latin typeface="Arial"/>
                <a:ea typeface="Arial"/>
                <a:cs typeface="Arial"/>
                <a:sym typeface="Arial"/>
              </a:rPr>
              <a:t>.xlsx')</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sp>
        <p:nvSpPr>
          <p:cNvPr id="998" name="Google Shape;998;p175"/>
          <p:cNvSpPr txBox="1"/>
          <p:nvPr>
            <p:ph type="title"/>
          </p:nvPr>
        </p:nvSpPr>
        <p:spPr>
          <a:xfrm>
            <a:off x="58025" y="74325"/>
            <a:ext cx="2250600" cy="679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a:t>
            </a:r>
            <a:r>
              <a:rPr lang="en-GB"/>
              <a:t>xample:</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StringVar = input(‘msg’_ )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name = input (‘what is your name?’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Task: ask the user two questions, about their name and age the print a customized message </a:t>
            </a:r>
            <a:endParaRPr>
              <a:solidFill>
                <a:srgbClr val="000000"/>
              </a:solidFill>
            </a:endParaRPr>
          </a:p>
          <a:p>
            <a:pPr indent="0" lvl="0" marL="0" rtl="0" algn="l">
              <a:spcBef>
                <a:spcPts val="800"/>
              </a:spcBef>
              <a:spcAft>
                <a:spcPts val="0"/>
              </a:spcAft>
              <a:buNone/>
            </a:pPr>
            <a:r>
              <a:rPr lang="en-GB">
                <a:solidFill>
                  <a:srgbClr val="000000"/>
                </a:solidFill>
              </a:rPr>
              <a:t>E.g.    Mona is 26 years old</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196" name="Google Shape;196;p37"/>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Receiving Input</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idx="1" type="body"/>
          </p:nvPr>
        </p:nvSpPr>
        <p:spPr>
          <a:xfrm>
            <a:off x="558325" y="1433020"/>
            <a:ext cx="7039800" cy="3219900"/>
          </a:xfrm>
          <a:prstGeom prst="rect">
            <a:avLst/>
          </a:prstGeom>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800"/>
              </a:spcBef>
              <a:spcAft>
                <a:spcPts val="0"/>
              </a:spcAft>
              <a:buNone/>
            </a:pPr>
            <a:r>
              <a:rPr lang="en-GB" sz="2300">
                <a:solidFill>
                  <a:srgbClr val="000000"/>
                </a:solidFill>
              </a:rPr>
              <a:t>Welcome mona, you are 27 years old</a:t>
            </a:r>
            <a:endParaRPr sz="2300">
              <a:solidFill>
                <a:srgbClr val="000000"/>
              </a:solidFill>
            </a:endParaRPr>
          </a:p>
          <a:p>
            <a:pPr indent="0" lvl="0" marL="0" rtl="0" algn="l">
              <a:spcBef>
                <a:spcPts val="800"/>
              </a:spcBef>
              <a:spcAft>
                <a:spcPts val="0"/>
              </a:spcAft>
              <a:buNone/>
            </a:pPr>
            <a:r>
              <a:t/>
            </a:r>
            <a:endParaRPr sz="2300">
              <a:solidFill>
                <a:srgbClr val="000000"/>
              </a:solidFill>
            </a:endParaRPr>
          </a:p>
          <a:p>
            <a:pPr indent="0" lvl="0" marL="0" rtl="0" algn="l">
              <a:spcBef>
                <a:spcPts val="800"/>
              </a:spcBef>
              <a:spcAft>
                <a:spcPts val="0"/>
              </a:spcAft>
              <a:buNone/>
            </a:pPr>
            <a:r>
              <a:rPr lang="en-GB" sz="2300">
                <a:solidFill>
                  <a:srgbClr val="000000"/>
                </a:solidFill>
              </a:rPr>
              <a:t>You were born in 1994</a:t>
            </a:r>
            <a:endParaRPr sz="2300">
              <a:solidFill>
                <a:srgbClr val="000000"/>
              </a:solidFill>
            </a:endParaRPr>
          </a:p>
          <a:p>
            <a:pPr indent="0" lvl="0" marL="0" rtl="0" algn="l">
              <a:spcBef>
                <a:spcPts val="800"/>
              </a:spcBef>
              <a:spcAft>
                <a:spcPts val="0"/>
              </a:spcAft>
              <a:buNone/>
            </a:pPr>
            <a:r>
              <a:t/>
            </a:r>
            <a:endParaRPr sz="23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idx="1" type="body"/>
          </p:nvPr>
        </p:nvSpPr>
        <p:spPr>
          <a:xfrm>
            <a:off x="899900" y="1392873"/>
            <a:ext cx="7039800" cy="2042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3400">
                <a:solidFill>
                  <a:schemeClr val="dk1"/>
                </a:solidFill>
              </a:rPr>
              <a:t>A</a:t>
            </a:r>
            <a:r>
              <a:rPr lang="en-GB" sz="3400">
                <a:solidFill>
                  <a:schemeClr val="dk1"/>
                </a:solidFill>
              </a:rPr>
              <a:t>sk the user to enter their weight in kg then convert it to lbs and print the result</a:t>
            </a:r>
            <a:endParaRPr sz="3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365125" lvl="0" marL="457200" rtl="0" algn="l">
              <a:lnSpc>
                <a:spcPct val="166666"/>
              </a:lnSpc>
              <a:spcBef>
                <a:spcPts val="0"/>
              </a:spcBef>
              <a:spcAft>
                <a:spcPts val="0"/>
              </a:spcAft>
              <a:buClr>
                <a:schemeClr val="dk1"/>
              </a:buClr>
              <a:buSzPts val="2150"/>
              <a:buAutoNum type="arabicPeriod"/>
            </a:pPr>
            <a:r>
              <a:rPr lang="en-GB" sz="2150">
                <a:solidFill>
                  <a:schemeClr val="dk1"/>
                </a:solidFill>
                <a:highlight>
                  <a:srgbClr val="F9FAFC"/>
                </a:highlight>
                <a:latin typeface="Arial"/>
                <a:ea typeface="Arial"/>
                <a:cs typeface="Arial"/>
                <a:sym typeface="Arial"/>
              </a:rPr>
              <a:t>Implicit Type Conversion</a:t>
            </a:r>
            <a:endParaRPr sz="2150">
              <a:solidFill>
                <a:schemeClr val="dk1"/>
              </a:solidFill>
              <a:highlight>
                <a:srgbClr val="F9FAFC"/>
              </a:highlight>
              <a:latin typeface="Arial"/>
              <a:ea typeface="Arial"/>
              <a:cs typeface="Arial"/>
              <a:sym typeface="Arial"/>
            </a:endParaRPr>
          </a:p>
          <a:p>
            <a:pPr indent="-365125" lvl="0" marL="457200" rtl="0" algn="l">
              <a:lnSpc>
                <a:spcPct val="166666"/>
              </a:lnSpc>
              <a:spcBef>
                <a:spcPts val="0"/>
              </a:spcBef>
              <a:spcAft>
                <a:spcPts val="0"/>
              </a:spcAft>
              <a:buClr>
                <a:schemeClr val="dk1"/>
              </a:buClr>
              <a:buSzPts val="2150"/>
              <a:buAutoNum type="arabicPeriod"/>
            </a:pPr>
            <a:r>
              <a:rPr lang="en-GB" sz="2150">
                <a:solidFill>
                  <a:schemeClr val="dk1"/>
                </a:solidFill>
                <a:highlight>
                  <a:srgbClr val="F9FAFC"/>
                </a:highlight>
                <a:latin typeface="Arial"/>
                <a:ea typeface="Arial"/>
                <a:cs typeface="Arial"/>
                <a:sym typeface="Arial"/>
              </a:rPr>
              <a:t>Explicit Type Conversion</a:t>
            </a:r>
            <a:endParaRPr sz="2150">
              <a:solidFill>
                <a:schemeClr val="dk1"/>
              </a:solidFill>
              <a:highlight>
                <a:srgbClr val="F9FAFC"/>
              </a:highlight>
              <a:latin typeface="Arial"/>
              <a:ea typeface="Arial"/>
              <a:cs typeface="Arial"/>
              <a:sym typeface="Arial"/>
            </a:endParaRPr>
          </a:p>
          <a:p>
            <a:pPr indent="0" lvl="0" marL="0" rtl="0" algn="l">
              <a:spcBef>
                <a:spcPts val="4500"/>
              </a:spcBef>
              <a:spcAft>
                <a:spcPts val="0"/>
              </a:spcAft>
              <a:buNone/>
            </a:pPr>
            <a:r>
              <a:t/>
            </a:r>
            <a:endParaRPr sz="2600"/>
          </a:p>
        </p:txBody>
      </p:sp>
      <p:sp>
        <p:nvSpPr>
          <p:cNvPr id="212" name="Google Shape;212;p40"/>
          <p:cNvSpPr txBox="1"/>
          <p:nvPr>
            <p:ph type="title"/>
          </p:nvPr>
        </p:nvSpPr>
        <p:spPr>
          <a:xfrm>
            <a:off x="628650" y="34806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Type conversion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109" name="Google Shape;109;p23"/>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1</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Introduction</a:t>
            </a:r>
            <a:endParaRPr b="1" sz="450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804750" y="1419145"/>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int()</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bool()</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float()</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str()</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218" name="Google Shape;218;p41"/>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Type conversion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Ask the user for their birth year, then calculate their age and print the result as such:</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Mona is 26 years old</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224" name="Google Shape;224;p42"/>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Task: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524725" y="3926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Strings: </a:t>
            </a:r>
            <a:endParaRPr b="1"/>
          </a:p>
        </p:txBody>
      </p:sp>
      <p:sp>
        <p:nvSpPr>
          <p:cNvPr id="230" name="Google Shape;230;p43"/>
          <p:cNvSpPr txBox="1"/>
          <p:nvPr/>
        </p:nvSpPr>
        <p:spPr>
          <a:xfrm>
            <a:off x="742375" y="1688875"/>
            <a:ext cx="5878200" cy="26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31" name="Google Shape;231;p43"/>
          <p:cNvSpPr txBox="1"/>
          <p:nvPr/>
        </p:nvSpPr>
        <p:spPr>
          <a:xfrm>
            <a:off x="809175" y="1555275"/>
            <a:ext cx="6004500" cy="25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entury Gothic"/>
                <a:ea typeface="Century Gothic"/>
                <a:cs typeface="Century Gothic"/>
                <a:sym typeface="Century Gothic"/>
              </a:rPr>
              <a:t>name= ‘mona’</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Last_name = ”qasem”</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Text =’’’ hello</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               This is python for beginners</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                Welcome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Name[0] = ‘m’  // strings are arrays of characters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238" name="Google Shape;238;p44"/>
          <p:cNvSpPr txBox="1"/>
          <p:nvPr/>
        </p:nvSpPr>
        <p:spPr>
          <a:xfrm>
            <a:off x="1605788" y="9807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3</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Math and logic </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nvSpPr>
        <p:spPr>
          <a:xfrm>
            <a:off x="1414100" y="577375"/>
            <a:ext cx="5179200" cy="3865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2700">
                <a:latin typeface="Century Gothic"/>
                <a:ea typeface="Century Gothic"/>
                <a:cs typeface="Century Gothic"/>
                <a:sym typeface="Century Gothic"/>
              </a:rPr>
              <a:t>Object</a:t>
            </a:r>
            <a:r>
              <a:rPr b="1" lang="en-GB" sz="2700">
                <a:latin typeface="Century Gothic"/>
                <a:ea typeface="Century Gothic"/>
                <a:cs typeface="Century Gothic"/>
                <a:sym typeface="Century Gothic"/>
              </a:rPr>
              <a:t>ives: </a:t>
            </a:r>
            <a:endParaRPr sz="1800">
              <a:solidFill>
                <a:schemeClr val="dk1"/>
              </a:solidFill>
            </a:endParaRPr>
          </a:p>
          <a:p>
            <a:pPr indent="0" lvl="0" marL="342900" rtl="0" algn="l">
              <a:lnSpc>
                <a:spcPct val="115000"/>
              </a:lnSpc>
              <a:spcBef>
                <a:spcPts val="0"/>
              </a:spcBef>
              <a:spcAft>
                <a:spcPts val="0"/>
              </a:spcAft>
              <a:buNone/>
            </a:pPr>
            <a:r>
              <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Formatted Strings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String Methods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Arithmetic Operations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Operator Precedence</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Math Functions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Logical Operators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Comparison Operators</a:t>
            </a:r>
            <a:endParaRPr sz="1800">
              <a:solidFill>
                <a:schemeClr val="dk1"/>
              </a:solidFill>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507450" y="3321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sz="2400">
                <a:solidFill>
                  <a:srgbClr val="000000"/>
                </a:solidFill>
              </a:rPr>
              <a:t>Formatted </a:t>
            </a:r>
            <a:r>
              <a:rPr b="1" lang="en-GB" sz="2400"/>
              <a:t>Strings: </a:t>
            </a:r>
            <a:endParaRPr b="1" sz="2400"/>
          </a:p>
        </p:txBody>
      </p:sp>
      <p:sp>
        <p:nvSpPr>
          <p:cNvPr id="250" name="Google Shape;250;p46"/>
          <p:cNvSpPr txBox="1"/>
          <p:nvPr/>
        </p:nvSpPr>
        <p:spPr>
          <a:xfrm>
            <a:off x="725100" y="1628375"/>
            <a:ext cx="5878200" cy="26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51" name="Google Shape;251;p46"/>
          <p:cNvSpPr txBox="1"/>
          <p:nvPr/>
        </p:nvSpPr>
        <p:spPr>
          <a:xfrm>
            <a:off x="628625" y="1494750"/>
            <a:ext cx="6004500" cy="25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entury Gothic"/>
                <a:ea typeface="Century Gothic"/>
                <a:cs typeface="Century Gothic"/>
                <a:sym typeface="Century Gothic"/>
              </a:rPr>
              <a:t>n</a:t>
            </a:r>
            <a:r>
              <a:rPr lang="en-GB">
                <a:latin typeface="Century Gothic"/>
                <a:ea typeface="Century Gothic"/>
                <a:cs typeface="Century Gothic"/>
                <a:sym typeface="Century Gothic"/>
              </a:rPr>
              <a:t>ame = “mona”</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p</a:t>
            </a:r>
            <a:r>
              <a:rPr lang="en-GB">
                <a:latin typeface="Century Gothic"/>
                <a:ea typeface="Century Gothic"/>
                <a:cs typeface="Century Gothic"/>
                <a:sym typeface="Century Gothic"/>
              </a:rPr>
              <a:t>rint (f</a:t>
            </a:r>
            <a:r>
              <a:rPr lang="en-GB">
                <a:latin typeface="Century Gothic"/>
                <a:ea typeface="Century Gothic"/>
                <a:cs typeface="Century Gothic"/>
                <a:sym typeface="Century Gothic"/>
              </a:rPr>
              <a:t>”    my name   is    {name}   </a:t>
            </a:r>
            <a:r>
              <a:rPr lang="en-GB">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idx="1" type="body"/>
          </p:nvPr>
        </p:nvSpPr>
        <p:spPr>
          <a:xfrm>
            <a:off x="496800" y="906050"/>
            <a:ext cx="7127700" cy="3840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700">
                <a:solidFill>
                  <a:srgbClr val="000000"/>
                </a:solidFill>
              </a:rPr>
              <a:t>Methods are specific functions that belong to an object</a:t>
            </a:r>
            <a:endParaRPr sz="1700">
              <a:solidFill>
                <a:srgbClr val="000000"/>
              </a:solidFill>
            </a:endParaRPr>
          </a:p>
          <a:p>
            <a:pPr indent="0" lvl="0" marL="0" rtl="0" algn="l">
              <a:spcBef>
                <a:spcPts val="800"/>
              </a:spcBef>
              <a:spcAft>
                <a:spcPts val="0"/>
              </a:spcAft>
              <a:buNone/>
            </a:pPr>
            <a:r>
              <a:rPr lang="en-GB" sz="1700">
                <a:solidFill>
                  <a:srgbClr val="000000"/>
                </a:solidFill>
              </a:rPr>
              <a:t>txt=’hello’</a:t>
            </a:r>
            <a:endParaRPr sz="1700">
              <a:solidFill>
                <a:srgbClr val="000000"/>
              </a:solidFill>
            </a:endParaRPr>
          </a:p>
          <a:p>
            <a:pPr indent="0" lvl="0" marL="0" rtl="0" algn="l">
              <a:spcBef>
                <a:spcPts val="800"/>
              </a:spcBef>
              <a:spcAft>
                <a:spcPts val="0"/>
              </a:spcAft>
              <a:buNone/>
            </a:pPr>
            <a:r>
              <a:rPr lang="en-GB" sz="1700">
                <a:solidFill>
                  <a:srgbClr val="000000"/>
                </a:solidFill>
              </a:rPr>
              <a:t>=txt.upper()  </a:t>
            </a:r>
            <a:endParaRPr sz="1700">
              <a:solidFill>
                <a:srgbClr val="000000"/>
              </a:solidFill>
            </a:endParaRPr>
          </a:p>
          <a:p>
            <a:pPr indent="0" lvl="0" marL="0" rtl="0" algn="l">
              <a:spcBef>
                <a:spcPts val="800"/>
              </a:spcBef>
              <a:spcAft>
                <a:spcPts val="0"/>
              </a:spcAft>
              <a:buNone/>
            </a:pPr>
            <a:r>
              <a:rPr lang="en-GB" sz="1700">
                <a:solidFill>
                  <a:srgbClr val="000000"/>
                </a:solidFill>
              </a:rPr>
              <a:t>t</a:t>
            </a:r>
            <a:r>
              <a:rPr lang="en-GB" sz="1700">
                <a:solidFill>
                  <a:srgbClr val="000000"/>
                </a:solidFill>
              </a:rPr>
              <a:t>xt.lower()</a:t>
            </a:r>
            <a:endParaRPr sz="1700">
              <a:solidFill>
                <a:srgbClr val="000000"/>
              </a:solidFill>
            </a:endParaRPr>
          </a:p>
          <a:p>
            <a:pPr indent="0" lvl="0" marL="0" rtl="0" algn="l">
              <a:spcBef>
                <a:spcPts val="800"/>
              </a:spcBef>
              <a:spcAft>
                <a:spcPts val="0"/>
              </a:spcAft>
              <a:buNone/>
            </a:pPr>
            <a:r>
              <a:rPr lang="en-GB" sz="1700">
                <a:solidFill>
                  <a:srgbClr val="000000"/>
                </a:solidFill>
              </a:rPr>
              <a:t>print(txt.find(‘e’))   // returns index</a:t>
            </a:r>
            <a:endParaRPr sz="1700">
              <a:solidFill>
                <a:srgbClr val="000000"/>
              </a:solidFill>
            </a:endParaRPr>
          </a:p>
          <a:p>
            <a:pPr indent="0" lvl="0" marL="0" rtl="0" algn="l">
              <a:spcBef>
                <a:spcPts val="800"/>
              </a:spcBef>
              <a:spcAft>
                <a:spcPts val="0"/>
              </a:spcAft>
              <a:buNone/>
            </a:pPr>
            <a:r>
              <a:rPr lang="en-GB" sz="1700">
                <a:solidFill>
                  <a:srgbClr val="000000"/>
                </a:solidFill>
              </a:rPr>
              <a:t>t</a:t>
            </a:r>
            <a:r>
              <a:rPr lang="en-GB" sz="1700">
                <a:solidFill>
                  <a:srgbClr val="000000"/>
                </a:solidFill>
              </a:rPr>
              <a:t>xt.replace(‘old value’,’new value’</a:t>
            </a:r>
            <a:r>
              <a:rPr lang="en-GB">
                <a:solidFill>
                  <a:srgbClr val="000000"/>
                </a:solidFill>
              </a:rPr>
              <a:t>)</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‘P’ in txt    // </a:t>
            </a:r>
            <a:r>
              <a:rPr lang="en-GB">
                <a:solidFill>
                  <a:srgbClr val="000000"/>
                </a:solidFill>
              </a:rPr>
              <a:t>boolean</a:t>
            </a:r>
            <a:r>
              <a:rPr lang="en-GB">
                <a:solidFill>
                  <a:srgbClr val="000000"/>
                </a:solidFill>
              </a:rPr>
              <a:t> expression  </a:t>
            </a:r>
            <a:endParaRPr>
              <a:solidFill>
                <a:srgbClr val="000000"/>
              </a:solidFill>
            </a:endParaRPr>
          </a:p>
          <a:p>
            <a:pPr indent="0" lvl="0" marL="0" rtl="0" algn="l">
              <a:spcBef>
                <a:spcPts val="800"/>
              </a:spcBef>
              <a:spcAft>
                <a:spcPts val="0"/>
              </a:spcAft>
              <a:buNone/>
            </a:pPr>
            <a:r>
              <a:rPr lang="en-GB">
                <a:solidFill>
                  <a:srgbClr val="000000"/>
                </a:solidFill>
              </a:rPr>
              <a:t> len(txt)     // general purpose function returns number of</a:t>
            </a:r>
            <a:r>
              <a:rPr lang="en-GB">
                <a:solidFill>
                  <a:srgbClr val="000000"/>
                </a:solidFill>
              </a:rPr>
              <a:t>    </a:t>
            </a:r>
            <a:endParaRPr>
              <a:solidFill>
                <a:srgbClr val="000000"/>
              </a:solidFill>
            </a:endParaRPr>
          </a:p>
          <a:p>
            <a:pPr indent="0" lvl="0" marL="0" rtl="0" algn="l">
              <a:spcBef>
                <a:spcPts val="800"/>
              </a:spcBef>
              <a:spcAft>
                <a:spcPts val="0"/>
              </a:spcAft>
              <a:buNone/>
            </a:pPr>
            <a:r>
              <a:rPr lang="en-GB">
                <a:solidFill>
                  <a:srgbClr val="000000"/>
                </a:solidFill>
              </a:rPr>
              <a:t>                      characters in string</a:t>
            </a:r>
            <a:r>
              <a:rPr lang="en-GB">
                <a:solidFill>
                  <a:srgbClr val="000000"/>
                </a:solidFill>
              </a:rPr>
              <a:t>  </a:t>
            </a:r>
            <a:endParaRPr>
              <a:solidFill>
                <a:srgbClr val="000000"/>
              </a:solidFill>
            </a:endParaRPr>
          </a:p>
        </p:txBody>
      </p:sp>
      <p:sp>
        <p:nvSpPr>
          <p:cNvPr id="257" name="Google Shape;257;p47"/>
          <p:cNvSpPr txBox="1"/>
          <p:nvPr>
            <p:ph type="title"/>
          </p:nvPr>
        </p:nvSpPr>
        <p:spPr>
          <a:xfrm>
            <a:off x="584700" y="167325"/>
            <a:ext cx="7039800" cy="668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String methods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b="1" lang="en-GB">
                <a:solidFill>
                  <a:srgbClr val="000000"/>
                </a:solidFill>
              </a:rPr>
              <a:t>  addition</a:t>
            </a:r>
            <a:endParaRPr b="1">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  subtraction</a:t>
            </a:r>
            <a:endParaRPr b="1">
              <a:solidFill>
                <a:srgbClr val="000000"/>
              </a:solidFill>
            </a:endParaRPr>
          </a:p>
          <a:p>
            <a:pPr indent="0" lvl="0" marL="0" rtl="0" algn="l">
              <a:spcBef>
                <a:spcPts val="800"/>
              </a:spcBef>
              <a:spcAft>
                <a:spcPts val="0"/>
              </a:spcAft>
              <a:buNone/>
            </a:pPr>
            <a:r>
              <a:rPr b="1" lang="en-GB">
                <a:solidFill>
                  <a:srgbClr val="000000"/>
                </a:solidFill>
              </a:rPr>
              <a:t>  *     multiplication</a:t>
            </a:r>
            <a:endParaRPr b="1">
              <a:solidFill>
                <a:srgbClr val="000000"/>
              </a:solidFill>
            </a:endParaRPr>
          </a:p>
          <a:p>
            <a:pPr indent="0" lvl="0" marL="0" rtl="0" algn="l">
              <a:spcBef>
                <a:spcPts val="800"/>
              </a:spcBef>
              <a:spcAft>
                <a:spcPts val="0"/>
              </a:spcAft>
              <a:buNone/>
            </a:pPr>
            <a:r>
              <a:rPr b="1" lang="en-GB">
                <a:solidFill>
                  <a:srgbClr val="000000"/>
                </a:solidFill>
              </a:rPr>
              <a:t>  /     division # float</a:t>
            </a:r>
            <a:endParaRPr b="1">
              <a:solidFill>
                <a:srgbClr val="000000"/>
              </a:solidFill>
            </a:endParaRPr>
          </a:p>
          <a:p>
            <a:pPr indent="0" lvl="0" marL="0" rtl="0" algn="l">
              <a:spcBef>
                <a:spcPts val="800"/>
              </a:spcBef>
              <a:spcAft>
                <a:spcPts val="0"/>
              </a:spcAft>
              <a:buNone/>
            </a:pPr>
            <a:r>
              <a:rPr b="1" lang="en-GB">
                <a:solidFill>
                  <a:srgbClr val="000000"/>
                </a:solidFill>
              </a:rPr>
              <a:t> //    floor </a:t>
            </a:r>
            <a:r>
              <a:rPr b="1" lang="en-GB">
                <a:solidFill>
                  <a:srgbClr val="000000"/>
                </a:solidFill>
              </a:rPr>
              <a:t>division</a:t>
            </a:r>
            <a:r>
              <a:rPr b="1" lang="en-GB">
                <a:solidFill>
                  <a:srgbClr val="000000"/>
                </a:solidFill>
              </a:rPr>
              <a:t> # int</a:t>
            </a:r>
            <a:endParaRPr b="1">
              <a:solidFill>
                <a:srgbClr val="000000"/>
              </a:solidFill>
            </a:endParaRPr>
          </a:p>
          <a:p>
            <a:pPr indent="0" lvl="0" marL="0" rtl="0" algn="l">
              <a:spcBef>
                <a:spcPts val="800"/>
              </a:spcBef>
              <a:spcAft>
                <a:spcPts val="0"/>
              </a:spcAft>
              <a:buNone/>
            </a:pPr>
            <a:r>
              <a:rPr b="1" lang="en-GB">
                <a:solidFill>
                  <a:srgbClr val="000000"/>
                </a:solidFill>
              </a:rPr>
              <a:t>%      modulus division ( </a:t>
            </a:r>
            <a:r>
              <a:rPr b="1" lang="en-GB">
                <a:solidFill>
                  <a:srgbClr val="000000"/>
                </a:solidFill>
              </a:rPr>
              <a:t>remainder</a:t>
            </a:r>
            <a:r>
              <a:rPr b="1" lang="en-GB">
                <a:solidFill>
                  <a:srgbClr val="000000"/>
                </a:solidFill>
              </a:rPr>
              <a:t>) #int</a:t>
            </a:r>
            <a:endParaRPr b="1">
              <a:solidFill>
                <a:srgbClr val="000000"/>
              </a:solidFill>
            </a:endParaRPr>
          </a:p>
          <a:p>
            <a:pPr indent="0" lvl="0" marL="0" rtl="0" algn="l">
              <a:spcBef>
                <a:spcPts val="800"/>
              </a:spcBef>
              <a:spcAft>
                <a:spcPts val="0"/>
              </a:spcAft>
              <a:buNone/>
            </a:pPr>
            <a:r>
              <a:rPr b="1" lang="en-GB">
                <a:solidFill>
                  <a:srgbClr val="000000"/>
                </a:solidFill>
              </a:rPr>
              <a:t>**      exponential</a:t>
            </a:r>
            <a:endParaRPr b="1">
              <a:solidFill>
                <a:srgbClr val="000000"/>
              </a:solidFill>
            </a:endParaRPr>
          </a:p>
        </p:txBody>
      </p:sp>
      <p:sp>
        <p:nvSpPr>
          <p:cNvPr id="263" name="Google Shape;263;p48"/>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Arithmetic</a:t>
            </a:r>
            <a:r>
              <a:rPr b="1" lang="en-GB"/>
              <a:t> operations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idx="1" type="body"/>
          </p:nvPr>
        </p:nvSpPr>
        <p:spPr>
          <a:xfrm>
            <a:off x="628650" y="1404445"/>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x= 10</a:t>
            </a:r>
            <a:endParaRPr>
              <a:solidFill>
                <a:srgbClr val="000000"/>
              </a:solidFill>
            </a:endParaRPr>
          </a:p>
          <a:p>
            <a:pPr indent="0" lvl="0" marL="0" rtl="0" algn="l">
              <a:spcBef>
                <a:spcPts val="800"/>
              </a:spcBef>
              <a:spcAft>
                <a:spcPts val="0"/>
              </a:spcAft>
              <a:buNone/>
            </a:pPr>
            <a:r>
              <a:rPr lang="en-GB">
                <a:solidFill>
                  <a:srgbClr val="000000"/>
                </a:solidFill>
              </a:rPr>
              <a:t>x= x+1 → x+=1</a:t>
            </a:r>
            <a:endParaRPr>
              <a:solidFill>
                <a:srgbClr val="000000"/>
              </a:solidFill>
            </a:endParaRPr>
          </a:p>
          <a:p>
            <a:pPr indent="0" lvl="0" marL="0" rtl="0" algn="l">
              <a:spcBef>
                <a:spcPts val="800"/>
              </a:spcBef>
              <a:spcAft>
                <a:spcPts val="0"/>
              </a:spcAft>
              <a:buClr>
                <a:schemeClr val="dk1"/>
              </a:buClr>
              <a:buSzPts val="1100"/>
              <a:buFont typeface="Arial"/>
              <a:buNone/>
            </a:pPr>
            <a:r>
              <a:rPr lang="en-GB">
                <a:solidFill>
                  <a:schemeClr val="dk1"/>
                </a:solidFill>
              </a:rPr>
              <a:t>x= x-1 → x-=1</a:t>
            </a:r>
            <a:endParaRPr>
              <a:solidFill>
                <a:schemeClr val="dk1"/>
              </a:solidFill>
            </a:endParaRPr>
          </a:p>
          <a:p>
            <a:pPr indent="0" lvl="0" marL="0" rtl="0" algn="l">
              <a:spcBef>
                <a:spcPts val="800"/>
              </a:spcBef>
              <a:spcAft>
                <a:spcPts val="0"/>
              </a:spcAft>
              <a:buClr>
                <a:schemeClr val="dk1"/>
              </a:buClr>
              <a:buSzPts val="1100"/>
              <a:buFont typeface="Arial"/>
              <a:buNone/>
            </a:pPr>
            <a:r>
              <a:rPr lang="en-GB">
                <a:solidFill>
                  <a:schemeClr val="dk1"/>
                </a:solidFill>
              </a:rPr>
              <a:t>x= x*1 → x*=1</a:t>
            </a:r>
            <a:endParaRPr>
              <a:solidFill>
                <a:schemeClr val="dk1"/>
              </a:solidFill>
            </a:endParaRPr>
          </a:p>
          <a:p>
            <a:pPr indent="0" lvl="0" marL="0" rtl="0" algn="l">
              <a:spcBef>
                <a:spcPts val="800"/>
              </a:spcBef>
              <a:spcAft>
                <a:spcPts val="0"/>
              </a:spcAft>
              <a:buClr>
                <a:schemeClr val="dk1"/>
              </a:buClr>
              <a:buSzPts val="1100"/>
              <a:buFont typeface="Arial"/>
              <a:buNone/>
            </a:pPr>
            <a:r>
              <a:rPr lang="en-GB">
                <a:solidFill>
                  <a:schemeClr val="dk1"/>
                </a:solidFill>
              </a:rPr>
              <a:t>x= x/1 → x/=1</a:t>
            </a:r>
            <a:endParaRPr>
              <a:solidFill>
                <a:schemeClr val="dk1"/>
              </a:solidFill>
            </a:endParaRPr>
          </a:p>
          <a:p>
            <a:pPr indent="0" lvl="0" marL="0" rtl="0" algn="l">
              <a:spcBef>
                <a:spcPts val="800"/>
              </a:spcBef>
              <a:spcAft>
                <a:spcPts val="0"/>
              </a:spcAft>
              <a:buNone/>
            </a:pPr>
            <a:r>
              <a:rPr lang="en-GB">
                <a:solidFill>
                  <a:schemeClr val="dk1"/>
                </a:solidFill>
              </a:rPr>
              <a:t>x= x//1 → x//=1</a:t>
            </a:r>
            <a:endParaRPr>
              <a:solidFill>
                <a:srgbClr val="000000"/>
              </a:solidFill>
            </a:endParaRPr>
          </a:p>
          <a:p>
            <a:pPr indent="0" lvl="0" marL="0" rtl="0" algn="l">
              <a:spcBef>
                <a:spcPts val="800"/>
              </a:spcBef>
              <a:spcAft>
                <a:spcPts val="0"/>
              </a:spcAft>
              <a:buClr>
                <a:schemeClr val="dk1"/>
              </a:buClr>
              <a:buSzPts val="1100"/>
              <a:buFont typeface="Arial"/>
              <a:buNone/>
            </a:pPr>
            <a:r>
              <a:rPr lang="en-GB">
                <a:solidFill>
                  <a:schemeClr val="dk1"/>
                </a:solidFill>
              </a:rPr>
              <a:t>x= x%1 → x%=1</a:t>
            </a:r>
            <a:endParaRPr>
              <a:solidFill>
                <a:schemeClr val="dk1"/>
              </a:solidFill>
            </a:endParaRPr>
          </a:p>
          <a:p>
            <a:pPr indent="0" lvl="0" marL="0" rtl="0" algn="l">
              <a:spcBef>
                <a:spcPts val="800"/>
              </a:spcBef>
              <a:spcAft>
                <a:spcPts val="0"/>
              </a:spcAft>
              <a:buClr>
                <a:schemeClr val="dk1"/>
              </a:buClr>
              <a:buSzPts val="1100"/>
              <a:buFont typeface="Arial"/>
              <a:buNone/>
            </a:pPr>
            <a:r>
              <a:rPr lang="en-GB">
                <a:solidFill>
                  <a:schemeClr val="dk1"/>
                </a:solidFill>
              </a:rPr>
              <a:t>x= x**1 → x**=1</a:t>
            </a:r>
            <a:endParaRPr>
              <a:solidFill>
                <a:schemeClr val="dk1"/>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269" name="Google Shape;269;p49"/>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Augmented assignment operator </a:t>
            </a:r>
            <a:r>
              <a:rPr b="1" lang="en-GB"/>
              <a:t>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AutoNum type="arabicPeriod"/>
            </a:pPr>
            <a:r>
              <a:rPr lang="en-GB">
                <a:solidFill>
                  <a:srgbClr val="000000"/>
                </a:solidFill>
              </a:rPr>
              <a:t>Brackets ()</a:t>
            </a:r>
            <a:endParaRPr>
              <a:solidFill>
                <a:srgbClr val="000000"/>
              </a:solidFill>
            </a:endParaRPr>
          </a:p>
          <a:p>
            <a:pPr indent="0" lvl="0" marL="457200" rtl="0" algn="l">
              <a:spcBef>
                <a:spcPts val="800"/>
              </a:spcBef>
              <a:spcAft>
                <a:spcPts val="0"/>
              </a:spcAft>
              <a:buNone/>
            </a:pPr>
            <a:r>
              <a:t/>
            </a:r>
            <a:endParaRPr>
              <a:solidFill>
                <a:srgbClr val="000000"/>
              </a:solidFill>
            </a:endParaRPr>
          </a:p>
          <a:p>
            <a:pPr indent="-342900" lvl="0" marL="457200" rtl="0" algn="l">
              <a:spcBef>
                <a:spcPts val="800"/>
              </a:spcBef>
              <a:spcAft>
                <a:spcPts val="0"/>
              </a:spcAft>
              <a:buClr>
                <a:srgbClr val="000000"/>
              </a:buClr>
              <a:buSzPts val="1800"/>
              <a:buAutoNum type="arabicPeriod"/>
            </a:pPr>
            <a:r>
              <a:rPr lang="en-GB">
                <a:solidFill>
                  <a:srgbClr val="000000"/>
                </a:solidFill>
              </a:rPr>
              <a:t>Exponent **</a:t>
            </a:r>
            <a:endParaRPr>
              <a:solidFill>
                <a:srgbClr val="000000"/>
              </a:solidFill>
            </a:endParaRPr>
          </a:p>
          <a:p>
            <a:pPr indent="0" lvl="0" marL="457200" rtl="0" algn="l">
              <a:spcBef>
                <a:spcPts val="800"/>
              </a:spcBef>
              <a:spcAft>
                <a:spcPts val="0"/>
              </a:spcAft>
              <a:buNone/>
            </a:pPr>
            <a:r>
              <a:t/>
            </a:r>
            <a:endParaRPr>
              <a:solidFill>
                <a:srgbClr val="000000"/>
              </a:solidFill>
            </a:endParaRPr>
          </a:p>
          <a:p>
            <a:pPr indent="-342900" lvl="0" marL="457200" rtl="0" algn="l">
              <a:spcBef>
                <a:spcPts val="800"/>
              </a:spcBef>
              <a:spcAft>
                <a:spcPts val="0"/>
              </a:spcAft>
              <a:buClr>
                <a:srgbClr val="000000"/>
              </a:buClr>
              <a:buSzPts val="1800"/>
              <a:buAutoNum type="arabicPeriod"/>
            </a:pPr>
            <a:r>
              <a:rPr lang="en-GB">
                <a:solidFill>
                  <a:srgbClr val="000000"/>
                </a:solidFill>
              </a:rPr>
              <a:t>Division and </a:t>
            </a:r>
            <a:r>
              <a:rPr lang="en-GB">
                <a:solidFill>
                  <a:srgbClr val="000000"/>
                </a:solidFill>
              </a:rPr>
              <a:t>multiplication</a:t>
            </a:r>
            <a:r>
              <a:rPr lang="en-GB">
                <a:solidFill>
                  <a:srgbClr val="000000"/>
                </a:solidFill>
              </a:rPr>
              <a:t> *   /   </a:t>
            </a:r>
            <a:endParaRPr>
              <a:solidFill>
                <a:srgbClr val="000000"/>
              </a:solidFill>
            </a:endParaRPr>
          </a:p>
          <a:p>
            <a:pPr indent="0" lvl="0" marL="457200" rtl="0" algn="l">
              <a:spcBef>
                <a:spcPts val="800"/>
              </a:spcBef>
              <a:spcAft>
                <a:spcPts val="0"/>
              </a:spcAft>
              <a:buNone/>
            </a:pPr>
            <a:r>
              <a:t/>
            </a:r>
            <a:endParaRPr>
              <a:solidFill>
                <a:srgbClr val="000000"/>
              </a:solidFill>
            </a:endParaRPr>
          </a:p>
          <a:p>
            <a:pPr indent="-342900" lvl="0" marL="457200" rtl="0" algn="l">
              <a:spcBef>
                <a:spcPts val="800"/>
              </a:spcBef>
              <a:spcAft>
                <a:spcPts val="0"/>
              </a:spcAft>
              <a:buClr>
                <a:srgbClr val="000000"/>
              </a:buClr>
              <a:buSzPts val="1800"/>
              <a:buAutoNum type="arabicPeriod"/>
            </a:pPr>
            <a:r>
              <a:rPr lang="en-GB">
                <a:solidFill>
                  <a:srgbClr val="000000"/>
                </a:solidFill>
              </a:rPr>
              <a:t>Addition and subtraction  +  -</a:t>
            </a:r>
            <a:endParaRPr>
              <a:solidFill>
                <a:srgbClr val="000000"/>
              </a:solidFill>
            </a:endParaRPr>
          </a:p>
        </p:txBody>
      </p:sp>
      <p:sp>
        <p:nvSpPr>
          <p:cNvPr id="275" name="Google Shape;275;p50"/>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Operator precedence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628650" y="1463175"/>
            <a:ext cx="1917300" cy="32199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Introduction</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Print function</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Variables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Receive input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Type conversion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Strings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Formatted Strings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String Methods</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Arithmetic Operations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Operator Precedence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Math Functions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If Statements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Logical Operators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100">
                <a:solidFill>
                  <a:srgbClr val="000000"/>
                </a:solidFill>
                <a:latin typeface="Arial"/>
                <a:ea typeface="Arial"/>
                <a:cs typeface="Arial"/>
                <a:sym typeface="Arial"/>
              </a:rPr>
              <a:t>Comparison Operators</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Arial"/>
                <a:ea typeface="Arial"/>
                <a:cs typeface="Arial"/>
                <a:sym typeface="Arial"/>
              </a:rPr>
              <a:t>While Loops</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800"/>
              </a:spcBef>
              <a:spcAft>
                <a:spcPts val="0"/>
              </a:spcAft>
              <a:buNone/>
            </a:pPr>
            <a:r>
              <a:t/>
            </a:r>
            <a:endParaRPr/>
          </a:p>
        </p:txBody>
      </p:sp>
      <p:sp>
        <p:nvSpPr>
          <p:cNvPr id="115" name="Google Shape;115;p24"/>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Course </a:t>
            </a:r>
            <a:r>
              <a:rPr b="1" lang="en-GB"/>
              <a:t>outcomes</a:t>
            </a:r>
            <a:r>
              <a:rPr b="1" lang="en-GB"/>
              <a:t>:</a:t>
            </a:r>
            <a:endParaRPr b="1"/>
          </a:p>
        </p:txBody>
      </p:sp>
      <p:sp>
        <p:nvSpPr>
          <p:cNvPr id="116" name="Google Shape;116;p24"/>
          <p:cNvSpPr txBox="1"/>
          <p:nvPr/>
        </p:nvSpPr>
        <p:spPr>
          <a:xfrm>
            <a:off x="2902200" y="1507125"/>
            <a:ext cx="2130000" cy="313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For Loops</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Nested Loops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Lists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2D Lists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List Methods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Tuples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Unpacking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Dictionaries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Exceptions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latin typeface="Century Gothic"/>
              <a:ea typeface="Century Gothic"/>
              <a:cs typeface="Century Gothic"/>
              <a:sym typeface="Century Gothic"/>
            </a:endParaRPr>
          </a:p>
        </p:txBody>
      </p:sp>
      <p:sp>
        <p:nvSpPr>
          <p:cNvPr id="117" name="Google Shape;117;p24"/>
          <p:cNvSpPr txBox="1"/>
          <p:nvPr/>
        </p:nvSpPr>
        <p:spPr>
          <a:xfrm>
            <a:off x="5633525" y="1503325"/>
            <a:ext cx="2360100" cy="30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Comments</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Classes</a:t>
            </a:r>
            <a:endParaRPr sz="1000">
              <a:solidFill>
                <a:schemeClr val="dk1"/>
              </a:solidFill>
            </a:endParaRPr>
          </a:p>
          <a:p>
            <a:pPr indent="0" lvl="0" marL="0" rtl="0" algn="l">
              <a:lnSpc>
                <a:spcPct val="115000"/>
              </a:lnSpc>
              <a:spcBef>
                <a:spcPts val="0"/>
              </a:spcBef>
              <a:spcAft>
                <a:spcPts val="0"/>
              </a:spcAft>
              <a:buNone/>
            </a:pPr>
            <a:r>
              <a:rPr lang="en-GB" sz="1100">
                <a:solidFill>
                  <a:schemeClr val="dk1"/>
                </a:solidFill>
              </a:rPr>
              <a:t>Constructors</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Inheritance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Modules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Packages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Generating Random Values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Working with Directories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Pypi and Pip</a:t>
            </a:r>
            <a:endParaRPr>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round()</a:t>
            </a:r>
            <a:endParaRPr>
              <a:solidFill>
                <a:srgbClr val="000000"/>
              </a:solidFill>
            </a:endParaRPr>
          </a:p>
          <a:p>
            <a:pPr indent="0" lvl="0" marL="0" rtl="0" algn="l">
              <a:spcBef>
                <a:spcPts val="800"/>
              </a:spcBef>
              <a:spcAft>
                <a:spcPts val="0"/>
              </a:spcAft>
              <a:buNone/>
            </a:pPr>
            <a:r>
              <a:rPr lang="en-GB">
                <a:solidFill>
                  <a:srgbClr val="000000"/>
                </a:solidFill>
              </a:rPr>
              <a:t>abs()</a:t>
            </a:r>
            <a:endParaRPr>
              <a:solidFill>
                <a:srgbClr val="000000"/>
              </a:solidFill>
            </a:endParaRPr>
          </a:p>
          <a:p>
            <a:pPr indent="0" lvl="0" marL="0" rtl="0" algn="l">
              <a:spcBef>
                <a:spcPts val="800"/>
              </a:spcBef>
              <a:spcAft>
                <a:spcPts val="0"/>
              </a:spcAft>
              <a:buNone/>
            </a:pPr>
            <a:r>
              <a:rPr lang="en-GB">
                <a:solidFill>
                  <a:srgbClr val="000000"/>
                </a:solidFill>
              </a:rPr>
              <a:t> Math module : </a:t>
            </a:r>
            <a:r>
              <a:rPr lang="en-GB">
                <a:solidFill>
                  <a:srgbClr val="000000"/>
                </a:solidFill>
              </a:rPr>
              <a:t>separate</a:t>
            </a:r>
            <a:r>
              <a:rPr lang="en-GB">
                <a:solidFill>
                  <a:srgbClr val="000000"/>
                </a:solidFill>
              </a:rPr>
              <a:t> file with reusable code</a:t>
            </a:r>
            <a:endParaRPr>
              <a:solidFill>
                <a:srgbClr val="000000"/>
              </a:solidFill>
            </a:endParaRPr>
          </a:p>
          <a:p>
            <a:pPr indent="0" lvl="0" marL="0" rtl="0" algn="l">
              <a:spcBef>
                <a:spcPts val="800"/>
              </a:spcBef>
              <a:spcAft>
                <a:spcPts val="0"/>
              </a:spcAft>
              <a:buNone/>
            </a:pPr>
            <a:r>
              <a:rPr lang="en-GB">
                <a:solidFill>
                  <a:srgbClr val="000000"/>
                </a:solidFill>
              </a:rPr>
              <a:t>Import math</a:t>
            </a:r>
            <a:endParaRPr>
              <a:solidFill>
                <a:srgbClr val="000000"/>
              </a:solidFill>
            </a:endParaRPr>
          </a:p>
          <a:p>
            <a:pPr indent="0" lvl="0" marL="0" rtl="0" algn="l">
              <a:spcBef>
                <a:spcPts val="800"/>
              </a:spcBef>
              <a:spcAft>
                <a:spcPts val="0"/>
              </a:spcAft>
              <a:buNone/>
            </a:pPr>
            <a:r>
              <a:rPr lang="en-GB">
                <a:solidFill>
                  <a:srgbClr val="000000"/>
                </a:solidFill>
              </a:rPr>
              <a:t>  math.sin() // access method using .</a:t>
            </a:r>
            <a:endParaRPr>
              <a:solidFill>
                <a:srgbClr val="000000"/>
              </a:solidFill>
            </a:endParaRPr>
          </a:p>
          <a:p>
            <a:pPr indent="457200" lvl="0" marL="457200" rtl="0" algn="l">
              <a:spcBef>
                <a:spcPts val="800"/>
              </a:spcBef>
              <a:spcAft>
                <a:spcPts val="0"/>
              </a:spcAft>
              <a:buNone/>
            </a:pPr>
            <a:r>
              <a:rPr lang="en-GB">
                <a:solidFill>
                  <a:srgbClr val="000000"/>
                </a:solidFill>
              </a:rPr>
              <a:t>.     </a:t>
            </a:r>
            <a:endParaRPr>
              <a:solidFill>
                <a:srgbClr val="000000"/>
              </a:solidFill>
            </a:endParaRPr>
          </a:p>
          <a:p>
            <a:pPr indent="0" lvl="0" marL="0" rtl="0" algn="l">
              <a:spcBef>
                <a:spcPts val="800"/>
              </a:spcBef>
              <a:spcAft>
                <a:spcPts val="0"/>
              </a:spcAft>
              <a:buNone/>
            </a:pPr>
            <a:r>
              <a:rPr lang="en-GB">
                <a:solidFill>
                  <a:srgbClr val="000000"/>
                </a:solidFill>
              </a:rPr>
              <a:t>		.                     (     python 3 math module   )</a:t>
            </a:r>
            <a:endParaRPr>
              <a:solidFill>
                <a:srgbClr val="000000"/>
              </a:solidFill>
            </a:endParaRPr>
          </a:p>
          <a:p>
            <a:pPr indent="0" lvl="0" marL="0" rtl="0" algn="l">
              <a:spcBef>
                <a:spcPts val="800"/>
              </a:spcBef>
              <a:spcAft>
                <a:spcPts val="0"/>
              </a:spcAft>
              <a:buNone/>
            </a:pPr>
            <a:r>
              <a:rPr lang="en-GB">
                <a:solidFill>
                  <a:srgbClr val="000000"/>
                </a:solidFill>
              </a:rPr>
              <a:t>		.</a:t>
            </a:r>
            <a:endParaRPr>
              <a:solidFill>
                <a:srgbClr val="000000"/>
              </a:solidFill>
            </a:endParaRPr>
          </a:p>
        </p:txBody>
      </p:sp>
      <p:sp>
        <p:nvSpPr>
          <p:cNvPr id="281" name="Google Shape;281;p51"/>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Math functions (built in)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287" name="Google Shape;287;p52"/>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Logic operators:  ( and / or / not )</a:t>
            </a:r>
            <a:endParaRPr b="1"/>
          </a:p>
        </p:txBody>
      </p:sp>
      <p:pic>
        <p:nvPicPr>
          <p:cNvPr id="288" name="Google Shape;288;p52"/>
          <p:cNvPicPr preferRelativeResize="0"/>
          <p:nvPr/>
        </p:nvPicPr>
        <p:blipFill>
          <a:blip r:embed="rId3">
            <a:alphaModFix/>
          </a:blip>
          <a:stretch>
            <a:fillRect/>
          </a:stretch>
        </p:blipFill>
        <p:spPr>
          <a:xfrm>
            <a:off x="1131350" y="1715388"/>
            <a:ext cx="6034400" cy="2715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idx="1" type="body"/>
          </p:nvPr>
        </p:nvSpPr>
        <p:spPr>
          <a:xfrm>
            <a:off x="1833400" y="1133495"/>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 &gt;     greater than</a:t>
            </a:r>
            <a:endParaRPr>
              <a:solidFill>
                <a:srgbClr val="000000"/>
              </a:solidFill>
            </a:endParaRPr>
          </a:p>
          <a:p>
            <a:pPr indent="0" lvl="0" marL="0" rtl="0" algn="l">
              <a:spcBef>
                <a:spcPts val="800"/>
              </a:spcBef>
              <a:spcAft>
                <a:spcPts val="0"/>
              </a:spcAft>
              <a:buNone/>
            </a:pPr>
            <a:r>
              <a:rPr lang="en-GB">
                <a:solidFill>
                  <a:srgbClr val="000000"/>
                </a:solidFill>
              </a:rPr>
              <a:t>&gt;=    greater or equal than</a:t>
            </a:r>
            <a:endParaRPr>
              <a:solidFill>
                <a:srgbClr val="000000"/>
              </a:solidFill>
            </a:endParaRPr>
          </a:p>
          <a:p>
            <a:pPr indent="0" lvl="0" marL="0" rtl="0" algn="l">
              <a:spcBef>
                <a:spcPts val="800"/>
              </a:spcBef>
              <a:spcAft>
                <a:spcPts val="0"/>
              </a:spcAft>
              <a:buNone/>
            </a:pPr>
            <a:r>
              <a:rPr lang="en-GB">
                <a:solidFill>
                  <a:srgbClr val="000000"/>
                </a:solidFill>
              </a:rPr>
              <a:t>&lt;      less than</a:t>
            </a:r>
            <a:endParaRPr>
              <a:solidFill>
                <a:srgbClr val="000000"/>
              </a:solidFill>
            </a:endParaRPr>
          </a:p>
          <a:p>
            <a:pPr indent="0" lvl="0" marL="0" rtl="0" algn="l">
              <a:spcBef>
                <a:spcPts val="800"/>
              </a:spcBef>
              <a:spcAft>
                <a:spcPts val="0"/>
              </a:spcAft>
              <a:buNone/>
            </a:pPr>
            <a:r>
              <a:rPr lang="en-GB">
                <a:solidFill>
                  <a:srgbClr val="000000"/>
                </a:solidFill>
              </a:rPr>
              <a:t>&lt;=    less or equal than</a:t>
            </a:r>
            <a:endParaRPr>
              <a:solidFill>
                <a:srgbClr val="000000"/>
              </a:solidFill>
            </a:endParaRPr>
          </a:p>
          <a:p>
            <a:pPr indent="0" lvl="0" marL="0" rtl="0" algn="l">
              <a:spcBef>
                <a:spcPts val="800"/>
              </a:spcBef>
              <a:spcAft>
                <a:spcPts val="0"/>
              </a:spcAft>
              <a:buNone/>
            </a:pPr>
            <a:r>
              <a:rPr lang="en-GB">
                <a:solidFill>
                  <a:srgbClr val="000000"/>
                </a:solidFill>
              </a:rPr>
              <a:t>==    equal</a:t>
            </a:r>
            <a:endParaRPr>
              <a:solidFill>
                <a:srgbClr val="000000"/>
              </a:solidFill>
            </a:endParaRPr>
          </a:p>
          <a:p>
            <a:pPr indent="0" lvl="0" marL="0" rtl="0" algn="l">
              <a:spcBef>
                <a:spcPts val="800"/>
              </a:spcBef>
              <a:spcAft>
                <a:spcPts val="0"/>
              </a:spcAft>
              <a:buNone/>
            </a:pPr>
            <a:r>
              <a:rPr lang="en-GB">
                <a:solidFill>
                  <a:srgbClr val="000000"/>
                </a:solidFill>
              </a:rPr>
              <a:t>!=     not equal</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294" name="Google Shape;294;p53"/>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Comparison operators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txBox="1"/>
          <p:nvPr/>
        </p:nvSpPr>
        <p:spPr>
          <a:xfrm>
            <a:off x="1414100" y="577375"/>
            <a:ext cx="5179200" cy="3865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2700">
                <a:latin typeface="Century Gothic"/>
                <a:ea typeface="Century Gothic"/>
                <a:cs typeface="Century Gothic"/>
                <a:sym typeface="Century Gothic"/>
              </a:rPr>
              <a:t>Check lis</a:t>
            </a:r>
            <a:r>
              <a:rPr b="1" lang="en-GB" sz="2700">
                <a:latin typeface="Century Gothic"/>
                <a:ea typeface="Century Gothic"/>
                <a:cs typeface="Century Gothic"/>
                <a:sym typeface="Century Gothic"/>
              </a:rPr>
              <a:t>t</a:t>
            </a:r>
            <a:endParaRPr sz="1800">
              <a:solidFill>
                <a:schemeClr val="dk1"/>
              </a:solidFill>
            </a:endParaRPr>
          </a:p>
          <a:p>
            <a:pPr indent="0" lvl="0" marL="342900" rtl="0" algn="l">
              <a:lnSpc>
                <a:spcPct val="115000"/>
              </a:lnSpc>
              <a:spcBef>
                <a:spcPts val="0"/>
              </a:spcBef>
              <a:spcAft>
                <a:spcPts val="0"/>
              </a:spcAft>
              <a:buNone/>
            </a:pPr>
            <a:r>
              <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Formatted Strings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String Methods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Arithmetic Operations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Operator Precedence</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Math Functions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Logical Operators</a:t>
            </a:r>
            <a:endParaRPr sz="1800">
              <a:solidFill>
                <a:schemeClr val="dk1"/>
              </a:solidFill>
            </a:endParaRPr>
          </a:p>
          <a:p>
            <a:pPr indent="-279400" lvl="0" marL="342900" rtl="0" algn="l">
              <a:lnSpc>
                <a:spcPct val="115000"/>
              </a:lnSpc>
              <a:spcBef>
                <a:spcPts val="0"/>
              </a:spcBef>
              <a:spcAft>
                <a:spcPts val="0"/>
              </a:spcAft>
              <a:buClr>
                <a:schemeClr val="dk1"/>
              </a:buClr>
              <a:buSzPts val="1800"/>
              <a:buChar char="●"/>
            </a:pPr>
            <a:r>
              <a:rPr lang="en-GB" sz="1800">
                <a:solidFill>
                  <a:schemeClr val="dk1"/>
                </a:solidFill>
              </a:rPr>
              <a:t>Comparison Operators</a:t>
            </a:r>
            <a:endParaRPr sz="1800">
              <a:solidFill>
                <a:schemeClr val="dk1"/>
              </a:solidFill>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307" name="Google Shape;307;p55"/>
          <p:cNvSpPr txBox="1"/>
          <p:nvPr/>
        </p:nvSpPr>
        <p:spPr>
          <a:xfrm>
            <a:off x="1244138" y="110450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4</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  Decision making</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nvSpPr>
        <p:spPr>
          <a:xfrm>
            <a:off x="1191863" y="613406"/>
            <a:ext cx="5179200" cy="4041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b="1" lang="en-GB" sz="2700">
                <a:latin typeface="Century Gothic"/>
                <a:ea typeface="Century Gothic"/>
                <a:cs typeface="Century Gothic"/>
                <a:sym typeface="Century Gothic"/>
              </a:rPr>
              <a:t>O</a:t>
            </a:r>
            <a:r>
              <a:rPr b="1" lang="en-GB" sz="2700">
                <a:latin typeface="Century Gothic"/>
                <a:ea typeface="Century Gothic"/>
                <a:cs typeface="Century Gothic"/>
                <a:sym typeface="Century Gothic"/>
              </a:rPr>
              <a:t>bjectives</a:t>
            </a:r>
            <a:r>
              <a:rPr lang="en-GB" sz="1100">
                <a:latin typeface="Century Gothic"/>
                <a:ea typeface="Century Gothic"/>
                <a:cs typeface="Century Gothic"/>
                <a:sym typeface="Century Gothic"/>
              </a:rPr>
              <a:t>:</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Execution of code when making decisions</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If statements</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Else</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Else if  </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Exercices </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7"/>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1800"/>
              <a:t>Decision making </a:t>
            </a:r>
            <a:r>
              <a:rPr lang="en-GB" sz="1800"/>
              <a:t>flowchart:</a:t>
            </a:r>
            <a:endParaRPr sz="1800"/>
          </a:p>
        </p:txBody>
      </p:sp>
      <p:pic>
        <p:nvPicPr>
          <p:cNvPr id="319" name="Google Shape;319;p57"/>
          <p:cNvPicPr preferRelativeResize="0"/>
          <p:nvPr/>
        </p:nvPicPr>
        <p:blipFill>
          <a:blip r:embed="rId3">
            <a:alphaModFix/>
          </a:blip>
          <a:stretch>
            <a:fillRect/>
          </a:stretch>
        </p:blipFill>
        <p:spPr>
          <a:xfrm>
            <a:off x="4310575" y="784150"/>
            <a:ext cx="3810000" cy="3810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8"/>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Nested if conditions:</a:t>
            </a:r>
            <a:endParaRPr/>
          </a:p>
        </p:txBody>
      </p:sp>
      <p:pic>
        <p:nvPicPr>
          <p:cNvPr id="325" name="Google Shape;325;p58"/>
          <p:cNvPicPr preferRelativeResize="0"/>
          <p:nvPr/>
        </p:nvPicPr>
        <p:blipFill>
          <a:blip r:embed="rId3">
            <a:alphaModFix/>
          </a:blip>
          <a:stretch>
            <a:fillRect/>
          </a:stretch>
        </p:blipFill>
        <p:spPr>
          <a:xfrm>
            <a:off x="5149125" y="1268050"/>
            <a:ext cx="3611699" cy="3117751"/>
          </a:xfrm>
          <a:prstGeom prst="rect">
            <a:avLst/>
          </a:prstGeom>
          <a:noFill/>
          <a:ln>
            <a:noFill/>
          </a:ln>
        </p:spPr>
      </p:pic>
      <p:pic>
        <p:nvPicPr>
          <p:cNvPr id="326" name="Google Shape;326;p58"/>
          <p:cNvPicPr preferRelativeResize="0"/>
          <p:nvPr/>
        </p:nvPicPr>
        <p:blipFill>
          <a:blip r:embed="rId4">
            <a:alphaModFix/>
          </a:blip>
          <a:stretch>
            <a:fillRect/>
          </a:stretch>
        </p:blipFill>
        <p:spPr>
          <a:xfrm>
            <a:off x="387200" y="1515844"/>
            <a:ext cx="3663025" cy="23766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9"/>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Elif condition:</a:t>
            </a:r>
            <a:endParaRPr/>
          </a:p>
        </p:txBody>
      </p:sp>
      <p:pic>
        <p:nvPicPr>
          <p:cNvPr id="332" name="Google Shape;332;p59"/>
          <p:cNvPicPr preferRelativeResize="0"/>
          <p:nvPr/>
        </p:nvPicPr>
        <p:blipFill>
          <a:blip r:embed="rId3">
            <a:alphaModFix/>
          </a:blip>
          <a:stretch>
            <a:fillRect/>
          </a:stretch>
        </p:blipFill>
        <p:spPr>
          <a:xfrm>
            <a:off x="3696350" y="273851"/>
            <a:ext cx="4602099" cy="43120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0"/>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a:t>
            </a:r>
            <a:endParaRPr/>
          </a:p>
        </p:txBody>
      </p:sp>
      <p:pic>
        <p:nvPicPr>
          <p:cNvPr id="338" name="Google Shape;338;p60"/>
          <p:cNvPicPr preferRelativeResize="0"/>
          <p:nvPr/>
        </p:nvPicPr>
        <p:blipFill>
          <a:blip r:embed="rId3">
            <a:alphaModFix/>
          </a:blip>
          <a:stretch>
            <a:fillRect/>
          </a:stretch>
        </p:blipFill>
        <p:spPr>
          <a:xfrm>
            <a:off x="3689000" y="0"/>
            <a:ext cx="4015225" cy="5221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nvSpPr>
        <p:spPr>
          <a:xfrm>
            <a:off x="1191863" y="613406"/>
            <a:ext cx="5179200" cy="4041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b="1" lang="en-GB" sz="2700">
                <a:latin typeface="Century Gothic"/>
                <a:ea typeface="Century Gothic"/>
                <a:cs typeface="Century Gothic"/>
                <a:sym typeface="Century Gothic"/>
              </a:rPr>
              <a:t>objectives</a:t>
            </a:r>
            <a:r>
              <a:rPr lang="en-GB" sz="1100">
                <a:latin typeface="Century Gothic"/>
                <a:ea typeface="Century Gothic"/>
                <a:cs typeface="Century Gothic"/>
                <a:sym typeface="Century Gothic"/>
              </a:rPr>
              <a:t>:</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Introduction</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Print function</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Variables </a:t>
            </a:r>
            <a:endParaRPr sz="1800">
              <a:solidFill>
                <a:schemeClr val="dk1"/>
              </a:solidFill>
            </a:endParaRPr>
          </a:p>
          <a:p>
            <a:pPr indent="0" lvl="0" marL="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1"/>
          <p:cNvSpPr txBox="1"/>
          <p:nvPr>
            <p:ph idx="1" type="body"/>
          </p:nvPr>
        </p:nvSpPr>
        <p:spPr>
          <a:xfrm>
            <a:off x="628650" y="1478825"/>
            <a:ext cx="30243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if boolean expression:</a:t>
            </a:r>
            <a:endParaRPr>
              <a:solidFill>
                <a:srgbClr val="000000"/>
              </a:solidFill>
            </a:endParaRPr>
          </a:p>
          <a:p>
            <a:pPr indent="0" lvl="0" marL="0" rtl="0" algn="l">
              <a:spcBef>
                <a:spcPts val="800"/>
              </a:spcBef>
              <a:spcAft>
                <a:spcPts val="0"/>
              </a:spcAft>
              <a:buNone/>
            </a:pPr>
            <a:r>
              <a:rPr lang="en-GB">
                <a:solidFill>
                  <a:srgbClr val="000000"/>
                </a:solidFill>
              </a:rPr>
              <a:t>        Action</a:t>
            </a:r>
            <a:endParaRPr>
              <a:solidFill>
                <a:srgbClr val="000000"/>
              </a:solidFill>
            </a:endParaRPr>
          </a:p>
          <a:p>
            <a:pPr indent="0" lvl="0" marL="0" rtl="0" algn="l">
              <a:spcBef>
                <a:spcPts val="800"/>
              </a:spcBef>
              <a:spcAft>
                <a:spcPts val="0"/>
              </a:spcAft>
              <a:buNone/>
            </a:pPr>
            <a:r>
              <a:rPr lang="en-GB">
                <a:solidFill>
                  <a:srgbClr val="000000"/>
                </a:solidFill>
              </a:rPr>
              <a:t>        Action </a:t>
            </a:r>
            <a:endParaRPr>
              <a:solidFill>
                <a:srgbClr val="000000"/>
              </a:solidFill>
            </a:endParaRPr>
          </a:p>
          <a:p>
            <a:pPr indent="0" lvl="0" marL="0" rtl="0" algn="l">
              <a:spcBef>
                <a:spcPts val="800"/>
              </a:spcBef>
              <a:spcAft>
                <a:spcPts val="0"/>
              </a:spcAft>
              <a:buNone/>
            </a:pPr>
            <a:r>
              <a:rPr lang="en-GB">
                <a:solidFill>
                  <a:srgbClr val="000000"/>
                </a:solidFill>
              </a:rPr>
              <a:t>		.</a:t>
            </a:r>
            <a:endParaRPr>
              <a:solidFill>
                <a:srgbClr val="000000"/>
              </a:solidFill>
            </a:endParaRPr>
          </a:p>
          <a:p>
            <a:pPr indent="0" lvl="0" marL="0" rtl="0" algn="l">
              <a:spcBef>
                <a:spcPts val="800"/>
              </a:spcBef>
              <a:spcAft>
                <a:spcPts val="0"/>
              </a:spcAft>
              <a:buNone/>
            </a:pPr>
            <a:r>
              <a:rPr lang="en-GB">
                <a:solidFill>
                  <a:srgbClr val="000000"/>
                </a:solidFill>
              </a:rPr>
              <a:t>		.</a:t>
            </a:r>
            <a:endParaRPr>
              <a:solidFill>
                <a:srgbClr val="000000"/>
              </a:solidFill>
            </a:endParaRPr>
          </a:p>
          <a:p>
            <a:pPr indent="0" lvl="0" marL="0" rtl="0" algn="l">
              <a:spcBef>
                <a:spcPts val="800"/>
              </a:spcBef>
              <a:spcAft>
                <a:spcPts val="0"/>
              </a:spcAft>
              <a:buNone/>
            </a:pPr>
            <a:r>
              <a:rPr lang="en-GB">
                <a:solidFill>
                  <a:srgbClr val="000000"/>
                </a:solidFill>
              </a:rPr>
              <a:t>else:</a:t>
            </a:r>
            <a:endParaRPr>
              <a:solidFill>
                <a:srgbClr val="000000"/>
              </a:solidFill>
            </a:endParaRPr>
          </a:p>
          <a:p>
            <a:pPr indent="0" lvl="0" marL="0" rtl="0" algn="l">
              <a:spcBef>
                <a:spcPts val="800"/>
              </a:spcBef>
              <a:spcAft>
                <a:spcPts val="0"/>
              </a:spcAft>
              <a:buNone/>
            </a:pPr>
            <a:r>
              <a:rPr lang="en-GB">
                <a:solidFill>
                  <a:srgbClr val="000000"/>
                </a:solidFill>
              </a:rPr>
              <a:t>		action</a:t>
            </a:r>
            <a:endParaRPr>
              <a:solidFill>
                <a:srgbClr val="000000"/>
              </a:solidFill>
            </a:endParaRPr>
          </a:p>
        </p:txBody>
      </p:sp>
      <p:sp>
        <p:nvSpPr>
          <p:cNvPr id="344" name="Google Shape;344;p61"/>
          <p:cNvSpPr txBox="1"/>
          <p:nvPr>
            <p:ph type="title"/>
          </p:nvPr>
        </p:nvSpPr>
        <p:spPr>
          <a:xfrm>
            <a:off x="628650" y="2604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 Syntax </a:t>
            </a:r>
            <a:endParaRPr b="1"/>
          </a:p>
        </p:txBody>
      </p:sp>
      <p:sp>
        <p:nvSpPr>
          <p:cNvPr id="345" name="Google Shape;345;p61"/>
          <p:cNvSpPr txBox="1"/>
          <p:nvPr/>
        </p:nvSpPr>
        <p:spPr>
          <a:xfrm>
            <a:off x="4257150" y="1463825"/>
            <a:ext cx="3411300" cy="3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entury Gothic"/>
                <a:ea typeface="Century Gothic"/>
                <a:cs typeface="Century Gothic"/>
                <a:sym typeface="Century Gothic"/>
              </a:rPr>
              <a:t>if boolean expression:</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elif boolean expression:</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elif boolean expression:</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GB">
                <a:latin typeface="Century Gothic"/>
                <a:ea typeface="Century Gothic"/>
                <a:cs typeface="Century Gothic"/>
                <a:sym typeface="Century Gothic"/>
              </a:rPr>
              <a:t>else:</a:t>
            </a:r>
            <a:endParaRPr>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ph idx="1" type="body"/>
          </p:nvPr>
        </p:nvSpPr>
        <p:spPr>
          <a:xfrm>
            <a:off x="675975" y="1439495"/>
            <a:ext cx="7039800" cy="32199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AutoNum type="arabicPeriod"/>
            </a:pPr>
            <a:r>
              <a:rPr lang="en-GB">
                <a:solidFill>
                  <a:srgbClr val="000000"/>
                </a:solidFill>
              </a:rPr>
              <a:t>Write a program that </a:t>
            </a:r>
            <a:r>
              <a:rPr lang="en-GB">
                <a:solidFill>
                  <a:srgbClr val="000000"/>
                </a:solidFill>
              </a:rPr>
              <a:t>checks</a:t>
            </a:r>
            <a:r>
              <a:rPr lang="en-GB">
                <a:solidFill>
                  <a:srgbClr val="000000"/>
                </a:solidFill>
              </a:rPr>
              <a:t> whether a person can vote in the elections, ask the user for their nationality and their age, if the user is Jordanian and the age is over 18, they have access to vote.</a:t>
            </a:r>
            <a:endParaRPr>
              <a:solidFill>
                <a:srgbClr val="000000"/>
              </a:solidFill>
            </a:endParaRPr>
          </a:p>
          <a:p>
            <a:pPr indent="0" lvl="0" marL="0" rtl="0" algn="l">
              <a:spcBef>
                <a:spcPts val="800"/>
              </a:spcBef>
              <a:spcAft>
                <a:spcPts val="0"/>
              </a:spcAft>
              <a:buNone/>
            </a:pPr>
            <a:r>
              <a:t/>
            </a:r>
            <a:endParaRPr>
              <a:solidFill>
                <a:srgbClr val="000000"/>
              </a:solidFill>
            </a:endParaRPr>
          </a:p>
          <a:p>
            <a:pPr indent="-342900" lvl="0" marL="457200" rtl="0" algn="l">
              <a:spcBef>
                <a:spcPts val="800"/>
              </a:spcBef>
              <a:spcAft>
                <a:spcPts val="0"/>
              </a:spcAft>
              <a:buClr>
                <a:srgbClr val="000000"/>
              </a:buClr>
              <a:buSzPts val="1800"/>
              <a:buAutoNum type="arabicPeriod"/>
            </a:pPr>
            <a:r>
              <a:rPr lang="en-GB">
                <a:solidFill>
                  <a:srgbClr val="000000"/>
                </a:solidFill>
              </a:rPr>
              <a:t>A gym membership is 150 JD, however the gym gives a discount of 30% for people who have been clients for  24 months or more, or for children who are under 16 . Write a program that tells each member their fees.</a:t>
            </a:r>
            <a:endParaRPr>
              <a:solidFill>
                <a:srgbClr val="000000"/>
              </a:solidFill>
            </a:endParaRPr>
          </a:p>
          <a:p>
            <a:pPr indent="0" lvl="0" marL="457200" rtl="0" algn="l">
              <a:spcBef>
                <a:spcPts val="800"/>
              </a:spcBef>
              <a:spcAft>
                <a:spcPts val="0"/>
              </a:spcAft>
              <a:buNone/>
            </a:pPr>
            <a:r>
              <a:t/>
            </a:r>
            <a:endParaRPr>
              <a:solidFill>
                <a:srgbClr val="000000"/>
              </a:solidFill>
            </a:endParaRPr>
          </a:p>
        </p:txBody>
      </p:sp>
      <p:sp>
        <p:nvSpPr>
          <p:cNvPr id="351" name="Google Shape;351;p62"/>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Exercises: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rPr lang="en-GB">
                <a:solidFill>
                  <a:srgbClr val="000000"/>
                </a:solidFill>
              </a:rPr>
              <a:t>3.  Write a program that </a:t>
            </a:r>
            <a:r>
              <a:rPr lang="en-GB">
                <a:solidFill>
                  <a:srgbClr val="000000"/>
                </a:solidFill>
              </a:rPr>
              <a:t>receives</a:t>
            </a:r>
            <a:r>
              <a:rPr lang="en-GB">
                <a:solidFill>
                  <a:srgbClr val="000000"/>
                </a:solidFill>
              </a:rPr>
              <a:t> a student’s grade from 100 and grades it (A, B, C, D, F, invalid grade) the marks are from 0 to 100</a:t>
            </a:r>
            <a:endParaRPr>
              <a:solidFill>
                <a:srgbClr val="000000"/>
              </a:solidFill>
            </a:endParaRPr>
          </a:p>
          <a:p>
            <a:pPr indent="0" lvl="0" marL="457200" rtl="0" algn="l">
              <a:spcBef>
                <a:spcPts val="800"/>
              </a:spcBef>
              <a:spcAft>
                <a:spcPts val="0"/>
              </a:spcAft>
              <a:buNone/>
            </a:pPr>
            <a:r>
              <a:rPr lang="en-GB">
                <a:solidFill>
                  <a:srgbClr val="000000"/>
                </a:solidFill>
              </a:rPr>
              <a:t>[90 - 100] = A</a:t>
            </a:r>
            <a:endParaRPr>
              <a:solidFill>
                <a:srgbClr val="000000"/>
              </a:solidFill>
            </a:endParaRPr>
          </a:p>
          <a:p>
            <a:pPr indent="0" lvl="0" marL="457200" rtl="0" algn="l">
              <a:spcBef>
                <a:spcPts val="800"/>
              </a:spcBef>
              <a:spcAft>
                <a:spcPts val="0"/>
              </a:spcAft>
              <a:buNone/>
            </a:pPr>
            <a:r>
              <a:rPr lang="en-GB">
                <a:solidFill>
                  <a:srgbClr val="000000"/>
                </a:solidFill>
              </a:rPr>
              <a:t>[80 - 90) = B</a:t>
            </a:r>
            <a:endParaRPr>
              <a:solidFill>
                <a:srgbClr val="000000"/>
              </a:solidFill>
            </a:endParaRPr>
          </a:p>
          <a:p>
            <a:pPr indent="0" lvl="0" marL="457200" rtl="0" algn="l">
              <a:spcBef>
                <a:spcPts val="800"/>
              </a:spcBef>
              <a:spcAft>
                <a:spcPts val="0"/>
              </a:spcAft>
              <a:buNone/>
            </a:pPr>
            <a:r>
              <a:rPr lang="en-GB">
                <a:solidFill>
                  <a:srgbClr val="000000"/>
                </a:solidFill>
              </a:rPr>
              <a:t>[70-80) = C</a:t>
            </a:r>
            <a:endParaRPr>
              <a:solidFill>
                <a:srgbClr val="000000"/>
              </a:solidFill>
            </a:endParaRPr>
          </a:p>
          <a:p>
            <a:pPr indent="0" lvl="0" marL="457200" rtl="0" algn="l">
              <a:spcBef>
                <a:spcPts val="800"/>
              </a:spcBef>
              <a:spcAft>
                <a:spcPts val="0"/>
              </a:spcAft>
              <a:buNone/>
            </a:pPr>
            <a:r>
              <a:rPr lang="en-GB">
                <a:solidFill>
                  <a:srgbClr val="000000"/>
                </a:solidFill>
              </a:rPr>
              <a:t>[60-70) = D</a:t>
            </a:r>
            <a:endParaRPr>
              <a:solidFill>
                <a:srgbClr val="000000"/>
              </a:solidFill>
            </a:endParaRPr>
          </a:p>
          <a:p>
            <a:pPr indent="0" lvl="0" marL="457200" rtl="0" algn="l">
              <a:spcBef>
                <a:spcPts val="800"/>
              </a:spcBef>
              <a:spcAft>
                <a:spcPts val="0"/>
              </a:spcAft>
              <a:buNone/>
            </a:pPr>
            <a:r>
              <a:rPr lang="en-GB">
                <a:solidFill>
                  <a:srgbClr val="000000"/>
                </a:solidFill>
              </a:rPr>
              <a:t>[0-60) = F</a:t>
            </a:r>
            <a:endParaRPr>
              <a:solidFill>
                <a:srgbClr val="000000"/>
              </a:solidFill>
            </a:endParaRPr>
          </a:p>
          <a:p>
            <a:pPr indent="0" lvl="0" marL="457200" rtl="0" algn="l">
              <a:spcBef>
                <a:spcPts val="800"/>
              </a:spcBef>
              <a:spcAft>
                <a:spcPts val="0"/>
              </a:spcAft>
              <a:buNone/>
            </a:pPr>
            <a:r>
              <a:rPr lang="en-GB">
                <a:solidFill>
                  <a:srgbClr val="000000"/>
                </a:solidFill>
              </a:rPr>
              <a:t>Other than that = invalid grade</a:t>
            </a:r>
            <a:endParaRPr>
              <a:solidFill>
                <a:srgbClr val="000000"/>
              </a:solidFill>
            </a:endParaRPr>
          </a:p>
        </p:txBody>
      </p:sp>
      <p:sp>
        <p:nvSpPr>
          <p:cNvPr id="357" name="Google Shape;357;p63"/>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Exercises: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rPr lang="en-GB">
                <a:solidFill>
                  <a:srgbClr val="000000"/>
                </a:solidFill>
              </a:rPr>
              <a:t>4. Write a guessing game where the user has to guess a number from 1 to 5 </a:t>
            </a:r>
            <a:endParaRPr>
              <a:solidFill>
                <a:srgbClr val="000000"/>
              </a:solidFill>
            </a:endParaRPr>
          </a:p>
          <a:p>
            <a:pPr indent="0" lvl="0" marL="457200" rtl="0" algn="l">
              <a:spcBef>
                <a:spcPts val="800"/>
              </a:spcBef>
              <a:spcAft>
                <a:spcPts val="0"/>
              </a:spcAft>
              <a:buNone/>
            </a:pPr>
            <a:r>
              <a:t/>
            </a:r>
            <a:endParaRPr>
              <a:solidFill>
                <a:srgbClr val="000000"/>
              </a:solidFill>
            </a:endParaRPr>
          </a:p>
          <a:p>
            <a:pPr indent="0" lvl="0" marL="457200" rtl="0" algn="l">
              <a:spcBef>
                <a:spcPts val="800"/>
              </a:spcBef>
              <a:spcAft>
                <a:spcPts val="0"/>
              </a:spcAft>
              <a:buNone/>
            </a:pPr>
            <a:r>
              <a:rPr lang="en-GB">
                <a:solidFill>
                  <a:srgbClr val="000000"/>
                </a:solidFill>
              </a:rPr>
              <a:t>5. Write a program that asks the user for a number and determines </a:t>
            </a:r>
            <a:r>
              <a:rPr lang="en-GB">
                <a:solidFill>
                  <a:srgbClr val="000000"/>
                </a:solidFill>
              </a:rPr>
              <a:t>whether is even or odd</a:t>
            </a:r>
            <a:endParaRPr>
              <a:solidFill>
                <a:srgbClr val="000000"/>
              </a:solidFill>
            </a:endParaRPr>
          </a:p>
          <a:p>
            <a:pPr indent="0" lvl="0" marL="457200" rtl="0" algn="l">
              <a:spcBef>
                <a:spcPts val="800"/>
              </a:spcBef>
              <a:spcAft>
                <a:spcPts val="0"/>
              </a:spcAft>
              <a:buNone/>
            </a:pPr>
            <a:r>
              <a:t/>
            </a:r>
            <a:endParaRPr>
              <a:solidFill>
                <a:srgbClr val="000000"/>
              </a:solidFill>
            </a:endParaRPr>
          </a:p>
          <a:p>
            <a:pPr indent="0" lvl="0" marL="457200" rtl="0" algn="l">
              <a:spcBef>
                <a:spcPts val="800"/>
              </a:spcBef>
              <a:spcAft>
                <a:spcPts val="0"/>
              </a:spcAft>
              <a:buNone/>
            </a:pPr>
            <a:r>
              <a:rPr lang="en-GB">
                <a:solidFill>
                  <a:srgbClr val="000000"/>
                </a:solidFill>
              </a:rPr>
              <a:t>6. Write a program that asks the user for the item’s price, checks whether the user has a voucher, and for the discount amount if there is a voucher, then prints the total cost</a:t>
            </a:r>
            <a:endParaRPr>
              <a:solidFill>
                <a:srgbClr val="000000"/>
              </a:solidFill>
            </a:endParaRPr>
          </a:p>
          <a:p>
            <a:pPr indent="0" lvl="0" marL="457200" rtl="0" algn="l">
              <a:spcBef>
                <a:spcPts val="800"/>
              </a:spcBef>
              <a:spcAft>
                <a:spcPts val="0"/>
              </a:spcAft>
              <a:buNone/>
            </a:pPr>
            <a:r>
              <a:t/>
            </a:r>
            <a:endParaRPr>
              <a:solidFill>
                <a:srgbClr val="000000"/>
              </a:solidFill>
            </a:endParaRPr>
          </a:p>
        </p:txBody>
      </p:sp>
      <p:sp>
        <p:nvSpPr>
          <p:cNvPr id="363" name="Google Shape;363;p64"/>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Exercises: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nvSpPr>
        <p:spPr>
          <a:xfrm>
            <a:off x="1436350" y="777776"/>
            <a:ext cx="5179200" cy="3419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2700">
                <a:latin typeface="Century Gothic"/>
                <a:ea typeface="Century Gothic"/>
                <a:cs typeface="Century Gothic"/>
                <a:sym typeface="Century Gothic"/>
              </a:rPr>
              <a:t>Check list</a:t>
            </a:r>
            <a:endParaRPr b="1" sz="27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79400" lvl="0" marL="342900" rtl="0" algn="l">
              <a:spcBef>
                <a:spcPts val="0"/>
              </a:spcBef>
              <a:spcAft>
                <a:spcPts val="0"/>
              </a:spcAft>
              <a:buClr>
                <a:schemeClr val="dk1"/>
              </a:buClr>
              <a:buSzPts val="1800"/>
              <a:buChar char="●"/>
            </a:pPr>
            <a:r>
              <a:rPr lang="en-GB" sz="1800">
                <a:solidFill>
                  <a:schemeClr val="dk1"/>
                </a:solidFill>
              </a:rPr>
              <a:t>Execution of code when making decisions</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If statements</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Else</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Else if </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Font typeface="Century Gothic"/>
              <a:buChar char="●"/>
            </a:pPr>
            <a:r>
              <a:rPr lang="en-GB" sz="1800">
                <a:solidFill>
                  <a:schemeClr val="dk1"/>
                </a:solidFill>
              </a:rPr>
              <a:t>Exercices  </a:t>
            </a:r>
            <a:endParaRPr sz="1800">
              <a:solidFill>
                <a:schemeClr val="dk1"/>
              </a:solidFill>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nvSpPr>
        <p:spPr>
          <a:xfrm>
            <a:off x="2502225" y="1686281"/>
            <a:ext cx="4139700" cy="11727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5400">
                <a:latin typeface="Century Gothic"/>
                <a:ea typeface="Century Gothic"/>
                <a:cs typeface="Century Gothic"/>
                <a:sym typeface="Century Gothic"/>
              </a:rPr>
              <a:t>Thank you</a:t>
            </a:r>
            <a:endParaRPr b="1" sz="5400">
              <a:latin typeface="Century Gothic"/>
              <a:ea typeface="Century Gothic"/>
              <a:cs typeface="Century Gothic"/>
              <a:sym typeface="Century Goth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381" name="Google Shape;381;p67"/>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5</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Flow control</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txBox="1"/>
          <p:nvPr/>
        </p:nvSpPr>
        <p:spPr>
          <a:xfrm>
            <a:off x="1191863" y="613406"/>
            <a:ext cx="5179200" cy="4041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b="1" lang="en-GB" sz="2700">
                <a:latin typeface="Century Gothic"/>
                <a:ea typeface="Century Gothic"/>
                <a:cs typeface="Century Gothic"/>
                <a:sym typeface="Century Gothic"/>
              </a:rPr>
              <a:t>Objectives</a:t>
            </a:r>
            <a:r>
              <a:rPr lang="en-GB" sz="1100">
                <a:latin typeface="Century Gothic"/>
                <a:ea typeface="Century Gothic"/>
                <a:cs typeface="Century Gothic"/>
                <a:sym typeface="Century Gothic"/>
              </a:rPr>
              <a:t>:</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Flow control</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While Loops</a:t>
            </a:r>
            <a:endParaRPr sz="1800">
              <a:solidFill>
                <a:schemeClr val="dk1"/>
              </a:solidFill>
            </a:endParaRPr>
          </a:p>
          <a:p>
            <a:pPr indent="0" lvl="0" marL="342900" rtl="0" algn="l">
              <a:spcBef>
                <a:spcPts val="0"/>
              </a:spcBef>
              <a:spcAft>
                <a:spcPts val="0"/>
              </a:spcAft>
              <a:buNone/>
            </a:pPr>
            <a:r>
              <a:t/>
            </a:r>
            <a:endParaRPr sz="1800">
              <a:solidFill>
                <a:schemeClr val="dk1"/>
              </a:solidFill>
            </a:endParaRPr>
          </a:p>
          <a:p>
            <a:pPr indent="-279400" lvl="0" marL="342900" rtl="0" algn="l">
              <a:spcBef>
                <a:spcPts val="0"/>
              </a:spcBef>
              <a:spcAft>
                <a:spcPts val="0"/>
              </a:spcAft>
              <a:buClr>
                <a:schemeClr val="dk1"/>
              </a:buClr>
              <a:buSzPts val="1800"/>
              <a:buChar char="●"/>
            </a:pPr>
            <a:r>
              <a:rPr lang="en-GB" sz="1800">
                <a:solidFill>
                  <a:schemeClr val="dk1"/>
                </a:solidFill>
              </a:rPr>
              <a:t>Exercises </a:t>
            </a:r>
            <a:endParaRPr sz="1800">
              <a:solidFill>
                <a:schemeClr val="dk1"/>
              </a:solidFill>
            </a:endParaRPr>
          </a:p>
          <a:p>
            <a:pPr indent="0" lvl="0" marL="342900" rtl="0" algn="l">
              <a:spcBef>
                <a:spcPts val="0"/>
              </a:spcBef>
              <a:spcAft>
                <a:spcPts val="0"/>
              </a:spcAft>
              <a:buNone/>
            </a:pPr>
            <a:r>
              <a:t/>
            </a:r>
            <a:endParaRPr sz="18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idx="1" type="body"/>
          </p:nvPr>
        </p:nvSpPr>
        <p:spPr>
          <a:xfrm>
            <a:off x="558675" y="1503800"/>
            <a:ext cx="7354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400">
                <a:solidFill>
                  <a:srgbClr val="000000"/>
                </a:solidFill>
              </a:rPr>
              <a:t>while condition :     // condition = boolean expression</a:t>
            </a:r>
            <a:endParaRPr sz="1400">
              <a:solidFill>
                <a:srgbClr val="000000"/>
              </a:solidFill>
            </a:endParaRPr>
          </a:p>
          <a:p>
            <a:pPr indent="0" lvl="0" marL="0" rtl="0" algn="l">
              <a:spcBef>
                <a:spcPts val="800"/>
              </a:spcBef>
              <a:spcAft>
                <a:spcPts val="0"/>
              </a:spcAft>
              <a:buNone/>
            </a:pPr>
            <a:r>
              <a:rPr lang="en-GB" sz="1400">
                <a:solidFill>
                  <a:srgbClr val="000000"/>
                </a:solidFill>
              </a:rPr>
              <a:t>	Action</a:t>
            </a:r>
            <a:endParaRPr sz="1400">
              <a:solidFill>
                <a:srgbClr val="000000"/>
              </a:solidFill>
            </a:endParaRPr>
          </a:p>
          <a:p>
            <a:pPr indent="457200" lvl="0" marL="0" rtl="0" algn="l">
              <a:spcBef>
                <a:spcPts val="800"/>
              </a:spcBef>
              <a:spcAft>
                <a:spcPts val="0"/>
              </a:spcAft>
              <a:buNone/>
            </a:pPr>
            <a:r>
              <a:rPr lang="en-GB" sz="1400">
                <a:solidFill>
                  <a:srgbClr val="000000"/>
                </a:solidFill>
              </a:rPr>
              <a:t>Action   // as long as condition == true action is executed   repeatedly</a:t>
            </a:r>
            <a:endParaRPr sz="1400">
              <a:solidFill>
                <a:srgbClr val="000000"/>
              </a:solidFill>
            </a:endParaRPr>
          </a:p>
          <a:p>
            <a:pPr indent="457200" lvl="0" marL="0" rtl="0" algn="l">
              <a:spcBef>
                <a:spcPts val="800"/>
              </a:spcBef>
              <a:spcAft>
                <a:spcPts val="0"/>
              </a:spcAft>
              <a:buNone/>
            </a:pPr>
            <a:r>
              <a:rPr lang="en-GB" sz="1400">
                <a:solidFill>
                  <a:srgbClr val="000000"/>
                </a:solidFill>
              </a:rPr>
              <a:t>If :</a:t>
            </a:r>
            <a:endParaRPr sz="1400">
              <a:solidFill>
                <a:srgbClr val="000000"/>
              </a:solidFill>
            </a:endParaRPr>
          </a:p>
          <a:p>
            <a:pPr indent="457200" lvl="0" marL="457200" rtl="0" algn="l">
              <a:spcBef>
                <a:spcPts val="800"/>
              </a:spcBef>
              <a:spcAft>
                <a:spcPts val="0"/>
              </a:spcAft>
              <a:buNone/>
            </a:pPr>
            <a:r>
              <a:rPr lang="en-GB" sz="1400">
                <a:solidFill>
                  <a:srgbClr val="000000"/>
                </a:solidFill>
              </a:rPr>
              <a:t>break    // exit loop </a:t>
            </a:r>
            <a:endParaRPr sz="1400">
              <a:solidFill>
                <a:srgbClr val="000000"/>
              </a:solidFill>
            </a:endParaRPr>
          </a:p>
          <a:p>
            <a:pPr indent="0" lvl="0" marL="0" rtl="0" algn="l">
              <a:spcBef>
                <a:spcPts val="800"/>
              </a:spcBef>
              <a:spcAft>
                <a:spcPts val="0"/>
              </a:spcAft>
              <a:buNone/>
            </a:pPr>
            <a:r>
              <a:rPr lang="en-GB" sz="1400">
                <a:solidFill>
                  <a:srgbClr val="000000"/>
                </a:solidFill>
              </a:rPr>
              <a:t>else:</a:t>
            </a:r>
            <a:endParaRPr sz="1400">
              <a:solidFill>
                <a:srgbClr val="000000"/>
              </a:solidFill>
            </a:endParaRPr>
          </a:p>
          <a:p>
            <a:pPr indent="457200" lvl="0" marL="0" rtl="0" algn="l">
              <a:spcBef>
                <a:spcPts val="800"/>
              </a:spcBef>
              <a:spcAft>
                <a:spcPts val="0"/>
              </a:spcAft>
              <a:buNone/>
            </a:pPr>
            <a:r>
              <a:rPr lang="en-GB" sz="1400">
                <a:solidFill>
                  <a:srgbClr val="000000"/>
                </a:solidFill>
              </a:rPr>
              <a:t>Action  // gets executed if the loop is completed without any break </a:t>
            </a:r>
            <a:endParaRPr sz="1400">
              <a:solidFill>
                <a:srgbClr val="000000"/>
              </a:solidFill>
            </a:endParaRPr>
          </a:p>
          <a:p>
            <a:pPr indent="0" lvl="0" marL="0" rtl="0" algn="l">
              <a:spcBef>
                <a:spcPts val="800"/>
              </a:spcBef>
              <a:spcAft>
                <a:spcPts val="0"/>
              </a:spcAft>
              <a:buNone/>
            </a:pPr>
            <a:r>
              <a:rPr lang="en-GB" sz="1400">
                <a:solidFill>
                  <a:srgbClr val="000000"/>
                </a:solidFill>
              </a:rPr>
              <a:t>     </a:t>
            </a:r>
            <a:endParaRPr sz="1400">
              <a:solidFill>
                <a:srgbClr val="000000"/>
              </a:solidFill>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i= 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while i&lt;=5:</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 print(i)</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 i +=1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rPr lang="en-GB" sz="1400">
                <a:solidFill>
                  <a:srgbClr val="000000"/>
                </a:solidFill>
              </a:rPr>
              <a:t>  </a:t>
            </a:r>
            <a:endParaRPr sz="1400">
              <a:solidFill>
                <a:srgbClr val="000000"/>
              </a:solidFill>
            </a:endParaRPr>
          </a:p>
        </p:txBody>
      </p:sp>
      <p:sp>
        <p:nvSpPr>
          <p:cNvPr id="393" name="Google Shape;393;p69"/>
          <p:cNvSpPr txBox="1"/>
          <p:nvPr>
            <p:ph type="title"/>
          </p:nvPr>
        </p:nvSpPr>
        <p:spPr>
          <a:xfrm>
            <a:off x="558675" y="2079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 While loop Syntax </a:t>
            </a:r>
            <a:endParaRPr b="1"/>
          </a:p>
        </p:txBody>
      </p:sp>
      <p:sp>
        <p:nvSpPr>
          <p:cNvPr id="394" name="Google Shape;394;p69"/>
          <p:cNvSpPr txBox="1"/>
          <p:nvPr/>
        </p:nvSpPr>
        <p:spPr>
          <a:xfrm>
            <a:off x="2739875" y="3621500"/>
            <a:ext cx="1452000" cy="1102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i= 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while i&lt;=5:</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 print(i*”*”)</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FFFFE"/>
                </a:highlight>
                <a:latin typeface="Courier New"/>
                <a:ea typeface="Courier New"/>
                <a:cs typeface="Courier New"/>
                <a:sym typeface="Courier New"/>
              </a:rPr>
              <a:t> i +=1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621100" y="735269"/>
            <a:ext cx="7039800" cy="4075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While loop mul table 4-40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428250" y="847600"/>
            <a:ext cx="7039800" cy="4249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sz="1200">
                <a:solidFill>
                  <a:schemeClr val="dk1"/>
                </a:solidFill>
                <a:highlight>
                  <a:srgbClr val="FFFFFF"/>
                </a:highlight>
                <a:latin typeface="Arial"/>
                <a:ea typeface="Arial"/>
                <a:cs typeface="Arial"/>
                <a:sym typeface="Arial"/>
              </a:rPr>
              <a:t>Python</a:t>
            </a:r>
            <a:r>
              <a:rPr lang="en-GB" sz="1200">
                <a:solidFill>
                  <a:schemeClr val="dk1"/>
                </a:solidFill>
                <a:highlight>
                  <a:srgbClr val="FFFFFF"/>
                </a:highlight>
                <a:latin typeface="Arial"/>
                <a:ea typeface="Arial"/>
                <a:cs typeface="Arial"/>
                <a:sym typeface="Arial"/>
              </a:rPr>
              <a:t> is a general-purpose interpreted, interactive, object-oriented, and high-level programming language</a:t>
            </a:r>
            <a:endParaRPr sz="1200">
              <a:solidFill>
                <a:schemeClr val="dk1"/>
              </a:solidFill>
              <a:highlight>
                <a:srgbClr val="FFFFFF"/>
              </a:highlight>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b="1" lang="en-GB" sz="1750">
                <a:solidFill>
                  <a:schemeClr val="dk1"/>
                </a:solidFill>
                <a:latin typeface="Arial"/>
                <a:ea typeface="Arial"/>
                <a:cs typeface="Arial"/>
                <a:sym typeface="Arial"/>
              </a:rPr>
              <a:t>Why to Learn Python?</a:t>
            </a:r>
            <a:endParaRPr b="1" sz="17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None/>
            </a:pPr>
            <a:r>
              <a:rPr lang="en-GB" sz="1200">
                <a:solidFill>
                  <a:schemeClr val="dk1"/>
                </a:solidFill>
                <a:latin typeface="Arial"/>
                <a:ea typeface="Arial"/>
                <a:cs typeface="Arial"/>
                <a:sym typeface="Arial"/>
              </a:rPr>
              <a:t>Python is a high-level, interpreted, interactive and object-oriented scripting language. Python is designed to be highly readable. It uses English keywords frequently </a:t>
            </a:r>
            <a:r>
              <a:rPr lang="en-GB" sz="1200">
                <a:solidFill>
                  <a:schemeClr val="dk1"/>
                </a:solidFill>
                <a:latin typeface="Arial"/>
                <a:ea typeface="Arial"/>
                <a:cs typeface="Arial"/>
                <a:sym typeface="Arial"/>
              </a:rPr>
              <a:t>whereas</a:t>
            </a:r>
            <a:r>
              <a:rPr lang="en-GB" sz="1200">
                <a:solidFill>
                  <a:schemeClr val="dk1"/>
                </a:solidFill>
                <a:latin typeface="Arial"/>
                <a:ea typeface="Arial"/>
                <a:cs typeface="Arial"/>
                <a:sym typeface="Arial"/>
              </a:rPr>
              <a:t> other languages use punctuation, and it has fewer syntact constructions than other languages.</a:t>
            </a:r>
            <a:endParaRPr sz="1200">
              <a:solidFill>
                <a:schemeClr val="dk1"/>
              </a:solidFill>
              <a:latin typeface="Arial"/>
              <a:ea typeface="Arial"/>
              <a:cs typeface="Arial"/>
              <a:sym typeface="Arial"/>
            </a:endParaRPr>
          </a:p>
          <a:p>
            <a:pPr indent="0" lvl="0" marL="25400" marR="25400" rtl="0" algn="just">
              <a:lnSpc>
                <a:spcPct val="115000"/>
              </a:lnSpc>
              <a:spcBef>
                <a:spcPts val="700"/>
              </a:spcBef>
              <a:spcAft>
                <a:spcPts val="0"/>
              </a:spcAft>
              <a:buNone/>
            </a:pPr>
            <a:r>
              <a:rPr b="1" lang="en-GB">
                <a:solidFill>
                  <a:schemeClr val="dk1"/>
                </a:solidFill>
                <a:latin typeface="Arial"/>
                <a:ea typeface="Arial"/>
                <a:cs typeface="Arial"/>
                <a:sym typeface="Arial"/>
              </a:rPr>
              <a:t>Applications: </a:t>
            </a:r>
            <a:endParaRPr b="1">
              <a:solidFill>
                <a:schemeClr val="dk1"/>
              </a:solidFill>
              <a:latin typeface="Arial"/>
              <a:ea typeface="Arial"/>
              <a:cs typeface="Arial"/>
              <a:sym typeface="Arial"/>
            </a:endParaRPr>
          </a:p>
          <a:p>
            <a:pPr indent="0" lvl="0" marL="0" rtl="0" algn="l">
              <a:lnSpc>
                <a:spcPct val="115000"/>
              </a:lnSpc>
              <a:spcBef>
                <a:spcPts val="700"/>
              </a:spcBef>
              <a:spcAft>
                <a:spcPts val="0"/>
              </a:spcAft>
              <a:buNone/>
            </a:pPr>
            <a:r>
              <a:rPr lang="en-GB" sz="1200">
                <a:solidFill>
                  <a:srgbClr val="222222"/>
                </a:solidFill>
                <a:highlight>
                  <a:srgbClr val="FFFFFF"/>
                </a:highlight>
                <a:latin typeface="Roboto"/>
                <a:ea typeface="Roboto"/>
                <a:cs typeface="Roboto"/>
                <a:sym typeface="Roboto"/>
              </a:rPr>
              <a:t>Web Development</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Game Development</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Scientific and Numeric Applications</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Artificial Intelligence and Machine Learning</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Software Development</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Enterprise-level/Business Applications</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Education programs and training courses</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200">
                <a:solidFill>
                  <a:srgbClr val="222222"/>
                </a:solidFill>
                <a:highlight>
                  <a:srgbClr val="FFFFFF"/>
                </a:highlight>
                <a:latin typeface="Roboto"/>
                <a:ea typeface="Roboto"/>
                <a:cs typeface="Roboto"/>
                <a:sym typeface="Roboto"/>
              </a:rPr>
              <a:t>Language Development</a:t>
            </a:r>
            <a:endParaRPr sz="1200">
              <a:solidFill>
                <a:srgbClr val="222222"/>
              </a:solidFill>
              <a:highlight>
                <a:srgbClr val="FFFFFF"/>
              </a:highlight>
              <a:latin typeface="Roboto"/>
              <a:ea typeface="Roboto"/>
              <a:cs typeface="Roboto"/>
              <a:sym typeface="Roboto"/>
            </a:endParaRPr>
          </a:p>
          <a:p>
            <a:pPr indent="0" lvl="0" marL="25400" marR="25400" rtl="0" algn="just">
              <a:lnSpc>
                <a:spcPct val="115000"/>
              </a:lnSpc>
              <a:spcBef>
                <a:spcPts val="60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spcBef>
                <a:spcPts val="800"/>
              </a:spcBef>
              <a:spcAft>
                <a:spcPts val="0"/>
              </a:spcAft>
              <a:buNone/>
            </a:pPr>
            <a:r>
              <a:t/>
            </a:r>
            <a:endParaRPr sz="1200">
              <a:solidFill>
                <a:schemeClr val="dk1"/>
              </a:solidFill>
              <a:highlight>
                <a:srgbClr val="FFFFFF"/>
              </a:highlight>
              <a:latin typeface="Arial"/>
              <a:ea typeface="Arial"/>
              <a:cs typeface="Arial"/>
              <a:sym typeface="Arial"/>
            </a:endParaRPr>
          </a:p>
        </p:txBody>
      </p:sp>
      <p:sp>
        <p:nvSpPr>
          <p:cNvPr id="129" name="Google Shape;129;p26"/>
          <p:cNvSpPr txBox="1"/>
          <p:nvPr>
            <p:ph type="title"/>
          </p:nvPr>
        </p:nvSpPr>
        <p:spPr>
          <a:xfrm>
            <a:off x="495050" y="235674"/>
            <a:ext cx="7039800" cy="49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Introduction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txBox="1"/>
          <p:nvPr>
            <p:ph idx="1" type="body"/>
          </p:nvPr>
        </p:nvSpPr>
        <p:spPr>
          <a:xfrm>
            <a:off x="398850" y="997451"/>
            <a:ext cx="7039800" cy="3672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sz="1500">
                <a:solidFill>
                  <a:srgbClr val="000000"/>
                </a:solidFill>
              </a:rPr>
              <a:t>Exercise 1</a:t>
            </a:r>
            <a:endParaRPr b="1">
              <a:solidFill>
                <a:srgbClr val="000000"/>
              </a:solidFill>
            </a:endParaRPr>
          </a:p>
          <a:p>
            <a:pPr indent="0" lvl="0" marL="457200" rtl="0" algn="l">
              <a:spcBef>
                <a:spcPts val="80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GB" sz="1700">
                <a:solidFill>
                  <a:schemeClr val="dk1"/>
                </a:solidFill>
                <a:latin typeface="Arial"/>
                <a:ea typeface="Arial"/>
                <a:cs typeface="Arial"/>
                <a:sym typeface="Arial"/>
              </a:rPr>
              <a:t>Write a program that asks the user to guess a number and gives him three guesses, if he uses all the guesses without winning print “game over”, if he guess print “correct” and exit the loop</a:t>
            </a:r>
            <a:endParaRPr sz="17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GB" sz="1500">
                <a:solidFill>
                  <a:schemeClr val="dk1"/>
                </a:solidFill>
                <a:latin typeface="Arial"/>
                <a:ea typeface="Arial"/>
                <a:cs typeface="Arial"/>
                <a:sym typeface="Arial"/>
              </a:rPr>
              <a:t>Exercise 2</a:t>
            </a:r>
            <a:endParaRPr b="1" sz="15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300">
                <a:solidFill>
                  <a:schemeClr val="dk1"/>
                </a:solidFill>
                <a:latin typeface="Arial"/>
                <a:ea typeface="Arial"/>
                <a:cs typeface="Arial"/>
                <a:sym typeface="Arial"/>
              </a:rPr>
              <a:t>Write a code that asks the user for commands for controlling a car (stop, start, help, quit)</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300">
                <a:solidFill>
                  <a:schemeClr val="dk1"/>
                </a:solidFill>
                <a:latin typeface="Arial"/>
                <a:ea typeface="Arial"/>
                <a:cs typeface="Arial"/>
                <a:sym typeface="Arial"/>
              </a:rPr>
              <a:t>Help → displays  all instructions with description</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300">
                <a:solidFill>
                  <a:schemeClr val="dk1"/>
                </a:solidFill>
                <a:latin typeface="Arial"/>
                <a:ea typeface="Arial"/>
                <a:cs typeface="Arial"/>
                <a:sym typeface="Arial"/>
              </a:rPr>
              <a:t>Start and stop →  control the car</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300">
                <a:solidFill>
                  <a:schemeClr val="dk1"/>
                </a:solidFill>
                <a:latin typeface="Arial"/>
                <a:ea typeface="Arial"/>
                <a:cs typeface="Arial"/>
                <a:sym typeface="Arial"/>
              </a:rPr>
              <a:t>Quit → exits loop</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300">
                <a:solidFill>
                  <a:schemeClr val="dk1"/>
                </a:solidFill>
                <a:latin typeface="Arial"/>
                <a:ea typeface="Arial"/>
                <a:cs typeface="Arial"/>
                <a:sym typeface="Arial"/>
              </a:rPr>
              <a:t>Extra : you can’t start or stop the car if it’s already started - stopped</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800"/>
              </a:spcBef>
              <a:spcAft>
                <a:spcPts val="0"/>
              </a:spcAft>
              <a:buNone/>
            </a:pPr>
            <a:r>
              <a:t/>
            </a:r>
            <a:endParaRPr>
              <a:solidFill>
                <a:srgbClr val="000000"/>
              </a:solidFill>
            </a:endParaRPr>
          </a:p>
        </p:txBody>
      </p:sp>
      <p:sp>
        <p:nvSpPr>
          <p:cNvPr id="405" name="Google Shape;405;p71"/>
          <p:cNvSpPr txBox="1"/>
          <p:nvPr>
            <p:ph type="title"/>
          </p:nvPr>
        </p:nvSpPr>
        <p:spPr>
          <a:xfrm>
            <a:off x="212100" y="1828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Exercises: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2"/>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412" name="Google Shape;412;p72"/>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6</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Flow control</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279400" lvl="0" marL="342900" rtl="0" algn="l">
              <a:lnSpc>
                <a:spcPct val="100000"/>
              </a:lnSpc>
              <a:spcBef>
                <a:spcPts val="0"/>
              </a:spcBef>
              <a:spcAft>
                <a:spcPts val="0"/>
              </a:spcAft>
              <a:buClr>
                <a:schemeClr val="dk1"/>
              </a:buClr>
              <a:buSzPts val="1800"/>
              <a:buChar char="●"/>
            </a:pPr>
            <a:r>
              <a:rPr lang="en-GB">
                <a:solidFill>
                  <a:schemeClr val="dk1"/>
                </a:solidFill>
                <a:latin typeface="Arial"/>
                <a:ea typeface="Arial"/>
                <a:cs typeface="Arial"/>
                <a:sym typeface="Arial"/>
              </a:rPr>
              <a:t>For loops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In function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Len function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Continue function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Pass function</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Char char="●"/>
            </a:pPr>
            <a:r>
              <a:rPr lang="en-GB">
                <a:solidFill>
                  <a:schemeClr val="dk1"/>
                </a:solidFill>
                <a:latin typeface="Arial"/>
                <a:ea typeface="Arial"/>
                <a:cs typeface="Arial"/>
                <a:sym typeface="Arial"/>
              </a:rPr>
              <a:t>Nested loops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Exercices</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p:txBody>
      </p:sp>
      <p:sp>
        <p:nvSpPr>
          <p:cNvPr id="418" name="Google Shape;418;p73"/>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objectives</a:t>
            </a:r>
            <a:r>
              <a:rPr lang="en-GB"/>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While vs for:</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Write a program that prints the letters of any string entered by the user individually</a:t>
            </a:r>
            <a:endParaRPr>
              <a:solidFill>
                <a:srgbClr val="000000"/>
              </a:solidFill>
            </a:endParaRPr>
          </a:p>
          <a:p>
            <a:pPr indent="0" lvl="0" marL="0" rtl="0" algn="l">
              <a:spcBef>
                <a:spcPts val="800"/>
              </a:spcBef>
              <a:spcAft>
                <a:spcPts val="0"/>
              </a:spcAft>
              <a:buNone/>
            </a:pPr>
            <a:r>
              <a:t/>
            </a:r>
            <a:endParaRPr>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5"/>
          <p:cNvSpPr txBox="1"/>
          <p:nvPr>
            <p:ph idx="1" type="body"/>
          </p:nvPr>
        </p:nvSpPr>
        <p:spPr>
          <a:xfrm>
            <a:off x="668475" y="1410700"/>
            <a:ext cx="7354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900">
                <a:solidFill>
                  <a:srgbClr val="000000"/>
                </a:solidFill>
              </a:rPr>
              <a:t>For loop is a loop executed on arrays elements</a:t>
            </a:r>
            <a:endParaRPr sz="1900">
              <a:solidFill>
                <a:srgbClr val="000000"/>
              </a:solidFill>
            </a:endParaRPr>
          </a:p>
          <a:p>
            <a:pPr indent="0" lvl="0" marL="0" rtl="0" algn="l">
              <a:spcBef>
                <a:spcPts val="800"/>
              </a:spcBef>
              <a:spcAft>
                <a:spcPts val="0"/>
              </a:spcAft>
              <a:buNone/>
            </a:pPr>
            <a:r>
              <a:t/>
            </a:r>
            <a:endParaRPr sz="1900">
              <a:solidFill>
                <a:srgbClr val="000000"/>
              </a:solidFill>
            </a:endParaRPr>
          </a:p>
          <a:p>
            <a:pPr indent="0" lvl="0" marL="0" rtl="0" algn="l">
              <a:spcBef>
                <a:spcPts val="800"/>
              </a:spcBef>
              <a:spcAft>
                <a:spcPts val="0"/>
              </a:spcAft>
              <a:buNone/>
            </a:pPr>
            <a:r>
              <a:rPr lang="en-GB" sz="1900">
                <a:solidFill>
                  <a:srgbClr val="000000"/>
                </a:solidFill>
              </a:rPr>
              <a:t>for item in list:</a:t>
            </a:r>
            <a:endParaRPr sz="1900">
              <a:solidFill>
                <a:srgbClr val="000000"/>
              </a:solidFill>
            </a:endParaRPr>
          </a:p>
          <a:p>
            <a:pPr indent="0" lvl="0" marL="0" rtl="0" algn="l">
              <a:spcBef>
                <a:spcPts val="800"/>
              </a:spcBef>
              <a:spcAft>
                <a:spcPts val="0"/>
              </a:spcAft>
              <a:buNone/>
            </a:pPr>
            <a:r>
              <a:rPr lang="en-GB" sz="1900">
                <a:solidFill>
                  <a:srgbClr val="000000"/>
                </a:solidFill>
              </a:rPr>
              <a:t>	Action // execute function on each element</a:t>
            </a:r>
            <a:endParaRPr sz="1900">
              <a:solidFill>
                <a:srgbClr val="000000"/>
              </a:solidFill>
            </a:endParaRPr>
          </a:p>
          <a:p>
            <a:pPr indent="0" lvl="0" marL="0" rtl="0" algn="l">
              <a:spcBef>
                <a:spcPts val="800"/>
              </a:spcBef>
              <a:spcAft>
                <a:spcPts val="0"/>
              </a:spcAft>
              <a:buNone/>
            </a:pPr>
            <a:r>
              <a:rPr lang="en-GB" sz="1900">
                <a:solidFill>
                  <a:srgbClr val="000000"/>
                </a:solidFill>
              </a:rPr>
              <a:t>	break</a:t>
            </a:r>
            <a:endParaRPr sz="1900">
              <a:solidFill>
                <a:srgbClr val="000000"/>
              </a:solidFill>
            </a:endParaRPr>
          </a:p>
          <a:p>
            <a:pPr indent="0" lvl="0" marL="0" rtl="0" algn="l">
              <a:spcBef>
                <a:spcPts val="800"/>
              </a:spcBef>
              <a:spcAft>
                <a:spcPts val="0"/>
              </a:spcAft>
              <a:buNone/>
            </a:pPr>
            <a:r>
              <a:rPr lang="en-GB" sz="1900">
                <a:solidFill>
                  <a:srgbClr val="000000"/>
                </a:solidFill>
              </a:rPr>
              <a:t>else:</a:t>
            </a:r>
            <a:endParaRPr sz="1900">
              <a:solidFill>
                <a:srgbClr val="000000"/>
              </a:solidFill>
            </a:endParaRPr>
          </a:p>
          <a:p>
            <a:pPr indent="0" lvl="0" marL="0" rtl="0" algn="l">
              <a:spcBef>
                <a:spcPts val="800"/>
              </a:spcBef>
              <a:spcAft>
                <a:spcPts val="0"/>
              </a:spcAft>
              <a:buNone/>
            </a:pPr>
            <a:r>
              <a:rPr lang="en-GB" sz="1900">
                <a:solidFill>
                  <a:srgbClr val="000000"/>
                </a:solidFill>
              </a:rPr>
              <a:t>         Action // executed if for loop completed without breaks</a:t>
            </a:r>
            <a:endParaRPr sz="1900">
              <a:solidFill>
                <a:srgbClr val="000000"/>
              </a:solidFill>
            </a:endParaRPr>
          </a:p>
        </p:txBody>
      </p:sp>
      <p:sp>
        <p:nvSpPr>
          <p:cNvPr id="429" name="Google Shape;429;p75"/>
          <p:cNvSpPr txBox="1"/>
          <p:nvPr>
            <p:ph type="title"/>
          </p:nvPr>
        </p:nvSpPr>
        <p:spPr>
          <a:xfrm>
            <a:off x="558675" y="2079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 for loop Syntax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6"/>
          <p:cNvSpPr txBox="1"/>
          <p:nvPr>
            <p:ph idx="1" type="body"/>
          </p:nvPr>
        </p:nvSpPr>
        <p:spPr>
          <a:xfrm>
            <a:off x="628650" y="1463175"/>
            <a:ext cx="72237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chemeClr val="dk1"/>
                </a:solidFill>
              </a:rPr>
              <a:t>range(10)    → o….9</a:t>
            </a:r>
            <a:endParaRPr>
              <a:solidFill>
                <a:schemeClr val="dk1"/>
              </a:solidFill>
            </a:endParaRPr>
          </a:p>
          <a:p>
            <a:pPr indent="0" lvl="0" marL="0" rtl="0" algn="l">
              <a:spcBef>
                <a:spcPts val="800"/>
              </a:spcBef>
              <a:spcAft>
                <a:spcPts val="0"/>
              </a:spcAft>
              <a:buNone/>
            </a:pPr>
            <a:r>
              <a:rPr lang="en-GB">
                <a:solidFill>
                  <a:schemeClr val="dk1"/>
                </a:solidFill>
              </a:rPr>
              <a:t>range (5,10)  → 5...9</a:t>
            </a:r>
            <a:endParaRPr>
              <a:solidFill>
                <a:schemeClr val="dk1"/>
              </a:solidFill>
            </a:endParaRPr>
          </a:p>
          <a:p>
            <a:pPr indent="0" lvl="0" marL="0" rtl="0" algn="l">
              <a:spcBef>
                <a:spcPts val="800"/>
              </a:spcBef>
              <a:spcAft>
                <a:spcPts val="0"/>
              </a:spcAft>
              <a:buNone/>
            </a:pPr>
            <a:r>
              <a:rPr lang="en-GB">
                <a:solidFill>
                  <a:schemeClr val="dk1"/>
                </a:solidFill>
              </a:rPr>
              <a:t>range(5,10,2) → 5, 5+2,7+2, → 5,7,9 // last parameter is the step</a:t>
            </a:r>
            <a:endParaRPr>
              <a:solidFill>
                <a:schemeClr val="dk1"/>
              </a:solidFill>
            </a:endParaRPr>
          </a:p>
        </p:txBody>
      </p:sp>
      <p:sp>
        <p:nvSpPr>
          <p:cNvPr id="435" name="Google Shape;435;p76"/>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Range function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7"/>
          <p:cNvSpPr txBox="1"/>
          <p:nvPr>
            <p:ph idx="1" type="body"/>
          </p:nvPr>
        </p:nvSpPr>
        <p:spPr>
          <a:xfrm>
            <a:off x="454250" y="273850"/>
            <a:ext cx="7039800" cy="45846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Arial"/>
              <a:ea typeface="Arial"/>
              <a:cs typeface="Arial"/>
              <a:sym typeface="Arial"/>
            </a:endParaRPr>
          </a:p>
          <a:p>
            <a:pPr indent="0" lvl="0" marL="457200" rtl="0" algn="l">
              <a:spcBef>
                <a:spcPts val="800"/>
              </a:spcBef>
              <a:spcAft>
                <a:spcPts val="0"/>
              </a:spcAft>
              <a:buNone/>
            </a:pPr>
            <a:r>
              <a:t/>
            </a:r>
            <a:endParaRPr>
              <a:solidFill>
                <a:srgbClr val="000000"/>
              </a:solidFill>
            </a:endParaRPr>
          </a:p>
          <a:p>
            <a:pPr indent="0" lvl="0" marL="457200" rtl="0" algn="l">
              <a:spcBef>
                <a:spcPts val="800"/>
              </a:spcBef>
              <a:spcAft>
                <a:spcPts val="0"/>
              </a:spcAft>
              <a:buNone/>
            </a:pPr>
            <a:r>
              <a:rPr lang="en-GB" sz="2300">
                <a:solidFill>
                  <a:srgbClr val="000000"/>
                </a:solidFill>
              </a:rPr>
              <a:t>Exercise 1</a:t>
            </a:r>
            <a:endParaRPr sz="2300">
              <a:solidFill>
                <a:srgbClr val="000000"/>
              </a:solidFill>
            </a:endParaRPr>
          </a:p>
          <a:p>
            <a:pPr indent="0" lvl="0" marL="457200" rtl="0" algn="l">
              <a:spcBef>
                <a:spcPts val="800"/>
              </a:spcBef>
              <a:spcAft>
                <a:spcPts val="0"/>
              </a:spcAft>
              <a:buNone/>
            </a:pPr>
            <a:r>
              <a:rPr lang="en-GB" sz="2300">
                <a:solidFill>
                  <a:srgbClr val="000000"/>
                </a:solidFill>
              </a:rPr>
              <a:t>Write a program that adds the prices of an item’s list and prints the total </a:t>
            </a:r>
            <a:endParaRPr sz="23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GB" sz="1550">
                <a:solidFill>
                  <a:schemeClr val="dk1"/>
                </a:solidFill>
                <a:highlight>
                  <a:srgbClr val="FFFFFE"/>
                </a:highlight>
                <a:latin typeface="Courier New"/>
                <a:ea typeface="Courier New"/>
                <a:cs typeface="Courier New"/>
                <a:sym typeface="Courier New"/>
              </a:rPr>
              <a:t>     </a:t>
            </a:r>
            <a:r>
              <a:rPr lang="en-GB" sz="2350">
                <a:solidFill>
                  <a:schemeClr val="dk1"/>
                </a:solidFill>
                <a:highlight>
                  <a:srgbClr val="FFFFFE"/>
                </a:highlight>
                <a:latin typeface="Courier New"/>
                <a:ea typeface="Courier New"/>
                <a:cs typeface="Courier New"/>
                <a:sym typeface="Courier New"/>
              </a:rPr>
              <a:t>   l=[10,40,34,23,68]</a:t>
            </a:r>
            <a:endParaRPr sz="2350">
              <a:solidFill>
                <a:schemeClr val="dk1"/>
              </a:solidFill>
              <a:highlight>
                <a:srgbClr val="FFFFFE"/>
              </a:highlight>
              <a:latin typeface="Courier New"/>
              <a:ea typeface="Courier New"/>
              <a:cs typeface="Courier New"/>
              <a:sym typeface="Courier New"/>
            </a:endParaRPr>
          </a:p>
          <a:p>
            <a:pPr indent="0" lvl="0" marL="457200" rtl="0" algn="l">
              <a:spcBef>
                <a:spcPts val="800"/>
              </a:spcBef>
              <a:spcAft>
                <a:spcPts val="0"/>
              </a:spcAft>
              <a:buNone/>
            </a:pPr>
            <a:r>
              <a:rPr lang="en-GB">
                <a:solidFill>
                  <a:srgbClr val="000000"/>
                </a:solidFill>
              </a:rPr>
              <a:t> </a:t>
            </a:r>
            <a:endParaRPr>
              <a:solidFill>
                <a:srgbClr val="000000"/>
              </a:solidFill>
            </a:endParaRPr>
          </a:p>
          <a:p>
            <a:pPr indent="0" lvl="0" marL="457200" rtl="0" algn="l">
              <a:spcBef>
                <a:spcPts val="800"/>
              </a:spcBef>
              <a:spcAft>
                <a:spcPts val="0"/>
              </a:spcAft>
              <a:buNone/>
            </a:pPr>
            <a:r>
              <a:rPr lang="en-GB">
                <a:solidFill>
                  <a:srgbClr val="000000"/>
                </a:solidFill>
              </a:rPr>
              <a:t>Exercise 2</a:t>
            </a:r>
            <a:endParaRPr>
              <a:solidFill>
                <a:srgbClr val="000000"/>
              </a:solidFill>
            </a:endParaRPr>
          </a:p>
          <a:p>
            <a:pPr indent="0" lvl="0" marL="457200" rtl="0" algn="l">
              <a:spcBef>
                <a:spcPts val="800"/>
              </a:spcBef>
              <a:spcAft>
                <a:spcPts val="0"/>
              </a:spcAft>
              <a:buNone/>
            </a:pPr>
            <a:r>
              <a:rPr lang="en-GB">
                <a:solidFill>
                  <a:srgbClr val="000000"/>
                </a:solidFill>
              </a:rPr>
              <a:t>Write a program that prints a list of arranged pairs (x,y)</a:t>
            </a:r>
            <a:endParaRPr>
              <a:solidFill>
                <a:srgbClr val="000000"/>
              </a:solidFill>
            </a:endParaRPr>
          </a:p>
          <a:p>
            <a:pPr indent="0" lvl="0" marL="457200" rtl="0" algn="l">
              <a:spcBef>
                <a:spcPts val="800"/>
              </a:spcBef>
              <a:spcAft>
                <a:spcPts val="0"/>
              </a:spcAft>
              <a:buNone/>
            </a:pPr>
            <a:r>
              <a:rPr lang="en-GB">
                <a:solidFill>
                  <a:srgbClr val="000000"/>
                </a:solidFill>
              </a:rPr>
              <a:t>X → 0-4</a:t>
            </a:r>
            <a:endParaRPr>
              <a:solidFill>
                <a:srgbClr val="000000"/>
              </a:solidFill>
            </a:endParaRPr>
          </a:p>
          <a:p>
            <a:pPr indent="0" lvl="0" marL="457200" rtl="0" algn="l">
              <a:spcBef>
                <a:spcPts val="800"/>
              </a:spcBef>
              <a:spcAft>
                <a:spcPts val="0"/>
              </a:spcAft>
              <a:buNone/>
            </a:pPr>
            <a:r>
              <a:rPr lang="en-GB">
                <a:solidFill>
                  <a:srgbClr val="000000"/>
                </a:solidFill>
              </a:rPr>
              <a:t>Y → 7,10</a:t>
            </a:r>
            <a:endParaRPr>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nvSpPr>
        <p:spPr>
          <a:xfrm>
            <a:off x="2502225" y="1686281"/>
            <a:ext cx="4139700" cy="11727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GB" sz="5400">
                <a:latin typeface="Century Gothic"/>
                <a:ea typeface="Century Gothic"/>
                <a:cs typeface="Century Gothic"/>
                <a:sym typeface="Century Gothic"/>
              </a:rPr>
              <a:t>Thank you</a:t>
            </a:r>
            <a:endParaRPr b="1" sz="5400">
              <a:latin typeface="Century Gothic"/>
              <a:ea typeface="Century Gothic"/>
              <a:cs typeface="Century Gothic"/>
              <a:sym typeface="Century Gothic"/>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9"/>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t/>
            </a:r>
            <a:endParaRPr/>
          </a:p>
          <a:p>
            <a:pPr indent="0" lvl="0" marL="0" rtl="0" algn="ctr">
              <a:spcBef>
                <a:spcPts val="800"/>
              </a:spcBef>
              <a:spcAft>
                <a:spcPts val="0"/>
              </a:spcAft>
              <a:buNone/>
            </a:pPr>
            <a:r>
              <a:rPr b="1" lang="en-GB" sz="4500">
                <a:solidFill>
                  <a:srgbClr val="000000"/>
                </a:solidFill>
              </a:rPr>
              <a:t>Evaluation</a:t>
            </a:r>
            <a:endParaRPr b="1" sz="4500">
              <a:solidFill>
                <a:srgbClr val="000000"/>
              </a:solidFill>
            </a:endParaRPr>
          </a:p>
          <a:p>
            <a:pPr indent="0" lvl="0" marL="0" rtl="0" algn="ctr">
              <a:spcBef>
                <a:spcPts val="800"/>
              </a:spcBef>
              <a:spcAft>
                <a:spcPts val="0"/>
              </a:spcAft>
              <a:buNone/>
            </a:pPr>
            <a:r>
              <a:t/>
            </a:r>
            <a:endParaRPr/>
          </a:p>
        </p:txBody>
      </p:sp>
      <p:sp>
        <p:nvSpPr>
          <p:cNvPr id="451" name="Google Shape;451;p79"/>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GB" sz="4500"/>
              <a:t>Session 7 </a:t>
            </a:r>
            <a:endParaRPr b="1" sz="4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0"/>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458" name="Google Shape;458;p80"/>
          <p:cNvSpPr txBox="1"/>
          <p:nvPr/>
        </p:nvSpPr>
        <p:spPr>
          <a:xfrm>
            <a:off x="1605788" y="904556"/>
            <a:ext cx="5703000" cy="2442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8</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Lists </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Automation </a:t>
            </a:r>
            <a:endParaRPr>
              <a:solidFill>
                <a:srgbClr val="000000"/>
              </a:solidFill>
            </a:endParaRPr>
          </a:p>
          <a:p>
            <a:pPr indent="0" lvl="0" marL="0" rtl="0" algn="l">
              <a:spcBef>
                <a:spcPts val="800"/>
              </a:spcBef>
              <a:spcAft>
                <a:spcPts val="0"/>
              </a:spcAft>
              <a:buNone/>
            </a:pPr>
            <a:r>
              <a:rPr lang="en-GB" sz="1300">
                <a:solidFill>
                  <a:srgbClr val="000000"/>
                </a:solidFill>
              </a:rPr>
              <a:t>The process of creating a system to replace repeatable processes and reduce manual intervention.</a:t>
            </a:r>
            <a:endParaRPr sz="1300">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135" name="Google Shape;135;p27"/>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Course Projects</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1"/>
          <p:cNvSpPr txBox="1"/>
          <p:nvPr>
            <p:ph idx="1" type="body"/>
          </p:nvPr>
        </p:nvSpPr>
        <p:spPr>
          <a:xfrm>
            <a:off x="628650" y="1463179"/>
            <a:ext cx="7039800" cy="3680400"/>
          </a:xfrm>
          <a:prstGeom prst="rect">
            <a:avLst/>
          </a:prstGeom>
        </p:spPr>
        <p:txBody>
          <a:bodyPr anchorCtr="0" anchor="t" bIns="34275" lIns="68575" spcFirstLastPara="1" rIns="68575" wrap="square" tIns="34275">
            <a:noAutofit/>
          </a:bodyPr>
          <a:lstStyle/>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Lists </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List methods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Create lists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Check if value is present in list</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Change value in list</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Add items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Remove items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Join lists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Make copy of list</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Count duplicates</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Sort lists</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p:txBody>
      </p:sp>
      <p:sp>
        <p:nvSpPr>
          <p:cNvPr id="464" name="Google Shape;464;p81"/>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objectives</a:t>
            </a:r>
            <a:r>
              <a:rPr lang="en-GB"/>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2"/>
          <p:cNvSpPr txBox="1"/>
          <p:nvPr>
            <p:ph idx="1" type="body"/>
          </p:nvPr>
        </p:nvSpPr>
        <p:spPr>
          <a:xfrm>
            <a:off x="532450" y="1268050"/>
            <a:ext cx="7039800" cy="34713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lang="en-GB" sz="1350">
                <a:solidFill>
                  <a:schemeClr val="dk1"/>
                </a:solidFill>
                <a:highlight>
                  <a:srgbClr val="FFFFFF"/>
                </a:highlight>
                <a:latin typeface="Verdana"/>
                <a:ea typeface="Verdana"/>
                <a:cs typeface="Verdana"/>
                <a:sym typeface="Verdana"/>
              </a:rPr>
              <a:t>There are four collection data types in the Python programming language:</a:t>
            </a:r>
            <a:endParaRPr sz="1350">
              <a:solidFill>
                <a:schemeClr val="dk1"/>
              </a:solidFill>
              <a:highlight>
                <a:srgbClr val="FFFFFF"/>
              </a:highlight>
              <a:latin typeface="Verdana"/>
              <a:ea typeface="Verdana"/>
              <a:cs typeface="Verdana"/>
              <a:sym typeface="Verdana"/>
            </a:endParaRPr>
          </a:p>
          <a:p>
            <a:pPr indent="-314325" lvl="0" marL="457200" rtl="0" algn="l">
              <a:lnSpc>
                <a:spcPct val="115000"/>
              </a:lnSpc>
              <a:spcBef>
                <a:spcPts val="1400"/>
              </a:spcBef>
              <a:spcAft>
                <a:spcPts val="0"/>
              </a:spcAft>
              <a:buClr>
                <a:srgbClr val="000000"/>
              </a:buClr>
              <a:buSzPts val="1350"/>
              <a:buFont typeface="Verdana"/>
              <a:buChar char="●"/>
            </a:pPr>
            <a:r>
              <a:rPr lang="en-GB" sz="1350" u="sng">
                <a:solidFill>
                  <a:srgbClr val="000000"/>
                </a:solidFill>
                <a:highlight>
                  <a:srgbClr val="FFFFFF"/>
                </a:highlight>
                <a:latin typeface="Verdana"/>
                <a:ea typeface="Verdana"/>
                <a:cs typeface="Verdana"/>
                <a:sym typeface="Verdana"/>
              </a:rPr>
              <a:t>List </a:t>
            </a:r>
            <a:r>
              <a:rPr lang="en-GB" sz="1350">
                <a:solidFill>
                  <a:srgbClr val="000000"/>
                </a:solidFill>
                <a:highlight>
                  <a:srgbClr val="FFFFFF"/>
                </a:highlight>
                <a:latin typeface="Verdana"/>
                <a:ea typeface="Verdana"/>
                <a:cs typeface="Verdana"/>
                <a:sym typeface="Verdana"/>
              </a:rPr>
              <a:t>is a collection which is ordered and changeable. Allows duplicate members.</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Clr>
                <a:srgbClr val="000000"/>
              </a:buClr>
              <a:buSzPts val="1350"/>
              <a:buFont typeface="Verdana"/>
              <a:buChar char="●"/>
            </a:pPr>
            <a:r>
              <a:rPr lang="en-GB" sz="1350" u="sng">
                <a:solidFill>
                  <a:srgbClr val="000000"/>
                </a:solidFill>
                <a:highlight>
                  <a:srgbClr val="FFFFFF"/>
                </a:highlight>
                <a:latin typeface="Verdana"/>
                <a:ea typeface="Verdana"/>
                <a:cs typeface="Verdana"/>
                <a:sym typeface="Verdana"/>
                <a:hlinkClick r:id="rId3">
                  <a:extLst>
                    <a:ext uri="{A12FA001-AC4F-418D-AE19-62706E023703}">
                      <ahyp:hlinkClr val="tx"/>
                    </a:ext>
                  </a:extLst>
                </a:hlinkClick>
              </a:rPr>
              <a:t>Tuple</a:t>
            </a:r>
            <a:r>
              <a:rPr lang="en-GB" sz="1350">
                <a:solidFill>
                  <a:srgbClr val="000000"/>
                </a:solidFill>
                <a:highlight>
                  <a:srgbClr val="FFFFFF"/>
                </a:highlight>
                <a:latin typeface="Verdana"/>
                <a:ea typeface="Verdana"/>
                <a:cs typeface="Verdana"/>
                <a:sym typeface="Verdana"/>
              </a:rPr>
              <a:t> is a collection which is ordered and unchangeable. Allows duplicate members.</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Clr>
                <a:srgbClr val="000000"/>
              </a:buClr>
              <a:buSzPts val="1350"/>
              <a:buFont typeface="Verdana"/>
              <a:buChar char="●"/>
            </a:pPr>
            <a:r>
              <a:rPr lang="en-GB" sz="1350" u="sng">
                <a:solidFill>
                  <a:srgbClr val="000000"/>
                </a:solidFill>
                <a:highlight>
                  <a:srgbClr val="FFFFFF"/>
                </a:highlight>
                <a:latin typeface="Verdana"/>
                <a:ea typeface="Verdana"/>
                <a:cs typeface="Verdana"/>
                <a:sym typeface="Verdana"/>
                <a:hlinkClick r:id="rId4">
                  <a:extLst>
                    <a:ext uri="{A12FA001-AC4F-418D-AE19-62706E023703}">
                      <ahyp:hlinkClr val="tx"/>
                    </a:ext>
                  </a:extLst>
                </a:hlinkClick>
              </a:rPr>
              <a:t>Set</a:t>
            </a:r>
            <a:r>
              <a:rPr lang="en-GB" sz="1350">
                <a:solidFill>
                  <a:srgbClr val="000000"/>
                </a:solidFill>
                <a:highlight>
                  <a:srgbClr val="FFFFFF"/>
                </a:highlight>
                <a:latin typeface="Verdana"/>
                <a:ea typeface="Verdana"/>
                <a:cs typeface="Verdana"/>
                <a:sym typeface="Verdana"/>
              </a:rPr>
              <a:t> is a collection which is unordered and unindexed. No duplicate members.</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Clr>
                <a:schemeClr val="dk1"/>
              </a:buClr>
              <a:buSzPts val="1350"/>
              <a:buFont typeface="Verdana"/>
              <a:buChar char="●"/>
            </a:pPr>
            <a:r>
              <a:rPr lang="en-GB" sz="1350" u="sng">
                <a:solidFill>
                  <a:srgbClr val="000000"/>
                </a:solidFill>
                <a:highlight>
                  <a:srgbClr val="FFFFFF"/>
                </a:highlight>
                <a:latin typeface="Verdana"/>
                <a:ea typeface="Verdana"/>
                <a:cs typeface="Verdana"/>
                <a:sym typeface="Verdana"/>
                <a:hlinkClick r:id="rId5">
                  <a:extLst>
                    <a:ext uri="{A12FA001-AC4F-418D-AE19-62706E023703}">
                      <ahyp:hlinkClr val="tx"/>
                    </a:ext>
                  </a:extLst>
                </a:hlinkClick>
              </a:rPr>
              <a:t>Dictionary</a:t>
            </a:r>
            <a:r>
              <a:rPr lang="en-GB" sz="1350">
                <a:solidFill>
                  <a:srgbClr val="000000"/>
                </a:solidFill>
                <a:highlight>
                  <a:srgbClr val="FFFFFF"/>
                </a:highlight>
                <a:latin typeface="Verdana"/>
                <a:ea typeface="Verdana"/>
                <a:cs typeface="Verdana"/>
                <a:sym typeface="Verdana"/>
              </a:rPr>
              <a:t> </a:t>
            </a:r>
            <a:r>
              <a:rPr lang="en-GB" sz="1350">
                <a:solidFill>
                  <a:schemeClr val="dk1"/>
                </a:solidFill>
                <a:highlight>
                  <a:srgbClr val="FFFFFF"/>
                </a:highlight>
                <a:latin typeface="Verdana"/>
                <a:ea typeface="Verdana"/>
                <a:cs typeface="Verdana"/>
                <a:sym typeface="Verdana"/>
              </a:rPr>
              <a:t>is a collection which is unordered and changeable. No duplicate members.</a:t>
            </a:r>
            <a:endParaRPr sz="13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350">
                <a:solidFill>
                  <a:schemeClr val="dk1"/>
                </a:solidFill>
                <a:highlight>
                  <a:srgbClr val="FFFFFF"/>
                </a:highlight>
                <a:latin typeface="Verdana"/>
                <a:ea typeface="Verdana"/>
                <a:cs typeface="Verdana"/>
                <a:sym typeface="Verdana"/>
              </a:rPr>
              <a:t>When choosing a collection type, it is useful to understand the properties of that type. Choosing the right type for a particular data set could mean retention of meaning, and, it could mean an increase in efficiency or security.</a:t>
            </a:r>
            <a:endParaRPr sz="13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300">
              <a:solidFill>
                <a:schemeClr val="dk1"/>
              </a:solidFill>
              <a:latin typeface="Arial"/>
              <a:ea typeface="Arial"/>
              <a:cs typeface="Arial"/>
              <a:sym typeface="Arial"/>
            </a:endParaRPr>
          </a:p>
          <a:p>
            <a:pPr indent="0" lvl="0" marL="0" rtl="0" algn="l">
              <a:spcBef>
                <a:spcPts val="800"/>
              </a:spcBef>
              <a:spcAft>
                <a:spcPts val="0"/>
              </a:spcAft>
              <a:buNone/>
            </a:pPr>
            <a:r>
              <a:t/>
            </a:r>
            <a:endParaRPr sz="2000"/>
          </a:p>
        </p:txBody>
      </p:sp>
      <p:sp>
        <p:nvSpPr>
          <p:cNvPr id="470" name="Google Shape;470;p82"/>
          <p:cNvSpPr txBox="1"/>
          <p:nvPr>
            <p:ph type="title"/>
          </p:nvPr>
        </p:nvSpPr>
        <p:spPr>
          <a:xfrm>
            <a:off x="628650" y="3500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Collection Data types: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3"/>
          <p:cNvSpPr txBox="1"/>
          <p:nvPr>
            <p:ph idx="1" type="body"/>
          </p:nvPr>
        </p:nvSpPr>
        <p:spPr>
          <a:xfrm>
            <a:off x="819975" y="1061350"/>
            <a:ext cx="7039800" cy="39426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GB" sz="1150">
                <a:solidFill>
                  <a:schemeClr val="dk1"/>
                </a:solidFill>
                <a:highlight>
                  <a:srgbClr val="FFFFFF"/>
                </a:highlight>
                <a:latin typeface="Arial"/>
                <a:ea typeface="Arial"/>
                <a:cs typeface="Arial"/>
                <a:sym typeface="Arial"/>
              </a:rPr>
              <a:t>Lists are used to store multiple items in a single variable.</a:t>
            </a:r>
            <a:endParaRPr sz="1150">
              <a:solidFill>
                <a:schemeClr val="dk1"/>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lang="en-GB" sz="1900">
                <a:solidFill>
                  <a:schemeClr val="dk1"/>
                </a:solidFill>
                <a:highlight>
                  <a:srgbClr val="FFFFFF"/>
                </a:highlight>
                <a:latin typeface="Arial"/>
                <a:ea typeface="Arial"/>
                <a:cs typeface="Arial"/>
                <a:sym typeface="Arial"/>
              </a:rPr>
              <a:t>Ordered</a:t>
            </a:r>
            <a:endParaRPr sz="19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When we say that lists are ordered, it means that the items have a defined order, and that order will not change.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If you add new items to a list, the new items will be placed at the end of the list</a:t>
            </a:r>
            <a:endParaRPr sz="1150">
              <a:solidFill>
                <a:schemeClr val="dk1"/>
              </a:solidFill>
              <a:highlight>
                <a:srgbClr val="FFFFCC"/>
              </a:highlight>
              <a:latin typeface="Verdana"/>
              <a:ea typeface="Verdana"/>
              <a:cs typeface="Verdana"/>
              <a:sym typeface="Verdana"/>
            </a:endParaRPr>
          </a:p>
          <a:p>
            <a:pPr indent="0" lvl="0" marL="0" rtl="0" algn="l">
              <a:lnSpc>
                <a:spcPct val="115000"/>
              </a:lnSpc>
              <a:spcBef>
                <a:spcPts val="1400"/>
              </a:spcBef>
              <a:spcAft>
                <a:spcPts val="0"/>
              </a:spcAft>
              <a:buNone/>
            </a:pPr>
            <a:r>
              <a:rPr lang="en-GB" sz="1900">
                <a:solidFill>
                  <a:schemeClr val="dk1"/>
                </a:solidFill>
                <a:highlight>
                  <a:srgbClr val="FFFFFF"/>
                </a:highlight>
                <a:latin typeface="Arial"/>
                <a:ea typeface="Arial"/>
                <a:cs typeface="Arial"/>
                <a:sym typeface="Arial"/>
              </a:rPr>
              <a:t>Changeable</a:t>
            </a:r>
            <a:endParaRPr sz="19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The list is changeable, meaning that we can change, add, and remove items in a list after it has been created</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900">
                <a:solidFill>
                  <a:schemeClr val="dk1"/>
                </a:solidFill>
                <a:highlight>
                  <a:srgbClr val="FFFFFF"/>
                </a:highlight>
                <a:latin typeface="Arial"/>
                <a:ea typeface="Arial"/>
                <a:cs typeface="Arial"/>
                <a:sym typeface="Arial"/>
              </a:rPr>
              <a:t>Allow Duplicates</a:t>
            </a:r>
            <a:endParaRPr sz="19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Since lists are indexed, lists can have items with the same value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t/>
            </a:r>
            <a:endParaRPr sz="1150">
              <a:solidFill>
                <a:schemeClr val="dk1"/>
              </a:solidFill>
              <a:highlight>
                <a:srgbClr val="FFFFFF"/>
              </a:highlight>
              <a:latin typeface="Verdana"/>
              <a:ea typeface="Verdana"/>
              <a:cs typeface="Verdana"/>
              <a:sym typeface="Verdana"/>
            </a:endParaRPr>
          </a:p>
        </p:txBody>
      </p:sp>
      <p:sp>
        <p:nvSpPr>
          <p:cNvPr id="476" name="Google Shape;476;p83"/>
          <p:cNvSpPr txBox="1"/>
          <p:nvPr>
            <p:ph type="title"/>
          </p:nvPr>
        </p:nvSpPr>
        <p:spPr>
          <a:xfrm>
            <a:off x="628650" y="16886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latin typeface="Arial"/>
                <a:ea typeface="Arial"/>
                <a:cs typeface="Arial"/>
                <a:sym typeface="Arial"/>
              </a:rPr>
              <a:t>Lists:  </a:t>
            </a:r>
            <a:endParaRPr>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4"/>
          <p:cNvSpPr txBox="1"/>
          <p:nvPr>
            <p:ph idx="1" type="body"/>
          </p:nvPr>
        </p:nvSpPr>
        <p:spPr>
          <a:xfrm>
            <a:off x="593675" y="291575"/>
            <a:ext cx="8308200" cy="4365300"/>
          </a:xfrm>
          <a:prstGeom prst="rect">
            <a:avLst/>
          </a:prstGeom>
        </p:spPr>
        <p:txBody>
          <a:bodyPr anchorCtr="0" anchor="t" bIns="34275" lIns="68575" spcFirstLastPara="1" rIns="68575" wrap="square" tIns="34275">
            <a:noAutofit/>
          </a:bodyPr>
          <a:lstStyle/>
          <a:p>
            <a:pPr indent="0" lvl="0" marL="0" rtl="0" algn="l">
              <a:lnSpc>
                <a:spcPct val="115000"/>
              </a:lnSpc>
              <a:spcBef>
                <a:spcPts val="1100"/>
              </a:spcBef>
              <a:spcAft>
                <a:spcPts val="0"/>
              </a:spcAft>
              <a:buNone/>
            </a:pPr>
            <a:r>
              <a:rPr lang="en-GB" sz="2950">
                <a:solidFill>
                  <a:schemeClr val="dk1"/>
                </a:solidFill>
                <a:latin typeface="Arial"/>
                <a:ea typeface="Arial"/>
                <a:cs typeface="Arial"/>
                <a:sym typeface="Arial"/>
              </a:rPr>
              <a:t>Create a List:</a:t>
            </a:r>
            <a:endParaRPr sz="29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t/>
            </a:r>
            <a:endParaRPr sz="29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GB" sz="1650">
                <a:solidFill>
                  <a:schemeClr val="dk1"/>
                </a:solidFill>
                <a:latin typeface="Arial"/>
                <a:ea typeface="Arial"/>
                <a:cs typeface="Arial"/>
                <a:sym typeface="Arial"/>
              </a:rPr>
              <a:t>Method 1:  square brackets</a:t>
            </a:r>
            <a:endParaRPr sz="165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lang="en-GB" sz="1600">
                <a:solidFill>
                  <a:schemeClr val="dk1"/>
                </a:solidFill>
                <a:latin typeface="Arial"/>
                <a:ea typeface="Arial"/>
                <a:cs typeface="Arial"/>
                <a:sym typeface="Arial"/>
              </a:rPr>
              <a:t>LIstName = [ item1 , item2 , …...      ]     # items can be any data type (int , str, bool ..)</a:t>
            </a:r>
            <a:endParaRPr sz="16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t/>
            </a:r>
            <a:endParaRPr sz="16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t/>
            </a:r>
            <a:endParaRPr sz="16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600">
                <a:solidFill>
                  <a:schemeClr val="dk1"/>
                </a:solidFill>
                <a:latin typeface="Arial"/>
                <a:ea typeface="Arial"/>
                <a:cs typeface="Arial"/>
                <a:sym typeface="Arial"/>
              </a:rPr>
              <a:t>Method 2:  </a:t>
            </a:r>
            <a:r>
              <a:rPr lang="en-GB" sz="1700">
                <a:solidFill>
                  <a:srgbClr val="DC143C"/>
                </a:solidFill>
                <a:highlight>
                  <a:srgbClr val="F1F1F1"/>
                </a:highlight>
                <a:latin typeface="Courier New"/>
                <a:ea typeface="Courier New"/>
                <a:cs typeface="Courier New"/>
                <a:sym typeface="Courier New"/>
              </a:rPr>
              <a:t>list()</a:t>
            </a:r>
            <a:r>
              <a:rPr lang="en-GB" sz="1650">
                <a:solidFill>
                  <a:schemeClr val="dk1"/>
                </a:solidFill>
                <a:highlight>
                  <a:srgbClr val="F1F1F1"/>
                </a:highlight>
                <a:latin typeface="Verdana"/>
                <a:ea typeface="Verdana"/>
                <a:cs typeface="Verdana"/>
                <a:sym typeface="Verdana"/>
              </a:rPr>
              <a:t> constructor</a:t>
            </a:r>
            <a:endParaRPr sz="16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600">
                <a:solidFill>
                  <a:schemeClr val="dk1"/>
                </a:solidFill>
                <a:latin typeface="Arial"/>
                <a:ea typeface="Arial"/>
                <a:cs typeface="Arial"/>
                <a:sym typeface="Arial"/>
              </a:rPr>
              <a:t>ListName = list ((   item1 , item2 , …...  ))</a:t>
            </a:r>
            <a:endParaRPr sz="1600">
              <a:solidFill>
                <a:schemeClr val="dk1"/>
              </a:solidFill>
              <a:latin typeface="Arial"/>
              <a:ea typeface="Arial"/>
              <a:cs typeface="Arial"/>
              <a:sym typeface="Arial"/>
            </a:endParaRPr>
          </a:p>
          <a:p>
            <a:pPr indent="0" lvl="0" marL="0" rtl="0" algn="l">
              <a:spcBef>
                <a:spcPts val="800"/>
              </a:spcBef>
              <a:spcAft>
                <a:spcPts val="0"/>
              </a:spcAft>
              <a:buNone/>
            </a:pPr>
            <a:r>
              <a:t/>
            </a:r>
            <a:endParaRPr sz="2100">
              <a:latin typeface="Arial"/>
              <a:ea typeface="Arial"/>
              <a:cs typeface="Arial"/>
              <a:sym typeface="Arial"/>
            </a:endParaRPr>
          </a:p>
          <a:p>
            <a:pPr indent="0" lvl="0" marL="0" rtl="0" algn="l">
              <a:spcBef>
                <a:spcPts val="800"/>
              </a:spcBef>
              <a:spcAft>
                <a:spcPts val="0"/>
              </a:spcAft>
              <a:buNone/>
            </a:pPr>
            <a:r>
              <a:t/>
            </a:r>
            <a:endParaRPr sz="21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5"/>
          <p:cNvSpPr txBox="1"/>
          <p:nvPr>
            <p:ph idx="1" type="body"/>
          </p:nvPr>
        </p:nvSpPr>
        <p:spPr>
          <a:xfrm>
            <a:off x="717150" y="1268045"/>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Students = [</a:t>
            </a:r>
            <a:r>
              <a:rPr lang="en-GB" sz="1450">
                <a:solidFill>
                  <a:srgbClr val="A52A2A"/>
                </a:solidFill>
                <a:highlight>
                  <a:srgbClr val="FFFFFF"/>
                </a:highlight>
                <a:latin typeface="Courier New"/>
                <a:ea typeface="Courier New"/>
                <a:cs typeface="Courier New"/>
                <a:sym typeface="Courier New"/>
              </a:rPr>
              <a:t>“Omar” , “Zaid” , “Sara” , “Mona” , “Manal”</a:t>
            </a:r>
            <a:r>
              <a:rPr lang="en-GB"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rgbClr val="0000CD"/>
                </a:solidFill>
                <a:highlight>
                  <a:srgbClr val="FFFFFF"/>
                </a:highlight>
                <a:latin typeface="Courier New"/>
                <a:ea typeface="Courier New"/>
                <a:cs typeface="Courier New"/>
                <a:sym typeface="Courier New"/>
              </a:rPr>
              <a:t>print</a:t>
            </a:r>
            <a:r>
              <a:rPr lang="en-GB" sz="1450">
                <a:solidFill>
                  <a:schemeClr val="dk1"/>
                </a:solidFill>
                <a:highlight>
                  <a:srgbClr val="FFFFFF"/>
                </a:highlight>
                <a:latin typeface="Courier New"/>
                <a:ea typeface="Courier New"/>
                <a:cs typeface="Courier New"/>
                <a:sym typeface="Courier New"/>
              </a:rPr>
              <a:t>(Students)  # prints entire list</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Numbers = list(( 5 , 4 , 7 , 13 ))</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print (Numbers[2])  # prints item selected by index</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Data = [5 , “hello” , True , 2.1  ]</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print(len(Data))   # prints number of items inside list</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 lists can have different data type</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45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GB" sz="1450">
                <a:solidFill>
                  <a:schemeClr val="dk1"/>
                </a:solidFill>
                <a:highlight>
                  <a:srgbClr val="FFFFFF"/>
                </a:highlight>
                <a:latin typeface="Courier New"/>
                <a:ea typeface="Courier New"/>
                <a:cs typeface="Courier New"/>
                <a:sym typeface="Courier New"/>
              </a:rPr>
              <a:t>Use the type function → type(Data) /  type(Data[0]) / ...</a:t>
            </a:r>
            <a:endParaRPr sz="1450">
              <a:solidFill>
                <a:schemeClr val="dk1"/>
              </a:solidFill>
              <a:highlight>
                <a:srgbClr val="FFFFFF"/>
              </a:highlight>
              <a:latin typeface="Courier New"/>
              <a:ea typeface="Courier New"/>
              <a:cs typeface="Courier New"/>
              <a:sym typeface="Courier New"/>
            </a:endParaRPr>
          </a:p>
        </p:txBody>
      </p:sp>
      <p:sp>
        <p:nvSpPr>
          <p:cNvPr id="487" name="Google Shape;487;p85"/>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6"/>
          <p:cNvSpPr txBox="1"/>
          <p:nvPr>
            <p:ph idx="1" type="body"/>
          </p:nvPr>
        </p:nvSpPr>
        <p:spPr>
          <a:xfrm>
            <a:off x="628650" y="1344250"/>
            <a:ext cx="8340600" cy="32199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3050">
                <a:solidFill>
                  <a:schemeClr val="dk1"/>
                </a:solidFill>
                <a:highlight>
                  <a:srgbClr val="FFFFFE"/>
                </a:highlight>
                <a:latin typeface="Courier New"/>
                <a:ea typeface="Courier New"/>
                <a:cs typeface="Courier New"/>
                <a:sym typeface="Courier New"/>
              </a:rPr>
              <a:t>Data =[5,"hello",True,2.1,7,12,"m"]</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print(Data)</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print(Data[3])</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print(Data[2:4])</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print(Data[2:5])</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print(Data[:])</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print(type(Data))</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print(type(Data[1]))</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print(type(Data[2]))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chemeClr val="dk1"/>
                </a:solidFill>
                <a:highlight>
                  <a:srgbClr val="FFFFFE"/>
                </a:highlight>
                <a:latin typeface="Courier New"/>
                <a:ea typeface="Courier New"/>
                <a:cs typeface="Courier New"/>
                <a:sym typeface="Courier New"/>
              </a:rPr>
              <a:t>print(len(Data))</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sz="2000"/>
          </a:p>
        </p:txBody>
      </p:sp>
      <p:sp>
        <p:nvSpPr>
          <p:cNvPr id="493" name="Google Shape;493;p86"/>
          <p:cNvSpPr txBox="1"/>
          <p:nvPr>
            <p:ph type="title"/>
          </p:nvPr>
        </p:nvSpPr>
        <p:spPr>
          <a:xfrm>
            <a:off x="628650" y="3500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 </a:t>
            </a:r>
            <a:endParaRPr/>
          </a:p>
        </p:txBody>
      </p:sp>
      <p:pic>
        <p:nvPicPr>
          <p:cNvPr id="494" name="Google Shape;494;p86"/>
          <p:cNvPicPr preferRelativeResize="0"/>
          <p:nvPr/>
        </p:nvPicPr>
        <p:blipFill>
          <a:blip r:embed="rId3">
            <a:alphaModFix/>
          </a:blip>
          <a:stretch>
            <a:fillRect/>
          </a:stretch>
        </p:blipFill>
        <p:spPr>
          <a:xfrm>
            <a:off x="3639475" y="2168854"/>
            <a:ext cx="4813150" cy="262034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7"/>
          <p:cNvSpPr txBox="1"/>
          <p:nvPr>
            <p:ph idx="1" type="body"/>
          </p:nvPr>
        </p:nvSpPr>
        <p:spPr>
          <a:xfrm>
            <a:off x="371850" y="1133000"/>
            <a:ext cx="9246600" cy="37776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fruits = ["apple","orange","mango","banana","cherry"]</a:t>
            </a:r>
            <a:endParaRPr sz="21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if "mango" in fruits:</a:t>
            </a:r>
            <a:endParaRPr sz="21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  print ("mango is present")</a:t>
            </a:r>
            <a:endParaRPr sz="21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if "watermelon" in fruits:</a:t>
            </a:r>
            <a:endParaRPr sz="21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     print ("watermelon is present")</a:t>
            </a:r>
            <a:endParaRPr sz="21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else:</a:t>
            </a:r>
            <a:endParaRPr sz="21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  print ("watermelon is not present")</a:t>
            </a:r>
            <a:endParaRPr sz="21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sz="2900">
              <a:solidFill>
                <a:srgbClr val="000000"/>
              </a:solidFill>
            </a:endParaRPr>
          </a:p>
        </p:txBody>
      </p:sp>
      <p:sp>
        <p:nvSpPr>
          <p:cNvPr id="500" name="Google Shape;500;p87"/>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Check if item is present in list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8"/>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 [ item1 , item2 , item3 , item4, ….    ]  </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[3] = new value  #  set the item with index 3 to a new value</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Change range of items:</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 [ item1 , item2 , item3 , item4, ….    ]  </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[1:4] =[ new value1,new value 2 , new value 3]   #  set the item with indexes 1, 2 ,3   to  new values</a:t>
            </a:r>
            <a:endParaRPr sz="1700">
              <a:solidFill>
                <a:schemeClr val="dk1"/>
              </a:solidFill>
              <a:latin typeface="Arial"/>
              <a:ea typeface="Arial"/>
              <a:cs typeface="Arial"/>
              <a:sym typeface="Arial"/>
            </a:endParaRPr>
          </a:p>
          <a:p>
            <a:pPr indent="0" lvl="0" marL="0" rtl="0" algn="l">
              <a:lnSpc>
                <a:spcPct val="115000"/>
              </a:lnSpc>
              <a:spcBef>
                <a:spcPts val="800"/>
              </a:spcBef>
              <a:spcAft>
                <a:spcPts val="800"/>
              </a:spcAft>
              <a:buNone/>
            </a:pPr>
            <a:r>
              <a:t/>
            </a:r>
            <a:endParaRPr sz="1700">
              <a:solidFill>
                <a:schemeClr val="dk1"/>
              </a:solidFill>
              <a:latin typeface="Arial"/>
              <a:ea typeface="Arial"/>
              <a:cs typeface="Arial"/>
              <a:sym typeface="Arial"/>
            </a:endParaRPr>
          </a:p>
        </p:txBody>
      </p:sp>
      <p:sp>
        <p:nvSpPr>
          <p:cNvPr id="506" name="Google Shape;506;p88"/>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Change item in list: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9"/>
          <p:cNvSpPr txBox="1"/>
          <p:nvPr>
            <p:ph idx="1" type="body"/>
          </p:nvPr>
        </p:nvSpPr>
        <p:spPr>
          <a:xfrm>
            <a:off x="628650" y="1463175"/>
            <a:ext cx="7039800" cy="35520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 = ["apple","orange","mango","banana","cherry"]</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fruits[2]= "strawberry"</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 [1:3]=["banana"," grape"]</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sz="2200"/>
          </a:p>
        </p:txBody>
      </p:sp>
      <p:sp>
        <p:nvSpPr>
          <p:cNvPr id="512" name="Google Shape;512;p89"/>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 </a:t>
            </a:r>
            <a:endParaRPr/>
          </a:p>
        </p:txBody>
      </p:sp>
      <p:pic>
        <p:nvPicPr>
          <p:cNvPr id="513" name="Google Shape;513;p89"/>
          <p:cNvPicPr preferRelativeResize="0"/>
          <p:nvPr/>
        </p:nvPicPr>
        <p:blipFill>
          <a:blip r:embed="rId3">
            <a:alphaModFix/>
          </a:blip>
          <a:stretch>
            <a:fillRect/>
          </a:stretch>
        </p:blipFill>
        <p:spPr>
          <a:xfrm>
            <a:off x="3574588" y="2065663"/>
            <a:ext cx="5324475" cy="13620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0"/>
          <p:cNvSpPr txBox="1"/>
          <p:nvPr>
            <p:ph idx="1" type="body"/>
          </p:nvPr>
        </p:nvSpPr>
        <p:spPr>
          <a:xfrm>
            <a:off x="191275" y="1157000"/>
            <a:ext cx="8115900" cy="3893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sz="1900">
                <a:solidFill>
                  <a:srgbClr val="000000"/>
                </a:solidFill>
              </a:rPr>
              <a:t>append() :   adds item at the end of a list</a:t>
            </a:r>
            <a:endParaRPr b="1" sz="1900">
              <a:solidFill>
                <a:srgbClr val="000000"/>
              </a:solidFil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 [ item1 , item2 , item3 , item4   ]  </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ListName.append(new value)</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 [ item1 , item2 , item3 , item4, </a:t>
            </a:r>
            <a:r>
              <a:rPr b="1" lang="en-GB" sz="1700">
                <a:solidFill>
                  <a:schemeClr val="dk1"/>
                </a:solidFill>
                <a:latin typeface="Arial"/>
                <a:ea typeface="Arial"/>
                <a:cs typeface="Arial"/>
                <a:sym typeface="Arial"/>
              </a:rPr>
              <a:t>new value </a:t>
            </a:r>
            <a:r>
              <a:rPr lang="en-GB" sz="1700">
                <a:solidFill>
                  <a:schemeClr val="dk1"/>
                </a:solidFill>
                <a:latin typeface="Arial"/>
                <a:ea typeface="Arial"/>
                <a:cs typeface="Arial"/>
                <a:sym typeface="Arial"/>
              </a:rPr>
              <a:t>  ]  </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b="1" lang="en-GB" sz="1900">
                <a:solidFill>
                  <a:schemeClr val="dk1"/>
                </a:solidFill>
                <a:latin typeface="Arial"/>
                <a:ea typeface="Arial"/>
                <a:cs typeface="Arial"/>
                <a:sym typeface="Arial"/>
              </a:rPr>
              <a:t>insert() : adds item at certain index and shifts the rest of the items forward </a:t>
            </a:r>
            <a:endParaRPr b="1" sz="19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 = [ item1 , item2 , item3 , item4   ]  </a:t>
            </a:r>
            <a:endParaRPr sz="17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rPr lang="en-GB" sz="1700">
                <a:solidFill>
                  <a:schemeClr val="dk1"/>
                </a:solidFill>
                <a:latin typeface="Arial"/>
                <a:ea typeface="Arial"/>
                <a:cs typeface="Arial"/>
                <a:sym typeface="Arial"/>
              </a:rPr>
              <a:t>ListName.insert( index, new value)</a:t>
            </a:r>
            <a:endParaRPr sz="1700">
              <a:solidFill>
                <a:schemeClr val="dk1"/>
              </a:solidFill>
              <a:latin typeface="Arial"/>
              <a:ea typeface="Arial"/>
              <a:cs typeface="Arial"/>
              <a:sym typeface="Arial"/>
            </a:endParaRPr>
          </a:p>
          <a:p>
            <a:pPr indent="0" lvl="0" marL="0" rtl="0" algn="l">
              <a:lnSpc>
                <a:spcPct val="115000"/>
              </a:lnSpc>
              <a:spcBef>
                <a:spcPts val="800"/>
              </a:spcBef>
              <a:spcAft>
                <a:spcPts val="800"/>
              </a:spcAft>
              <a:buNone/>
            </a:pPr>
            <a:r>
              <a:rPr lang="en-GB" sz="1700">
                <a:solidFill>
                  <a:schemeClr val="dk1"/>
                </a:solidFill>
                <a:latin typeface="Arial"/>
                <a:ea typeface="Arial"/>
                <a:cs typeface="Arial"/>
                <a:sym typeface="Arial"/>
              </a:rPr>
              <a:t>ListName = [ item1 , item2 , </a:t>
            </a:r>
            <a:r>
              <a:rPr b="1" lang="en-GB" sz="1700">
                <a:solidFill>
                  <a:schemeClr val="dk1"/>
                </a:solidFill>
                <a:latin typeface="Arial"/>
                <a:ea typeface="Arial"/>
                <a:cs typeface="Arial"/>
                <a:sym typeface="Arial"/>
              </a:rPr>
              <a:t>new value</a:t>
            </a:r>
            <a:r>
              <a:rPr lang="en-GB" sz="1700">
                <a:solidFill>
                  <a:schemeClr val="dk1"/>
                </a:solidFill>
                <a:latin typeface="Arial"/>
                <a:ea typeface="Arial"/>
                <a:cs typeface="Arial"/>
                <a:sym typeface="Arial"/>
              </a:rPr>
              <a:t> , item3 , item4  ] </a:t>
            </a:r>
            <a:endParaRPr b="1" sz="1900">
              <a:solidFill>
                <a:schemeClr val="dk1"/>
              </a:solidFill>
              <a:latin typeface="Arial"/>
              <a:ea typeface="Arial"/>
              <a:cs typeface="Arial"/>
              <a:sym typeface="Arial"/>
            </a:endParaRPr>
          </a:p>
        </p:txBody>
      </p:sp>
      <p:sp>
        <p:nvSpPr>
          <p:cNvPr id="519" name="Google Shape;519;p90"/>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Add items to list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628650" y="735724"/>
            <a:ext cx="7039800" cy="2385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300">
                <a:solidFill>
                  <a:srgbClr val="000000"/>
                </a:solidFill>
              </a:rPr>
              <a:t>Install software : </a:t>
            </a:r>
            <a:endParaRPr sz="1300">
              <a:solidFill>
                <a:srgbClr val="000000"/>
              </a:solidFill>
            </a:endParaRPr>
          </a:p>
          <a:p>
            <a:pPr indent="0" lvl="0" marL="0" rtl="0" algn="l">
              <a:spcBef>
                <a:spcPts val="800"/>
              </a:spcBef>
              <a:spcAft>
                <a:spcPts val="0"/>
              </a:spcAft>
              <a:buNone/>
            </a:pPr>
            <a:r>
              <a:rPr lang="en-GB" sz="1300">
                <a:solidFill>
                  <a:srgbClr val="000000"/>
                </a:solidFill>
              </a:rPr>
              <a:t>Python.org → downloads →  download</a:t>
            </a:r>
            <a:endParaRPr sz="1300">
              <a:solidFill>
                <a:srgbClr val="000000"/>
              </a:solidFill>
            </a:endParaRPr>
          </a:p>
          <a:p>
            <a:pPr indent="0" lvl="0" marL="0" rtl="0" algn="l">
              <a:spcBef>
                <a:spcPts val="800"/>
              </a:spcBef>
              <a:spcAft>
                <a:spcPts val="0"/>
              </a:spcAft>
              <a:buNone/>
            </a:pPr>
            <a:r>
              <a:rPr lang="en-GB" sz="1300">
                <a:solidFill>
                  <a:srgbClr val="000000"/>
                </a:solidFill>
              </a:rPr>
              <a:t>Downloads → add python to path → install</a:t>
            </a:r>
            <a:endParaRPr sz="1300">
              <a:solidFill>
                <a:srgbClr val="000000"/>
              </a:solidFill>
            </a:endParaRPr>
          </a:p>
          <a:p>
            <a:pPr indent="0" lvl="0" marL="0" rtl="0" algn="l">
              <a:spcBef>
                <a:spcPts val="800"/>
              </a:spcBef>
              <a:spcAft>
                <a:spcPts val="0"/>
              </a:spcAft>
              <a:buNone/>
            </a:pPr>
            <a:r>
              <a:t/>
            </a:r>
            <a:endParaRPr sz="1300">
              <a:solidFill>
                <a:srgbClr val="000000"/>
              </a:solidFill>
            </a:endParaRPr>
          </a:p>
          <a:p>
            <a:pPr indent="0" lvl="0" marL="0" rtl="0" algn="l">
              <a:spcBef>
                <a:spcPts val="800"/>
              </a:spcBef>
              <a:spcAft>
                <a:spcPts val="0"/>
              </a:spcAft>
              <a:buNone/>
            </a:pPr>
            <a:r>
              <a:rPr lang="en-GB" sz="1300">
                <a:solidFill>
                  <a:srgbClr val="000000"/>
                </a:solidFill>
              </a:rPr>
              <a:t>Code editor:  </a:t>
            </a:r>
            <a:endParaRPr sz="1300">
              <a:solidFill>
                <a:srgbClr val="000000"/>
              </a:solidFill>
            </a:endParaRPr>
          </a:p>
          <a:p>
            <a:pPr indent="0" lvl="0" marL="0" rtl="0" algn="l">
              <a:spcBef>
                <a:spcPts val="800"/>
              </a:spcBef>
              <a:spcAft>
                <a:spcPts val="0"/>
              </a:spcAft>
              <a:buNone/>
            </a:pPr>
            <a:r>
              <a:rPr lang="en-GB" sz="1300">
                <a:solidFill>
                  <a:srgbClr val="000000"/>
                </a:solidFill>
              </a:rPr>
              <a:t>Pycharm:  jetbrain.com/pycharm → downloads → community</a:t>
            </a:r>
            <a:endParaRPr sz="1300">
              <a:solidFill>
                <a:srgbClr val="000000"/>
              </a:solidFill>
            </a:endParaRPr>
          </a:p>
          <a:p>
            <a:pPr indent="0" lvl="0" marL="0" rtl="0" algn="l">
              <a:spcBef>
                <a:spcPts val="800"/>
              </a:spcBef>
              <a:spcAft>
                <a:spcPts val="0"/>
              </a:spcAft>
              <a:buNone/>
            </a:pPr>
            <a:r>
              <a:rPr lang="en-GB" sz="1300">
                <a:solidFill>
                  <a:srgbClr val="000000"/>
                </a:solidFill>
              </a:rPr>
              <a:t>Downloads → install  </a:t>
            </a:r>
            <a:endParaRPr sz="1300">
              <a:solidFill>
                <a:srgbClr val="000000"/>
              </a:solidFill>
            </a:endParaRPr>
          </a:p>
          <a:p>
            <a:pPr indent="0" lvl="0" marL="0" rtl="0" algn="l">
              <a:spcBef>
                <a:spcPts val="800"/>
              </a:spcBef>
              <a:spcAft>
                <a:spcPts val="0"/>
              </a:spcAft>
              <a:buNone/>
            </a:pPr>
            <a:r>
              <a:rPr lang="en-GB" sz="1300">
                <a:solidFill>
                  <a:srgbClr val="000000"/>
                </a:solidFill>
              </a:rPr>
              <a:t>Create new project → new → python file ( app.py)</a:t>
            </a:r>
            <a:endParaRPr sz="1300">
              <a:solidFill>
                <a:srgbClr val="000000"/>
              </a:solidFill>
            </a:endParaRPr>
          </a:p>
        </p:txBody>
      </p:sp>
      <p:sp>
        <p:nvSpPr>
          <p:cNvPr id="141" name="Google Shape;141;p28"/>
          <p:cNvSpPr txBox="1"/>
          <p:nvPr>
            <p:ph type="title"/>
          </p:nvPr>
        </p:nvSpPr>
        <p:spPr>
          <a:xfrm>
            <a:off x="628650" y="112723"/>
            <a:ext cx="7039800" cy="66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S</a:t>
            </a:r>
            <a:r>
              <a:rPr b="1" lang="en-GB"/>
              <a:t>oftware </a:t>
            </a:r>
            <a:endParaRPr b="1"/>
          </a:p>
        </p:txBody>
      </p:sp>
      <p:sp>
        <p:nvSpPr>
          <p:cNvPr id="142" name="Google Shape;142;p28"/>
          <p:cNvSpPr txBox="1"/>
          <p:nvPr/>
        </p:nvSpPr>
        <p:spPr>
          <a:xfrm>
            <a:off x="707800" y="3523275"/>
            <a:ext cx="5544300" cy="18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Century Gothic"/>
                <a:ea typeface="Century Gothic"/>
                <a:cs typeface="Century Gothic"/>
                <a:sym typeface="Century Gothic"/>
              </a:rPr>
              <a:t>Online compiler:</a:t>
            </a:r>
            <a:endParaRPr b="1" sz="2100">
              <a:latin typeface="Century Gothic"/>
              <a:ea typeface="Century Gothic"/>
              <a:cs typeface="Century Gothic"/>
              <a:sym typeface="Century Gothic"/>
            </a:endParaRPr>
          </a:p>
          <a:p>
            <a:pPr indent="0" lvl="0" marL="0" rtl="0" algn="l">
              <a:spcBef>
                <a:spcPts val="0"/>
              </a:spcBef>
              <a:spcAft>
                <a:spcPts val="0"/>
              </a:spcAft>
              <a:buNone/>
            </a:pPr>
            <a:r>
              <a:t/>
            </a:r>
            <a:endParaRPr b="1" sz="2100">
              <a:latin typeface="Century Gothic"/>
              <a:ea typeface="Century Gothic"/>
              <a:cs typeface="Century Gothic"/>
              <a:sym typeface="Century Gothic"/>
            </a:endParaRPr>
          </a:p>
          <a:p>
            <a:pPr indent="0" lvl="0" marL="0" rtl="0" algn="l">
              <a:spcBef>
                <a:spcPts val="0"/>
              </a:spcBef>
              <a:spcAft>
                <a:spcPts val="0"/>
              </a:spcAft>
              <a:buNone/>
            </a:pPr>
            <a:r>
              <a:rPr lang="en-GB" sz="1300">
                <a:latin typeface="Century Gothic"/>
                <a:ea typeface="Century Gothic"/>
                <a:cs typeface="Century Gothic"/>
                <a:sym typeface="Century Gothic"/>
              </a:rPr>
              <a:t>Repl.it </a:t>
            </a:r>
            <a:endParaRPr sz="1300">
              <a:latin typeface="Century Gothic"/>
              <a:ea typeface="Century Gothic"/>
              <a:cs typeface="Century Gothic"/>
              <a:sym typeface="Century Gothic"/>
            </a:endParaRPr>
          </a:p>
          <a:p>
            <a:pPr indent="0" lvl="0" marL="0" rtl="0" algn="l">
              <a:spcBef>
                <a:spcPts val="0"/>
              </a:spcBef>
              <a:spcAft>
                <a:spcPts val="0"/>
              </a:spcAft>
              <a:buNone/>
            </a:pPr>
            <a:r>
              <a:t/>
            </a:r>
            <a:endParaRPr b="1" sz="2100">
              <a:latin typeface="Century Gothic"/>
              <a:ea typeface="Century Gothic"/>
              <a:cs typeface="Century Gothic"/>
              <a:sym typeface="Century Gothic"/>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1"/>
          <p:cNvSpPr txBox="1"/>
          <p:nvPr>
            <p:ph idx="1" type="body"/>
          </p:nvPr>
        </p:nvSpPr>
        <p:spPr>
          <a:xfrm>
            <a:off x="628650" y="1463175"/>
            <a:ext cx="7669800" cy="32199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1650">
                <a:solidFill>
                  <a:schemeClr val="dk1"/>
                </a:solidFill>
                <a:highlight>
                  <a:srgbClr val="FFFFFE"/>
                </a:highlight>
                <a:latin typeface="Courier New"/>
                <a:ea typeface="Courier New"/>
                <a:cs typeface="Courier New"/>
                <a:sym typeface="Courier New"/>
              </a:rPr>
              <a:t>fruits = ["apple","orange","mango","banana","cherry"]</a:t>
            </a:r>
            <a:endParaRPr sz="16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50">
                <a:solidFill>
                  <a:schemeClr val="dk1"/>
                </a:solidFill>
                <a:highlight>
                  <a:srgbClr val="FFFFFE"/>
                </a:highlight>
                <a:latin typeface="Courier New"/>
                <a:ea typeface="Courier New"/>
                <a:cs typeface="Courier New"/>
                <a:sym typeface="Courier New"/>
              </a:rPr>
              <a:t>print(fruits)</a:t>
            </a:r>
            <a:endParaRPr sz="16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50">
                <a:solidFill>
                  <a:schemeClr val="dk1"/>
                </a:solidFill>
                <a:highlight>
                  <a:srgbClr val="FFFFFE"/>
                </a:highlight>
                <a:latin typeface="Courier New"/>
                <a:ea typeface="Courier New"/>
                <a:cs typeface="Courier New"/>
                <a:sym typeface="Courier New"/>
              </a:rPr>
              <a:t>fruits.append("peach")</a:t>
            </a:r>
            <a:endParaRPr sz="16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50">
                <a:solidFill>
                  <a:schemeClr val="dk1"/>
                </a:solidFill>
                <a:highlight>
                  <a:srgbClr val="FFFFFE"/>
                </a:highlight>
                <a:latin typeface="Courier New"/>
                <a:ea typeface="Courier New"/>
                <a:cs typeface="Courier New"/>
                <a:sym typeface="Courier New"/>
              </a:rPr>
              <a:t>print(fruits)</a:t>
            </a:r>
            <a:endParaRPr sz="16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50">
                <a:solidFill>
                  <a:schemeClr val="dk1"/>
                </a:solidFill>
                <a:highlight>
                  <a:srgbClr val="FFFFFE"/>
                </a:highlight>
                <a:latin typeface="Courier New"/>
                <a:ea typeface="Courier New"/>
                <a:cs typeface="Courier New"/>
                <a:sym typeface="Courier New"/>
              </a:rPr>
              <a:t>fruits.insert(2,"kiwi")</a:t>
            </a:r>
            <a:endParaRPr sz="16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50">
                <a:solidFill>
                  <a:schemeClr val="dk1"/>
                </a:solidFill>
                <a:highlight>
                  <a:srgbClr val="FFFFFE"/>
                </a:highlight>
                <a:latin typeface="Courier New"/>
                <a:ea typeface="Courier New"/>
                <a:cs typeface="Courier New"/>
                <a:sym typeface="Courier New"/>
              </a:rPr>
              <a:t>print(fruits)</a:t>
            </a:r>
            <a:endParaRPr sz="16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sz="2400"/>
          </a:p>
        </p:txBody>
      </p:sp>
      <p:sp>
        <p:nvSpPr>
          <p:cNvPr id="525" name="Google Shape;525;p91"/>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Examples: </a:t>
            </a:r>
            <a:endParaRPr/>
          </a:p>
        </p:txBody>
      </p:sp>
      <p:pic>
        <p:nvPicPr>
          <p:cNvPr id="526" name="Google Shape;526;p91"/>
          <p:cNvPicPr preferRelativeResize="0"/>
          <p:nvPr/>
        </p:nvPicPr>
        <p:blipFill>
          <a:blip r:embed="rId3">
            <a:alphaModFix/>
          </a:blip>
          <a:stretch>
            <a:fillRect/>
          </a:stretch>
        </p:blipFill>
        <p:spPr>
          <a:xfrm>
            <a:off x="3811750" y="2268213"/>
            <a:ext cx="5124450" cy="11144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2"/>
          <p:cNvSpPr txBox="1"/>
          <p:nvPr>
            <p:ph idx="1" type="body"/>
          </p:nvPr>
        </p:nvSpPr>
        <p:spPr>
          <a:xfrm>
            <a:off x="73375" y="586200"/>
            <a:ext cx="7905900" cy="4383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a:solidFill>
                  <a:srgbClr val="000000"/>
                </a:solidFill>
              </a:rPr>
              <a:t>remove() :  removes given value and shifts the rest of the items backwards</a:t>
            </a:r>
            <a:endParaRPr b="1">
              <a:solidFill>
                <a:srgbClr val="000000"/>
              </a:solidFill>
            </a:endParaRPr>
          </a:p>
          <a:p>
            <a:pPr indent="0" lvl="0" marL="0" rtl="0" algn="l">
              <a:spcBef>
                <a:spcPts val="800"/>
              </a:spcBef>
              <a:spcAft>
                <a:spcPts val="0"/>
              </a:spcAft>
              <a:buNone/>
            </a:pPr>
            <a:r>
              <a:rPr lang="en-GB">
                <a:solidFill>
                  <a:srgbClr val="000000"/>
                </a:solidFill>
              </a:rPr>
              <a:t>myList.remove(value)</a:t>
            </a:r>
            <a:endParaRPr>
              <a:solidFill>
                <a:srgbClr val="000000"/>
              </a:solidFill>
            </a:endParaRPr>
          </a:p>
          <a:p>
            <a:pPr indent="0" lvl="0" marL="0" rtl="0" algn="l">
              <a:spcBef>
                <a:spcPts val="800"/>
              </a:spcBef>
              <a:spcAft>
                <a:spcPts val="0"/>
              </a:spcAft>
              <a:buNone/>
            </a:pPr>
            <a:r>
              <a:rPr b="1" lang="en-GB">
                <a:solidFill>
                  <a:srgbClr val="000000"/>
                </a:solidFill>
              </a:rPr>
              <a:t>delete: deletes given item </a:t>
            </a:r>
            <a:r>
              <a:rPr b="1" lang="en-GB">
                <a:solidFill>
                  <a:schemeClr val="dk1"/>
                </a:solidFill>
              </a:rPr>
              <a:t>and shifts the rest of the items backwards,</a:t>
            </a:r>
            <a:endParaRPr b="1">
              <a:solidFill>
                <a:schemeClr val="dk1"/>
              </a:solidFill>
            </a:endParaRPr>
          </a:p>
          <a:p>
            <a:pPr indent="0" lvl="0" marL="0" rtl="0" algn="l">
              <a:spcBef>
                <a:spcPts val="800"/>
              </a:spcBef>
              <a:spcAft>
                <a:spcPts val="0"/>
              </a:spcAft>
              <a:buNone/>
            </a:pPr>
            <a:r>
              <a:rPr b="1" lang="en-GB">
                <a:solidFill>
                  <a:srgbClr val="000000"/>
                </a:solidFill>
              </a:rPr>
              <a:t>or deletes entire list; list no longer exists</a:t>
            </a:r>
            <a:endParaRPr b="1">
              <a:solidFill>
                <a:srgbClr val="000000"/>
              </a:solidFill>
            </a:endParaRPr>
          </a:p>
          <a:p>
            <a:pPr indent="0" lvl="0" marL="0" rtl="0" algn="l">
              <a:spcBef>
                <a:spcPts val="800"/>
              </a:spcBef>
              <a:spcAft>
                <a:spcPts val="0"/>
              </a:spcAft>
              <a:buNone/>
            </a:pPr>
            <a:r>
              <a:rPr lang="en-GB">
                <a:solidFill>
                  <a:srgbClr val="000000"/>
                </a:solidFill>
              </a:rPr>
              <a:t>del myList[3]</a:t>
            </a:r>
            <a:endParaRPr>
              <a:solidFill>
                <a:srgbClr val="000000"/>
              </a:solidFill>
            </a:endParaRPr>
          </a:p>
          <a:p>
            <a:pPr indent="0" lvl="0" marL="0" rtl="0" algn="l">
              <a:spcBef>
                <a:spcPts val="800"/>
              </a:spcBef>
              <a:spcAft>
                <a:spcPts val="0"/>
              </a:spcAft>
              <a:buNone/>
            </a:pPr>
            <a:r>
              <a:rPr lang="en-GB">
                <a:solidFill>
                  <a:srgbClr val="000000"/>
                </a:solidFill>
              </a:rPr>
              <a:t>del myList</a:t>
            </a:r>
            <a:endParaRPr>
              <a:solidFill>
                <a:srgbClr val="000000"/>
              </a:solidFill>
            </a:endParaRPr>
          </a:p>
          <a:p>
            <a:pPr indent="0" lvl="0" marL="0" rtl="0" algn="l">
              <a:spcBef>
                <a:spcPts val="800"/>
              </a:spcBef>
              <a:spcAft>
                <a:spcPts val="0"/>
              </a:spcAft>
              <a:buNone/>
            </a:pPr>
            <a:r>
              <a:rPr b="1" lang="en-GB">
                <a:solidFill>
                  <a:srgbClr val="000000"/>
                </a:solidFill>
              </a:rPr>
              <a:t>pop() : deletes given index </a:t>
            </a:r>
            <a:r>
              <a:rPr b="1" lang="en-GB">
                <a:solidFill>
                  <a:schemeClr val="dk1"/>
                </a:solidFill>
              </a:rPr>
              <a:t>and shifts the rest of the items backwards, or deletes last item if no index is given</a:t>
            </a:r>
            <a:endParaRPr b="1">
              <a:solidFill>
                <a:schemeClr val="dk1"/>
              </a:solidFill>
            </a:endParaRPr>
          </a:p>
          <a:p>
            <a:pPr indent="0" lvl="0" marL="0" rtl="0" algn="l">
              <a:spcBef>
                <a:spcPts val="800"/>
              </a:spcBef>
              <a:spcAft>
                <a:spcPts val="0"/>
              </a:spcAft>
              <a:buNone/>
            </a:pPr>
            <a:r>
              <a:rPr lang="en-GB">
                <a:solidFill>
                  <a:srgbClr val="000000"/>
                </a:solidFill>
              </a:rPr>
              <a:t>myList.pop(3)</a:t>
            </a:r>
            <a:endParaRPr>
              <a:solidFill>
                <a:srgbClr val="000000"/>
              </a:solidFill>
            </a:endParaRPr>
          </a:p>
          <a:p>
            <a:pPr indent="0" lvl="0" marL="0" rtl="0" algn="l">
              <a:spcBef>
                <a:spcPts val="800"/>
              </a:spcBef>
              <a:spcAft>
                <a:spcPts val="0"/>
              </a:spcAft>
              <a:buNone/>
            </a:pPr>
            <a:r>
              <a:rPr lang="en-GB">
                <a:solidFill>
                  <a:schemeClr val="dk1"/>
                </a:solidFill>
              </a:rPr>
              <a:t>myList.pop()</a:t>
            </a:r>
            <a:endParaRPr>
              <a:solidFill>
                <a:srgbClr val="000000"/>
              </a:solidFill>
            </a:endParaRPr>
          </a:p>
          <a:p>
            <a:pPr indent="0" lvl="0" marL="0" rtl="0" algn="l">
              <a:spcBef>
                <a:spcPts val="800"/>
              </a:spcBef>
              <a:spcAft>
                <a:spcPts val="0"/>
              </a:spcAft>
              <a:buNone/>
            </a:pPr>
            <a:r>
              <a:rPr b="1" lang="en-GB">
                <a:solidFill>
                  <a:srgbClr val="000000"/>
                </a:solidFill>
              </a:rPr>
              <a:t>clear(): empties list, but list still exists</a:t>
            </a:r>
            <a:endParaRPr b="1">
              <a:solidFill>
                <a:srgbClr val="000000"/>
              </a:solidFill>
            </a:endParaRPr>
          </a:p>
          <a:p>
            <a:pPr indent="0" lvl="0" marL="0" rtl="0" algn="l">
              <a:spcBef>
                <a:spcPts val="800"/>
              </a:spcBef>
              <a:spcAft>
                <a:spcPts val="0"/>
              </a:spcAft>
              <a:buNone/>
            </a:pPr>
            <a:r>
              <a:rPr lang="en-GB">
                <a:solidFill>
                  <a:srgbClr val="000000"/>
                </a:solidFill>
              </a:rPr>
              <a:t>myList.clear()</a:t>
            </a:r>
            <a:endParaRPr>
              <a:solidFill>
                <a:srgbClr val="000000"/>
              </a:solidFill>
            </a:endParaRPr>
          </a:p>
        </p:txBody>
      </p:sp>
      <p:sp>
        <p:nvSpPr>
          <p:cNvPr id="532" name="Google Shape;532;p92"/>
          <p:cNvSpPr txBox="1"/>
          <p:nvPr>
            <p:ph type="title"/>
          </p:nvPr>
        </p:nvSpPr>
        <p:spPr>
          <a:xfrm>
            <a:off x="0" y="0"/>
            <a:ext cx="7039800" cy="586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sz="3000"/>
              <a:t>Remove items from list</a:t>
            </a:r>
            <a:endParaRPr b="1" sz="30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3"/>
          <p:cNvSpPr txBox="1"/>
          <p:nvPr>
            <p:ph idx="1" type="body"/>
          </p:nvPr>
        </p:nvSpPr>
        <p:spPr>
          <a:xfrm>
            <a:off x="104300" y="857225"/>
            <a:ext cx="7668600" cy="41376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 = ["apple","orange","mango","banana","cherry"]</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fruits.remove("mango")</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del fruits[3]</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fruits.pop()</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fruits.pop(1)</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fruits.clear()</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del 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chemeClr val="dk1"/>
                </a:solidFill>
                <a:highlight>
                  <a:srgbClr val="FFFFFE"/>
                </a:highlight>
                <a:latin typeface="Courier New"/>
                <a:ea typeface="Courier New"/>
                <a:cs typeface="Courier New"/>
                <a:sym typeface="Courier New"/>
              </a:rPr>
              <a:t>print(fruits)</a:t>
            </a:r>
            <a:endParaRPr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sz="1850">
              <a:solidFill>
                <a:schemeClr val="dk1"/>
              </a:solidFill>
              <a:highlight>
                <a:srgbClr val="FFFFFE"/>
              </a:highlight>
              <a:latin typeface="Courier New"/>
              <a:ea typeface="Courier New"/>
              <a:cs typeface="Courier New"/>
              <a:sym typeface="Courier New"/>
            </a:endParaRPr>
          </a:p>
        </p:txBody>
      </p:sp>
      <p:sp>
        <p:nvSpPr>
          <p:cNvPr id="538" name="Google Shape;538;p93"/>
          <p:cNvSpPr txBox="1"/>
          <p:nvPr>
            <p:ph type="title"/>
          </p:nvPr>
        </p:nvSpPr>
        <p:spPr>
          <a:xfrm>
            <a:off x="418700" y="69948"/>
            <a:ext cx="7039800" cy="696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Examples: </a:t>
            </a:r>
            <a:endParaRPr/>
          </a:p>
        </p:txBody>
      </p:sp>
      <p:pic>
        <p:nvPicPr>
          <p:cNvPr id="539" name="Google Shape;539;p93"/>
          <p:cNvPicPr preferRelativeResize="0"/>
          <p:nvPr/>
        </p:nvPicPr>
        <p:blipFill>
          <a:blip r:embed="rId3">
            <a:alphaModFix/>
          </a:blip>
          <a:stretch>
            <a:fillRect/>
          </a:stretch>
        </p:blipFill>
        <p:spPr>
          <a:xfrm>
            <a:off x="3007263" y="1853838"/>
            <a:ext cx="5133975" cy="24288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4"/>
          <p:cNvSpPr txBox="1"/>
          <p:nvPr>
            <p:ph idx="1" type="body"/>
          </p:nvPr>
        </p:nvSpPr>
        <p:spPr>
          <a:xfrm>
            <a:off x="81100" y="714025"/>
            <a:ext cx="8736900" cy="3849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list1 = [1,2,3,4,5</a:t>
            </a:r>
            <a:r>
              <a:rPr lang="en-GB">
                <a:solidFill>
                  <a:srgbClr val="000000"/>
                </a:solidFill>
              </a:rPr>
              <a:t>]</a:t>
            </a:r>
            <a:endParaRPr>
              <a:solidFill>
                <a:srgbClr val="000000"/>
              </a:solidFill>
            </a:endParaRPr>
          </a:p>
          <a:p>
            <a:pPr indent="0" lvl="0" marL="0" rtl="0" algn="l">
              <a:spcBef>
                <a:spcPts val="800"/>
              </a:spcBef>
              <a:spcAft>
                <a:spcPts val="0"/>
              </a:spcAft>
              <a:buNone/>
            </a:pPr>
            <a:r>
              <a:rPr lang="en-GB">
                <a:solidFill>
                  <a:srgbClr val="000000"/>
                </a:solidFill>
              </a:rPr>
              <a:t>list2 = </a:t>
            </a:r>
            <a:r>
              <a:rPr lang="en-GB">
                <a:solidFill>
                  <a:srgbClr val="000000"/>
                </a:solidFill>
              </a:rPr>
              <a:t>[6,7,8]</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b="1" lang="en-GB">
                <a:solidFill>
                  <a:srgbClr val="000000"/>
                </a:solidFill>
              </a:rPr>
              <a:t>extend():</a:t>
            </a:r>
            <a:r>
              <a:rPr lang="en-GB">
                <a:solidFill>
                  <a:srgbClr val="000000"/>
                </a:solidFill>
              </a:rPr>
              <a:t> list1.extend(list2) → list1 =[1,2,3,4,5,6,7,8] , list2 = no change</a:t>
            </a:r>
            <a:endParaRPr>
              <a:solidFill>
                <a:srgbClr val="000000"/>
              </a:solidFill>
            </a:endParaRPr>
          </a:p>
          <a:p>
            <a:pPr indent="0" lvl="0" marL="0" rtl="0" algn="l">
              <a:spcBef>
                <a:spcPts val="800"/>
              </a:spcBef>
              <a:spcAft>
                <a:spcPts val="0"/>
              </a:spcAft>
              <a:buNone/>
            </a:pPr>
            <a:r>
              <a:rPr lang="en-GB">
                <a:solidFill>
                  <a:srgbClr val="000000"/>
                </a:solidFill>
              </a:rPr>
              <a:t>		   list2.extend(list1) → list2 =[6,7,8,1,2,3,4,5] , list1 = no change</a:t>
            </a:r>
            <a:endParaRPr>
              <a:solidFill>
                <a:srgbClr val="000000"/>
              </a:solidFill>
            </a:endParaRPr>
          </a:p>
          <a:p>
            <a:pPr indent="0" lvl="0" marL="0" rtl="0" algn="l">
              <a:spcBef>
                <a:spcPts val="800"/>
              </a:spcBef>
              <a:spcAft>
                <a:spcPts val="0"/>
              </a:spcAft>
              <a:buNone/>
            </a:pPr>
            <a:r>
              <a:rPr b="1" lang="en-GB">
                <a:solidFill>
                  <a:srgbClr val="000000"/>
                </a:solidFill>
              </a:rPr>
              <a:t>+:   </a:t>
            </a:r>
            <a:r>
              <a:rPr lang="en-GB">
                <a:solidFill>
                  <a:srgbClr val="000000"/>
                </a:solidFill>
              </a:rPr>
              <a:t>list3=list1+list2 →  list3= </a:t>
            </a:r>
            <a:r>
              <a:rPr lang="en-GB">
                <a:solidFill>
                  <a:schemeClr val="dk1"/>
                </a:solidFill>
              </a:rPr>
              <a:t>[1,2,3,4,5,6,7,8]  , list1 and 2 no change</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b="1" lang="en-GB">
                <a:solidFill>
                  <a:schemeClr val="dk1"/>
                </a:solidFill>
              </a:rPr>
              <a:t>append(): </a:t>
            </a:r>
            <a:r>
              <a:rPr lang="en-GB">
                <a:solidFill>
                  <a:schemeClr val="dk1"/>
                </a:solidFill>
              </a:rPr>
              <a:t>append each item of second list using for loop</a:t>
            </a:r>
            <a:endParaRPr>
              <a:solidFill>
                <a:schemeClr val="dk1"/>
              </a:solidFill>
            </a:endParaRPr>
          </a:p>
          <a:p>
            <a:pPr indent="0" lvl="0" marL="0" rtl="0" algn="l">
              <a:spcBef>
                <a:spcPts val="800"/>
              </a:spcBef>
              <a:spcAft>
                <a:spcPts val="0"/>
              </a:spcAft>
              <a:buNone/>
            </a:pPr>
            <a:r>
              <a:rPr lang="en-GB">
                <a:solidFill>
                  <a:schemeClr val="dk1"/>
                </a:solidFill>
              </a:rPr>
              <a:t>                  for item in list2:</a:t>
            </a:r>
            <a:endParaRPr>
              <a:solidFill>
                <a:schemeClr val="dk1"/>
              </a:solidFill>
            </a:endParaRPr>
          </a:p>
          <a:p>
            <a:pPr indent="0" lvl="0" marL="0" rtl="0" algn="l">
              <a:spcBef>
                <a:spcPts val="800"/>
              </a:spcBef>
              <a:spcAft>
                <a:spcPts val="0"/>
              </a:spcAft>
              <a:buNone/>
            </a:pPr>
            <a:r>
              <a:rPr lang="en-GB">
                <a:solidFill>
                  <a:schemeClr val="dk1"/>
                </a:solidFill>
              </a:rPr>
              <a:t>		      list1.append(item)  → list1 =[1,2,3,4,5,6,7,8] , list2 = no change</a:t>
            </a:r>
            <a:endParaRPr>
              <a:solidFill>
                <a:schemeClr val="dk1"/>
              </a:solidFill>
            </a:endParaRPr>
          </a:p>
          <a:p>
            <a:pPr indent="0" lvl="0" marL="0" rtl="0" algn="l">
              <a:spcBef>
                <a:spcPts val="800"/>
              </a:spcBef>
              <a:spcAft>
                <a:spcPts val="0"/>
              </a:spcAft>
              <a:buNone/>
            </a:pPr>
            <a:r>
              <a:rPr lang="en-GB">
                <a:solidFill>
                  <a:schemeClr val="dk1"/>
                </a:solidFill>
              </a:rPr>
              <a:t>        </a:t>
            </a:r>
            <a:endParaRPr>
              <a:solidFill>
                <a:schemeClr val="dk1"/>
              </a:solidFill>
            </a:endParaRPr>
          </a:p>
          <a:p>
            <a:pPr indent="0" lvl="0" marL="0" rtl="0" algn="l">
              <a:spcBef>
                <a:spcPts val="800"/>
              </a:spcBef>
              <a:spcAft>
                <a:spcPts val="0"/>
              </a:spcAft>
              <a:buNone/>
            </a:pPr>
            <a:r>
              <a:t/>
            </a:r>
            <a:endParaRPr>
              <a:solidFill>
                <a:schemeClr val="dk1"/>
              </a:solidFill>
            </a:endParaRPr>
          </a:p>
        </p:txBody>
      </p:sp>
      <p:sp>
        <p:nvSpPr>
          <p:cNvPr id="545" name="Google Shape;545;p94"/>
          <p:cNvSpPr txBox="1"/>
          <p:nvPr>
            <p:ph type="title"/>
          </p:nvPr>
        </p:nvSpPr>
        <p:spPr>
          <a:xfrm>
            <a:off x="138575" y="-6"/>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Join lists : </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5"/>
          <p:cNvSpPr txBox="1"/>
          <p:nvPr>
            <p:ph idx="1" type="body"/>
          </p:nvPr>
        </p:nvSpPr>
        <p:spPr>
          <a:xfrm>
            <a:off x="67050" y="699600"/>
            <a:ext cx="7601400" cy="44907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list1 = [1,2,3,4]</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list2 =[4,6,7]</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print(list1)</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 (list2)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list1.extend(list2)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print(list1)</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 (list2)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list2.extend(list1)</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print(list1)</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 (list2)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list3 =list1+list2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print(list1)</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 (list2)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 (list3)</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for i in list2:</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 list1.append(i)</a:t>
            </a:r>
            <a:endParaRPr sz="12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chemeClr val="dk1"/>
                </a:solidFill>
                <a:highlight>
                  <a:srgbClr val="FFFFFE"/>
                </a:highlight>
                <a:latin typeface="Courier New"/>
                <a:ea typeface="Courier New"/>
                <a:cs typeface="Courier New"/>
                <a:sym typeface="Courier New"/>
              </a:rPr>
              <a:t>print (list1)</a:t>
            </a:r>
            <a:endParaRPr sz="12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sz="2000"/>
          </a:p>
        </p:txBody>
      </p:sp>
      <p:sp>
        <p:nvSpPr>
          <p:cNvPr id="551" name="Google Shape;551;p95"/>
          <p:cNvSpPr txBox="1"/>
          <p:nvPr>
            <p:ph type="title"/>
          </p:nvPr>
        </p:nvSpPr>
        <p:spPr>
          <a:xfrm>
            <a:off x="0" y="-44102"/>
            <a:ext cx="7039800" cy="743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 </a:t>
            </a:r>
            <a:endParaRPr/>
          </a:p>
        </p:txBody>
      </p:sp>
      <p:pic>
        <p:nvPicPr>
          <p:cNvPr id="552" name="Google Shape;552;p95"/>
          <p:cNvPicPr preferRelativeResize="0"/>
          <p:nvPr/>
        </p:nvPicPr>
        <p:blipFill>
          <a:blip r:embed="rId3">
            <a:alphaModFix/>
          </a:blip>
          <a:stretch>
            <a:fillRect/>
          </a:stretch>
        </p:blipFill>
        <p:spPr>
          <a:xfrm>
            <a:off x="2809875" y="976888"/>
            <a:ext cx="5238750" cy="21050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6"/>
          <p:cNvSpPr txBox="1"/>
          <p:nvPr>
            <p:ph idx="1" type="body"/>
          </p:nvPr>
        </p:nvSpPr>
        <p:spPr>
          <a:xfrm>
            <a:off x="548275" y="1352675"/>
            <a:ext cx="7039800" cy="3429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a:solidFill>
                  <a:srgbClr val="000000"/>
                </a:solidFill>
              </a:rPr>
              <a:t>copy():</a:t>
            </a:r>
            <a:r>
              <a:rPr lang="en-GB">
                <a:solidFill>
                  <a:srgbClr val="000000"/>
                </a:solidFill>
              </a:rPr>
              <a:t> newList = oldList.copy()</a:t>
            </a:r>
            <a:endParaRPr>
              <a:solidFill>
                <a:srgbClr val="000000"/>
              </a:solidFill>
            </a:endParaRPr>
          </a:p>
          <a:p>
            <a:pPr indent="0" lvl="0" marL="0" rtl="0" algn="l">
              <a:spcBef>
                <a:spcPts val="800"/>
              </a:spcBef>
              <a:spcAft>
                <a:spcPts val="0"/>
              </a:spcAft>
              <a:buNone/>
            </a:pPr>
            <a:r>
              <a:rPr lang="en-GB">
                <a:solidFill>
                  <a:srgbClr val="000000"/>
                </a:solidFill>
              </a:rPr>
              <a:t>Example:</a:t>
            </a:r>
            <a:endParaRPr sz="2500">
              <a:solidFill>
                <a:srgbClr val="000000"/>
              </a:solidFill>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myList =[4,3,4,5,8,7,4,7,1,4]</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newList = myList.copy()</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750">
                <a:solidFill>
                  <a:schemeClr val="dk1"/>
                </a:solidFill>
                <a:highlight>
                  <a:srgbClr val="FFFFFE"/>
                </a:highlight>
                <a:latin typeface="Courier New"/>
                <a:ea typeface="Courier New"/>
                <a:cs typeface="Courier New"/>
                <a:sym typeface="Courier New"/>
              </a:rPr>
              <a:t>list():</a:t>
            </a:r>
            <a:r>
              <a:rPr lang="en-GB" sz="1750">
                <a:solidFill>
                  <a:schemeClr val="dk1"/>
                </a:solidFill>
                <a:highlight>
                  <a:srgbClr val="FFFFFE"/>
                </a:highlight>
                <a:latin typeface="Courier New"/>
                <a:ea typeface="Courier New"/>
                <a:cs typeface="Courier New"/>
                <a:sym typeface="Courier New"/>
              </a:rPr>
              <a:t>newList = list(oldList)</a:t>
            </a:r>
            <a:endParaRPr sz="17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rPr lang="en-GB">
                <a:solidFill>
                  <a:schemeClr val="dk1"/>
                </a:solidFill>
              </a:rPr>
              <a:t>Example:</a:t>
            </a:r>
            <a:endParaRPr sz="2500">
              <a:solidFill>
                <a:schemeClr val="dk1"/>
              </a:solidFill>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myList =[4,3,4,5,8,7,4,7,1,4]</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newList = list(myList)</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7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a:p>
        </p:txBody>
      </p:sp>
      <p:sp>
        <p:nvSpPr>
          <p:cNvPr id="558" name="Google Shape;558;p96"/>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Make copy: </a:t>
            </a:r>
            <a:r>
              <a:rPr lang="en-GB" sz="1900"/>
              <a:t>create a copy of the list and store it in a new location</a:t>
            </a:r>
            <a:r>
              <a:rPr lang="en-GB"/>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7"/>
          <p:cNvSpPr txBox="1"/>
          <p:nvPr>
            <p:ph idx="1" type="body"/>
          </p:nvPr>
        </p:nvSpPr>
        <p:spPr>
          <a:xfrm>
            <a:off x="329475" y="1131350"/>
            <a:ext cx="7374000" cy="35169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1550">
                <a:solidFill>
                  <a:schemeClr val="dk1"/>
                </a:solidFill>
                <a:highlight>
                  <a:srgbClr val="FFFFFE"/>
                </a:highlight>
                <a:latin typeface="Courier New"/>
                <a:ea typeface="Courier New"/>
                <a:cs typeface="Courier New"/>
                <a:sym typeface="Courier New"/>
              </a:rPr>
              <a:t>myList.count(value)</a:t>
            </a:r>
            <a:endParaRPr sz="15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750">
                <a:solidFill>
                  <a:schemeClr val="dk1"/>
                </a:solidFill>
                <a:highlight>
                  <a:srgbClr val="FFFFFE"/>
                </a:highlight>
                <a:latin typeface="Courier New"/>
                <a:ea typeface="Courier New"/>
                <a:cs typeface="Courier New"/>
                <a:sym typeface="Courier New"/>
              </a:rPr>
              <a:t>Example: </a:t>
            </a:r>
            <a:endParaRPr b="1"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chemeClr val="dk1"/>
                </a:solidFill>
                <a:highlight>
                  <a:srgbClr val="FFFFFE"/>
                </a:highlight>
                <a:latin typeface="Courier New"/>
                <a:ea typeface="Courier New"/>
                <a:cs typeface="Courier New"/>
                <a:sym typeface="Courier New"/>
              </a:rPr>
              <a:t>myList =[4,3,4,5,8,7,4,7,1,4]</a:t>
            </a:r>
            <a:endParaRPr sz="15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chemeClr val="dk1"/>
                </a:solidFill>
                <a:highlight>
                  <a:srgbClr val="FFFFFE"/>
                </a:highlight>
                <a:latin typeface="Courier New"/>
                <a:ea typeface="Courier New"/>
                <a:cs typeface="Courier New"/>
                <a:sym typeface="Courier New"/>
              </a:rPr>
              <a:t>print(myList.count(4))</a:t>
            </a:r>
            <a:endParaRPr sz="15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chemeClr val="dk1"/>
                </a:solidFill>
                <a:highlight>
                  <a:srgbClr val="FFFFFE"/>
                </a:highlight>
                <a:latin typeface="Courier New"/>
                <a:ea typeface="Courier New"/>
                <a:cs typeface="Courier New"/>
                <a:sym typeface="Courier New"/>
              </a:rPr>
              <a:t>print(myList.count(3))</a:t>
            </a:r>
            <a:endParaRPr sz="15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chemeClr val="dk1"/>
                </a:solidFill>
                <a:highlight>
                  <a:srgbClr val="FFFFFE"/>
                </a:highlight>
                <a:latin typeface="Courier New"/>
                <a:ea typeface="Courier New"/>
                <a:cs typeface="Courier New"/>
                <a:sym typeface="Courier New"/>
              </a:rPr>
              <a:t>print(myList.count(9))</a:t>
            </a:r>
            <a:endParaRPr sz="15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a:p>
        </p:txBody>
      </p:sp>
      <p:sp>
        <p:nvSpPr>
          <p:cNvPr id="564" name="Google Shape;564;p97"/>
          <p:cNvSpPr txBox="1"/>
          <p:nvPr>
            <p:ph type="title"/>
          </p:nvPr>
        </p:nvSpPr>
        <p:spPr>
          <a:xfrm>
            <a:off x="121300" y="90175"/>
            <a:ext cx="78885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Count duplicates: </a:t>
            </a:r>
            <a:r>
              <a:rPr lang="en-GB" sz="2200"/>
              <a:t>count how many times a value was repeated inside a list </a:t>
            </a:r>
            <a:endParaRPr sz="2200"/>
          </a:p>
        </p:txBody>
      </p:sp>
      <p:pic>
        <p:nvPicPr>
          <p:cNvPr id="565" name="Google Shape;565;p97"/>
          <p:cNvPicPr preferRelativeResize="0"/>
          <p:nvPr/>
        </p:nvPicPr>
        <p:blipFill>
          <a:blip r:embed="rId3">
            <a:alphaModFix/>
          </a:blip>
          <a:stretch>
            <a:fillRect/>
          </a:stretch>
        </p:blipFill>
        <p:spPr>
          <a:xfrm>
            <a:off x="4612200" y="2854800"/>
            <a:ext cx="952500" cy="809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8"/>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list.sort() # alphabetically</a:t>
            </a:r>
            <a:endParaRPr>
              <a:solidFill>
                <a:srgbClr val="000000"/>
              </a:solidFill>
            </a:endParaRPr>
          </a:p>
          <a:p>
            <a:pPr indent="0" lvl="0" marL="0" rtl="0" algn="l">
              <a:spcBef>
                <a:spcPts val="800"/>
              </a:spcBef>
              <a:spcAft>
                <a:spcPts val="0"/>
              </a:spcAft>
              <a:buNone/>
            </a:pPr>
            <a:r>
              <a:rPr lang="en-GB">
                <a:solidFill>
                  <a:schemeClr val="dk1"/>
                </a:solidFill>
              </a:rPr>
              <a:t>list.sort() # numerically</a:t>
            </a:r>
            <a:endParaRPr>
              <a:solidFill>
                <a:schemeClr val="dk1"/>
              </a:solidFill>
            </a:endParaRPr>
          </a:p>
          <a:p>
            <a:pPr indent="0" lvl="0" marL="0" rtl="0" algn="l">
              <a:spcBef>
                <a:spcPts val="800"/>
              </a:spcBef>
              <a:spcAft>
                <a:spcPts val="0"/>
              </a:spcAft>
              <a:buNone/>
            </a:pPr>
            <a:r>
              <a:rPr lang="en-GB">
                <a:solidFill>
                  <a:schemeClr val="dk1"/>
                </a:solidFill>
              </a:rPr>
              <a:t>list.sort(reverse = True) # numerically descending</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571" name="Google Shape;571;p98"/>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Sort lists:</a:t>
            </a:r>
            <a:endParaRPr b="1"/>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9"/>
          <p:cNvSpPr txBox="1"/>
          <p:nvPr>
            <p:ph idx="1" type="body"/>
          </p:nvPr>
        </p:nvSpPr>
        <p:spPr>
          <a:xfrm>
            <a:off x="628650" y="1463170"/>
            <a:ext cx="7039800" cy="32199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myList =[4,3,4,5,8,7,4,7,1,4]</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wordsList=["cat","dog","apple"]</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myList.sort(reverse = True)</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print(myList)</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myList.sort()</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print(myList)</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wordsList.sort()</a:t>
            </a:r>
            <a:endParaRPr sz="17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print(wordsList)</a:t>
            </a:r>
            <a:endParaRPr sz="1750">
              <a:solidFill>
                <a:schemeClr val="dk1"/>
              </a:solidFill>
              <a:highlight>
                <a:srgbClr val="FFFFFE"/>
              </a:highlight>
              <a:latin typeface="Courier New"/>
              <a:ea typeface="Courier New"/>
              <a:cs typeface="Courier New"/>
              <a:sym typeface="Courier New"/>
            </a:endParaRPr>
          </a:p>
          <a:p>
            <a:pPr indent="0" lvl="0" marL="0" rtl="0" algn="l">
              <a:spcBef>
                <a:spcPts val="800"/>
              </a:spcBef>
              <a:spcAft>
                <a:spcPts val="0"/>
              </a:spcAft>
              <a:buNone/>
            </a:pPr>
            <a:r>
              <a:t/>
            </a:r>
            <a:endParaRPr/>
          </a:p>
        </p:txBody>
      </p:sp>
      <p:sp>
        <p:nvSpPr>
          <p:cNvPr id="577" name="Google Shape;577;p99"/>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Example: </a:t>
            </a:r>
            <a:endParaRPr/>
          </a:p>
        </p:txBody>
      </p:sp>
      <p:pic>
        <p:nvPicPr>
          <p:cNvPr id="578" name="Google Shape;578;p99"/>
          <p:cNvPicPr preferRelativeResize="0"/>
          <p:nvPr/>
        </p:nvPicPr>
        <p:blipFill>
          <a:blip r:embed="rId3">
            <a:alphaModFix/>
          </a:blip>
          <a:stretch>
            <a:fillRect/>
          </a:stretch>
        </p:blipFill>
        <p:spPr>
          <a:xfrm>
            <a:off x="4878480" y="2058438"/>
            <a:ext cx="4099325" cy="202936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00"/>
          <p:cNvSpPr txBox="1"/>
          <p:nvPr>
            <p:ph idx="1" type="body"/>
          </p:nvPr>
        </p:nvSpPr>
        <p:spPr>
          <a:xfrm>
            <a:off x="207025" y="751951"/>
            <a:ext cx="7461300" cy="3901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rPr>
              <a:t>Write a program that fills a list using numeric data received from user until the user types quit, then shows the length of the list and sorts the numbers ascendantly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Write  a program that removes duplicates from a list</a:t>
            </a:r>
            <a:endParaRPr>
              <a:solidFill>
                <a:srgbClr val="000000"/>
              </a:solidFill>
            </a:endParaRPr>
          </a:p>
          <a:p>
            <a:pPr indent="0" lvl="0" marL="0" rtl="0" algn="l">
              <a:spcBef>
                <a:spcPts val="800"/>
              </a:spcBef>
              <a:spcAft>
                <a:spcPts val="0"/>
              </a:spcAft>
              <a:buNone/>
            </a:pPr>
            <a:r>
              <a:rPr lang="en-GB">
                <a:solidFill>
                  <a:srgbClr val="000000"/>
                </a:solidFill>
              </a:rPr>
              <a:t>[2,4,6,4,3,2,3,4,6,7,3,9]</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Write a program that creates a list of 5 items filled by the user, if the user repeats one of the items the program will ask the user to enter a new value.</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lang="en-GB">
                <a:solidFill>
                  <a:srgbClr val="000000"/>
                </a:solidFill>
              </a:rPr>
              <a:t> </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584" name="Google Shape;584;p100"/>
          <p:cNvSpPr txBox="1"/>
          <p:nvPr>
            <p:ph type="title"/>
          </p:nvPr>
        </p:nvSpPr>
        <p:spPr>
          <a:xfrm>
            <a:off x="138800" y="90150"/>
            <a:ext cx="7039800" cy="55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3000"/>
              <a:t>Exercices: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520475" y="1268045"/>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chemeClr val="dk1"/>
                </a:solidFill>
              </a:rPr>
              <a:t>Flow diagram/ instructions</a:t>
            </a:r>
            <a:endParaRPr>
              <a:solidFill>
                <a:schemeClr val="dk1"/>
              </a:solidFill>
            </a:endParaRPr>
          </a:p>
          <a:p>
            <a:pPr indent="0" lvl="0" marL="0" rtl="0" algn="l">
              <a:spcBef>
                <a:spcPts val="800"/>
              </a:spcBef>
              <a:spcAft>
                <a:spcPts val="0"/>
              </a:spcAft>
              <a:buNone/>
            </a:pPr>
            <a:r>
              <a:rPr lang="en-GB">
                <a:solidFill>
                  <a:schemeClr val="dk1"/>
                </a:solidFill>
              </a:rPr>
              <a:t>Index</a:t>
            </a:r>
            <a:endParaRPr>
              <a:solidFill>
                <a:schemeClr val="dk1"/>
              </a:solidFill>
            </a:endParaRPr>
          </a:p>
          <a:p>
            <a:pPr indent="0" lvl="0" marL="0" rtl="0" algn="l">
              <a:spcBef>
                <a:spcPts val="800"/>
              </a:spcBef>
              <a:spcAft>
                <a:spcPts val="0"/>
              </a:spcAft>
              <a:buNone/>
            </a:pPr>
            <a:r>
              <a:rPr lang="en-GB">
                <a:solidFill>
                  <a:schemeClr val="dk1"/>
                </a:solidFill>
              </a:rPr>
              <a:t>Variables</a:t>
            </a:r>
            <a:endParaRPr>
              <a:solidFill>
                <a:schemeClr val="dk1"/>
              </a:solidFill>
            </a:endParaRPr>
          </a:p>
          <a:p>
            <a:pPr indent="0" lvl="0" marL="0" rtl="0" algn="l">
              <a:spcBef>
                <a:spcPts val="800"/>
              </a:spcBef>
              <a:spcAft>
                <a:spcPts val="0"/>
              </a:spcAft>
              <a:buNone/>
            </a:pPr>
            <a:r>
              <a:rPr lang="en-GB">
                <a:solidFill>
                  <a:schemeClr val="dk1"/>
                </a:solidFill>
              </a:rPr>
              <a:t>Data types</a:t>
            </a:r>
            <a:endParaRPr>
              <a:solidFill>
                <a:schemeClr val="dk1"/>
              </a:solidFill>
            </a:endParaRPr>
          </a:p>
          <a:p>
            <a:pPr indent="0" lvl="0" marL="0" rtl="0" algn="l">
              <a:spcBef>
                <a:spcPts val="800"/>
              </a:spcBef>
              <a:spcAft>
                <a:spcPts val="0"/>
              </a:spcAft>
              <a:buNone/>
            </a:pPr>
            <a:r>
              <a:rPr lang="en-GB">
                <a:solidFill>
                  <a:schemeClr val="dk1"/>
                </a:solidFill>
              </a:rPr>
              <a:t>Functions (return/ non-return)</a:t>
            </a:r>
            <a:endParaRPr>
              <a:solidFill>
                <a:schemeClr val="dk1"/>
              </a:solidFill>
            </a:endParaRPr>
          </a:p>
          <a:p>
            <a:pPr indent="0" lvl="0" marL="0" rtl="0" algn="l">
              <a:spcBef>
                <a:spcPts val="800"/>
              </a:spcBef>
              <a:spcAft>
                <a:spcPts val="0"/>
              </a:spcAft>
              <a:buNone/>
            </a:pPr>
            <a:r>
              <a:rPr lang="en-GB">
                <a:solidFill>
                  <a:schemeClr val="dk1"/>
                </a:solidFill>
              </a:rPr>
              <a:t>Parameters</a:t>
            </a:r>
            <a:endParaRPr>
              <a:solidFill>
                <a:schemeClr val="dk1"/>
              </a:solidFill>
            </a:endParaRPr>
          </a:p>
          <a:p>
            <a:pPr indent="0" lvl="0" marL="0" rtl="0" algn="l">
              <a:spcBef>
                <a:spcPts val="800"/>
              </a:spcBef>
              <a:spcAft>
                <a:spcPts val="0"/>
              </a:spcAft>
              <a:buNone/>
            </a:pPr>
            <a:r>
              <a:rPr lang="en-GB">
                <a:solidFill>
                  <a:schemeClr val="dk1"/>
                </a:solidFill>
              </a:rPr>
              <a:t>Decision making</a:t>
            </a:r>
            <a:endParaRPr>
              <a:solidFill>
                <a:schemeClr val="dk1"/>
              </a:solidFill>
            </a:endParaRPr>
          </a:p>
          <a:p>
            <a:pPr indent="0" lvl="0" marL="0" rtl="0" algn="l">
              <a:spcBef>
                <a:spcPts val="800"/>
              </a:spcBef>
              <a:spcAft>
                <a:spcPts val="0"/>
              </a:spcAft>
              <a:buNone/>
            </a:pPr>
            <a:r>
              <a:rPr lang="en-GB">
                <a:solidFill>
                  <a:schemeClr val="dk1"/>
                </a:solidFill>
              </a:rPr>
              <a:t>Arithmetic and logic operations</a:t>
            </a:r>
            <a:endParaRPr>
              <a:solidFill>
                <a:schemeClr val="dk1"/>
              </a:solidFill>
            </a:endParaRPr>
          </a:p>
          <a:p>
            <a:pPr indent="0" lvl="0" marL="0" rtl="0" algn="l">
              <a:spcBef>
                <a:spcPts val="800"/>
              </a:spcBef>
              <a:spcAft>
                <a:spcPts val="0"/>
              </a:spcAft>
              <a:buNone/>
            </a:pPr>
            <a:r>
              <a:rPr lang="en-GB">
                <a:solidFill>
                  <a:schemeClr val="dk1"/>
                </a:solidFill>
              </a:rPr>
              <a:t>Loops</a:t>
            </a:r>
            <a:endParaRPr>
              <a:solidFill>
                <a:schemeClr val="dk1"/>
              </a:solidFill>
            </a:endParaRPr>
          </a:p>
          <a:p>
            <a:pPr indent="0" lvl="0" marL="0" rtl="0" algn="l">
              <a:spcBef>
                <a:spcPts val="800"/>
              </a:spcBef>
              <a:spcAft>
                <a:spcPts val="0"/>
              </a:spcAft>
              <a:buNone/>
            </a:pPr>
            <a:r>
              <a:t/>
            </a:r>
            <a:endParaRPr>
              <a:solidFill>
                <a:schemeClr val="dk1"/>
              </a:solidFill>
            </a:endParaRPr>
          </a:p>
        </p:txBody>
      </p:sp>
      <p:sp>
        <p:nvSpPr>
          <p:cNvPr id="148" name="Google Shape;148;p29"/>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Basic concepts:</a:t>
            </a:r>
            <a:endParaRPr b="1"/>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1"/>
          <p:cNvSpPr txBox="1"/>
          <p:nvPr/>
        </p:nvSpPr>
        <p:spPr>
          <a:xfrm>
            <a:off x="1614675" y="1544156"/>
            <a:ext cx="5374500" cy="1563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591" name="Google Shape;591;p101"/>
          <p:cNvSpPr txBox="1"/>
          <p:nvPr/>
        </p:nvSpPr>
        <p:spPr>
          <a:xfrm>
            <a:off x="1614675" y="379698"/>
            <a:ext cx="5703000" cy="32286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GB" sz="4500">
                <a:latin typeface="Century Gothic"/>
                <a:ea typeface="Century Gothic"/>
                <a:cs typeface="Century Gothic"/>
                <a:sym typeface="Century Gothic"/>
              </a:rPr>
              <a:t>Session 9+10</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a:p>
            <a:pPr indent="0" lvl="0" marL="0" rtl="0" algn="ctr">
              <a:spcBef>
                <a:spcPts val="0"/>
              </a:spcBef>
              <a:spcAft>
                <a:spcPts val="0"/>
              </a:spcAft>
              <a:buNone/>
            </a:pPr>
            <a:r>
              <a:rPr b="1" lang="en-GB" sz="4500">
                <a:latin typeface="Century Gothic"/>
                <a:ea typeface="Century Gothic"/>
                <a:cs typeface="Century Gothic"/>
                <a:sym typeface="Century Gothic"/>
              </a:rPr>
              <a:t>Tuples, sets , dictionaries</a:t>
            </a:r>
            <a:endParaRPr b="1" sz="4500">
              <a:latin typeface="Century Gothic"/>
              <a:ea typeface="Century Gothic"/>
              <a:cs typeface="Century Gothic"/>
              <a:sym typeface="Century Gothic"/>
            </a:endParaRPr>
          </a:p>
          <a:p>
            <a:pPr indent="0" lvl="0" marL="0" rtl="0" algn="ctr">
              <a:spcBef>
                <a:spcPts val="0"/>
              </a:spcBef>
              <a:spcAft>
                <a:spcPts val="0"/>
              </a:spcAft>
              <a:buNone/>
            </a:pPr>
            <a:r>
              <a:t/>
            </a:r>
            <a:endParaRPr b="1" sz="4500">
              <a:latin typeface="Century Gothic"/>
              <a:ea typeface="Century Gothic"/>
              <a:cs typeface="Century Gothic"/>
              <a:sym typeface="Century Gothic"/>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2"/>
          <p:cNvSpPr txBox="1"/>
          <p:nvPr>
            <p:ph idx="1" type="body"/>
          </p:nvPr>
        </p:nvSpPr>
        <p:spPr>
          <a:xfrm>
            <a:off x="2392775" y="1381300"/>
            <a:ext cx="2286000" cy="1815900"/>
          </a:xfrm>
          <a:prstGeom prst="rect">
            <a:avLst/>
          </a:prstGeom>
        </p:spPr>
        <p:txBody>
          <a:bodyPr anchorCtr="0" anchor="t" bIns="34275" lIns="68575" spcFirstLastPara="1" rIns="68575" wrap="square" tIns="34275">
            <a:noAutofit/>
          </a:bodyPr>
          <a:lstStyle/>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Tuples</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Sets</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279400" lvl="0" marL="342900" rtl="0" algn="l">
              <a:lnSpc>
                <a:spcPct val="100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dictionaries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l">
              <a:lnSpc>
                <a:spcPct val="100000"/>
              </a:lnSpc>
              <a:spcBef>
                <a:spcPts val="0"/>
              </a:spcBef>
              <a:spcAft>
                <a:spcPts val="0"/>
              </a:spcAft>
              <a:buNone/>
            </a:pPr>
            <a:r>
              <a:t/>
            </a:r>
            <a:endParaRPr>
              <a:solidFill>
                <a:schemeClr val="dk1"/>
              </a:solidFill>
              <a:latin typeface="Arial"/>
              <a:ea typeface="Arial"/>
              <a:cs typeface="Arial"/>
              <a:sym typeface="Arial"/>
            </a:endParaRPr>
          </a:p>
        </p:txBody>
      </p:sp>
      <p:sp>
        <p:nvSpPr>
          <p:cNvPr id="597" name="Google Shape;597;p102"/>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objectives</a:t>
            </a:r>
            <a:r>
              <a:rPr lang="en-GB"/>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3"/>
          <p:cNvSpPr txBox="1"/>
          <p:nvPr>
            <p:ph idx="1" type="body"/>
          </p:nvPr>
        </p:nvSpPr>
        <p:spPr>
          <a:xfrm>
            <a:off x="529575" y="816525"/>
            <a:ext cx="7039800" cy="44349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Tuple items are ordered, unchangeable, and allow duplicate values.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Tuple items are indexed, the first item has index </a:t>
            </a:r>
            <a:r>
              <a:rPr lang="en-GB" sz="1200">
                <a:solidFill>
                  <a:srgbClr val="DC143C"/>
                </a:solidFill>
                <a:highlight>
                  <a:srgbClr val="F1F1F1"/>
                </a:highlight>
                <a:latin typeface="Courier New"/>
                <a:ea typeface="Courier New"/>
                <a:cs typeface="Courier New"/>
                <a:sym typeface="Courier New"/>
              </a:rPr>
              <a:t>[0]</a:t>
            </a:r>
            <a:r>
              <a:rPr lang="en-GB" sz="1150">
                <a:solidFill>
                  <a:schemeClr val="dk1"/>
                </a:solidFill>
                <a:highlight>
                  <a:srgbClr val="FFFFFF"/>
                </a:highlight>
                <a:latin typeface="Verdana"/>
                <a:ea typeface="Verdana"/>
                <a:cs typeface="Verdana"/>
                <a:sym typeface="Verdana"/>
              </a:rPr>
              <a:t>, the second item has index </a:t>
            </a:r>
            <a:r>
              <a:rPr lang="en-GB" sz="1200">
                <a:solidFill>
                  <a:srgbClr val="DC143C"/>
                </a:solidFill>
                <a:highlight>
                  <a:srgbClr val="F1F1F1"/>
                </a:highlight>
                <a:latin typeface="Courier New"/>
                <a:ea typeface="Courier New"/>
                <a:cs typeface="Courier New"/>
                <a:sym typeface="Courier New"/>
              </a:rPr>
              <a:t>[1]</a:t>
            </a:r>
            <a:r>
              <a:rPr lang="en-GB" sz="1150">
                <a:solidFill>
                  <a:schemeClr val="dk1"/>
                </a:solidFill>
                <a:highlight>
                  <a:srgbClr val="FFFFFF"/>
                </a:highlight>
                <a:latin typeface="Verdana"/>
                <a:ea typeface="Verdana"/>
                <a:cs typeface="Verdana"/>
                <a:sym typeface="Verdana"/>
              </a:rPr>
              <a:t> etc</a:t>
            </a:r>
            <a:r>
              <a:rPr lang="en-GB" sz="1150">
                <a:solidFill>
                  <a:schemeClr val="dk1"/>
                </a:solidFill>
                <a:highlight>
                  <a:srgbClr val="FFFFFF"/>
                </a:highlight>
                <a:latin typeface="Verdana"/>
                <a:ea typeface="Verdana"/>
                <a:cs typeface="Verdana"/>
                <a:sym typeface="Verdana"/>
              </a:rPr>
              <a: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Ordered</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When we say that tuples are ordered, it means that the items have a defined order, and that order will not change.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Unchangeable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Tuples are unchangeable, meaning that we cannot change, add or remove items after the tuple has been created.</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Allow Duplicates</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Since tuple are indexed, tuples can have items with the same value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t/>
            </a:r>
            <a:endParaRPr sz="1150">
              <a:solidFill>
                <a:schemeClr val="dk1"/>
              </a:solidFill>
              <a:highlight>
                <a:srgbClr val="FFFFFF"/>
              </a:highlight>
              <a:latin typeface="Arial"/>
              <a:ea typeface="Arial"/>
              <a:cs typeface="Arial"/>
              <a:sym typeface="Arial"/>
            </a:endParaRPr>
          </a:p>
        </p:txBody>
      </p:sp>
      <p:sp>
        <p:nvSpPr>
          <p:cNvPr id="603" name="Google Shape;603;p103"/>
          <p:cNvSpPr txBox="1"/>
          <p:nvPr>
            <p:ph type="title"/>
          </p:nvPr>
        </p:nvSpPr>
        <p:spPr>
          <a:xfrm>
            <a:off x="462450" y="116625"/>
            <a:ext cx="7039800" cy="699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latin typeface="Arial"/>
                <a:ea typeface="Arial"/>
                <a:cs typeface="Arial"/>
                <a:sym typeface="Arial"/>
              </a:rPr>
              <a:t>Tuples</a:t>
            </a:r>
            <a:r>
              <a:rPr lang="en-GB">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4"/>
          <p:cNvSpPr txBox="1"/>
          <p:nvPr>
            <p:ph idx="1" type="body"/>
          </p:nvPr>
        </p:nvSpPr>
        <p:spPr>
          <a:xfrm>
            <a:off x="497425" y="868350"/>
            <a:ext cx="7039800" cy="4374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a:solidFill>
                  <a:srgbClr val="000000"/>
                </a:solidFill>
                <a:latin typeface="Arial"/>
                <a:ea typeface="Arial"/>
                <a:cs typeface="Arial"/>
                <a:sym typeface="Arial"/>
              </a:rPr>
              <a:t>Method 1</a:t>
            </a:r>
            <a:r>
              <a:rPr lang="en-GB">
                <a:solidFill>
                  <a:srgbClr val="000000"/>
                </a:solidFill>
                <a:latin typeface="Arial"/>
                <a:ea typeface="Arial"/>
                <a:cs typeface="Arial"/>
                <a:sym typeface="Arial"/>
              </a:rPr>
              <a:t>: using brackets</a:t>
            </a:r>
            <a:endParaRPr>
              <a:solidFill>
                <a:srgbClr val="000000"/>
              </a:solidFill>
              <a:latin typeface="Arial"/>
              <a:ea typeface="Arial"/>
              <a:cs typeface="Arial"/>
              <a:sym typeface="Arial"/>
            </a:endParaRPr>
          </a:p>
          <a:p>
            <a:pPr indent="0" lvl="0" marL="0" rtl="0" algn="l">
              <a:spcBef>
                <a:spcPts val="800"/>
              </a:spcBef>
              <a:spcAft>
                <a:spcPts val="0"/>
              </a:spcAft>
              <a:buNone/>
            </a:pPr>
            <a:r>
              <a:rPr lang="en-GB" sz="1500">
                <a:solidFill>
                  <a:srgbClr val="000000"/>
                </a:solidFill>
                <a:latin typeface="Arial"/>
                <a:ea typeface="Arial"/>
                <a:cs typeface="Arial"/>
                <a:sym typeface="Arial"/>
              </a:rPr>
              <a:t>tupleName</a:t>
            </a:r>
            <a:r>
              <a:rPr lang="en-GB" sz="1500">
                <a:solidFill>
                  <a:srgbClr val="000000"/>
                </a:solidFill>
                <a:latin typeface="Arial"/>
                <a:ea typeface="Arial"/>
                <a:cs typeface="Arial"/>
                <a:sym typeface="Arial"/>
              </a:rPr>
              <a:t> = (item1,item2,item3...)</a:t>
            </a:r>
            <a:endParaRPr>
              <a:solidFill>
                <a:srgbClr val="000000"/>
              </a:solidFill>
              <a:latin typeface="Arial"/>
              <a:ea typeface="Arial"/>
              <a:cs typeface="Arial"/>
              <a:sym typeface="Arial"/>
            </a:endParaRPr>
          </a:p>
          <a:p>
            <a:pPr indent="0" lvl="0" marL="0" rtl="0" algn="l">
              <a:spcBef>
                <a:spcPts val="800"/>
              </a:spcBef>
              <a:spcAft>
                <a:spcPts val="0"/>
              </a:spcAft>
              <a:buNone/>
            </a:pPr>
            <a:r>
              <a:rPr b="1" lang="en-GB">
                <a:solidFill>
                  <a:srgbClr val="000000"/>
                </a:solidFill>
                <a:latin typeface="Arial"/>
                <a:ea typeface="Arial"/>
                <a:cs typeface="Arial"/>
                <a:sym typeface="Arial"/>
              </a:rPr>
              <a:t>Method 2</a:t>
            </a:r>
            <a:r>
              <a:rPr lang="en-GB">
                <a:solidFill>
                  <a:srgbClr val="000000"/>
                </a:solidFill>
                <a:latin typeface="Arial"/>
                <a:ea typeface="Arial"/>
                <a:cs typeface="Arial"/>
                <a:sym typeface="Arial"/>
              </a:rPr>
              <a:t> : using tuple() constructor</a:t>
            </a:r>
            <a:endParaRPr>
              <a:solidFill>
                <a:srgbClr val="000000"/>
              </a:solidFill>
              <a:latin typeface="Arial"/>
              <a:ea typeface="Arial"/>
              <a:cs typeface="Arial"/>
              <a:sym typeface="Arial"/>
            </a:endParaRPr>
          </a:p>
          <a:p>
            <a:pPr indent="0" lvl="0" marL="114300" marR="114300" rtl="0" algn="l">
              <a:lnSpc>
                <a:spcPct val="115000"/>
              </a:lnSpc>
              <a:spcBef>
                <a:spcPts val="0"/>
              </a:spcBef>
              <a:spcAft>
                <a:spcPts val="0"/>
              </a:spcAft>
              <a:buNone/>
            </a:pPr>
            <a:r>
              <a:rPr lang="en-GB" sz="1550">
                <a:solidFill>
                  <a:schemeClr val="dk1"/>
                </a:solidFill>
                <a:highlight>
                  <a:srgbClr val="FFFFFF"/>
                </a:highlight>
                <a:latin typeface="Arial"/>
                <a:ea typeface="Arial"/>
                <a:cs typeface="Arial"/>
                <a:sym typeface="Arial"/>
              </a:rPr>
              <a:t>thistuple = tuple((</a:t>
            </a:r>
            <a:r>
              <a:rPr lang="en-GB" sz="1550">
                <a:solidFill>
                  <a:srgbClr val="A52A2A"/>
                </a:solidFill>
                <a:highlight>
                  <a:srgbClr val="FFFFFF"/>
                </a:highlight>
                <a:latin typeface="Arial"/>
                <a:ea typeface="Arial"/>
                <a:cs typeface="Arial"/>
                <a:sym typeface="Arial"/>
              </a:rPr>
              <a:t>"apple"</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"banana"</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"cherry"</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0"/>
              </a:spcBef>
              <a:spcAft>
                <a:spcPts val="0"/>
              </a:spcAft>
              <a:buClr>
                <a:schemeClr val="dk1"/>
              </a:buClr>
              <a:buSzPts val="1100"/>
              <a:buFont typeface="Arial"/>
              <a:buNone/>
            </a:pPr>
            <a:r>
              <a:t/>
            </a:r>
            <a:endParaRPr sz="155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b="1" lang="en-GB" sz="1900">
                <a:solidFill>
                  <a:srgbClr val="000000"/>
                </a:solidFill>
                <a:latin typeface="Arial"/>
                <a:ea typeface="Arial"/>
                <a:cs typeface="Arial"/>
                <a:sym typeface="Arial"/>
              </a:rPr>
              <a:t>Items can be accessed using index:</a:t>
            </a:r>
            <a:endParaRPr>
              <a:solidFill>
                <a:srgbClr val="000000"/>
              </a:solidFill>
              <a:latin typeface="Arial"/>
              <a:ea typeface="Arial"/>
              <a:cs typeface="Arial"/>
              <a:sym typeface="Arial"/>
            </a:endParaRPr>
          </a:p>
          <a:p>
            <a:pPr indent="0" lvl="0" marL="0" rtl="0" algn="l">
              <a:spcBef>
                <a:spcPts val="800"/>
              </a:spcBef>
              <a:spcAft>
                <a:spcPts val="0"/>
              </a:spcAft>
              <a:buNone/>
            </a:pPr>
            <a:r>
              <a:rPr lang="en-GB" sz="1500">
                <a:solidFill>
                  <a:srgbClr val="000000"/>
                </a:solidFill>
                <a:latin typeface="Arial"/>
                <a:ea typeface="Arial"/>
                <a:cs typeface="Arial"/>
                <a:sym typeface="Arial"/>
              </a:rPr>
              <a:t>print (tupleName [0])</a:t>
            </a:r>
            <a:endParaRPr sz="1500">
              <a:solidFill>
                <a:srgbClr val="000000"/>
              </a:solidFill>
              <a:latin typeface="Arial"/>
              <a:ea typeface="Arial"/>
              <a:cs typeface="Arial"/>
              <a:sym typeface="Arial"/>
            </a:endParaRPr>
          </a:p>
          <a:p>
            <a:pPr indent="0" lvl="0" marL="0" rtl="0" algn="l">
              <a:spcBef>
                <a:spcPts val="800"/>
              </a:spcBef>
              <a:spcAft>
                <a:spcPts val="0"/>
              </a:spcAft>
              <a:buNone/>
            </a:pPr>
            <a:r>
              <a:rPr lang="en-GB" sz="1500">
                <a:solidFill>
                  <a:schemeClr val="dk1"/>
                </a:solidFill>
                <a:latin typeface="Arial"/>
                <a:ea typeface="Arial"/>
                <a:cs typeface="Arial"/>
                <a:sym typeface="Arial"/>
              </a:rPr>
              <a:t>print (tupleName [2:4])</a:t>
            </a:r>
            <a:endParaRPr sz="1500">
              <a:solidFill>
                <a:schemeClr val="dk1"/>
              </a:solidFill>
              <a:latin typeface="Arial"/>
              <a:ea typeface="Arial"/>
              <a:cs typeface="Arial"/>
              <a:sym typeface="Arial"/>
            </a:endParaRPr>
          </a:p>
          <a:p>
            <a:pPr indent="0" lvl="0" marL="0" rtl="0" algn="l">
              <a:spcBef>
                <a:spcPts val="800"/>
              </a:spcBef>
              <a:spcAft>
                <a:spcPts val="0"/>
              </a:spcAft>
              <a:buNone/>
            </a:pPr>
            <a:r>
              <a:t/>
            </a:r>
            <a:endParaRPr sz="1500">
              <a:solidFill>
                <a:schemeClr val="dk1"/>
              </a:solidFill>
              <a:latin typeface="Arial"/>
              <a:ea typeface="Arial"/>
              <a:cs typeface="Arial"/>
              <a:sym typeface="Arial"/>
            </a:endParaRPr>
          </a:p>
          <a:p>
            <a:pPr indent="0" lvl="0" marL="0" rtl="0" algn="l">
              <a:spcBef>
                <a:spcPts val="800"/>
              </a:spcBef>
              <a:spcAft>
                <a:spcPts val="0"/>
              </a:spcAft>
              <a:buNone/>
            </a:pPr>
            <a:r>
              <a:rPr b="1" lang="en-GB">
                <a:solidFill>
                  <a:srgbClr val="000000"/>
                </a:solidFill>
                <a:latin typeface="Arial"/>
                <a:ea typeface="Arial"/>
                <a:cs typeface="Arial"/>
                <a:sym typeface="Arial"/>
              </a:rPr>
              <a:t>Items can be any data type:</a:t>
            </a:r>
            <a:endParaRPr b="1">
              <a:solidFill>
                <a:srgbClr val="000000"/>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GB" sz="1550">
                <a:solidFill>
                  <a:schemeClr val="dk1"/>
                </a:solidFill>
                <a:highlight>
                  <a:srgbClr val="FFFFFF"/>
                </a:highlight>
                <a:latin typeface="Arial"/>
                <a:ea typeface="Arial"/>
                <a:cs typeface="Arial"/>
                <a:sym typeface="Arial"/>
              </a:rPr>
              <a:t>tuple1 = (</a:t>
            </a:r>
            <a:r>
              <a:rPr lang="en-GB" sz="1550">
                <a:solidFill>
                  <a:srgbClr val="A52A2A"/>
                </a:solidFill>
                <a:highlight>
                  <a:srgbClr val="FFFFFF"/>
                </a:highlight>
                <a:latin typeface="Arial"/>
                <a:ea typeface="Arial"/>
                <a:cs typeface="Arial"/>
                <a:sym typeface="Arial"/>
              </a:rPr>
              <a:t>"apple"</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"banana"</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"cherry"</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GB" sz="1550">
                <a:solidFill>
                  <a:schemeClr val="dk1"/>
                </a:solidFill>
                <a:highlight>
                  <a:srgbClr val="FFFFFF"/>
                </a:highlight>
                <a:latin typeface="Arial"/>
                <a:ea typeface="Arial"/>
                <a:cs typeface="Arial"/>
                <a:sym typeface="Arial"/>
              </a:rPr>
              <a:t>tuple2 = (</a:t>
            </a:r>
            <a:r>
              <a:rPr lang="en-GB" sz="1550">
                <a:solidFill>
                  <a:srgbClr val="FF0000"/>
                </a:solidFill>
                <a:highlight>
                  <a:srgbClr val="FFFFFF"/>
                </a:highlight>
                <a:latin typeface="Arial"/>
                <a:ea typeface="Arial"/>
                <a:cs typeface="Arial"/>
                <a:sym typeface="Arial"/>
              </a:rPr>
              <a:t>1</a:t>
            </a:r>
            <a:r>
              <a:rPr lang="en-GB" sz="1550">
                <a:solidFill>
                  <a:schemeClr val="dk1"/>
                </a:solidFill>
                <a:highlight>
                  <a:srgbClr val="FFFFFF"/>
                </a:highlight>
                <a:latin typeface="Arial"/>
                <a:ea typeface="Arial"/>
                <a:cs typeface="Arial"/>
                <a:sym typeface="Arial"/>
              </a:rPr>
              <a:t>, </a:t>
            </a:r>
            <a:r>
              <a:rPr lang="en-GB" sz="1550">
                <a:solidFill>
                  <a:srgbClr val="FF0000"/>
                </a:solidFill>
                <a:highlight>
                  <a:srgbClr val="FFFFFF"/>
                </a:highlight>
                <a:latin typeface="Arial"/>
                <a:ea typeface="Arial"/>
                <a:cs typeface="Arial"/>
                <a:sym typeface="Arial"/>
              </a:rPr>
              <a:t>5</a:t>
            </a:r>
            <a:r>
              <a:rPr lang="en-GB" sz="1550">
                <a:solidFill>
                  <a:schemeClr val="dk1"/>
                </a:solidFill>
                <a:highlight>
                  <a:srgbClr val="FFFFFF"/>
                </a:highlight>
                <a:latin typeface="Arial"/>
                <a:ea typeface="Arial"/>
                <a:cs typeface="Arial"/>
                <a:sym typeface="Arial"/>
              </a:rPr>
              <a:t>, </a:t>
            </a:r>
            <a:r>
              <a:rPr lang="en-GB" sz="1550">
                <a:solidFill>
                  <a:srgbClr val="FF0000"/>
                </a:solidFill>
                <a:highlight>
                  <a:srgbClr val="FFFFFF"/>
                </a:highlight>
                <a:latin typeface="Arial"/>
                <a:ea typeface="Arial"/>
                <a:cs typeface="Arial"/>
                <a:sym typeface="Arial"/>
              </a:rPr>
              <a:t>7</a:t>
            </a:r>
            <a:r>
              <a:rPr lang="en-GB" sz="1550">
                <a:solidFill>
                  <a:schemeClr val="dk1"/>
                </a:solidFill>
                <a:highlight>
                  <a:srgbClr val="FFFFFF"/>
                </a:highlight>
                <a:latin typeface="Arial"/>
                <a:ea typeface="Arial"/>
                <a:cs typeface="Arial"/>
                <a:sym typeface="Arial"/>
              </a:rPr>
              <a:t>, </a:t>
            </a:r>
            <a:r>
              <a:rPr lang="en-GB" sz="1550">
                <a:solidFill>
                  <a:srgbClr val="FF0000"/>
                </a:solidFill>
                <a:highlight>
                  <a:srgbClr val="FFFFFF"/>
                </a:highlight>
                <a:latin typeface="Arial"/>
                <a:ea typeface="Arial"/>
                <a:cs typeface="Arial"/>
                <a:sym typeface="Arial"/>
              </a:rPr>
              <a:t>9</a:t>
            </a:r>
            <a:r>
              <a:rPr lang="en-GB" sz="1550">
                <a:solidFill>
                  <a:schemeClr val="dk1"/>
                </a:solidFill>
                <a:highlight>
                  <a:srgbClr val="FFFFFF"/>
                </a:highlight>
                <a:latin typeface="Arial"/>
                <a:ea typeface="Arial"/>
                <a:cs typeface="Arial"/>
                <a:sym typeface="Arial"/>
              </a:rPr>
              <a:t>, </a:t>
            </a:r>
            <a:r>
              <a:rPr lang="en-GB" sz="1550">
                <a:solidFill>
                  <a:srgbClr val="FF0000"/>
                </a:solidFill>
                <a:highlight>
                  <a:srgbClr val="FFFFFF"/>
                </a:highlight>
                <a:latin typeface="Arial"/>
                <a:ea typeface="Arial"/>
                <a:cs typeface="Arial"/>
                <a:sym typeface="Arial"/>
              </a:rPr>
              <a:t>3</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GB" sz="1550">
                <a:solidFill>
                  <a:schemeClr val="dk1"/>
                </a:solidFill>
                <a:highlight>
                  <a:srgbClr val="FFFFFF"/>
                </a:highlight>
                <a:latin typeface="Arial"/>
                <a:ea typeface="Arial"/>
                <a:cs typeface="Arial"/>
                <a:sym typeface="Arial"/>
              </a:rPr>
              <a:t>tuple3 = (</a:t>
            </a:r>
            <a:r>
              <a:rPr lang="en-GB" sz="1550">
                <a:solidFill>
                  <a:srgbClr val="0000CD"/>
                </a:solidFill>
                <a:highlight>
                  <a:srgbClr val="FFFFFF"/>
                </a:highlight>
                <a:latin typeface="Arial"/>
                <a:ea typeface="Arial"/>
                <a:cs typeface="Arial"/>
                <a:sym typeface="Arial"/>
              </a:rPr>
              <a:t>True</a:t>
            </a:r>
            <a:r>
              <a:rPr lang="en-GB" sz="1550">
                <a:solidFill>
                  <a:schemeClr val="dk1"/>
                </a:solidFill>
                <a:highlight>
                  <a:srgbClr val="FFFFFF"/>
                </a:highlight>
                <a:latin typeface="Arial"/>
                <a:ea typeface="Arial"/>
                <a:cs typeface="Arial"/>
                <a:sym typeface="Arial"/>
              </a:rPr>
              <a:t>, </a:t>
            </a:r>
            <a:r>
              <a:rPr lang="en-GB" sz="1550">
                <a:solidFill>
                  <a:srgbClr val="0000CD"/>
                </a:solidFill>
                <a:highlight>
                  <a:srgbClr val="FFFFFF"/>
                </a:highlight>
                <a:latin typeface="Arial"/>
                <a:ea typeface="Arial"/>
                <a:cs typeface="Arial"/>
                <a:sym typeface="Arial"/>
              </a:rPr>
              <a:t>False</a:t>
            </a:r>
            <a:r>
              <a:rPr lang="en-GB" sz="1550">
                <a:solidFill>
                  <a:schemeClr val="dk1"/>
                </a:solidFill>
                <a:highlight>
                  <a:srgbClr val="FFFFFF"/>
                </a:highlight>
                <a:latin typeface="Arial"/>
                <a:ea typeface="Arial"/>
                <a:cs typeface="Arial"/>
                <a:sym typeface="Arial"/>
              </a:rPr>
              <a:t>, </a:t>
            </a:r>
            <a:r>
              <a:rPr lang="en-GB" sz="1550">
                <a:solidFill>
                  <a:srgbClr val="0000CD"/>
                </a:solidFill>
                <a:highlight>
                  <a:srgbClr val="FFFFFF"/>
                </a:highlight>
                <a:latin typeface="Arial"/>
                <a:ea typeface="Arial"/>
                <a:cs typeface="Arial"/>
                <a:sym typeface="Arial"/>
              </a:rPr>
              <a:t>False</a:t>
            </a:r>
            <a:r>
              <a:rPr lang="en-GB" sz="1550">
                <a:solidFill>
                  <a:schemeClr val="dk1"/>
                </a:solidFill>
                <a:highlight>
                  <a:srgbClr val="FFFFFF"/>
                </a:highlight>
                <a:latin typeface="Arial"/>
                <a:ea typeface="Arial"/>
                <a:cs typeface="Arial"/>
                <a:sym typeface="Arial"/>
              </a:rPr>
              <a:t>)</a:t>
            </a:r>
            <a:endParaRPr b="1" sz="2200">
              <a:solidFill>
                <a:srgbClr val="000000"/>
              </a:solidFill>
              <a:latin typeface="Arial"/>
              <a:ea typeface="Arial"/>
              <a:cs typeface="Arial"/>
              <a:sym typeface="Arial"/>
            </a:endParaRPr>
          </a:p>
        </p:txBody>
      </p:sp>
      <p:sp>
        <p:nvSpPr>
          <p:cNvPr id="609" name="Google Shape;609;p104"/>
          <p:cNvSpPr txBox="1"/>
          <p:nvPr>
            <p:ph type="title"/>
          </p:nvPr>
        </p:nvSpPr>
        <p:spPr>
          <a:xfrm>
            <a:off x="383725" y="133874"/>
            <a:ext cx="7039800" cy="822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sz="3100"/>
              <a:t>Create a tuple:</a:t>
            </a:r>
            <a:endParaRPr b="1" sz="31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5"/>
          <p:cNvSpPr txBox="1"/>
          <p:nvPr>
            <p:ph idx="1" type="body"/>
          </p:nvPr>
        </p:nvSpPr>
        <p:spPr>
          <a:xfrm>
            <a:off x="628650" y="326577"/>
            <a:ext cx="7039800" cy="43566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Create Tuple With One Item</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To create a tuple with only one item, you have to add a comma after the item, otherwise Python will not recognize it as a tuple.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a:solidFill>
                  <a:schemeClr val="dk1"/>
                </a:solidFill>
                <a:latin typeface="Arial"/>
                <a:ea typeface="Arial"/>
                <a:cs typeface="Arial"/>
                <a:sym typeface="Arial"/>
              </a:rPr>
              <a:t>Example :</a:t>
            </a:r>
            <a:r>
              <a:rPr lang="en-GB" sz="1150">
                <a:solidFill>
                  <a:schemeClr val="dk1"/>
                </a:solidFill>
                <a:latin typeface="Verdana"/>
                <a:ea typeface="Verdana"/>
                <a:cs typeface="Verdana"/>
                <a:sym typeface="Verdana"/>
              </a:rPr>
              <a:t>One item tuple, remember the comma:</a:t>
            </a:r>
            <a:endParaRPr sz="1150">
              <a:solidFill>
                <a:schemeClr val="dk1"/>
              </a:solidFill>
              <a:latin typeface="Verdana"/>
              <a:ea typeface="Verdana"/>
              <a:cs typeface="Verdana"/>
              <a:sym typeface="Verdana"/>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thistuple = (</a:t>
            </a:r>
            <a:r>
              <a:rPr lang="en-GB" sz="1150">
                <a:solidFill>
                  <a:srgbClr val="A52A2A"/>
                </a:solidFill>
                <a:highlight>
                  <a:srgbClr val="FFFFFF"/>
                </a:highlight>
                <a:latin typeface="Courier New"/>
                <a:ea typeface="Courier New"/>
                <a:cs typeface="Courier New"/>
                <a:sym typeface="Courier New"/>
              </a:rPr>
              <a:t>"apple",</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0000CD"/>
                </a:solidFill>
                <a:highlight>
                  <a:srgbClr val="FFFFFF"/>
                </a:highlight>
                <a:latin typeface="Courier New"/>
                <a:ea typeface="Courier New"/>
                <a:cs typeface="Courier New"/>
                <a:sym typeface="Courier New"/>
              </a:rPr>
              <a:t>type</a:t>
            </a:r>
            <a:r>
              <a:rPr lang="en-GB" sz="1150">
                <a:solidFill>
                  <a:schemeClr val="dk1"/>
                </a:solidFill>
                <a:highlight>
                  <a:srgbClr val="FFFFFF"/>
                </a:highlight>
                <a:latin typeface="Courier New"/>
                <a:ea typeface="Courier New"/>
                <a:cs typeface="Courier New"/>
                <a:sym typeface="Courier New"/>
              </a:rPr>
              <a:t>(thistuple))</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8000"/>
                </a:solidFill>
                <a:highlight>
                  <a:srgbClr val="FFFFFF"/>
                </a:highlight>
                <a:latin typeface="Courier New"/>
                <a:ea typeface="Courier New"/>
                <a:cs typeface="Courier New"/>
                <a:sym typeface="Courier New"/>
              </a:rPr>
              <a:t>#NOT a tuple</a:t>
            </a:r>
            <a:endParaRPr sz="1150">
              <a:solidFill>
                <a:srgbClr val="008000"/>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thistuple = (</a:t>
            </a:r>
            <a:r>
              <a:rPr lang="en-GB" sz="1150">
                <a:solidFill>
                  <a:srgbClr val="A52A2A"/>
                </a:solidFill>
                <a:highlight>
                  <a:srgbClr val="FFFFFF"/>
                </a:highlight>
                <a:latin typeface="Courier New"/>
                <a:ea typeface="Courier New"/>
                <a:cs typeface="Courier New"/>
                <a:sym typeface="Courier New"/>
              </a:rPr>
              <a:t>"apple"</a:t>
            </a: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highlight>
                  <a:srgbClr val="FFFFFF"/>
                </a:highlight>
                <a:latin typeface="Courier New"/>
                <a:ea typeface="Courier New"/>
                <a:cs typeface="Courier New"/>
                <a:sym typeface="Courier New"/>
              </a:rPr>
              <a:t>print</a:t>
            </a:r>
            <a:r>
              <a:rPr lang="en-GB" sz="1150">
                <a:solidFill>
                  <a:schemeClr val="dk1"/>
                </a:solidFill>
                <a:highlight>
                  <a:srgbClr val="FFFFFF"/>
                </a:highlight>
                <a:latin typeface="Courier New"/>
                <a:ea typeface="Courier New"/>
                <a:cs typeface="Courier New"/>
                <a:sym typeface="Courier New"/>
              </a:rPr>
              <a:t>(</a:t>
            </a:r>
            <a:r>
              <a:rPr lang="en-GB" sz="1150">
                <a:solidFill>
                  <a:srgbClr val="0000CD"/>
                </a:solidFill>
                <a:highlight>
                  <a:srgbClr val="FFFFFF"/>
                </a:highlight>
                <a:latin typeface="Courier New"/>
                <a:ea typeface="Courier New"/>
                <a:cs typeface="Courier New"/>
                <a:sym typeface="Courier New"/>
              </a:rPr>
              <a:t>type</a:t>
            </a:r>
            <a:r>
              <a:rPr lang="en-GB" sz="1150">
                <a:solidFill>
                  <a:schemeClr val="dk1"/>
                </a:solidFill>
                <a:highlight>
                  <a:srgbClr val="FFFFFF"/>
                </a:highlight>
                <a:latin typeface="Courier New"/>
                <a:ea typeface="Courier New"/>
                <a:cs typeface="Courier New"/>
                <a:sym typeface="Courier New"/>
              </a:rPr>
              <a:t>(thistuple))</a:t>
            </a:r>
            <a:endParaRPr sz="115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6"/>
          <p:cNvSpPr txBox="1"/>
          <p:nvPr>
            <p:ph idx="1" type="body"/>
          </p:nvPr>
        </p:nvSpPr>
        <p:spPr>
          <a:xfrm>
            <a:off x="584925" y="649670"/>
            <a:ext cx="7039800" cy="3219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latin typeface="Arial"/>
                <a:ea typeface="Arial"/>
                <a:cs typeface="Arial"/>
                <a:sym typeface="Arial"/>
              </a:rPr>
              <a:t>type()</a:t>
            </a:r>
            <a:endParaRPr sz="24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From Python's perspective, tuples are defined as objects with the data type 'tuple':</a:t>
            </a:r>
            <a:endParaRPr sz="1150">
              <a:solidFill>
                <a:schemeClr val="dk1"/>
              </a:solidFill>
              <a:latin typeface="Verdana"/>
              <a:ea typeface="Verdana"/>
              <a:cs typeface="Verdana"/>
              <a:sym typeface="Verdana"/>
            </a:endParaRPr>
          </a:p>
          <a:p>
            <a:pPr indent="0" lvl="0" marL="139700" marR="139700" rtl="0" algn="l">
              <a:lnSpc>
                <a:spcPct val="115000"/>
              </a:lnSpc>
              <a:spcBef>
                <a:spcPts val="14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&lt;class 'tuple'&gt;</a:t>
            </a:r>
            <a:endParaRPr sz="1150">
              <a:solidFill>
                <a:schemeClr val="dk1"/>
              </a:solidFill>
              <a:latin typeface="Courier New"/>
              <a:ea typeface="Courier New"/>
              <a:cs typeface="Courier New"/>
              <a:sym typeface="Courier New"/>
            </a:endParaRPr>
          </a:p>
          <a:p>
            <a:pPr indent="0" lvl="0" marL="0" rtl="0" algn="l">
              <a:lnSpc>
                <a:spcPct val="115000"/>
              </a:lnSpc>
              <a:spcBef>
                <a:spcPts val="2600"/>
              </a:spcBef>
              <a:spcAft>
                <a:spcPts val="0"/>
              </a:spcAft>
              <a:buClr>
                <a:schemeClr val="dk1"/>
              </a:buClr>
              <a:buSzPts val="1100"/>
              <a:buFont typeface="Arial"/>
              <a:buNone/>
            </a:pPr>
            <a:r>
              <a:rPr lang="en-GB">
                <a:solidFill>
                  <a:schemeClr val="dk1"/>
                </a:solidFill>
                <a:latin typeface="Arial"/>
                <a:ea typeface="Arial"/>
                <a:cs typeface="Arial"/>
                <a:sym typeface="Arial"/>
              </a:rPr>
              <a:t>Example</a:t>
            </a:r>
            <a:endParaRPr>
              <a:solidFill>
                <a:schemeClr val="dk1"/>
              </a:solidFill>
              <a:latin typeface="Arial"/>
              <a:ea typeface="Arial"/>
              <a:cs typeface="Arial"/>
              <a:sym typeface="Arial"/>
            </a:endParaRPr>
          </a:p>
          <a:p>
            <a:pPr indent="0" lvl="0" marL="0" rtl="0" algn="l">
              <a:lnSpc>
                <a:spcPct val="115000"/>
              </a:lnSpc>
              <a:spcBef>
                <a:spcPts val="2900"/>
              </a:spcBef>
              <a:spcAft>
                <a:spcPts val="0"/>
              </a:spcAft>
              <a:buClr>
                <a:schemeClr val="dk1"/>
              </a:buClr>
              <a:buSzPts val="1100"/>
              <a:buFont typeface="Arial"/>
              <a:buNone/>
            </a:pPr>
            <a:r>
              <a:rPr lang="en-GB" sz="1150">
                <a:solidFill>
                  <a:schemeClr val="dk1"/>
                </a:solidFill>
                <a:latin typeface="Verdana"/>
                <a:ea typeface="Verdana"/>
                <a:cs typeface="Verdana"/>
                <a:sym typeface="Verdana"/>
              </a:rPr>
              <a:t>What is the data type of a tuple?</a:t>
            </a:r>
            <a:endParaRPr sz="1150">
              <a:solidFill>
                <a:schemeClr val="dk1"/>
              </a:solidFill>
              <a:latin typeface="Verdana"/>
              <a:ea typeface="Verdana"/>
              <a:cs typeface="Verdana"/>
              <a:sym typeface="Verdana"/>
            </a:endParaRPr>
          </a:p>
          <a:p>
            <a:pPr indent="0" lvl="0" marL="114300" marR="114300" rtl="0" algn="l">
              <a:lnSpc>
                <a:spcPct val="115000"/>
              </a:lnSpc>
              <a:spcBef>
                <a:spcPts val="2900"/>
              </a:spcBef>
              <a:spcAft>
                <a:spcPts val="0"/>
              </a:spcAft>
              <a:buClr>
                <a:schemeClr val="dk1"/>
              </a:buClr>
              <a:buSzPts val="1100"/>
              <a:buFont typeface="Arial"/>
              <a:buNone/>
            </a:pPr>
            <a:r>
              <a:rPr lang="en-GB" sz="1150">
                <a:solidFill>
                  <a:schemeClr val="dk1"/>
                </a:solidFill>
                <a:latin typeface="Courier New"/>
                <a:ea typeface="Courier New"/>
                <a:cs typeface="Courier New"/>
                <a:sym typeface="Courier New"/>
              </a:rPr>
              <a:t>mytuple = (</a:t>
            </a:r>
            <a:r>
              <a:rPr lang="en-GB" sz="1150">
                <a:solidFill>
                  <a:srgbClr val="A52A2A"/>
                </a:solidFill>
                <a:latin typeface="Courier New"/>
                <a:ea typeface="Courier New"/>
                <a:cs typeface="Courier New"/>
                <a:sym typeface="Courier New"/>
              </a:rPr>
              <a:t>"apple"</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"banana"</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"cherry"</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15000"/>
              </a:lnSpc>
              <a:spcBef>
                <a:spcPts val="1800"/>
              </a:spcBef>
              <a:spcAft>
                <a:spcPts val="0"/>
              </a:spcAft>
              <a:buClr>
                <a:schemeClr val="dk1"/>
              </a:buClr>
              <a:buSzPts val="1100"/>
              <a:buFont typeface="Arial"/>
              <a:buNone/>
            </a:pPr>
            <a:r>
              <a:rPr lang="en-GB" sz="1150">
                <a:solidFill>
                  <a:srgbClr val="0000CD"/>
                </a:solidFill>
                <a:latin typeface="Courier New"/>
                <a:ea typeface="Courier New"/>
                <a:cs typeface="Courier New"/>
                <a:sym typeface="Courier New"/>
              </a:rPr>
              <a:t>print</a:t>
            </a:r>
            <a:r>
              <a:rPr lang="en-GB" sz="1150">
                <a:solidFill>
                  <a:schemeClr val="dk1"/>
                </a:solidFill>
                <a:latin typeface="Courier New"/>
                <a:ea typeface="Courier New"/>
                <a:cs typeface="Courier New"/>
                <a:sym typeface="Courier New"/>
              </a:rPr>
              <a:t>(</a:t>
            </a:r>
            <a:r>
              <a:rPr lang="en-GB" sz="1150">
                <a:solidFill>
                  <a:srgbClr val="0000CD"/>
                </a:solidFill>
                <a:latin typeface="Courier New"/>
                <a:ea typeface="Courier New"/>
                <a:cs typeface="Courier New"/>
                <a:sym typeface="Courier New"/>
              </a:rPr>
              <a:t>type</a:t>
            </a:r>
            <a:r>
              <a:rPr lang="en-GB" sz="1150">
                <a:solidFill>
                  <a:schemeClr val="dk1"/>
                </a:solidFill>
                <a:latin typeface="Courier New"/>
                <a:ea typeface="Courier New"/>
                <a:cs typeface="Courier New"/>
                <a:sym typeface="Courier New"/>
              </a:rPr>
              <a:t>(mytuple))</a:t>
            </a:r>
            <a:endParaRPr sz="1150">
              <a:solidFill>
                <a:schemeClr val="dk1"/>
              </a:solidFill>
              <a:latin typeface="Courier New"/>
              <a:ea typeface="Courier New"/>
              <a:cs typeface="Courier New"/>
              <a:sym typeface="Courier New"/>
            </a:endParaRPr>
          </a:p>
          <a:p>
            <a:pPr indent="0" lvl="0" marL="0" rtl="0" algn="l">
              <a:spcBef>
                <a:spcPts val="1800"/>
              </a:spcBef>
              <a:spcAft>
                <a:spcPts val="0"/>
              </a:spcAft>
              <a:buNone/>
            </a:pPr>
            <a:r>
              <a:t/>
            </a:r>
            <a:endParaRPr>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7"/>
          <p:cNvSpPr txBox="1"/>
          <p:nvPr>
            <p:ph idx="1" type="body"/>
          </p:nvPr>
        </p:nvSpPr>
        <p:spPr>
          <a:xfrm>
            <a:off x="156275" y="107300"/>
            <a:ext cx="7039800" cy="48993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lang="en-GB" sz="1700">
                <a:solidFill>
                  <a:schemeClr val="dk1"/>
                </a:solidFill>
                <a:latin typeface="Arial"/>
                <a:ea typeface="Arial"/>
                <a:cs typeface="Arial"/>
                <a:sym typeface="Arial"/>
              </a:rPr>
              <a:t>Tuple Length</a:t>
            </a:r>
            <a:endParaRPr sz="1700">
              <a:solidFill>
                <a:schemeClr val="dk1"/>
              </a:solidFill>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lang="en-GB" sz="1150">
                <a:solidFill>
                  <a:schemeClr val="dk1"/>
                </a:solidFill>
                <a:latin typeface="Arial"/>
                <a:ea typeface="Arial"/>
                <a:cs typeface="Arial"/>
                <a:sym typeface="Arial"/>
              </a:rPr>
              <a:t>To determine how many items a tuple has, use the </a:t>
            </a:r>
            <a:r>
              <a:rPr lang="en-GB" sz="1200">
                <a:solidFill>
                  <a:srgbClr val="DC143C"/>
                </a:solidFill>
                <a:latin typeface="Arial"/>
                <a:ea typeface="Arial"/>
                <a:cs typeface="Arial"/>
                <a:sym typeface="Arial"/>
              </a:rPr>
              <a:t>len()</a:t>
            </a:r>
            <a:r>
              <a:rPr lang="en-GB" sz="1150">
                <a:solidFill>
                  <a:schemeClr val="dk1"/>
                </a:solidFill>
                <a:latin typeface="Arial"/>
                <a:ea typeface="Arial"/>
                <a:cs typeface="Arial"/>
                <a:sym typeface="Arial"/>
              </a:rPr>
              <a:t> function:</a:t>
            </a:r>
            <a:endParaRPr>
              <a:solidFill>
                <a:schemeClr val="dk1"/>
              </a:solidFill>
              <a:latin typeface="Arial"/>
              <a:ea typeface="Arial"/>
              <a:cs typeface="Arial"/>
              <a:sym typeface="Arial"/>
            </a:endParaRPr>
          </a:p>
          <a:p>
            <a:pPr indent="0" lvl="0" marL="0" rtl="0" algn="l">
              <a:lnSpc>
                <a:spcPct val="100000"/>
              </a:lnSpc>
              <a:spcBef>
                <a:spcPts val="2900"/>
              </a:spcBef>
              <a:spcAft>
                <a:spcPts val="0"/>
              </a:spcAft>
              <a:buClr>
                <a:schemeClr val="dk1"/>
              </a:buClr>
              <a:buSzPts val="1100"/>
              <a:buFont typeface="Arial"/>
              <a:buNone/>
            </a:pPr>
            <a:r>
              <a:rPr lang="en-GB" sz="1150">
                <a:solidFill>
                  <a:schemeClr val="dk1"/>
                </a:solidFill>
                <a:latin typeface="Arial"/>
                <a:ea typeface="Arial"/>
                <a:cs typeface="Arial"/>
                <a:sym typeface="Arial"/>
              </a:rPr>
              <a:t>Print the number of items in the tuple:</a:t>
            </a:r>
            <a:endParaRPr sz="1150">
              <a:solidFill>
                <a:schemeClr val="dk1"/>
              </a:solidFill>
              <a:latin typeface="Arial"/>
              <a:ea typeface="Arial"/>
              <a:cs typeface="Arial"/>
              <a:sym typeface="Arial"/>
            </a:endParaRPr>
          </a:p>
          <a:p>
            <a:pPr indent="0" lvl="0" marL="114300" marR="114300" rtl="0" algn="l">
              <a:lnSpc>
                <a:spcPct val="100000"/>
              </a:lnSpc>
              <a:spcBef>
                <a:spcPts val="2900"/>
              </a:spcBef>
              <a:spcAft>
                <a:spcPts val="0"/>
              </a:spcAft>
              <a:buClr>
                <a:schemeClr val="dk1"/>
              </a:buClr>
              <a:buSzPts val="1100"/>
              <a:buFont typeface="Arial"/>
              <a:buNone/>
            </a:pPr>
            <a:r>
              <a:rPr lang="en-GB" sz="1150">
                <a:solidFill>
                  <a:schemeClr val="dk1"/>
                </a:solidFill>
                <a:latin typeface="Arial"/>
                <a:ea typeface="Arial"/>
                <a:cs typeface="Arial"/>
                <a:sym typeface="Arial"/>
              </a:rPr>
              <a:t>thistuple = (</a:t>
            </a:r>
            <a:r>
              <a:rPr lang="en-GB" sz="1150">
                <a:solidFill>
                  <a:srgbClr val="A52A2A"/>
                </a:solidFill>
                <a:latin typeface="Arial"/>
                <a:ea typeface="Arial"/>
                <a:cs typeface="Arial"/>
                <a:sym typeface="Arial"/>
              </a:rPr>
              <a:t>"apple"</a:t>
            </a:r>
            <a:r>
              <a:rPr lang="en-GB" sz="1150">
                <a:solidFill>
                  <a:schemeClr val="dk1"/>
                </a:solidFill>
                <a:latin typeface="Arial"/>
                <a:ea typeface="Arial"/>
                <a:cs typeface="Arial"/>
                <a:sym typeface="Arial"/>
              </a:rPr>
              <a:t>, </a:t>
            </a:r>
            <a:r>
              <a:rPr lang="en-GB" sz="1150">
                <a:solidFill>
                  <a:srgbClr val="A52A2A"/>
                </a:solidFill>
                <a:latin typeface="Arial"/>
                <a:ea typeface="Arial"/>
                <a:cs typeface="Arial"/>
                <a:sym typeface="Arial"/>
              </a:rPr>
              <a:t>"banana"</a:t>
            </a:r>
            <a:r>
              <a:rPr lang="en-GB" sz="1150">
                <a:solidFill>
                  <a:schemeClr val="dk1"/>
                </a:solidFill>
                <a:latin typeface="Arial"/>
                <a:ea typeface="Arial"/>
                <a:cs typeface="Arial"/>
                <a:sym typeface="Arial"/>
              </a:rPr>
              <a:t>, </a:t>
            </a:r>
            <a:r>
              <a:rPr lang="en-GB" sz="1150">
                <a:solidFill>
                  <a:srgbClr val="A52A2A"/>
                </a:solidFill>
                <a:latin typeface="Arial"/>
                <a:ea typeface="Arial"/>
                <a:cs typeface="Arial"/>
                <a:sym typeface="Arial"/>
              </a:rPr>
              <a:t>"cherry"</a:t>
            </a:r>
            <a:r>
              <a:rPr lang="en-GB" sz="1150">
                <a:solidFill>
                  <a:schemeClr val="dk1"/>
                </a:solidFill>
                <a:latin typeface="Arial"/>
                <a:ea typeface="Arial"/>
                <a:cs typeface="Arial"/>
                <a:sym typeface="Arial"/>
              </a:rPr>
              <a:t>)</a:t>
            </a:r>
            <a:endParaRPr sz="1150">
              <a:solidFill>
                <a:schemeClr val="dk1"/>
              </a:solidFill>
              <a:latin typeface="Arial"/>
              <a:ea typeface="Arial"/>
              <a:cs typeface="Arial"/>
              <a:sym typeface="Arial"/>
            </a:endParaRPr>
          </a:p>
          <a:p>
            <a:pPr indent="0" lvl="0" marL="114300" marR="114300" rtl="0" algn="l">
              <a:lnSpc>
                <a:spcPct val="100000"/>
              </a:lnSpc>
              <a:spcBef>
                <a:spcPts val="1800"/>
              </a:spcBef>
              <a:spcAft>
                <a:spcPts val="0"/>
              </a:spcAft>
              <a:buNone/>
            </a:pPr>
            <a:r>
              <a:rPr lang="en-GB" sz="1150">
                <a:solidFill>
                  <a:srgbClr val="0000CD"/>
                </a:solidFill>
                <a:latin typeface="Arial"/>
                <a:ea typeface="Arial"/>
                <a:cs typeface="Arial"/>
                <a:sym typeface="Arial"/>
              </a:rPr>
              <a:t>print</a:t>
            </a:r>
            <a:r>
              <a:rPr lang="en-GB" sz="1150">
                <a:solidFill>
                  <a:schemeClr val="dk1"/>
                </a:solidFill>
                <a:latin typeface="Arial"/>
                <a:ea typeface="Arial"/>
                <a:cs typeface="Arial"/>
                <a:sym typeface="Arial"/>
              </a:rPr>
              <a:t>(</a:t>
            </a:r>
            <a:r>
              <a:rPr lang="en-GB" sz="1150">
                <a:solidFill>
                  <a:srgbClr val="0000CD"/>
                </a:solidFill>
                <a:latin typeface="Arial"/>
                <a:ea typeface="Arial"/>
                <a:cs typeface="Arial"/>
                <a:sym typeface="Arial"/>
              </a:rPr>
              <a:t>len</a:t>
            </a:r>
            <a:r>
              <a:rPr lang="en-GB" sz="1150">
                <a:solidFill>
                  <a:schemeClr val="dk1"/>
                </a:solidFill>
                <a:latin typeface="Arial"/>
                <a:ea typeface="Arial"/>
                <a:cs typeface="Arial"/>
                <a:sym typeface="Arial"/>
              </a:rPr>
              <a:t>(thistuple))</a:t>
            </a:r>
            <a:endParaRPr sz="1150">
              <a:solidFill>
                <a:schemeClr val="dk1"/>
              </a:solidFill>
              <a:latin typeface="Arial"/>
              <a:ea typeface="Arial"/>
              <a:cs typeface="Arial"/>
              <a:sym typeface="Arial"/>
            </a:endParaRPr>
          </a:p>
          <a:p>
            <a:pPr indent="0" lvl="0" marL="114300" marR="114300" rtl="0" algn="l">
              <a:lnSpc>
                <a:spcPct val="100000"/>
              </a:lnSpc>
              <a:spcBef>
                <a:spcPts val="1800"/>
              </a:spcBef>
              <a:spcAft>
                <a:spcPts val="0"/>
              </a:spcAft>
              <a:buNone/>
            </a:pPr>
            <a:r>
              <a:t/>
            </a:r>
            <a:endParaRPr sz="1150">
              <a:solidFill>
                <a:schemeClr val="dk1"/>
              </a:solidFill>
              <a:latin typeface="Arial"/>
              <a:ea typeface="Arial"/>
              <a:cs typeface="Arial"/>
              <a:sym typeface="Arial"/>
            </a:endParaRPr>
          </a:p>
          <a:p>
            <a:pPr indent="0" lvl="0" marL="114300" marR="114300" rtl="0" algn="l">
              <a:lnSpc>
                <a:spcPct val="100000"/>
              </a:lnSpc>
              <a:spcBef>
                <a:spcPts val="1800"/>
              </a:spcBef>
              <a:spcAft>
                <a:spcPts val="0"/>
              </a:spcAft>
              <a:buNone/>
            </a:pPr>
            <a:r>
              <a:rPr lang="en-GB" sz="1650">
                <a:solidFill>
                  <a:schemeClr val="dk1"/>
                </a:solidFill>
                <a:latin typeface="Arial"/>
                <a:ea typeface="Arial"/>
                <a:cs typeface="Arial"/>
                <a:sym typeface="Arial"/>
              </a:rPr>
              <a:t>Delete tuple</a:t>
            </a:r>
            <a:endParaRPr sz="1650">
              <a:solidFill>
                <a:schemeClr val="dk1"/>
              </a:solidFill>
              <a:latin typeface="Arial"/>
              <a:ea typeface="Arial"/>
              <a:cs typeface="Arial"/>
              <a:sym typeface="Arial"/>
            </a:endParaRPr>
          </a:p>
          <a:p>
            <a:pPr indent="0" lvl="0" marL="0" rtl="0" algn="l">
              <a:lnSpc>
                <a:spcPct val="100000"/>
              </a:lnSpc>
              <a:spcBef>
                <a:spcPts val="1800"/>
              </a:spcBef>
              <a:spcAft>
                <a:spcPts val="0"/>
              </a:spcAft>
              <a:buNone/>
            </a:pPr>
            <a:r>
              <a:rPr lang="en-GB" sz="1150">
                <a:solidFill>
                  <a:schemeClr val="dk1"/>
                </a:solidFill>
                <a:latin typeface="Arial"/>
                <a:ea typeface="Arial"/>
                <a:cs typeface="Arial"/>
                <a:sym typeface="Arial"/>
              </a:rPr>
              <a:t>The </a:t>
            </a:r>
            <a:r>
              <a:rPr lang="en-GB" sz="1200">
                <a:solidFill>
                  <a:srgbClr val="DC143C"/>
                </a:solidFill>
                <a:latin typeface="Arial"/>
                <a:ea typeface="Arial"/>
                <a:cs typeface="Arial"/>
                <a:sym typeface="Arial"/>
              </a:rPr>
              <a:t>del</a:t>
            </a:r>
            <a:r>
              <a:rPr lang="en-GB" sz="1150">
                <a:solidFill>
                  <a:schemeClr val="dk1"/>
                </a:solidFill>
                <a:latin typeface="Arial"/>
                <a:ea typeface="Arial"/>
                <a:cs typeface="Arial"/>
                <a:sym typeface="Arial"/>
              </a:rPr>
              <a:t> keyword can delete the tuple completely:</a:t>
            </a:r>
            <a:endParaRPr sz="1150">
              <a:solidFill>
                <a:schemeClr val="dk1"/>
              </a:solidFill>
              <a:latin typeface="Arial"/>
              <a:ea typeface="Arial"/>
              <a:cs typeface="Arial"/>
              <a:sym typeface="Arial"/>
            </a:endParaRPr>
          </a:p>
          <a:p>
            <a:pPr indent="0" lvl="0" marL="114300" marR="114300" rtl="0" algn="l">
              <a:lnSpc>
                <a:spcPct val="115000"/>
              </a:lnSpc>
              <a:spcBef>
                <a:spcPts val="1100"/>
              </a:spcBef>
              <a:spcAft>
                <a:spcPts val="0"/>
              </a:spcAft>
              <a:buNone/>
            </a:pPr>
            <a:r>
              <a:rPr lang="en-GB" sz="1150">
                <a:solidFill>
                  <a:schemeClr val="dk1"/>
                </a:solidFill>
                <a:latin typeface="Arial"/>
                <a:ea typeface="Arial"/>
                <a:cs typeface="Arial"/>
                <a:sym typeface="Arial"/>
              </a:rPr>
              <a:t>thistuple = (</a:t>
            </a:r>
            <a:r>
              <a:rPr lang="en-GB" sz="1150">
                <a:solidFill>
                  <a:srgbClr val="A52A2A"/>
                </a:solidFill>
                <a:latin typeface="Arial"/>
                <a:ea typeface="Arial"/>
                <a:cs typeface="Arial"/>
                <a:sym typeface="Arial"/>
              </a:rPr>
              <a:t>"apple"</a:t>
            </a:r>
            <a:r>
              <a:rPr lang="en-GB" sz="1150">
                <a:solidFill>
                  <a:schemeClr val="dk1"/>
                </a:solidFill>
                <a:latin typeface="Arial"/>
                <a:ea typeface="Arial"/>
                <a:cs typeface="Arial"/>
                <a:sym typeface="Arial"/>
              </a:rPr>
              <a:t>, </a:t>
            </a:r>
            <a:r>
              <a:rPr lang="en-GB" sz="1150">
                <a:solidFill>
                  <a:srgbClr val="A52A2A"/>
                </a:solidFill>
                <a:latin typeface="Arial"/>
                <a:ea typeface="Arial"/>
                <a:cs typeface="Arial"/>
                <a:sym typeface="Arial"/>
              </a:rPr>
              <a:t>"banana"</a:t>
            </a:r>
            <a:r>
              <a:rPr lang="en-GB" sz="1150">
                <a:solidFill>
                  <a:schemeClr val="dk1"/>
                </a:solidFill>
                <a:latin typeface="Arial"/>
                <a:ea typeface="Arial"/>
                <a:cs typeface="Arial"/>
                <a:sym typeface="Arial"/>
              </a:rPr>
              <a:t>, </a:t>
            </a:r>
            <a:r>
              <a:rPr lang="en-GB" sz="1150">
                <a:solidFill>
                  <a:srgbClr val="A52A2A"/>
                </a:solidFill>
                <a:latin typeface="Arial"/>
                <a:ea typeface="Arial"/>
                <a:cs typeface="Arial"/>
                <a:sym typeface="Arial"/>
              </a:rPr>
              <a:t>"cherry"</a:t>
            </a:r>
            <a:r>
              <a:rPr lang="en-GB" sz="1150">
                <a:solidFill>
                  <a:schemeClr val="dk1"/>
                </a:solidFill>
                <a:latin typeface="Arial"/>
                <a:ea typeface="Arial"/>
                <a:cs typeface="Arial"/>
                <a:sym typeface="Arial"/>
              </a:rPr>
              <a:t>)</a:t>
            </a:r>
            <a:endParaRPr sz="1150">
              <a:solidFill>
                <a:schemeClr val="dk1"/>
              </a:solidFill>
              <a:latin typeface="Arial"/>
              <a:ea typeface="Arial"/>
              <a:cs typeface="Arial"/>
              <a:sym typeface="Arial"/>
            </a:endParaRPr>
          </a:p>
          <a:p>
            <a:pPr indent="0" lvl="0" marL="114300" marR="114300" rtl="0" algn="l">
              <a:lnSpc>
                <a:spcPct val="115000"/>
              </a:lnSpc>
              <a:spcBef>
                <a:spcPts val="0"/>
              </a:spcBef>
              <a:spcAft>
                <a:spcPts val="0"/>
              </a:spcAft>
              <a:buNone/>
            </a:pPr>
            <a:r>
              <a:rPr lang="en-GB" sz="1150">
                <a:solidFill>
                  <a:srgbClr val="0000CD"/>
                </a:solidFill>
                <a:latin typeface="Arial"/>
                <a:ea typeface="Arial"/>
                <a:cs typeface="Arial"/>
                <a:sym typeface="Arial"/>
              </a:rPr>
              <a:t>del</a:t>
            </a:r>
            <a:r>
              <a:rPr lang="en-GB" sz="1150">
                <a:solidFill>
                  <a:schemeClr val="dk1"/>
                </a:solidFill>
                <a:latin typeface="Arial"/>
                <a:ea typeface="Arial"/>
                <a:cs typeface="Arial"/>
                <a:sym typeface="Arial"/>
              </a:rPr>
              <a:t> thistuple</a:t>
            </a:r>
            <a:endParaRPr sz="1150">
              <a:solidFill>
                <a:schemeClr val="dk1"/>
              </a:solidFill>
              <a:latin typeface="Arial"/>
              <a:ea typeface="Arial"/>
              <a:cs typeface="Arial"/>
              <a:sym typeface="Arial"/>
            </a:endParaRPr>
          </a:p>
          <a:p>
            <a:pPr indent="0" lvl="0" marL="114300" marR="114300" rtl="0" algn="l">
              <a:lnSpc>
                <a:spcPct val="115000"/>
              </a:lnSpc>
              <a:spcBef>
                <a:spcPts val="0"/>
              </a:spcBef>
              <a:spcAft>
                <a:spcPts val="0"/>
              </a:spcAft>
              <a:buNone/>
            </a:pPr>
            <a:r>
              <a:rPr lang="en-GB" sz="1150">
                <a:solidFill>
                  <a:srgbClr val="0000CD"/>
                </a:solidFill>
                <a:latin typeface="Arial"/>
                <a:ea typeface="Arial"/>
                <a:cs typeface="Arial"/>
                <a:sym typeface="Arial"/>
              </a:rPr>
              <a:t>print</a:t>
            </a:r>
            <a:r>
              <a:rPr lang="en-GB" sz="1150">
                <a:solidFill>
                  <a:schemeClr val="dk1"/>
                </a:solidFill>
                <a:latin typeface="Arial"/>
                <a:ea typeface="Arial"/>
                <a:cs typeface="Arial"/>
                <a:sym typeface="Arial"/>
              </a:rPr>
              <a:t>(thistuple)</a:t>
            </a:r>
            <a:r>
              <a:rPr lang="en-GB" sz="1150">
                <a:solidFill>
                  <a:srgbClr val="FF0000"/>
                </a:solidFill>
                <a:latin typeface="Arial"/>
                <a:ea typeface="Arial"/>
                <a:cs typeface="Arial"/>
                <a:sym typeface="Arial"/>
              </a:rPr>
              <a:t> </a:t>
            </a:r>
            <a:r>
              <a:rPr lang="en-GB" sz="1150">
                <a:solidFill>
                  <a:srgbClr val="008000"/>
                </a:solidFill>
                <a:latin typeface="Arial"/>
                <a:ea typeface="Arial"/>
                <a:cs typeface="Arial"/>
                <a:sym typeface="Arial"/>
              </a:rPr>
              <a:t>#this will raise an error because the tuple no longer exists</a:t>
            </a:r>
            <a:endParaRPr sz="1150">
              <a:solidFill>
                <a:srgbClr val="008000"/>
              </a:solidFill>
              <a:latin typeface="Arial"/>
              <a:ea typeface="Arial"/>
              <a:cs typeface="Arial"/>
              <a:sym typeface="Arial"/>
            </a:endParaRPr>
          </a:p>
          <a:p>
            <a:pPr indent="0" lvl="0" marL="114300" marR="114300" rtl="0" algn="l">
              <a:lnSpc>
                <a:spcPct val="115000"/>
              </a:lnSpc>
              <a:spcBef>
                <a:spcPts val="1800"/>
              </a:spcBef>
              <a:spcAft>
                <a:spcPts val="0"/>
              </a:spcAft>
              <a:buClr>
                <a:schemeClr val="dk1"/>
              </a:buClr>
              <a:buSzPts val="1100"/>
              <a:buFont typeface="Arial"/>
              <a:buNone/>
            </a:pPr>
            <a:r>
              <a:t/>
            </a:r>
            <a:endParaRPr sz="1150">
              <a:solidFill>
                <a:schemeClr val="dk1"/>
              </a:solidFill>
              <a:latin typeface="Arial"/>
              <a:ea typeface="Arial"/>
              <a:cs typeface="Arial"/>
              <a:sym typeface="Arial"/>
            </a:endParaRPr>
          </a:p>
          <a:p>
            <a:pPr indent="0" lvl="0" marL="0" rtl="0" algn="l">
              <a:spcBef>
                <a:spcPts val="180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8"/>
          <p:cNvSpPr txBox="1"/>
          <p:nvPr>
            <p:ph idx="1" type="body"/>
          </p:nvPr>
        </p:nvSpPr>
        <p:spPr>
          <a:xfrm>
            <a:off x="96225" y="0"/>
            <a:ext cx="7039800" cy="52080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1700">
                <a:solidFill>
                  <a:schemeClr val="dk1"/>
                </a:solidFill>
                <a:latin typeface="Arial"/>
                <a:ea typeface="Arial"/>
                <a:cs typeface="Arial"/>
                <a:sym typeface="Arial"/>
              </a:rPr>
              <a:t>Update Tuples ( update, add, remove)</a:t>
            </a:r>
            <a:endParaRPr sz="17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Tuples are unchangeable, meaning that you cannot change, add, or remove items once the tuple is created. But there are some workarounds.</a:t>
            </a:r>
            <a:endParaRPr sz="1150">
              <a:solidFill>
                <a:schemeClr val="dk1"/>
              </a:solidFill>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700">
                <a:solidFill>
                  <a:schemeClr val="dk1"/>
                </a:solidFill>
                <a:latin typeface="Arial"/>
                <a:ea typeface="Arial"/>
                <a:cs typeface="Arial"/>
                <a:sym typeface="Arial"/>
              </a:rPr>
              <a:t>Change Tuple Values</a:t>
            </a:r>
            <a:endParaRPr sz="17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Once a tuple is created, you cannot change its values. Tuples are unchangeable, or immutable as it also is called.</a:t>
            </a:r>
            <a:endParaRPr sz="1150">
              <a:solidFill>
                <a:schemeClr val="dk1"/>
              </a:solidFill>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But there is a workaround. You can convert the tuple into a list, change the list, and convert the list back into a tuple.</a:t>
            </a:r>
            <a:endParaRPr sz="1150">
              <a:solidFill>
                <a:schemeClr val="dk1"/>
              </a:solidFill>
              <a:latin typeface="Verdana"/>
              <a:ea typeface="Verdana"/>
              <a:cs typeface="Verdana"/>
              <a:sym typeface="Verdana"/>
            </a:endParaRPr>
          </a:p>
          <a:p>
            <a:pPr indent="0" lvl="0" marL="0" rtl="0" algn="l">
              <a:lnSpc>
                <a:spcPct val="115000"/>
              </a:lnSpc>
              <a:spcBef>
                <a:spcPts val="2600"/>
              </a:spcBef>
              <a:spcAft>
                <a:spcPts val="0"/>
              </a:spcAft>
              <a:buNone/>
            </a:pPr>
            <a:r>
              <a:rPr lang="en-GB" sz="1700">
                <a:solidFill>
                  <a:schemeClr val="dk1"/>
                </a:solidFill>
                <a:latin typeface="Arial"/>
                <a:ea typeface="Arial"/>
                <a:cs typeface="Arial"/>
                <a:sym typeface="Arial"/>
              </a:rPr>
              <a:t>Example </a:t>
            </a:r>
            <a:r>
              <a:rPr lang="en-GB">
                <a:solidFill>
                  <a:schemeClr val="dk1"/>
                </a:solidFill>
                <a:latin typeface="Arial"/>
                <a:ea typeface="Arial"/>
                <a:cs typeface="Arial"/>
                <a:sym typeface="Arial"/>
              </a:rPr>
              <a:t>: </a:t>
            </a:r>
            <a:r>
              <a:rPr lang="en-GB" sz="1150">
                <a:solidFill>
                  <a:schemeClr val="dk1"/>
                </a:solidFill>
                <a:latin typeface="Verdana"/>
                <a:ea typeface="Verdana"/>
                <a:cs typeface="Verdana"/>
                <a:sym typeface="Verdana"/>
              </a:rPr>
              <a:t>Convert the tuple into a list to be able to change it</a:t>
            </a:r>
            <a:endParaRPr sz="1150">
              <a:solidFill>
                <a:schemeClr val="dk1"/>
              </a:solidFill>
              <a:latin typeface="Verdana"/>
              <a:ea typeface="Verdana"/>
              <a:cs typeface="Verdana"/>
              <a:sym typeface="Verdana"/>
            </a:endParaRPr>
          </a:p>
          <a:p>
            <a:pPr indent="0" lvl="0" marL="0" rtl="0" algn="l">
              <a:lnSpc>
                <a:spcPct val="10000"/>
              </a:lnSpc>
              <a:spcBef>
                <a:spcPts val="2600"/>
              </a:spcBef>
              <a:spcAft>
                <a:spcPts val="0"/>
              </a:spcAft>
              <a:buNone/>
            </a:pPr>
            <a:r>
              <a:rPr lang="en-GB" sz="1150">
                <a:solidFill>
                  <a:schemeClr val="dk1"/>
                </a:solidFill>
                <a:latin typeface="Courier New"/>
                <a:ea typeface="Courier New"/>
                <a:cs typeface="Courier New"/>
                <a:sym typeface="Courier New"/>
              </a:rPr>
              <a:t>x</a:t>
            </a:r>
            <a:r>
              <a:rPr lang="en-GB" sz="1150">
                <a:solidFill>
                  <a:schemeClr val="dk1"/>
                </a:solidFill>
                <a:latin typeface="Courier New"/>
                <a:ea typeface="Courier New"/>
                <a:cs typeface="Courier New"/>
                <a:sym typeface="Courier New"/>
              </a:rPr>
              <a:t> = (</a:t>
            </a:r>
            <a:r>
              <a:rPr lang="en-GB" sz="1150">
                <a:solidFill>
                  <a:srgbClr val="A52A2A"/>
                </a:solidFill>
                <a:latin typeface="Courier New"/>
                <a:ea typeface="Courier New"/>
                <a:cs typeface="Courier New"/>
                <a:sym typeface="Courier New"/>
              </a:rPr>
              <a:t>"apple"</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"banana"</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"cherry"</a:t>
            </a:r>
            <a:r>
              <a:rPr lang="en-GB" sz="1150">
                <a:solidFill>
                  <a:schemeClr val="dk1"/>
                </a:solidFill>
                <a:latin typeface="Courier New"/>
                <a:ea typeface="Courier New"/>
                <a:cs typeface="Courier New"/>
                <a:sym typeface="Courier New"/>
              </a:rPr>
              <a:t>)                                                                                                                                  </a:t>
            </a:r>
            <a:endParaRPr sz="1150">
              <a:solidFill>
                <a:schemeClr val="dk1"/>
              </a:solidFill>
              <a:latin typeface="Courier New"/>
              <a:ea typeface="Courier New"/>
              <a:cs typeface="Courier New"/>
              <a:sym typeface="Courier New"/>
            </a:endParaRPr>
          </a:p>
          <a:p>
            <a:pPr indent="0" lvl="0" marL="0" rtl="0" algn="l">
              <a:lnSpc>
                <a:spcPct val="10000"/>
              </a:lnSpc>
              <a:spcBef>
                <a:spcPts val="2600"/>
              </a:spcBef>
              <a:spcAft>
                <a:spcPts val="0"/>
              </a:spcAft>
              <a:buNone/>
            </a:pPr>
            <a:r>
              <a:rPr lang="en-GB" sz="1150">
                <a:solidFill>
                  <a:schemeClr val="dk1"/>
                </a:solidFill>
                <a:latin typeface="Courier New"/>
                <a:ea typeface="Courier New"/>
                <a:cs typeface="Courier New"/>
                <a:sym typeface="Courier New"/>
              </a:rPr>
              <a:t>y = </a:t>
            </a:r>
            <a:r>
              <a:rPr lang="en-GB" sz="1150">
                <a:solidFill>
                  <a:srgbClr val="0000CD"/>
                </a:solidFill>
                <a:latin typeface="Courier New"/>
                <a:ea typeface="Courier New"/>
                <a:cs typeface="Courier New"/>
                <a:sym typeface="Courier New"/>
              </a:rPr>
              <a:t>list</a:t>
            </a:r>
            <a:r>
              <a:rPr lang="en-GB" sz="1150">
                <a:solidFill>
                  <a:schemeClr val="dk1"/>
                </a:solidFill>
                <a:latin typeface="Courier New"/>
                <a:ea typeface="Courier New"/>
                <a:cs typeface="Courier New"/>
                <a:sym typeface="Courier New"/>
              </a:rPr>
              <a:t>(x)</a:t>
            </a:r>
            <a:endParaRPr sz="1150">
              <a:solidFill>
                <a:schemeClr val="dk1"/>
              </a:solidFill>
              <a:latin typeface="Courier New"/>
              <a:ea typeface="Courier New"/>
              <a:cs typeface="Courier New"/>
              <a:sym typeface="Courier New"/>
            </a:endParaRPr>
          </a:p>
          <a:p>
            <a:pPr indent="0" lvl="0" marL="0" rtl="0" algn="l">
              <a:lnSpc>
                <a:spcPct val="10000"/>
              </a:lnSpc>
              <a:spcBef>
                <a:spcPts val="2600"/>
              </a:spcBef>
              <a:spcAft>
                <a:spcPts val="0"/>
              </a:spcAft>
              <a:buNone/>
            </a:pPr>
            <a:r>
              <a:rPr lang="en-GB" sz="1150">
                <a:solidFill>
                  <a:schemeClr val="dk1"/>
                </a:solidFill>
                <a:latin typeface="Courier New"/>
                <a:ea typeface="Courier New"/>
                <a:cs typeface="Courier New"/>
                <a:sym typeface="Courier New"/>
              </a:rPr>
              <a:t>y</a:t>
            </a:r>
            <a:r>
              <a:rPr lang="en-GB" sz="1150">
                <a:solidFill>
                  <a:schemeClr val="dk1"/>
                </a:solidFill>
                <a:latin typeface="Courier New"/>
                <a:ea typeface="Courier New"/>
                <a:cs typeface="Courier New"/>
                <a:sym typeface="Courier New"/>
              </a:rPr>
              <a:t>[</a:t>
            </a:r>
            <a:r>
              <a:rPr lang="en-GB" sz="1150">
                <a:solidFill>
                  <a:srgbClr val="FF0000"/>
                </a:solidFill>
                <a:latin typeface="Courier New"/>
                <a:ea typeface="Courier New"/>
                <a:cs typeface="Courier New"/>
                <a:sym typeface="Courier New"/>
              </a:rPr>
              <a:t>1</a:t>
            </a:r>
            <a:r>
              <a:rPr lang="en-GB" sz="1150">
                <a:solidFill>
                  <a:schemeClr val="dk1"/>
                </a:solidFill>
                <a:latin typeface="Courier New"/>
                <a:ea typeface="Courier New"/>
                <a:cs typeface="Courier New"/>
                <a:sym typeface="Courier New"/>
              </a:rPr>
              <a:t>] = </a:t>
            </a:r>
            <a:r>
              <a:rPr lang="en-GB" sz="1150">
                <a:solidFill>
                  <a:srgbClr val="A52A2A"/>
                </a:solidFill>
                <a:latin typeface="Courier New"/>
                <a:ea typeface="Courier New"/>
                <a:cs typeface="Courier New"/>
                <a:sym typeface="Courier New"/>
              </a:rPr>
              <a:t>"kiwi"</a:t>
            </a:r>
            <a:endParaRPr sz="1150">
              <a:solidFill>
                <a:srgbClr val="A52A2A"/>
              </a:solidFill>
              <a:latin typeface="Courier New"/>
              <a:ea typeface="Courier New"/>
              <a:cs typeface="Courier New"/>
              <a:sym typeface="Courier New"/>
            </a:endParaRPr>
          </a:p>
          <a:p>
            <a:pPr indent="0" lvl="0" marL="0" rtl="0" algn="l">
              <a:lnSpc>
                <a:spcPct val="10000"/>
              </a:lnSpc>
              <a:spcBef>
                <a:spcPts val="2600"/>
              </a:spcBef>
              <a:spcAft>
                <a:spcPts val="0"/>
              </a:spcAft>
              <a:buNone/>
            </a:pPr>
            <a:r>
              <a:rPr lang="en-GB" sz="1150">
                <a:solidFill>
                  <a:schemeClr val="dk1"/>
                </a:solidFill>
                <a:latin typeface="Courier New"/>
                <a:ea typeface="Courier New"/>
                <a:cs typeface="Courier New"/>
                <a:sym typeface="Courier New"/>
              </a:rPr>
              <a:t>x = </a:t>
            </a:r>
            <a:r>
              <a:rPr lang="en-GB" sz="1150">
                <a:solidFill>
                  <a:srgbClr val="0000CD"/>
                </a:solidFill>
                <a:latin typeface="Courier New"/>
                <a:ea typeface="Courier New"/>
                <a:cs typeface="Courier New"/>
                <a:sym typeface="Courier New"/>
              </a:rPr>
              <a:t>tuple</a:t>
            </a:r>
            <a:r>
              <a:rPr lang="en-GB" sz="1150">
                <a:solidFill>
                  <a:schemeClr val="dk1"/>
                </a:solidFill>
                <a:latin typeface="Courier New"/>
                <a:ea typeface="Courier New"/>
                <a:cs typeface="Courier New"/>
                <a:sym typeface="Courier New"/>
              </a:rPr>
              <a:t>(</a:t>
            </a:r>
            <a:r>
              <a:rPr lang="en-GB" sz="1150">
                <a:solidFill>
                  <a:schemeClr val="dk1"/>
                </a:solidFill>
                <a:latin typeface="Courier New"/>
                <a:ea typeface="Courier New"/>
                <a:cs typeface="Courier New"/>
                <a:sym typeface="Courier New"/>
              </a:rPr>
              <a:t>y</a:t>
            </a:r>
            <a:r>
              <a:rPr lang="en-GB" sz="1150">
                <a:solidFill>
                  <a:schemeClr val="dk1"/>
                </a:solidFill>
                <a:latin typeface="Courier New"/>
                <a:ea typeface="Courier New"/>
                <a:cs typeface="Courier New"/>
                <a:sym typeface="Courier New"/>
              </a:rPr>
              <a:t>)</a:t>
            </a:r>
            <a:endParaRPr sz="1100">
              <a:solidFill>
                <a:schemeClr val="dk1"/>
              </a:solidFill>
              <a:latin typeface="Arial"/>
              <a:ea typeface="Arial"/>
              <a:cs typeface="Arial"/>
              <a:sym typeface="Arial"/>
            </a:endParaRPr>
          </a:p>
          <a:p>
            <a:pPr indent="0" lvl="0" marL="0" rtl="0" algn="l">
              <a:lnSpc>
                <a:spcPct val="10000"/>
              </a:lnSpc>
              <a:spcBef>
                <a:spcPts val="2600"/>
              </a:spcBef>
              <a:spcAft>
                <a:spcPts val="0"/>
              </a:spcAft>
              <a:buNone/>
            </a:pPr>
            <a:r>
              <a:rPr lang="en-GB" sz="1150">
                <a:solidFill>
                  <a:srgbClr val="0000CD"/>
                </a:solidFill>
                <a:latin typeface="Courier New"/>
                <a:ea typeface="Courier New"/>
                <a:cs typeface="Courier New"/>
                <a:sym typeface="Courier New"/>
              </a:rPr>
              <a:t>print</a:t>
            </a:r>
            <a:r>
              <a:rPr lang="en-GB" sz="1150">
                <a:solidFill>
                  <a:schemeClr val="dk1"/>
                </a:solidFill>
                <a:latin typeface="Courier New"/>
                <a:ea typeface="Courier New"/>
                <a:cs typeface="Courier New"/>
                <a:sym typeface="Courier New"/>
              </a:rPr>
              <a:t>(x)</a:t>
            </a:r>
            <a:endParaRPr sz="1150">
              <a:solidFill>
                <a:schemeClr val="dk1"/>
              </a:solidFill>
              <a:latin typeface="Verdana"/>
              <a:ea typeface="Verdana"/>
              <a:cs typeface="Verdana"/>
              <a:sym typeface="Verdana"/>
            </a:endParaRPr>
          </a:p>
          <a:p>
            <a:pPr indent="0" lvl="0" marL="0" rtl="0" algn="l">
              <a:lnSpc>
                <a:spcPct val="115000"/>
              </a:lnSpc>
              <a:spcBef>
                <a:spcPts val="2600"/>
              </a:spcBef>
              <a:spcAft>
                <a:spcPts val="0"/>
              </a:spcAft>
              <a:buNone/>
            </a:pPr>
            <a:r>
              <a:t/>
            </a:r>
            <a:endParaRPr sz="1150">
              <a:solidFill>
                <a:schemeClr val="dk1"/>
              </a:solidFill>
              <a:latin typeface="Verdana"/>
              <a:ea typeface="Verdana"/>
              <a:cs typeface="Verdana"/>
              <a:sym typeface="Verdana"/>
            </a:endParaRPr>
          </a:p>
          <a:p>
            <a:pPr indent="0" lvl="0" marL="0" rtl="0" algn="l">
              <a:lnSpc>
                <a:spcPct val="115000"/>
              </a:lnSpc>
              <a:spcBef>
                <a:spcPts val="2600"/>
              </a:spcBef>
              <a:spcAft>
                <a:spcPts val="0"/>
              </a:spcAft>
              <a:buClr>
                <a:schemeClr val="dk1"/>
              </a:buClr>
              <a:buSzPts val="1100"/>
              <a:buFont typeface="Arial"/>
              <a:buNone/>
            </a:pPr>
            <a:r>
              <a:rPr lang="en-GB" sz="1150">
                <a:solidFill>
                  <a:schemeClr val="dk1"/>
                </a:solidFill>
                <a:latin typeface="Verdana"/>
                <a:ea typeface="Verdana"/>
                <a:cs typeface="Verdana"/>
                <a:sym typeface="Verdana"/>
              </a:rPr>
              <a:t>                                          </a:t>
            </a:r>
            <a:endParaRPr sz="1150">
              <a:solidFill>
                <a:schemeClr val="dk1"/>
              </a:solidFill>
              <a:latin typeface="Courier New"/>
              <a:ea typeface="Courier New"/>
              <a:cs typeface="Courier New"/>
              <a:sym typeface="Courier New"/>
            </a:endParaRPr>
          </a:p>
          <a:p>
            <a:pPr indent="0" lvl="0" marL="0" rtl="0" algn="l">
              <a:spcBef>
                <a:spcPts val="2600"/>
              </a:spcBef>
              <a:spcAft>
                <a:spcPts val="0"/>
              </a:spcAft>
              <a:buNone/>
            </a:pPr>
            <a:r>
              <a:t/>
            </a:r>
            <a:endParaRPr>
              <a:solidFill>
                <a:srgbClr val="0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9"/>
          <p:cNvSpPr txBox="1"/>
          <p:nvPr>
            <p:ph idx="1" type="body"/>
          </p:nvPr>
        </p:nvSpPr>
        <p:spPr>
          <a:xfrm>
            <a:off x="628650" y="169127"/>
            <a:ext cx="7039800" cy="4514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Unpacking a Tuple</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rgbClr val="000000"/>
                </a:solidFill>
                <a:latin typeface="Arial"/>
                <a:ea typeface="Arial"/>
                <a:cs typeface="Arial"/>
                <a:sym typeface="Arial"/>
              </a:rPr>
              <a:t>Means to </a:t>
            </a:r>
            <a:r>
              <a:rPr lang="en-GB" sz="1400">
                <a:solidFill>
                  <a:schemeClr val="dk1"/>
                </a:solidFill>
                <a:latin typeface="Arial"/>
                <a:ea typeface="Arial"/>
                <a:cs typeface="Arial"/>
                <a:sym typeface="Arial"/>
              </a:rPr>
              <a:t>extract the values from a tuple  back into variables</a:t>
            </a:r>
            <a:endParaRPr sz="1400">
              <a:solidFill>
                <a:schemeClr val="dk1"/>
              </a:solidFill>
              <a:latin typeface="Arial"/>
              <a:ea typeface="Arial"/>
              <a:cs typeface="Arial"/>
              <a:sym typeface="Arial"/>
            </a:endParaRPr>
          </a:p>
          <a:p>
            <a:pPr indent="0" lvl="0" marL="0" rtl="0" algn="l">
              <a:spcBef>
                <a:spcPts val="800"/>
              </a:spcBef>
              <a:spcAft>
                <a:spcPts val="0"/>
              </a:spcAft>
              <a:buNone/>
            </a:pPr>
            <a:r>
              <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Example:</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coordinates =(3,7,2)</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x,y,z = coordinates    →           #x=3, y=7, z=2  </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This is used for easier access to the values </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 </a:t>
            </a:r>
            <a:r>
              <a:rPr lang="en-GB" sz="1400">
                <a:solidFill>
                  <a:schemeClr val="dk1"/>
                </a:solidFill>
                <a:latin typeface="Arial"/>
                <a:ea typeface="Arial"/>
                <a:cs typeface="Arial"/>
                <a:sym typeface="Arial"/>
              </a:rPr>
              <a:t>x  instead of coordinate[0] </a:t>
            </a:r>
            <a:endParaRPr sz="1400">
              <a:solidFill>
                <a:schemeClr val="dk1"/>
              </a:solidFill>
              <a:latin typeface="Arial"/>
              <a:ea typeface="Arial"/>
              <a:cs typeface="Arial"/>
              <a:sym typeface="Arial"/>
            </a:endParaRPr>
          </a:p>
          <a:p>
            <a:pPr indent="0" lvl="0" marL="0" rtl="0" algn="l">
              <a:spcBef>
                <a:spcPts val="800"/>
              </a:spcBef>
              <a:spcAft>
                <a:spcPts val="0"/>
              </a:spcAft>
              <a:buNone/>
            </a:pPr>
            <a:r>
              <a:rPr lang="en-GB" sz="1400">
                <a:solidFill>
                  <a:schemeClr val="dk1"/>
                </a:solidFill>
                <a:latin typeface="Arial"/>
                <a:ea typeface="Arial"/>
                <a:cs typeface="Arial"/>
                <a:sym typeface="Arial"/>
              </a:rPr>
              <a:t> y  instead of coordinate[1] </a:t>
            </a:r>
            <a:endParaRPr sz="14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GB" sz="1400">
                <a:solidFill>
                  <a:schemeClr val="dk1"/>
                </a:solidFill>
                <a:latin typeface="Arial"/>
                <a:ea typeface="Arial"/>
                <a:cs typeface="Arial"/>
                <a:sym typeface="Arial"/>
              </a:rPr>
              <a:t> z  instead of coordinate[2] </a:t>
            </a:r>
            <a:endParaRPr sz="1400">
              <a:solidFill>
                <a:schemeClr val="dk1"/>
              </a:solidFill>
              <a:latin typeface="Arial"/>
              <a:ea typeface="Arial"/>
              <a:cs typeface="Arial"/>
              <a:sym typeface="Arial"/>
            </a:endParaRPr>
          </a:p>
          <a:p>
            <a:pPr indent="0" lvl="0" marL="0" rtl="0" algn="l">
              <a:spcBef>
                <a:spcPts val="80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10"/>
          <p:cNvSpPr txBox="1"/>
          <p:nvPr>
            <p:ph idx="1" type="body"/>
          </p:nvPr>
        </p:nvSpPr>
        <p:spPr>
          <a:xfrm>
            <a:off x="86300" y="133577"/>
            <a:ext cx="7879800" cy="50100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lang="en-GB" sz="2400">
                <a:solidFill>
                  <a:schemeClr val="dk1"/>
                </a:solidFill>
                <a:latin typeface="Arial"/>
                <a:ea typeface="Arial"/>
                <a:cs typeface="Arial"/>
                <a:sym typeface="Arial"/>
              </a:rPr>
              <a:t>Join Two Tuples</a:t>
            </a:r>
            <a:endParaRPr sz="2400">
              <a:solidFill>
                <a:schemeClr val="dk1"/>
              </a:solidFill>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GB" sz="1150">
                <a:solidFill>
                  <a:schemeClr val="dk1"/>
                </a:solidFill>
                <a:latin typeface="Arial"/>
                <a:ea typeface="Arial"/>
                <a:cs typeface="Arial"/>
                <a:sym typeface="Arial"/>
              </a:rPr>
              <a:t>To join two or more tuples you can use the </a:t>
            </a:r>
            <a:r>
              <a:rPr lang="en-GB" sz="1200">
                <a:solidFill>
                  <a:srgbClr val="DC143C"/>
                </a:solidFill>
                <a:latin typeface="Arial"/>
                <a:ea typeface="Arial"/>
                <a:cs typeface="Arial"/>
                <a:sym typeface="Arial"/>
              </a:rPr>
              <a:t>+</a:t>
            </a:r>
            <a:r>
              <a:rPr lang="en-GB" sz="1150">
                <a:solidFill>
                  <a:schemeClr val="dk1"/>
                </a:solidFill>
                <a:latin typeface="Arial"/>
                <a:ea typeface="Arial"/>
                <a:cs typeface="Arial"/>
                <a:sym typeface="Arial"/>
              </a:rPr>
              <a:t> operator:</a:t>
            </a:r>
            <a:endParaRPr sz="1150">
              <a:solidFill>
                <a:schemeClr val="dk1"/>
              </a:solidFill>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GB" sz="1500">
                <a:solidFill>
                  <a:schemeClr val="dk1"/>
                </a:solidFill>
                <a:latin typeface="Arial"/>
                <a:ea typeface="Arial"/>
                <a:cs typeface="Arial"/>
                <a:sym typeface="Arial"/>
              </a:rPr>
              <a:t>Example</a:t>
            </a:r>
            <a:endParaRPr sz="1500">
              <a:solidFill>
                <a:schemeClr val="dk1"/>
              </a:solidFill>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GB" sz="1150">
                <a:solidFill>
                  <a:schemeClr val="dk1"/>
                </a:solidFill>
                <a:latin typeface="Arial"/>
                <a:ea typeface="Arial"/>
                <a:cs typeface="Arial"/>
                <a:sym typeface="Arial"/>
              </a:rPr>
              <a:t>Join two tuples:</a:t>
            </a:r>
            <a:endParaRPr sz="1150">
              <a:solidFill>
                <a:schemeClr val="dk1"/>
              </a:solidFill>
              <a:latin typeface="Arial"/>
              <a:ea typeface="Arial"/>
              <a:cs typeface="Arial"/>
              <a:sym typeface="Arial"/>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latin typeface="Arial"/>
                <a:ea typeface="Arial"/>
                <a:cs typeface="Arial"/>
                <a:sym typeface="Arial"/>
              </a:rPr>
              <a:t>tuple1 = (</a:t>
            </a:r>
            <a:r>
              <a:rPr lang="en-GB" sz="1150">
                <a:solidFill>
                  <a:srgbClr val="A52A2A"/>
                </a:solidFill>
                <a:latin typeface="Arial"/>
                <a:ea typeface="Arial"/>
                <a:cs typeface="Arial"/>
                <a:sym typeface="Arial"/>
              </a:rPr>
              <a:t>"a"</a:t>
            </a:r>
            <a:r>
              <a:rPr lang="en-GB" sz="1150">
                <a:solidFill>
                  <a:schemeClr val="dk1"/>
                </a:solidFill>
                <a:latin typeface="Arial"/>
                <a:ea typeface="Arial"/>
                <a:cs typeface="Arial"/>
                <a:sym typeface="Arial"/>
              </a:rPr>
              <a:t>, </a:t>
            </a:r>
            <a:r>
              <a:rPr lang="en-GB" sz="1150">
                <a:solidFill>
                  <a:srgbClr val="A52A2A"/>
                </a:solidFill>
                <a:latin typeface="Arial"/>
                <a:ea typeface="Arial"/>
                <a:cs typeface="Arial"/>
                <a:sym typeface="Arial"/>
              </a:rPr>
              <a:t>"b"</a:t>
            </a:r>
            <a:r>
              <a:rPr lang="en-GB" sz="1150">
                <a:solidFill>
                  <a:schemeClr val="dk1"/>
                </a:solidFill>
                <a:latin typeface="Arial"/>
                <a:ea typeface="Arial"/>
                <a:cs typeface="Arial"/>
                <a:sym typeface="Arial"/>
              </a:rPr>
              <a:t> , </a:t>
            </a:r>
            <a:r>
              <a:rPr lang="en-GB" sz="1150">
                <a:solidFill>
                  <a:srgbClr val="A52A2A"/>
                </a:solidFill>
                <a:latin typeface="Arial"/>
                <a:ea typeface="Arial"/>
                <a:cs typeface="Arial"/>
                <a:sym typeface="Arial"/>
              </a:rPr>
              <a:t>"c"</a:t>
            </a:r>
            <a:r>
              <a:rPr lang="en-GB" sz="1150">
                <a:solidFill>
                  <a:schemeClr val="dk1"/>
                </a:solidFill>
                <a:latin typeface="Arial"/>
                <a:ea typeface="Arial"/>
                <a:cs typeface="Arial"/>
                <a:sym typeface="Arial"/>
              </a:rPr>
              <a:t>)</a:t>
            </a:r>
            <a:endParaRPr sz="1150">
              <a:solidFill>
                <a:schemeClr val="dk1"/>
              </a:solidFill>
              <a:latin typeface="Arial"/>
              <a:ea typeface="Arial"/>
              <a:cs typeface="Arial"/>
              <a:sym typeface="Arial"/>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latin typeface="Arial"/>
                <a:ea typeface="Arial"/>
                <a:cs typeface="Arial"/>
                <a:sym typeface="Arial"/>
              </a:rPr>
              <a:t>tuple2 = (</a:t>
            </a:r>
            <a:r>
              <a:rPr lang="en-GB" sz="1150">
                <a:solidFill>
                  <a:srgbClr val="FF0000"/>
                </a:solidFill>
                <a:latin typeface="Arial"/>
                <a:ea typeface="Arial"/>
                <a:cs typeface="Arial"/>
                <a:sym typeface="Arial"/>
              </a:rPr>
              <a:t>1</a:t>
            </a:r>
            <a:r>
              <a:rPr lang="en-GB" sz="1150">
                <a:solidFill>
                  <a:schemeClr val="dk1"/>
                </a:solidFill>
                <a:latin typeface="Arial"/>
                <a:ea typeface="Arial"/>
                <a:cs typeface="Arial"/>
                <a:sym typeface="Arial"/>
              </a:rPr>
              <a:t>, </a:t>
            </a:r>
            <a:r>
              <a:rPr lang="en-GB" sz="1150">
                <a:solidFill>
                  <a:srgbClr val="FF0000"/>
                </a:solidFill>
                <a:latin typeface="Arial"/>
                <a:ea typeface="Arial"/>
                <a:cs typeface="Arial"/>
                <a:sym typeface="Arial"/>
              </a:rPr>
              <a:t>2</a:t>
            </a:r>
            <a:r>
              <a:rPr lang="en-GB" sz="1150">
                <a:solidFill>
                  <a:schemeClr val="dk1"/>
                </a:solidFill>
                <a:latin typeface="Arial"/>
                <a:ea typeface="Arial"/>
                <a:cs typeface="Arial"/>
                <a:sym typeface="Arial"/>
              </a:rPr>
              <a:t>, </a:t>
            </a:r>
            <a:r>
              <a:rPr lang="en-GB" sz="1150">
                <a:solidFill>
                  <a:srgbClr val="FF0000"/>
                </a:solidFill>
                <a:latin typeface="Arial"/>
                <a:ea typeface="Arial"/>
                <a:cs typeface="Arial"/>
                <a:sym typeface="Arial"/>
              </a:rPr>
              <a:t>3</a:t>
            </a:r>
            <a:r>
              <a:rPr lang="en-GB" sz="1150">
                <a:solidFill>
                  <a:schemeClr val="dk1"/>
                </a:solidFill>
                <a:latin typeface="Arial"/>
                <a:ea typeface="Arial"/>
                <a:cs typeface="Arial"/>
                <a:sym typeface="Arial"/>
              </a:rPr>
              <a:t>)</a:t>
            </a:r>
            <a:endParaRPr sz="1150">
              <a:solidFill>
                <a:schemeClr val="dk1"/>
              </a:solidFill>
              <a:latin typeface="Arial"/>
              <a:ea typeface="Arial"/>
              <a:cs typeface="Arial"/>
              <a:sym typeface="Arial"/>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chemeClr val="dk1"/>
                </a:solidFill>
                <a:latin typeface="Arial"/>
                <a:ea typeface="Arial"/>
                <a:cs typeface="Arial"/>
                <a:sym typeface="Arial"/>
              </a:rPr>
              <a:t>tuple3 = tuple1 + tuple2</a:t>
            </a:r>
            <a:endParaRPr sz="1150">
              <a:solidFill>
                <a:schemeClr val="dk1"/>
              </a:solidFill>
              <a:latin typeface="Arial"/>
              <a:ea typeface="Arial"/>
              <a:cs typeface="Arial"/>
              <a:sym typeface="Arial"/>
            </a:endParaRPr>
          </a:p>
          <a:p>
            <a:pPr indent="0" lvl="0" marL="114300" marR="114300" rtl="0" algn="l">
              <a:lnSpc>
                <a:spcPct val="100000"/>
              </a:lnSpc>
              <a:spcBef>
                <a:spcPts val="800"/>
              </a:spcBef>
              <a:spcAft>
                <a:spcPts val="0"/>
              </a:spcAft>
              <a:buNone/>
            </a:pPr>
            <a:r>
              <a:rPr lang="en-GB" sz="1150">
                <a:solidFill>
                  <a:srgbClr val="0000CD"/>
                </a:solidFill>
                <a:latin typeface="Arial"/>
                <a:ea typeface="Arial"/>
                <a:cs typeface="Arial"/>
                <a:sym typeface="Arial"/>
              </a:rPr>
              <a:t>print</a:t>
            </a:r>
            <a:r>
              <a:rPr lang="en-GB" sz="1150">
                <a:solidFill>
                  <a:schemeClr val="dk1"/>
                </a:solidFill>
                <a:latin typeface="Arial"/>
                <a:ea typeface="Arial"/>
                <a:cs typeface="Arial"/>
                <a:sym typeface="Arial"/>
              </a:rPr>
              <a:t>(tuple3)</a:t>
            </a:r>
            <a:endParaRPr sz="1150">
              <a:solidFill>
                <a:schemeClr val="dk1"/>
              </a:solidFill>
              <a:latin typeface="Arial"/>
              <a:ea typeface="Arial"/>
              <a:cs typeface="Arial"/>
              <a:sym typeface="Arial"/>
            </a:endParaRPr>
          </a:p>
          <a:p>
            <a:pPr indent="0" lvl="0" marL="114300" marR="114300" rtl="0" algn="l">
              <a:lnSpc>
                <a:spcPct val="100000"/>
              </a:lnSpc>
              <a:spcBef>
                <a:spcPts val="800"/>
              </a:spcBef>
              <a:spcAft>
                <a:spcPts val="0"/>
              </a:spcAft>
              <a:buNone/>
            </a:pPr>
            <a:r>
              <a:t/>
            </a:r>
            <a:endParaRPr sz="1150">
              <a:solidFill>
                <a:schemeClr val="dk1"/>
              </a:solidFill>
              <a:latin typeface="Arial"/>
              <a:ea typeface="Arial"/>
              <a:cs typeface="Arial"/>
              <a:sym typeface="Arial"/>
            </a:endParaRPr>
          </a:p>
          <a:p>
            <a:pPr indent="0" lvl="0" marL="0" rtl="0" algn="l">
              <a:lnSpc>
                <a:spcPct val="100000"/>
              </a:lnSpc>
              <a:spcBef>
                <a:spcPts val="800"/>
              </a:spcBef>
              <a:spcAft>
                <a:spcPts val="0"/>
              </a:spcAft>
              <a:buNone/>
            </a:pPr>
            <a:r>
              <a:rPr b="1" lang="en-GB" sz="1700">
                <a:solidFill>
                  <a:schemeClr val="dk1"/>
                </a:solidFill>
                <a:latin typeface="Arial"/>
                <a:ea typeface="Arial"/>
                <a:cs typeface="Arial"/>
                <a:sym typeface="Arial"/>
              </a:rPr>
              <a:t>Multiply Tuples</a:t>
            </a:r>
            <a:endParaRPr b="1" sz="1700">
              <a:solidFill>
                <a:schemeClr val="dk1"/>
              </a:solidFill>
              <a:latin typeface="Arial"/>
              <a:ea typeface="Arial"/>
              <a:cs typeface="Arial"/>
              <a:sym typeface="Arial"/>
            </a:endParaRPr>
          </a:p>
          <a:p>
            <a:pPr indent="0" lvl="0" marL="0" rtl="0" algn="l">
              <a:lnSpc>
                <a:spcPct val="100000"/>
              </a:lnSpc>
              <a:spcBef>
                <a:spcPts val="800"/>
              </a:spcBef>
              <a:spcAft>
                <a:spcPts val="0"/>
              </a:spcAft>
              <a:buNone/>
            </a:pPr>
            <a:r>
              <a:rPr lang="en-GB" sz="1150">
                <a:solidFill>
                  <a:schemeClr val="dk1"/>
                </a:solidFill>
                <a:latin typeface="Verdana"/>
                <a:ea typeface="Verdana"/>
                <a:cs typeface="Verdana"/>
                <a:sym typeface="Verdana"/>
              </a:rPr>
              <a:t>If you want to multiply the content of a tuple a given number of times, you can use the </a:t>
            </a:r>
            <a:r>
              <a:rPr lang="en-GB" sz="1200">
                <a:solidFill>
                  <a:srgbClr val="DC143C"/>
                </a:solidFill>
                <a:latin typeface="Courier New"/>
                <a:ea typeface="Courier New"/>
                <a:cs typeface="Courier New"/>
                <a:sym typeface="Courier New"/>
              </a:rPr>
              <a:t>*</a:t>
            </a:r>
            <a:r>
              <a:rPr lang="en-GB" sz="1150">
                <a:solidFill>
                  <a:schemeClr val="dk1"/>
                </a:solidFill>
                <a:latin typeface="Verdana"/>
                <a:ea typeface="Verdana"/>
                <a:cs typeface="Verdana"/>
                <a:sym typeface="Verdana"/>
              </a:rPr>
              <a:t> operator:</a:t>
            </a:r>
            <a:endParaRPr sz="1150">
              <a:solidFill>
                <a:schemeClr val="dk1"/>
              </a:solidFill>
              <a:latin typeface="Verdana"/>
              <a:ea typeface="Verdana"/>
              <a:cs typeface="Verdana"/>
              <a:sym typeface="Verdana"/>
            </a:endParaRPr>
          </a:p>
          <a:p>
            <a:pPr indent="0" lvl="0" marL="0" rtl="0" algn="l">
              <a:lnSpc>
                <a:spcPct val="100000"/>
              </a:lnSpc>
              <a:spcBef>
                <a:spcPts val="800"/>
              </a:spcBef>
              <a:spcAft>
                <a:spcPts val="0"/>
              </a:spcAft>
              <a:buNone/>
            </a:pPr>
            <a:r>
              <a:rPr lang="en-GB" sz="1500">
                <a:solidFill>
                  <a:schemeClr val="dk1"/>
                </a:solidFill>
                <a:latin typeface="Arial"/>
                <a:ea typeface="Arial"/>
                <a:cs typeface="Arial"/>
                <a:sym typeface="Arial"/>
              </a:rPr>
              <a:t>Example</a:t>
            </a:r>
            <a:endParaRPr sz="1500">
              <a:solidFill>
                <a:schemeClr val="dk1"/>
              </a:solidFill>
              <a:latin typeface="Arial"/>
              <a:ea typeface="Arial"/>
              <a:cs typeface="Arial"/>
              <a:sym typeface="Arial"/>
            </a:endParaRPr>
          </a:p>
          <a:p>
            <a:pPr indent="0" lvl="0" marL="0" rtl="0" algn="l">
              <a:lnSpc>
                <a:spcPct val="100000"/>
              </a:lnSpc>
              <a:spcBef>
                <a:spcPts val="800"/>
              </a:spcBef>
              <a:spcAft>
                <a:spcPts val="0"/>
              </a:spcAft>
              <a:buNone/>
            </a:pPr>
            <a:r>
              <a:rPr lang="en-GB" sz="1150">
                <a:solidFill>
                  <a:schemeClr val="dk1"/>
                </a:solidFill>
                <a:latin typeface="Verdana"/>
                <a:ea typeface="Verdana"/>
                <a:cs typeface="Verdana"/>
                <a:sym typeface="Verdana"/>
              </a:rPr>
              <a:t>Multiply the fruits tuple by 2:</a:t>
            </a:r>
            <a:endParaRPr sz="1150">
              <a:solidFill>
                <a:schemeClr val="dk1"/>
              </a:solidFill>
              <a:latin typeface="Verdana"/>
              <a:ea typeface="Verdana"/>
              <a:cs typeface="Verdana"/>
              <a:sym typeface="Verdana"/>
            </a:endParaRPr>
          </a:p>
          <a:p>
            <a:pPr indent="0" lvl="0" marL="114300" marR="114300" rtl="0" algn="l">
              <a:lnSpc>
                <a:spcPct val="100000"/>
              </a:lnSpc>
              <a:spcBef>
                <a:spcPts val="800"/>
              </a:spcBef>
              <a:spcAft>
                <a:spcPts val="0"/>
              </a:spcAft>
              <a:buNone/>
            </a:pPr>
            <a:r>
              <a:rPr lang="en-GB" sz="1150">
                <a:solidFill>
                  <a:schemeClr val="dk1"/>
                </a:solidFill>
                <a:latin typeface="Courier New"/>
                <a:ea typeface="Courier New"/>
                <a:cs typeface="Courier New"/>
                <a:sym typeface="Courier New"/>
              </a:rPr>
              <a:t>fruits = (</a:t>
            </a:r>
            <a:r>
              <a:rPr lang="en-GB" sz="1150">
                <a:solidFill>
                  <a:srgbClr val="A52A2A"/>
                </a:solidFill>
                <a:latin typeface="Courier New"/>
                <a:ea typeface="Courier New"/>
                <a:cs typeface="Courier New"/>
                <a:sym typeface="Courier New"/>
              </a:rPr>
              <a:t>"apple"</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"banana"</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"cherry"</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00000"/>
              </a:lnSpc>
              <a:spcBef>
                <a:spcPts val="800"/>
              </a:spcBef>
              <a:spcAft>
                <a:spcPts val="0"/>
              </a:spcAft>
              <a:buNone/>
            </a:pPr>
            <a:r>
              <a:rPr lang="en-GB" sz="1150">
                <a:solidFill>
                  <a:schemeClr val="dk1"/>
                </a:solidFill>
                <a:latin typeface="Courier New"/>
                <a:ea typeface="Courier New"/>
                <a:cs typeface="Courier New"/>
                <a:sym typeface="Courier New"/>
              </a:rPr>
              <a:t>mytuple = fruits * </a:t>
            </a:r>
            <a:r>
              <a:rPr lang="en-GB" sz="1150">
                <a:solidFill>
                  <a:srgbClr val="FF0000"/>
                </a:solidFill>
                <a:latin typeface="Courier New"/>
                <a:ea typeface="Courier New"/>
                <a:cs typeface="Courier New"/>
                <a:sym typeface="Courier New"/>
              </a:rPr>
              <a:t>2</a:t>
            </a:r>
            <a:endParaRPr sz="1150">
              <a:solidFill>
                <a:schemeClr val="dk1"/>
              </a:solidFill>
              <a:latin typeface="Courier New"/>
              <a:ea typeface="Courier New"/>
              <a:cs typeface="Courier New"/>
              <a:sym typeface="Courier New"/>
            </a:endParaRPr>
          </a:p>
          <a:p>
            <a:pPr indent="0" lvl="0" marL="114300" marR="114300" rtl="0" algn="l">
              <a:lnSpc>
                <a:spcPct val="100000"/>
              </a:lnSpc>
              <a:spcBef>
                <a:spcPts val="800"/>
              </a:spcBef>
              <a:spcAft>
                <a:spcPts val="0"/>
              </a:spcAft>
              <a:buClr>
                <a:schemeClr val="dk1"/>
              </a:buClr>
              <a:buSzPts val="1100"/>
              <a:buFont typeface="Arial"/>
              <a:buNone/>
            </a:pPr>
            <a:r>
              <a:rPr lang="en-GB" sz="1150">
                <a:solidFill>
                  <a:srgbClr val="0000CD"/>
                </a:solidFill>
                <a:latin typeface="Courier New"/>
                <a:ea typeface="Courier New"/>
                <a:cs typeface="Courier New"/>
                <a:sym typeface="Courier New"/>
              </a:rPr>
              <a:t>print</a:t>
            </a:r>
            <a:r>
              <a:rPr lang="en-GB" sz="1150">
                <a:solidFill>
                  <a:schemeClr val="dk1"/>
                </a:solidFill>
                <a:latin typeface="Courier New"/>
                <a:ea typeface="Courier New"/>
                <a:cs typeface="Courier New"/>
                <a:sym typeface="Courier New"/>
              </a:rPr>
              <a:t>(mytuple)</a:t>
            </a:r>
            <a:endParaRPr sz="1150">
              <a:solidFill>
                <a:schemeClr val="dk1"/>
              </a:solidFill>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628650" y="13869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t>Print function</a:t>
            </a:r>
            <a:endParaRPr/>
          </a:p>
          <a:p>
            <a:pPr indent="0" lvl="0" marL="0" rtl="0" algn="l">
              <a:spcBef>
                <a:spcPts val="800"/>
              </a:spcBef>
              <a:spcAft>
                <a:spcPts val="0"/>
              </a:spcAft>
              <a:buNone/>
            </a:pPr>
            <a:r>
              <a:rPr lang="en-GB"/>
              <a:t>x=10</a:t>
            </a:r>
            <a:endParaRPr/>
          </a:p>
          <a:p>
            <a:pPr indent="0" lvl="0" marL="0" rtl="0" algn="l">
              <a:spcBef>
                <a:spcPts val="800"/>
              </a:spcBef>
              <a:spcAft>
                <a:spcPts val="0"/>
              </a:spcAft>
              <a:buNone/>
            </a:pPr>
            <a:r>
              <a:rPr lang="en-GB"/>
              <a:t>print()</a:t>
            </a:r>
            <a:endParaRPr/>
          </a:p>
        </p:txBody>
      </p:sp>
      <p:sp>
        <p:nvSpPr>
          <p:cNvPr id="154" name="Google Shape;154;p30"/>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Write first code</a:t>
            </a:r>
            <a:endParaRPr b="1"/>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11"/>
          <p:cNvSpPr txBox="1"/>
          <p:nvPr>
            <p:ph idx="1" type="body"/>
          </p:nvPr>
        </p:nvSpPr>
        <p:spPr>
          <a:xfrm>
            <a:off x="619900" y="76202"/>
            <a:ext cx="7039800" cy="46365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GB" sz="2400">
                <a:solidFill>
                  <a:schemeClr val="dk1"/>
                </a:solidFill>
                <a:highlight>
                  <a:srgbClr val="FFFFFF"/>
                </a:highlight>
                <a:latin typeface="Arial"/>
                <a:ea typeface="Arial"/>
                <a:cs typeface="Arial"/>
                <a:sym typeface="Arial"/>
              </a:rPr>
              <a:t>Tuple Methods</a:t>
            </a:r>
            <a:endParaRPr sz="240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Python has two built-in methods that you can use on tuples.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GB" sz="1150" u="sng">
                <a:solidFill>
                  <a:schemeClr val="hlink"/>
                </a:solidFill>
                <a:highlight>
                  <a:srgbClr val="FFFFFF"/>
                </a:highlight>
                <a:latin typeface="Verdana"/>
                <a:ea typeface="Verdana"/>
                <a:cs typeface="Verdana"/>
                <a:sym typeface="Verdana"/>
                <a:hlinkClick r:id="rId3"/>
              </a:rPr>
              <a:t>count()</a:t>
            </a:r>
            <a:endParaRPr sz="1150" u="sng">
              <a:solidFill>
                <a:schemeClr val="hlink"/>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GB" sz="1150">
                <a:solidFill>
                  <a:srgbClr val="000000"/>
                </a:solidFill>
                <a:highlight>
                  <a:srgbClr val="FFFFFF"/>
                </a:highlight>
                <a:latin typeface="Verdana"/>
                <a:ea typeface="Verdana"/>
                <a:cs typeface="Verdana"/>
                <a:sym typeface="Verdana"/>
              </a:rPr>
              <a:t>Returns the number of times a specified value occurs in a tuple</a:t>
            </a:r>
            <a:endParaRPr sz="11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GB" sz="1150" u="sng">
                <a:solidFill>
                  <a:schemeClr val="hlink"/>
                </a:solidFill>
                <a:highlight>
                  <a:srgbClr val="FFFFFF"/>
                </a:highlight>
                <a:latin typeface="Verdana"/>
                <a:ea typeface="Verdana"/>
                <a:cs typeface="Verdana"/>
                <a:sym typeface="Verdana"/>
                <a:hlinkClick r:id="rId4"/>
              </a:rPr>
              <a:t>index()</a:t>
            </a:r>
            <a:endParaRPr sz="1150" u="sng">
              <a:solidFill>
                <a:schemeClr val="hlink"/>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GB" sz="1150">
                <a:solidFill>
                  <a:srgbClr val="000000"/>
                </a:solidFill>
                <a:highlight>
                  <a:srgbClr val="FFFFFF"/>
                </a:highlight>
                <a:latin typeface="Verdana"/>
                <a:ea typeface="Verdana"/>
                <a:cs typeface="Verdana"/>
                <a:sym typeface="Verdana"/>
              </a:rPr>
              <a:t>Searches the tuple for a specified value and returns the position of where it was found</a:t>
            </a:r>
            <a:endParaRPr sz="11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12"/>
          <p:cNvSpPr txBox="1"/>
          <p:nvPr>
            <p:ph idx="1" type="body"/>
          </p:nvPr>
        </p:nvSpPr>
        <p:spPr>
          <a:xfrm>
            <a:off x="558650" y="1209526"/>
            <a:ext cx="7039800" cy="37008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Arial"/>
                <a:ea typeface="Arial"/>
                <a:cs typeface="Arial"/>
                <a:sym typeface="Arial"/>
              </a:rPr>
              <a:t>Set items are unordered, unchangeable, and do not allow duplicate values.</a:t>
            </a:r>
            <a:endParaRPr sz="1150">
              <a:solidFill>
                <a:schemeClr val="dk1"/>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GB" sz="1150">
                <a:solidFill>
                  <a:schemeClr val="dk1"/>
                </a:solidFill>
                <a:latin typeface="Arial"/>
                <a:ea typeface="Arial"/>
                <a:cs typeface="Arial"/>
                <a:sym typeface="Arial"/>
              </a:rPr>
              <a:t>Duplicate values will be ignored:</a:t>
            </a:r>
            <a:endParaRPr sz="1150">
              <a:solidFill>
                <a:schemeClr val="dk1"/>
              </a:solidFill>
              <a:latin typeface="Arial"/>
              <a:ea typeface="Arial"/>
              <a:cs typeface="Arial"/>
              <a:sym typeface="Arial"/>
            </a:endParaRPr>
          </a:p>
          <a:p>
            <a:pPr indent="0" lvl="0" marL="114300" marR="114300" rtl="0" algn="l">
              <a:lnSpc>
                <a:spcPct val="115000"/>
              </a:lnSpc>
              <a:spcBef>
                <a:spcPts val="1100"/>
              </a:spcBef>
              <a:spcAft>
                <a:spcPts val="0"/>
              </a:spcAft>
              <a:buNone/>
            </a:pPr>
            <a:r>
              <a:rPr lang="en-GB" sz="1150">
                <a:solidFill>
                  <a:schemeClr val="dk1"/>
                </a:solidFill>
                <a:highlight>
                  <a:srgbClr val="FFFFFF"/>
                </a:highlight>
                <a:latin typeface="Arial"/>
                <a:ea typeface="Arial"/>
                <a:cs typeface="Arial"/>
                <a:sym typeface="Arial"/>
              </a:rPr>
              <a:t>thisset = {</a:t>
            </a:r>
            <a:r>
              <a:rPr lang="en-GB" sz="1150">
                <a:solidFill>
                  <a:srgbClr val="A52A2A"/>
                </a:solidFill>
                <a:highlight>
                  <a:srgbClr val="FFFFFF"/>
                </a:highlight>
                <a:latin typeface="Arial"/>
                <a:ea typeface="Arial"/>
                <a:cs typeface="Arial"/>
                <a:sym typeface="Arial"/>
              </a:rPr>
              <a:t>"apple"</a:t>
            </a:r>
            <a:r>
              <a:rPr lang="en-GB" sz="1150">
                <a:solidFill>
                  <a:schemeClr val="dk1"/>
                </a:solidFill>
                <a:highlight>
                  <a:srgbClr val="FFFFFF"/>
                </a:highlight>
                <a:latin typeface="Arial"/>
                <a:ea typeface="Arial"/>
                <a:cs typeface="Arial"/>
                <a:sym typeface="Arial"/>
              </a:rPr>
              <a:t>, </a:t>
            </a:r>
            <a:r>
              <a:rPr lang="en-GB" sz="1150">
                <a:solidFill>
                  <a:srgbClr val="A52A2A"/>
                </a:solidFill>
                <a:highlight>
                  <a:srgbClr val="FFFFFF"/>
                </a:highlight>
                <a:latin typeface="Arial"/>
                <a:ea typeface="Arial"/>
                <a:cs typeface="Arial"/>
                <a:sym typeface="Arial"/>
              </a:rPr>
              <a:t>"banana"</a:t>
            </a:r>
            <a:r>
              <a:rPr lang="en-GB" sz="1150">
                <a:solidFill>
                  <a:schemeClr val="dk1"/>
                </a:solidFill>
                <a:highlight>
                  <a:srgbClr val="FFFFFF"/>
                </a:highlight>
                <a:latin typeface="Arial"/>
                <a:ea typeface="Arial"/>
                <a:cs typeface="Arial"/>
                <a:sym typeface="Arial"/>
              </a:rPr>
              <a:t>, </a:t>
            </a:r>
            <a:r>
              <a:rPr lang="en-GB" sz="1150">
                <a:solidFill>
                  <a:srgbClr val="A52A2A"/>
                </a:solidFill>
                <a:highlight>
                  <a:srgbClr val="FFFFFF"/>
                </a:highlight>
                <a:latin typeface="Arial"/>
                <a:ea typeface="Arial"/>
                <a:cs typeface="Arial"/>
                <a:sym typeface="Arial"/>
              </a:rPr>
              <a:t>"cherry"</a:t>
            </a:r>
            <a:r>
              <a:rPr lang="en-GB" sz="1150">
                <a:solidFill>
                  <a:schemeClr val="dk1"/>
                </a:solidFill>
                <a:highlight>
                  <a:srgbClr val="FFFFFF"/>
                </a:highlight>
                <a:latin typeface="Arial"/>
                <a:ea typeface="Arial"/>
                <a:cs typeface="Arial"/>
                <a:sym typeface="Arial"/>
              </a:rPr>
              <a:t>, </a:t>
            </a:r>
            <a:r>
              <a:rPr lang="en-GB" sz="1150">
                <a:solidFill>
                  <a:srgbClr val="A52A2A"/>
                </a:solidFill>
                <a:highlight>
                  <a:srgbClr val="FFFFFF"/>
                </a:highlight>
                <a:latin typeface="Arial"/>
                <a:ea typeface="Arial"/>
                <a:cs typeface="Arial"/>
                <a:sym typeface="Arial"/>
              </a:rPr>
              <a:t>"apple"</a:t>
            </a:r>
            <a:r>
              <a:rPr lang="en-GB" sz="1150">
                <a:solidFill>
                  <a:schemeClr val="dk1"/>
                </a:solidFill>
                <a:highlight>
                  <a:srgbClr val="FFFFFF"/>
                </a:highlight>
                <a:latin typeface="Arial"/>
                <a:ea typeface="Arial"/>
                <a:cs typeface="Arial"/>
                <a:sym typeface="Arial"/>
              </a:rPr>
              <a:t>}</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0"/>
              </a:spcBef>
              <a:spcAft>
                <a:spcPts val="0"/>
              </a:spcAft>
              <a:buNone/>
            </a:pPr>
            <a:r>
              <a:rPr lang="en-GB" sz="1150">
                <a:solidFill>
                  <a:schemeClr val="dk1"/>
                </a:solidFill>
                <a:highlight>
                  <a:srgbClr val="FFFFFF"/>
                </a:highlight>
                <a:latin typeface="Arial"/>
                <a:ea typeface="Arial"/>
                <a:cs typeface="Arial"/>
                <a:sym typeface="Arial"/>
              </a:rPr>
              <a:t>thisset = set((</a:t>
            </a:r>
            <a:r>
              <a:rPr lang="en-GB" sz="1150">
                <a:solidFill>
                  <a:srgbClr val="A52A2A"/>
                </a:solidFill>
                <a:highlight>
                  <a:srgbClr val="FFFFFF"/>
                </a:highlight>
                <a:latin typeface="Arial"/>
                <a:ea typeface="Arial"/>
                <a:cs typeface="Arial"/>
                <a:sym typeface="Arial"/>
              </a:rPr>
              <a:t>"apple"</a:t>
            </a:r>
            <a:r>
              <a:rPr lang="en-GB" sz="1150">
                <a:solidFill>
                  <a:schemeClr val="dk1"/>
                </a:solidFill>
                <a:highlight>
                  <a:srgbClr val="FFFFFF"/>
                </a:highlight>
                <a:latin typeface="Arial"/>
                <a:ea typeface="Arial"/>
                <a:cs typeface="Arial"/>
                <a:sym typeface="Arial"/>
              </a:rPr>
              <a:t>, </a:t>
            </a:r>
            <a:r>
              <a:rPr lang="en-GB" sz="1150">
                <a:solidFill>
                  <a:srgbClr val="A52A2A"/>
                </a:solidFill>
                <a:highlight>
                  <a:srgbClr val="FFFFFF"/>
                </a:highlight>
                <a:latin typeface="Arial"/>
                <a:ea typeface="Arial"/>
                <a:cs typeface="Arial"/>
                <a:sym typeface="Arial"/>
              </a:rPr>
              <a:t>"banana"</a:t>
            </a:r>
            <a:r>
              <a:rPr lang="en-GB" sz="1150">
                <a:solidFill>
                  <a:schemeClr val="dk1"/>
                </a:solidFill>
                <a:highlight>
                  <a:srgbClr val="FFFFFF"/>
                </a:highlight>
                <a:latin typeface="Arial"/>
                <a:ea typeface="Arial"/>
                <a:cs typeface="Arial"/>
                <a:sym typeface="Arial"/>
              </a:rPr>
              <a:t>, </a:t>
            </a:r>
            <a:r>
              <a:rPr lang="en-GB" sz="1150">
                <a:solidFill>
                  <a:srgbClr val="A52A2A"/>
                </a:solidFill>
                <a:highlight>
                  <a:srgbClr val="FFFFFF"/>
                </a:highlight>
                <a:latin typeface="Arial"/>
                <a:ea typeface="Arial"/>
                <a:cs typeface="Arial"/>
                <a:sym typeface="Arial"/>
              </a:rPr>
              <a:t>"cherry"</a:t>
            </a:r>
            <a:r>
              <a:rPr lang="en-GB" sz="1150">
                <a:solidFill>
                  <a:schemeClr val="dk1"/>
                </a:solidFill>
                <a:highlight>
                  <a:srgbClr val="FFFFFF"/>
                </a:highlight>
                <a:latin typeface="Arial"/>
                <a:ea typeface="Arial"/>
                <a:cs typeface="Arial"/>
                <a:sym typeface="Arial"/>
              </a:rPr>
              <a:t>))</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0"/>
              </a:spcBef>
              <a:spcAft>
                <a:spcPts val="0"/>
              </a:spcAft>
              <a:buNone/>
            </a:pPr>
            <a:r>
              <a:rPr lang="en-GB" sz="1150">
                <a:solidFill>
                  <a:srgbClr val="0000CD"/>
                </a:solidFill>
                <a:highlight>
                  <a:srgbClr val="FFFFFF"/>
                </a:highlight>
                <a:latin typeface="Arial"/>
                <a:ea typeface="Arial"/>
                <a:cs typeface="Arial"/>
                <a:sym typeface="Arial"/>
              </a:rPr>
              <a:t>print</a:t>
            </a:r>
            <a:r>
              <a:rPr lang="en-GB" sz="1150">
                <a:solidFill>
                  <a:schemeClr val="dk1"/>
                </a:solidFill>
                <a:highlight>
                  <a:srgbClr val="FFFFFF"/>
                </a:highlight>
                <a:latin typeface="Arial"/>
                <a:ea typeface="Arial"/>
                <a:cs typeface="Arial"/>
                <a:sym typeface="Arial"/>
              </a:rPr>
              <a:t>(thisset)</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0"/>
              </a:spcBef>
              <a:spcAft>
                <a:spcPts val="0"/>
              </a:spcAft>
              <a:buNone/>
            </a:pPr>
            <a:r>
              <a:rPr b="1" lang="en-GB" sz="1750">
                <a:solidFill>
                  <a:schemeClr val="dk1"/>
                </a:solidFill>
                <a:highlight>
                  <a:srgbClr val="FFFFFF"/>
                </a:highlight>
                <a:latin typeface="Arial"/>
                <a:ea typeface="Arial"/>
                <a:cs typeface="Arial"/>
                <a:sym typeface="Arial"/>
              </a:rPr>
              <a:t>Get length :</a:t>
            </a:r>
            <a:endParaRPr b="1" sz="17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1800"/>
              </a:spcBef>
              <a:spcAft>
                <a:spcPts val="0"/>
              </a:spcAft>
              <a:buNone/>
            </a:pPr>
            <a:r>
              <a:rPr lang="en-GB" sz="1150">
                <a:solidFill>
                  <a:srgbClr val="0000CD"/>
                </a:solidFill>
                <a:highlight>
                  <a:srgbClr val="FFFFFF"/>
                </a:highlight>
                <a:latin typeface="Arial"/>
                <a:ea typeface="Arial"/>
                <a:cs typeface="Arial"/>
                <a:sym typeface="Arial"/>
              </a:rPr>
              <a:t>print</a:t>
            </a:r>
            <a:r>
              <a:rPr lang="en-GB" sz="1150">
                <a:solidFill>
                  <a:schemeClr val="dk1"/>
                </a:solidFill>
                <a:highlight>
                  <a:srgbClr val="FFFFFF"/>
                </a:highlight>
                <a:latin typeface="Arial"/>
                <a:ea typeface="Arial"/>
                <a:cs typeface="Arial"/>
                <a:sym typeface="Arial"/>
              </a:rPr>
              <a:t>(</a:t>
            </a:r>
            <a:r>
              <a:rPr lang="en-GB" sz="1150">
                <a:solidFill>
                  <a:srgbClr val="0000CD"/>
                </a:solidFill>
                <a:highlight>
                  <a:srgbClr val="FFFFFF"/>
                </a:highlight>
                <a:latin typeface="Arial"/>
                <a:ea typeface="Arial"/>
                <a:cs typeface="Arial"/>
                <a:sym typeface="Arial"/>
              </a:rPr>
              <a:t>len</a:t>
            </a:r>
            <a:r>
              <a:rPr lang="en-GB" sz="1150">
                <a:solidFill>
                  <a:schemeClr val="dk1"/>
                </a:solidFill>
                <a:highlight>
                  <a:srgbClr val="FFFFFF"/>
                </a:highlight>
                <a:latin typeface="Arial"/>
                <a:ea typeface="Arial"/>
                <a:cs typeface="Arial"/>
                <a:sym typeface="Arial"/>
              </a:rPr>
              <a:t>(thisset))</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1800"/>
              </a:spcBef>
              <a:spcAft>
                <a:spcPts val="0"/>
              </a:spcAft>
              <a:buNone/>
            </a:pPr>
            <a:r>
              <a:rPr b="1" lang="en-GB" sz="1750">
                <a:solidFill>
                  <a:schemeClr val="dk1"/>
                </a:solidFill>
                <a:highlight>
                  <a:srgbClr val="FFFFFF"/>
                </a:highlight>
                <a:latin typeface="Arial"/>
                <a:ea typeface="Arial"/>
                <a:cs typeface="Arial"/>
                <a:sym typeface="Arial"/>
              </a:rPr>
              <a:t>Get type</a:t>
            </a:r>
            <a:endParaRPr b="1" sz="17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1800"/>
              </a:spcBef>
              <a:spcAft>
                <a:spcPts val="0"/>
              </a:spcAft>
              <a:buNone/>
            </a:pPr>
            <a:r>
              <a:rPr lang="en-GB" sz="1150">
                <a:solidFill>
                  <a:srgbClr val="0000CD"/>
                </a:solidFill>
                <a:highlight>
                  <a:srgbClr val="FFFFFF"/>
                </a:highlight>
                <a:latin typeface="Arial"/>
                <a:ea typeface="Arial"/>
                <a:cs typeface="Arial"/>
                <a:sym typeface="Arial"/>
              </a:rPr>
              <a:t>print</a:t>
            </a:r>
            <a:r>
              <a:rPr lang="en-GB" sz="1150">
                <a:solidFill>
                  <a:schemeClr val="dk1"/>
                </a:solidFill>
                <a:highlight>
                  <a:srgbClr val="FFFFFF"/>
                </a:highlight>
                <a:latin typeface="Arial"/>
                <a:ea typeface="Arial"/>
                <a:cs typeface="Arial"/>
                <a:sym typeface="Arial"/>
              </a:rPr>
              <a:t>(</a:t>
            </a:r>
            <a:r>
              <a:rPr lang="en-GB" sz="1150">
                <a:solidFill>
                  <a:srgbClr val="0000CD"/>
                </a:solidFill>
                <a:highlight>
                  <a:srgbClr val="FFFFFF"/>
                </a:highlight>
                <a:latin typeface="Arial"/>
                <a:ea typeface="Arial"/>
                <a:cs typeface="Arial"/>
                <a:sym typeface="Arial"/>
              </a:rPr>
              <a:t>type</a:t>
            </a:r>
            <a:r>
              <a:rPr lang="en-GB" sz="1150">
                <a:solidFill>
                  <a:schemeClr val="dk1"/>
                </a:solidFill>
                <a:highlight>
                  <a:srgbClr val="FFFFFF"/>
                </a:highlight>
                <a:latin typeface="Arial"/>
                <a:ea typeface="Arial"/>
                <a:cs typeface="Arial"/>
                <a:sym typeface="Arial"/>
              </a:rPr>
              <a:t>(myset))</a:t>
            </a:r>
            <a:endParaRPr sz="1150">
              <a:solidFill>
                <a:schemeClr val="dk1"/>
              </a:solidFill>
              <a:highlight>
                <a:srgbClr val="FFFFFF"/>
              </a:highlight>
              <a:latin typeface="Arial"/>
              <a:ea typeface="Arial"/>
              <a:cs typeface="Arial"/>
              <a:sym typeface="Arial"/>
            </a:endParaRPr>
          </a:p>
          <a:p>
            <a:pPr indent="0" lvl="0" marL="114300" marR="114300" rtl="0" algn="l">
              <a:lnSpc>
                <a:spcPct val="115000"/>
              </a:lnSpc>
              <a:spcBef>
                <a:spcPts val="1800"/>
              </a:spcBef>
              <a:spcAft>
                <a:spcPts val="0"/>
              </a:spcAft>
              <a:buNone/>
            </a:pPr>
            <a:r>
              <a:t/>
            </a:r>
            <a:endParaRPr sz="115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
        <p:nvSpPr>
          <p:cNvPr id="650" name="Google Shape;650;p112"/>
          <p:cNvSpPr txBox="1"/>
          <p:nvPr>
            <p:ph type="title"/>
          </p:nvPr>
        </p:nvSpPr>
        <p:spPr>
          <a:xfrm>
            <a:off x="121300" y="-96225"/>
            <a:ext cx="7039800" cy="1347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a:t>Sets: </a:t>
            </a:r>
            <a:endParaRPr b="1"/>
          </a:p>
          <a:p>
            <a:pPr indent="0" lvl="0" marL="0" rtl="0" algn="l">
              <a:spcBef>
                <a:spcPts val="0"/>
              </a:spcBef>
              <a:spcAft>
                <a:spcPts val="0"/>
              </a:spcAft>
              <a:buNone/>
            </a:pPr>
            <a:r>
              <a:rPr lang="en-GB" sz="1500"/>
              <a:t>use {} to create a set or the set() constructor</a:t>
            </a:r>
            <a:r>
              <a:rPr lang="en-GB" sz="2300"/>
              <a:t> </a:t>
            </a:r>
            <a:endParaRPr sz="23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13"/>
          <p:cNvSpPr txBox="1"/>
          <p:nvPr>
            <p:ph idx="1" type="body"/>
          </p:nvPr>
        </p:nvSpPr>
        <p:spPr>
          <a:xfrm>
            <a:off x="618825" y="103117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solidFill>
                  <a:srgbClr val="000000"/>
                </a:solidFill>
                <a:latin typeface="Arial"/>
                <a:ea typeface="Arial"/>
                <a:cs typeface="Arial"/>
                <a:sym typeface="Arial"/>
              </a:rPr>
              <a:t>Access items </a:t>
            </a:r>
            <a:r>
              <a:rPr lang="en-GB">
                <a:solidFill>
                  <a:srgbClr val="000000"/>
                </a:solidFill>
                <a:latin typeface="Arial"/>
                <a:ea typeface="Arial"/>
                <a:cs typeface="Arial"/>
                <a:sym typeface="Arial"/>
              </a:rPr>
              <a:t>through for loop</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rPr lang="en-GB">
                <a:solidFill>
                  <a:srgbClr val="000000"/>
                </a:solidFill>
                <a:latin typeface="Arial"/>
                <a:ea typeface="Arial"/>
                <a:cs typeface="Arial"/>
                <a:sym typeface="Arial"/>
              </a:rPr>
              <a:t>Find item using in function</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rPr lang="en-GB">
                <a:solidFill>
                  <a:srgbClr val="000000"/>
                </a:solidFill>
                <a:latin typeface="Arial"/>
                <a:ea typeface="Arial"/>
                <a:cs typeface="Arial"/>
                <a:sym typeface="Arial"/>
              </a:rPr>
              <a:t>Can’t change items but can add new items</a:t>
            </a:r>
            <a:r>
              <a:rPr lang="en-GB">
                <a:solidFill>
                  <a:srgbClr val="000000"/>
                </a:solidFill>
                <a:latin typeface="Arial"/>
                <a:ea typeface="Arial"/>
                <a:cs typeface="Arial"/>
                <a:sym typeface="Arial"/>
              </a:rPr>
              <a:t> </a:t>
            </a:r>
            <a:endParaRPr>
              <a:solidFill>
                <a:srgbClr val="000000"/>
              </a:solidFill>
              <a:latin typeface="Arial"/>
              <a:ea typeface="Arial"/>
              <a:cs typeface="Arial"/>
              <a:sym typeface="Arial"/>
            </a:endParaRPr>
          </a:p>
        </p:txBody>
      </p:sp>
      <p:sp>
        <p:nvSpPr>
          <p:cNvPr id="656" name="Google Shape;656;p113"/>
          <p:cNvSpPr txBox="1"/>
          <p:nvPr>
            <p:ph type="title"/>
          </p:nvPr>
        </p:nvSpPr>
        <p:spPr>
          <a:xfrm>
            <a:off x="569750" y="205119"/>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Accessing set items: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4"/>
          <p:cNvSpPr txBox="1"/>
          <p:nvPr>
            <p:ph idx="1" type="body"/>
          </p:nvPr>
        </p:nvSpPr>
        <p:spPr>
          <a:xfrm>
            <a:off x="582300" y="1358920"/>
            <a:ext cx="7039800" cy="321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sz="1900">
                <a:solidFill>
                  <a:srgbClr val="000000"/>
                </a:solidFill>
              </a:rPr>
              <a:t>add()</a:t>
            </a:r>
            <a:r>
              <a:rPr lang="en-GB">
                <a:solidFill>
                  <a:srgbClr val="000000"/>
                </a:solidFill>
              </a:rPr>
              <a:t> : add one new item to the set</a:t>
            </a:r>
            <a:endParaRPr>
              <a:solidFill>
                <a:srgbClr val="000000"/>
              </a:solidFill>
            </a:endParaRPr>
          </a:p>
          <a:p>
            <a:pPr indent="0" lvl="0" marL="0" rtl="0" algn="l">
              <a:spcBef>
                <a:spcPts val="800"/>
              </a:spcBef>
              <a:spcAft>
                <a:spcPts val="0"/>
              </a:spcAft>
              <a:buNone/>
            </a:pPr>
            <a:r>
              <a:rPr lang="en-GB">
                <a:solidFill>
                  <a:srgbClr val="000000"/>
                </a:solidFill>
              </a:rPr>
              <a:t>    </a:t>
            </a:r>
            <a:r>
              <a:rPr lang="en-GB">
                <a:solidFill>
                  <a:srgbClr val="000000"/>
                </a:solidFill>
              </a:rPr>
              <a:t>mySet.add(new item)</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rPr b="1" lang="en-GB">
                <a:solidFill>
                  <a:srgbClr val="000000"/>
                </a:solidFill>
              </a:rPr>
              <a:t>update()</a:t>
            </a:r>
            <a:r>
              <a:rPr lang="en-GB">
                <a:solidFill>
                  <a:srgbClr val="000000"/>
                </a:solidFill>
              </a:rPr>
              <a:t> :  add another set, list or tuple to an existing set</a:t>
            </a:r>
            <a:endParaRPr>
              <a:solidFill>
                <a:srgbClr val="000000"/>
              </a:solidFill>
            </a:endParaRPr>
          </a:p>
          <a:p>
            <a:pPr indent="0" lvl="0" marL="0" rtl="0" algn="l">
              <a:spcBef>
                <a:spcPts val="800"/>
              </a:spcBef>
              <a:spcAft>
                <a:spcPts val="0"/>
              </a:spcAft>
              <a:buNone/>
            </a:pPr>
            <a:r>
              <a:rPr lang="en-GB">
                <a:solidFill>
                  <a:srgbClr val="000000"/>
                </a:solidFill>
              </a:rPr>
              <a:t>Set1 ={   }</a:t>
            </a:r>
            <a:endParaRPr>
              <a:solidFill>
                <a:srgbClr val="000000"/>
              </a:solidFill>
            </a:endParaRPr>
          </a:p>
          <a:p>
            <a:pPr indent="0" lvl="0" marL="0" rtl="0" algn="l">
              <a:spcBef>
                <a:spcPts val="800"/>
              </a:spcBef>
              <a:spcAft>
                <a:spcPts val="0"/>
              </a:spcAft>
              <a:buNone/>
            </a:pPr>
            <a:r>
              <a:rPr lang="en-GB">
                <a:solidFill>
                  <a:srgbClr val="000000"/>
                </a:solidFill>
              </a:rPr>
              <a:t>Set2 = {  }</a:t>
            </a:r>
            <a:endParaRPr>
              <a:solidFill>
                <a:srgbClr val="000000"/>
              </a:solidFill>
            </a:endParaRPr>
          </a:p>
          <a:p>
            <a:pPr indent="0" lvl="0" marL="0" rtl="0" algn="l">
              <a:spcBef>
                <a:spcPts val="800"/>
              </a:spcBef>
              <a:spcAft>
                <a:spcPts val="0"/>
              </a:spcAft>
              <a:buNone/>
            </a:pPr>
            <a:r>
              <a:rPr lang="en-GB">
                <a:solidFill>
                  <a:srgbClr val="000000"/>
                </a:solidFill>
              </a:rPr>
              <a:t>list1= [   ]</a:t>
            </a:r>
            <a:endParaRPr>
              <a:solidFill>
                <a:srgbClr val="000000"/>
              </a:solidFill>
            </a:endParaRPr>
          </a:p>
          <a:p>
            <a:pPr indent="0" lvl="0" marL="0" rtl="0" algn="l">
              <a:spcBef>
                <a:spcPts val="800"/>
              </a:spcBef>
              <a:spcAft>
                <a:spcPts val="0"/>
              </a:spcAft>
              <a:buNone/>
            </a:pPr>
            <a:r>
              <a:rPr lang="en-GB">
                <a:solidFill>
                  <a:srgbClr val="000000"/>
                </a:solidFill>
              </a:rPr>
              <a:t>set1.update(set2)</a:t>
            </a:r>
            <a:endParaRPr>
              <a:solidFill>
                <a:srgbClr val="000000"/>
              </a:solidFill>
            </a:endParaRPr>
          </a:p>
          <a:p>
            <a:pPr indent="0" lvl="0" marL="0" rtl="0" algn="l">
              <a:spcBef>
                <a:spcPts val="800"/>
              </a:spcBef>
              <a:spcAft>
                <a:spcPts val="0"/>
              </a:spcAft>
              <a:buNone/>
            </a:pPr>
            <a:r>
              <a:rPr lang="en-GB">
                <a:solidFill>
                  <a:srgbClr val="000000"/>
                </a:solidFill>
              </a:rPr>
              <a:t>Set2.update (list1)</a:t>
            </a:r>
            <a:endParaRPr>
              <a:solidFill>
                <a:srgbClr val="000000"/>
              </a:solidFill>
            </a:endParaRPr>
          </a:p>
        </p:txBody>
      </p:sp>
      <p:sp>
        <p:nvSpPr>
          <p:cNvPr id="662" name="Google Shape;662;p114"/>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Add items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5"/>
          <p:cNvSpPr txBox="1"/>
          <p:nvPr>
            <p:ph idx="1" type="body"/>
          </p:nvPr>
        </p:nvSpPr>
        <p:spPr>
          <a:xfrm>
            <a:off x="628650" y="1463176"/>
            <a:ext cx="7039800" cy="3762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sz="1500">
                <a:solidFill>
                  <a:srgbClr val="000000"/>
                </a:solidFill>
              </a:rPr>
              <a:t>Remove</a:t>
            </a:r>
            <a:r>
              <a:rPr lang="en-GB" sz="1500">
                <a:solidFill>
                  <a:srgbClr val="000000"/>
                </a:solidFill>
              </a:rPr>
              <a:t> : removes one item , if item is does not exist, error is raised</a:t>
            </a:r>
            <a:endParaRPr sz="1500">
              <a:solidFill>
                <a:srgbClr val="000000"/>
              </a:solidFill>
            </a:endParaRPr>
          </a:p>
          <a:p>
            <a:pPr indent="0" lvl="0" marL="0" rtl="0" algn="l">
              <a:spcBef>
                <a:spcPts val="800"/>
              </a:spcBef>
              <a:spcAft>
                <a:spcPts val="0"/>
              </a:spcAft>
              <a:buNone/>
            </a:pPr>
            <a:r>
              <a:rPr lang="en-GB" sz="1500">
                <a:solidFill>
                  <a:srgbClr val="000000"/>
                </a:solidFill>
              </a:rPr>
              <a:t>   myset.remove(“banan”)</a:t>
            </a:r>
            <a:endParaRPr sz="1500">
              <a:solidFill>
                <a:srgbClr val="000000"/>
              </a:solidFill>
            </a:endParaRPr>
          </a:p>
          <a:p>
            <a:pPr indent="0" lvl="0" marL="0" rtl="0" algn="l">
              <a:spcBef>
                <a:spcPts val="800"/>
              </a:spcBef>
              <a:spcAft>
                <a:spcPts val="0"/>
              </a:spcAft>
              <a:buNone/>
            </a:pPr>
            <a:r>
              <a:rPr b="1" lang="en-GB" sz="1500">
                <a:solidFill>
                  <a:srgbClr val="000000"/>
                </a:solidFill>
              </a:rPr>
              <a:t>Discard :  </a:t>
            </a:r>
            <a:r>
              <a:rPr lang="en-GB" sz="1500">
                <a:solidFill>
                  <a:srgbClr val="000000"/>
                </a:solidFill>
              </a:rPr>
              <a:t>removes one item, if item does not exist no error is raised </a:t>
            </a:r>
            <a:endParaRPr sz="1500">
              <a:solidFill>
                <a:srgbClr val="000000"/>
              </a:solidFill>
            </a:endParaRPr>
          </a:p>
          <a:p>
            <a:pPr indent="0" lvl="0" marL="0" rtl="0" algn="l">
              <a:spcBef>
                <a:spcPts val="800"/>
              </a:spcBef>
              <a:spcAft>
                <a:spcPts val="0"/>
              </a:spcAft>
              <a:buNone/>
            </a:pPr>
            <a:r>
              <a:rPr b="1" lang="en-GB" sz="1500">
                <a:solidFill>
                  <a:srgbClr val="000000"/>
                </a:solidFill>
              </a:rPr>
              <a:t>   </a:t>
            </a:r>
            <a:r>
              <a:rPr lang="en-GB" sz="1500">
                <a:solidFill>
                  <a:srgbClr val="000000"/>
                </a:solidFill>
              </a:rPr>
              <a:t>myset.discard(“banana”)</a:t>
            </a:r>
            <a:endParaRPr sz="1500">
              <a:solidFill>
                <a:srgbClr val="000000"/>
              </a:solidFill>
            </a:endParaRPr>
          </a:p>
          <a:p>
            <a:pPr indent="0" lvl="0" marL="0" rtl="0" algn="l">
              <a:spcBef>
                <a:spcPts val="800"/>
              </a:spcBef>
              <a:spcAft>
                <a:spcPts val="0"/>
              </a:spcAft>
              <a:buNone/>
            </a:pPr>
            <a:r>
              <a:rPr b="1" lang="en-GB" sz="1500">
                <a:solidFill>
                  <a:srgbClr val="000000"/>
                </a:solidFill>
              </a:rPr>
              <a:t>Pop :</a:t>
            </a:r>
            <a:r>
              <a:rPr lang="en-GB" sz="1500">
                <a:solidFill>
                  <a:srgbClr val="000000"/>
                </a:solidFill>
              </a:rPr>
              <a:t> removes last item in set, which is random (items not ordered) and returns removed item</a:t>
            </a:r>
            <a:endParaRPr sz="1500">
              <a:solidFill>
                <a:srgbClr val="000000"/>
              </a:solidFill>
            </a:endParaRPr>
          </a:p>
          <a:p>
            <a:pPr indent="0" lvl="0" marL="0" rtl="0" algn="l">
              <a:spcBef>
                <a:spcPts val="800"/>
              </a:spcBef>
              <a:spcAft>
                <a:spcPts val="0"/>
              </a:spcAft>
              <a:buNone/>
            </a:pPr>
            <a:r>
              <a:rPr lang="en-GB" sz="1500">
                <a:solidFill>
                  <a:srgbClr val="000000"/>
                </a:solidFill>
              </a:rPr>
              <a:t>   X = myset.pop()</a:t>
            </a:r>
            <a:endParaRPr sz="1500">
              <a:solidFill>
                <a:srgbClr val="000000"/>
              </a:solidFill>
            </a:endParaRPr>
          </a:p>
          <a:p>
            <a:pPr indent="0" lvl="0" marL="0" rtl="0" algn="l">
              <a:spcBef>
                <a:spcPts val="800"/>
              </a:spcBef>
              <a:spcAft>
                <a:spcPts val="0"/>
              </a:spcAft>
              <a:buNone/>
            </a:pPr>
            <a:r>
              <a:rPr b="1" lang="en-GB" sz="1500">
                <a:solidFill>
                  <a:srgbClr val="000000"/>
                </a:solidFill>
              </a:rPr>
              <a:t>Clear :</a:t>
            </a:r>
            <a:r>
              <a:rPr lang="en-GB" sz="1500">
                <a:solidFill>
                  <a:srgbClr val="000000"/>
                </a:solidFill>
              </a:rPr>
              <a:t>empties set, set still exist</a:t>
            </a:r>
            <a:endParaRPr sz="1500">
              <a:solidFill>
                <a:srgbClr val="000000"/>
              </a:solidFill>
            </a:endParaRPr>
          </a:p>
          <a:p>
            <a:pPr indent="0" lvl="0" marL="0" rtl="0" algn="l">
              <a:spcBef>
                <a:spcPts val="800"/>
              </a:spcBef>
              <a:spcAft>
                <a:spcPts val="0"/>
              </a:spcAft>
              <a:buNone/>
            </a:pPr>
            <a:r>
              <a:rPr lang="en-GB" sz="1500">
                <a:solidFill>
                  <a:srgbClr val="000000"/>
                </a:solidFill>
              </a:rPr>
              <a:t>   myset.clear()</a:t>
            </a:r>
            <a:endParaRPr sz="1500">
              <a:solidFill>
                <a:srgbClr val="000000"/>
              </a:solidFill>
            </a:endParaRPr>
          </a:p>
          <a:p>
            <a:pPr indent="0" lvl="0" marL="0" rtl="0" algn="l">
              <a:spcBef>
                <a:spcPts val="800"/>
              </a:spcBef>
              <a:spcAft>
                <a:spcPts val="0"/>
              </a:spcAft>
              <a:buNone/>
            </a:pPr>
            <a:r>
              <a:rPr b="1" lang="en-GB" sz="1500">
                <a:solidFill>
                  <a:srgbClr val="000000"/>
                </a:solidFill>
              </a:rPr>
              <a:t>D</a:t>
            </a:r>
            <a:r>
              <a:rPr b="1" lang="en-GB" sz="1500">
                <a:solidFill>
                  <a:srgbClr val="000000"/>
                </a:solidFill>
              </a:rPr>
              <a:t>elete: </a:t>
            </a:r>
            <a:r>
              <a:rPr lang="en-GB" sz="1500">
                <a:solidFill>
                  <a:srgbClr val="000000"/>
                </a:solidFill>
              </a:rPr>
              <a:t>deletes set</a:t>
            </a:r>
            <a:endParaRPr sz="1500">
              <a:solidFill>
                <a:srgbClr val="000000"/>
              </a:solidFill>
            </a:endParaRPr>
          </a:p>
          <a:p>
            <a:pPr indent="0" lvl="0" marL="0" rtl="0" algn="l">
              <a:spcBef>
                <a:spcPts val="800"/>
              </a:spcBef>
              <a:spcAft>
                <a:spcPts val="0"/>
              </a:spcAft>
              <a:buNone/>
            </a:pPr>
            <a:r>
              <a:rPr lang="en-GB" sz="1500">
                <a:solidFill>
                  <a:srgbClr val="000000"/>
                </a:solidFill>
              </a:rPr>
              <a:t>   </a:t>
            </a:r>
            <a:r>
              <a:rPr lang="en-GB" sz="1500">
                <a:solidFill>
                  <a:srgbClr val="000000"/>
                </a:solidFill>
              </a:rPr>
              <a:t>d</a:t>
            </a:r>
            <a:r>
              <a:rPr lang="en-GB" sz="1500">
                <a:solidFill>
                  <a:srgbClr val="000000"/>
                </a:solidFill>
              </a:rPr>
              <a:t>el myset</a:t>
            </a:r>
            <a:endParaRPr sz="1500">
              <a:solidFill>
                <a:srgbClr val="000000"/>
              </a:solidFill>
            </a:endParaRPr>
          </a:p>
        </p:txBody>
      </p:sp>
      <p:sp>
        <p:nvSpPr>
          <p:cNvPr id="668" name="Google Shape;668;p115"/>
          <p:cNvSpPr txBox="1"/>
          <p:nvPr>
            <p:ph type="title"/>
          </p:nvPr>
        </p:nvSpPr>
        <p:spPr>
          <a:xfrm>
            <a:off x="628650" y="273844"/>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Remove items: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16"/>
          <p:cNvSpPr txBox="1"/>
          <p:nvPr>
            <p:ph idx="1" type="body"/>
          </p:nvPr>
        </p:nvSpPr>
        <p:spPr>
          <a:xfrm>
            <a:off x="412725" y="485425"/>
            <a:ext cx="7695900" cy="4624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GB">
                <a:solidFill>
                  <a:srgbClr val="000000"/>
                </a:solidFill>
                <a:latin typeface="Arial"/>
                <a:ea typeface="Arial"/>
                <a:cs typeface="Arial"/>
                <a:sym typeface="Arial"/>
              </a:rPr>
              <a:t>u</a:t>
            </a:r>
            <a:r>
              <a:rPr b="1" lang="en-GB">
                <a:solidFill>
                  <a:srgbClr val="000000"/>
                </a:solidFill>
                <a:latin typeface="Arial"/>
                <a:ea typeface="Arial"/>
                <a:cs typeface="Arial"/>
                <a:sym typeface="Arial"/>
              </a:rPr>
              <a:t>nion()      </a:t>
            </a:r>
            <a:endParaRPr b="1">
              <a:solidFill>
                <a:srgbClr val="000000"/>
              </a:solidFill>
              <a:latin typeface="Arial"/>
              <a:ea typeface="Arial"/>
              <a:cs typeface="Arial"/>
              <a:sym typeface="Arial"/>
            </a:endParaRPr>
          </a:p>
          <a:p>
            <a:pPr indent="0" lvl="0" marL="0" rtl="0" algn="l">
              <a:spcBef>
                <a:spcPts val="800"/>
              </a:spcBef>
              <a:spcAft>
                <a:spcPts val="0"/>
              </a:spcAft>
              <a:buNone/>
            </a:pPr>
            <a:r>
              <a:rPr lang="en-GB">
                <a:solidFill>
                  <a:srgbClr val="000000"/>
                </a:solidFill>
                <a:latin typeface="Arial"/>
                <a:ea typeface="Arial"/>
                <a:cs typeface="Arial"/>
                <a:sym typeface="Arial"/>
              </a:rPr>
              <a:t>set3= set1.union(set2)  // returns new set</a:t>
            </a:r>
            <a:endParaRPr>
              <a:solidFill>
                <a:srgbClr val="000000"/>
              </a:solidFill>
              <a:latin typeface="Arial"/>
              <a:ea typeface="Arial"/>
              <a:cs typeface="Arial"/>
              <a:sym typeface="Arial"/>
            </a:endParaRPr>
          </a:p>
          <a:p>
            <a:pPr indent="0" lvl="0" marL="0" rtl="0" algn="l">
              <a:spcBef>
                <a:spcPts val="800"/>
              </a:spcBef>
              <a:spcAft>
                <a:spcPts val="0"/>
              </a:spcAft>
              <a:buNone/>
            </a:pPr>
            <a:r>
              <a:rPr b="1" lang="en-GB">
                <a:solidFill>
                  <a:srgbClr val="000000"/>
                </a:solidFill>
                <a:latin typeface="Arial"/>
                <a:ea typeface="Arial"/>
                <a:cs typeface="Arial"/>
                <a:sym typeface="Arial"/>
              </a:rPr>
              <a:t>u</a:t>
            </a:r>
            <a:r>
              <a:rPr b="1" lang="en-GB">
                <a:solidFill>
                  <a:srgbClr val="000000"/>
                </a:solidFill>
                <a:latin typeface="Arial"/>
                <a:ea typeface="Arial"/>
                <a:cs typeface="Arial"/>
                <a:sym typeface="Arial"/>
              </a:rPr>
              <a:t>pdat</a:t>
            </a:r>
            <a:r>
              <a:rPr b="1" lang="en-GB">
                <a:solidFill>
                  <a:srgbClr val="000000"/>
                </a:solidFill>
                <a:latin typeface="Arial"/>
                <a:ea typeface="Arial"/>
                <a:cs typeface="Arial"/>
                <a:sym typeface="Arial"/>
              </a:rPr>
              <a:t>e()  </a:t>
            </a:r>
            <a:endParaRPr b="1">
              <a:solidFill>
                <a:srgbClr val="000000"/>
              </a:solidFill>
              <a:latin typeface="Arial"/>
              <a:ea typeface="Arial"/>
              <a:cs typeface="Arial"/>
              <a:sym typeface="Arial"/>
            </a:endParaRPr>
          </a:p>
          <a:p>
            <a:pPr indent="0" lvl="0" marL="0" rtl="0" algn="l">
              <a:spcBef>
                <a:spcPts val="800"/>
              </a:spcBef>
              <a:spcAft>
                <a:spcPts val="0"/>
              </a:spcAft>
              <a:buNone/>
            </a:pPr>
            <a:r>
              <a:rPr lang="en-GB">
                <a:solidFill>
                  <a:srgbClr val="000000"/>
                </a:solidFill>
                <a:latin typeface="Arial"/>
                <a:ea typeface="Arial"/>
                <a:cs typeface="Arial"/>
                <a:sym typeface="Arial"/>
              </a:rPr>
              <a:t>set1.update(set2)        // adds set2 to set1 and stores in set1</a:t>
            </a:r>
            <a:endParaRPr>
              <a:solidFill>
                <a:srgbClr val="000000"/>
              </a:solidFill>
              <a:latin typeface="Arial"/>
              <a:ea typeface="Arial"/>
              <a:cs typeface="Arial"/>
              <a:sym typeface="Arial"/>
            </a:endParaRPr>
          </a:p>
          <a:p>
            <a:pPr indent="0" lvl="0" marL="0" rtl="0" algn="l">
              <a:spcBef>
                <a:spcPts val="800"/>
              </a:spcBef>
              <a:spcAft>
                <a:spcPts val="0"/>
              </a:spcAft>
              <a:buNone/>
            </a:pPr>
            <a:r>
              <a:rPr b="1" lang="en-GB">
                <a:solidFill>
                  <a:srgbClr val="000000"/>
                </a:solidFill>
                <a:latin typeface="Arial"/>
                <a:ea typeface="Arial"/>
                <a:cs typeface="Arial"/>
                <a:sym typeface="Arial"/>
              </a:rPr>
              <a:t>i</a:t>
            </a:r>
            <a:r>
              <a:rPr b="1" lang="en-GB">
                <a:solidFill>
                  <a:srgbClr val="000000"/>
                </a:solidFill>
                <a:latin typeface="Arial"/>
                <a:ea typeface="Arial"/>
                <a:cs typeface="Arial"/>
                <a:sym typeface="Arial"/>
              </a:rPr>
              <a:t>ntersection()   </a:t>
            </a:r>
            <a:endParaRPr b="1">
              <a:solidFill>
                <a:srgbClr val="000000"/>
              </a:solidFill>
              <a:latin typeface="Arial"/>
              <a:ea typeface="Arial"/>
              <a:cs typeface="Arial"/>
              <a:sym typeface="Arial"/>
            </a:endParaRPr>
          </a:p>
          <a:p>
            <a:pPr indent="0" lvl="0" marL="0" rtl="0" algn="l">
              <a:spcBef>
                <a:spcPts val="800"/>
              </a:spcBef>
              <a:spcAft>
                <a:spcPts val="0"/>
              </a:spcAft>
              <a:buNone/>
            </a:pPr>
            <a:r>
              <a:rPr lang="en-GB">
                <a:solidFill>
                  <a:srgbClr val="000000"/>
                </a:solidFill>
                <a:latin typeface="Arial"/>
                <a:ea typeface="Arial"/>
                <a:cs typeface="Arial"/>
                <a:sym typeface="Arial"/>
              </a:rPr>
              <a:t>set3 = set1.intersection(</a:t>
            </a:r>
            <a:r>
              <a:rPr lang="en-GB">
                <a:solidFill>
                  <a:schemeClr val="dk1"/>
                </a:solidFill>
                <a:latin typeface="Arial"/>
                <a:ea typeface="Arial"/>
                <a:cs typeface="Arial"/>
                <a:sym typeface="Arial"/>
              </a:rPr>
              <a:t>set2</a:t>
            </a:r>
            <a:r>
              <a:rPr lang="en-GB">
                <a:solidFill>
                  <a:srgbClr val="000000"/>
                </a:solidFill>
                <a:latin typeface="Arial"/>
                <a:ea typeface="Arial"/>
                <a:cs typeface="Arial"/>
                <a:sym typeface="Arial"/>
              </a:rPr>
              <a:t>)</a:t>
            </a:r>
            <a:r>
              <a:rPr lang="en-GB">
                <a:solidFill>
                  <a:srgbClr val="000000"/>
                </a:solidFill>
                <a:latin typeface="Arial"/>
                <a:ea typeface="Arial"/>
                <a:cs typeface="Arial"/>
                <a:sym typeface="Arial"/>
              </a:rPr>
              <a:t> // returns new set with common items</a:t>
            </a:r>
            <a:endParaRPr>
              <a:solidFill>
                <a:srgbClr val="000000"/>
              </a:solidFill>
              <a:latin typeface="Arial"/>
              <a:ea typeface="Arial"/>
              <a:cs typeface="Arial"/>
              <a:sym typeface="Arial"/>
            </a:endParaRPr>
          </a:p>
          <a:p>
            <a:pPr indent="0" lvl="0" marL="0" rtl="0" algn="l">
              <a:spcBef>
                <a:spcPts val="800"/>
              </a:spcBef>
              <a:spcAft>
                <a:spcPts val="0"/>
              </a:spcAft>
              <a:buNone/>
            </a:pPr>
            <a:r>
              <a:rPr b="1" lang="en-GB">
                <a:solidFill>
                  <a:srgbClr val="000000"/>
                </a:solidFill>
                <a:latin typeface="Arial"/>
                <a:ea typeface="Arial"/>
                <a:cs typeface="Arial"/>
                <a:sym typeface="Arial"/>
              </a:rPr>
              <a:t>intersection_update()</a:t>
            </a:r>
            <a:endParaRPr b="1">
              <a:solidFill>
                <a:srgbClr val="000000"/>
              </a:solidFill>
              <a:latin typeface="Arial"/>
              <a:ea typeface="Arial"/>
              <a:cs typeface="Arial"/>
              <a:sym typeface="Arial"/>
            </a:endParaRPr>
          </a:p>
          <a:p>
            <a:pPr indent="0" lvl="0" marL="0" rtl="0" algn="l">
              <a:spcBef>
                <a:spcPts val="800"/>
              </a:spcBef>
              <a:spcAft>
                <a:spcPts val="0"/>
              </a:spcAft>
              <a:buNone/>
            </a:pPr>
            <a:r>
              <a:rPr lang="en-GB">
                <a:solidFill>
                  <a:schemeClr val="dk1"/>
                </a:solidFill>
                <a:latin typeface="Arial"/>
                <a:ea typeface="Arial"/>
                <a:cs typeface="Arial"/>
                <a:sym typeface="Arial"/>
              </a:rPr>
              <a:t>set1.intersection_update(set2) // set1= only common items</a:t>
            </a:r>
            <a:endParaRPr>
              <a:solidFill>
                <a:schemeClr val="dk1"/>
              </a:solidFill>
              <a:latin typeface="Arial"/>
              <a:ea typeface="Arial"/>
              <a:cs typeface="Arial"/>
              <a:sym typeface="Arial"/>
            </a:endParaRPr>
          </a:p>
          <a:p>
            <a:pPr indent="0" lvl="0" marL="0" rtl="0" algn="l">
              <a:spcBef>
                <a:spcPts val="800"/>
              </a:spcBef>
              <a:spcAft>
                <a:spcPts val="0"/>
              </a:spcAft>
              <a:buNone/>
            </a:pPr>
            <a:r>
              <a:rPr b="1" lang="en-GB">
                <a:solidFill>
                  <a:schemeClr val="dk1"/>
                </a:solidFill>
                <a:highlight>
                  <a:srgbClr val="FFFFFF"/>
                </a:highlight>
                <a:latin typeface="Arial"/>
                <a:ea typeface="Arial"/>
                <a:cs typeface="Arial"/>
                <a:sym typeface="Arial"/>
              </a:rPr>
              <a:t>symmetric_difference_update()</a:t>
            </a:r>
            <a:endParaRPr b="1">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GB">
                <a:solidFill>
                  <a:schemeClr val="dk1"/>
                </a:solidFill>
                <a:latin typeface="Arial"/>
                <a:ea typeface="Arial"/>
                <a:cs typeface="Arial"/>
                <a:sym typeface="Arial"/>
              </a:rPr>
              <a:t>Keep the items that are not present in both sets</a:t>
            </a:r>
            <a:endParaRPr>
              <a:solidFill>
                <a:schemeClr val="dk1"/>
              </a:solidFill>
              <a:latin typeface="Arial"/>
              <a:ea typeface="Arial"/>
              <a:cs typeface="Arial"/>
              <a:sym typeface="Arial"/>
            </a:endParaRPr>
          </a:p>
          <a:p>
            <a:pPr indent="0" lvl="0" marL="0" rtl="0" algn="l">
              <a:spcBef>
                <a:spcPts val="1100"/>
              </a:spcBef>
              <a:spcAft>
                <a:spcPts val="0"/>
              </a:spcAft>
              <a:buNone/>
            </a:pPr>
            <a:r>
              <a:rPr b="1" lang="en-GB">
                <a:solidFill>
                  <a:schemeClr val="dk1"/>
                </a:solidFill>
                <a:highlight>
                  <a:srgbClr val="FFFFFF"/>
                </a:highlight>
                <a:latin typeface="Arial"/>
                <a:ea typeface="Arial"/>
                <a:cs typeface="Arial"/>
                <a:sym typeface="Arial"/>
              </a:rPr>
              <a:t>symmetric_difference()</a:t>
            </a:r>
            <a:r>
              <a:rPr b="1" lang="en-GB">
                <a:solidFill>
                  <a:schemeClr val="dk1"/>
                </a:solidFill>
                <a:latin typeface="Arial"/>
                <a:ea typeface="Arial"/>
                <a:cs typeface="Arial"/>
                <a:sym typeface="Arial"/>
              </a:rPr>
              <a:t> </a:t>
            </a:r>
            <a:endParaRPr b="1">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GB">
                <a:solidFill>
                  <a:schemeClr val="dk1"/>
                </a:solidFill>
                <a:latin typeface="Arial"/>
                <a:ea typeface="Arial"/>
                <a:cs typeface="Arial"/>
                <a:sym typeface="Arial"/>
              </a:rPr>
              <a:t>Return a set that contains all items from both sets, except items that are present in both</a:t>
            </a:r>
            <a:endParaRPr b="1">
              <a:solidFill>
                <a:schemeClr val="dk1"/>
              </a:solidFill>
              <a:latin typeface="Arial"/>
              <a:ea typeface="Arial"/>
              <a:cs typeface="Arial"/>
              <a:sym typeface="Arial"/>
            </a:endParaRPr>
          </a:p>
        </p:txBody>
      </p:sp>
      <p:sp>
        <p:nvSpPr>
          <p:cNvPr id="674" name="Google Shape;674;p116"/>
          <p:cNvSpPr txBox="1"/>
          <p:nvPr>
            <p:ph type="title"/>
          </p:nvPr>
        </p:nvSpPr>
        <p:spPr>
          <a:xfrm>
            <a:off x="251675" y="0"/>
            <a:ext cx="7118400" cy="728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2400">
                <a:latin typeface="Arial"/>
                <a:ea typeface="Arial"/>
                <a:cs typeface="Arial"/>
                <a:sym typeface="Arial"/>
              </a:rPr>
              <a:t>Join sets:   (duplicates are dropped) </a:t>
            </a:r>
            <a:endParaRPr sz="2400">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7"/>
          <p:cNvSpPr txBox="1"/>
          <p:nvPr>
            <p:ph type="title"/>
          </p:nvPr>
        </p:nvSpPr>
        <p:spPr>
          <a:xfrm>
            <a:off x="0" y="0"/>
            <a:ext cx="2795700" cy="690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Set methods:</a:t>
            </a:r>
            <a:endParaRPr/>
          </a:p>
        </p:txBody>
      </p:sp>
      <p:pic>
        <p:nvPicPr>
          <p:cNvPr id="680" name="Google Shape;680;p117"/>
          <p:cNvPicPr preferRelativeResize="0"/>
          <p:nvPr/>
        </p:nvPicPr>
        <p:blipFill>
          <a:blip r:embed="rId3">
            <a:alphaModFix/>
          </a:blip>
          <a:stretch>
            <a:fillRect/>
          </a:stretch>
        </p:blipFill>
        <p:spPr>
          <a:xfrm>
            <a:off x="2514600" y="533400"/>
            <a:ext cx="6629400" cy="46101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8"/>
          <p:cNvSpPr txBox="1"/>
          <p:nvPr>
            <p:ph idx="1" type="body"/>
          </p:nvPr>
        </p:nvSpPr>
        <p:spPr>
          <a:xfrm>
            <a:off x="575300" y="670700"/>
            <a:ext cx="7039800" cy="43092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Dictionaries are used to store data values in key:value pairs.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A dictionary is a collection which is unordered, changeable and does not allow duplicates.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GB" sz="1150">
                <a:solidFill>
                  <a:schemeClr val="dk1"/>
                </a:solidFill>
                <a:highlight>
                  <a:srgbClr val="FFFFFF"/>
                </a:highlight>
                <a:latin typeface="Verdana"/>
                <a:ea typeface="Verdana"/>
                <a:cs typeface="Verdana"/>
                <a:sym typeface="Verdana"/>
              </a:rPr>
              <a:t>Dictionaries are written with curly brackets, and have keys and values</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1400"/>
              </a:spcBef>
              <a:spcAft>
                <a:spcPts val="0"/>
              </a:spcAft>
              <a:buNone/>
            </a:pPr>
            <a:r>
              <a:rPr lang="en-GB">
                <a:solidFill>
                  <a:schemeClr val="dk1"/>
                </a:solidFill>
                <a:latin typeface="Arial"/>
                <a:ea typeface="Arial"/>
                <a:cs typeface="Arial"/>
                <a:sym typeface="Arial"/>
              </a:rPr>
              <a:t>Example</a:t>
            </a:r>
            <a:endParaRPr>
              <a:solidFill>
                <a:schemeClr val="dk1"/>
              </a:solidFill>
              <a:latin typeface="Arial"/>
              <a:ea typeface="Arial"/>
              <a:cs typeface="Arial"/>
              <a:sym typeface="Arial"/>
            </a:endParaRPr>
          </a:p>
          <a:p>
            <a:pPr indent="0" lvl="0" marL="0" rtl="0" algn="l">
              <a:lnSpc>
                <a:spcPct val="100000"/>
              </a:lnSpc>
              <a:spcBef>
                <a:spcPts val="1400"/>
              </a:spcBef>
              <a:spcAft>
                <a:spcPts val="0"/>
              </a:spcAft>
              <a:buNone/>
            </a:pPr>
            <a:r>
              <a:rPr lang="en-GB" sz="1150">
                <a:solidFill>
                  <a:schemeClr val="dk1"/>
                </a:solidFill>
                <a:latin typeface="Verdana"/>
                <a:ea typeface="Verdana"/>
                <a:cs typeface="Verdana"/>
                <a:sym typeface="Verdana"/>
              </a:rPr>
              <a:t>Create and print a dictionary:</a:t>
            </a:r>
            <a:endParaRPr sz="1150">
              <a:solidFill>
                <a:schemeClr val="dk1"/>
              </a:solidFill>
              <a:latin typeface="Verdana"/>
              <a:ea typeface="Verdana"/>
              <a:cs typeface="Verdana"/>
              <a:sym typeface="Verdana"/>
            </a:endParaRPr>
          </a:p>
          <a:p>
            <a:pPr indent="0" lvl="0" marL="114300" marR="114300" rtl="0" algn="l">
              <a:lnSpc>
                <a:spcPct val="100000"/>
              </a:lnSpc>
              <a:spcBef>
                <a:spcPts val="1400"/>
              </a:spcBef>
              <a:spcAft>
                <a:spcPts val="0"/>
              </a:spcAft>
              <a:buNone/>
            </a:pPr>
            <a:r>
              <a:rPr lang="en-GB" sz="1150">
                <a:solidFill>
                  <a:schemeClr val="dk1"/>
                </a:solidFill>
                <a:latin typeface="Courier New"/>
                <a:ea typeface="Courier New"/>
                <a:cs typeface="Courier New"/>
                <a:sym typeface="Courier New"/>
              </a:rPr>
              <a:t>thisdict =</a:t>
            </a:r>
            <a:r>
              <a:rPr lang="en-GB" sz="1150">
                <a:solidFill>
                  <a:srgbClr val="FF0000"/>
                </a:solidFill>
                <a:latin typeface="Courier New"/>
                <a:ea typeface="Courier New"/>
                <a:cs typeface="Courier New"/>
                <a:sym typeface="Courier New"/>
              </a:rPr>
              <a:t> </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00000"/>
              </a:lnSpc>
              <a:spcBef>
                <a:spcPts val="1400"/>
              </a:spcBef>
              <a:spcAft>
                <a:spcPts val="0"/>
              </a:spcAft>
              <a:buNone/>
            </a:pP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"brand"</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"Ford"</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00000"/>
              </a:lnSpc>
              <a:spcBef>
                <a:spcPts val="1400"/>
              </a:spcBef>
              <a:spcAft>
                <a:spcPts val="0"/>
              </a:spcAft>
              <a:buNone/>
            </a:pP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"model"</a:t>
            </a: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"Mustang"</a:t>
            </a: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00000"/>
              </a:lnSpc>
              <a:spcBef>
                <a:spcPts val="1400"/>
              </a:spcBef>
              <a:spcAft>
                <a:spcPts val="0"/>
              </a:spcAft>
              <a:buNone/>
            </a:pPr>
            <a:r>
              <a:rPr lang="en-GB" sz="1150">
                <a:solidFill>
                  <a:schemeClr val="dk1"/>
                </a:solidFill>
                <a:latin typeface="Courier New"/>
                <a:ea typeface="Courier New"/>
                <a:cs typeface="Courier New"/>
                <a:sym typeface="Courier New"/>
              </a:rPr>
              <a:t>  </a:t>
            </a:r>
            <a:r>
              <a:rPr lang="en-GB" sz="1150">
                <a:solidFill>
                  <a:srgbClr val="A52A2A"/>
                </a:solidFill>
                <a:latin typeface="Courier New"/>
                <a:ea typeface="Courier New"/>
                <a:cs typeface="Courier New"/>
                <a:sym typeface="Courier New"/>
              </a:rPr>
              <a:t>"year"</a:t>
            </a:r>
            <a:r>
              <a:rPr lang="en-GB" sz="1150">
                <a:solidFill>
                  <a:schemeClr val="dk1"/>
                </a:solidFill>
                <a:latin typeface="Courier New"/>
                <a:ea typeface="Courier New"/>
                <a:cs typeface="Courier New"/>
                <a:sym typeface="Courier New"/>
              </a:rPr>
              <a:t>: </a:t>
            </a:r>
            <a:r>
              <a:rPr lang="en-GB" sz="1150">
                <a:solidFill>
                  <a:srgbClr val="FF0000"/>
                </a:solidFill>
                <a:latin typeface="Courier New"/>
                <a:ea typeface="Courier New"/>
                <a:cs typeface="Courier New"/>
                <a:sym typeface="Courier New"/>
              </a:rPr>
              <a:t>1964</a:t>
            </a:r>
            <a:endParaRPr sz="1150">
              <a:solidFill>
                <a:srgbClr val="FF0000"/>
              </a:solidFill>
              <a:latin typeface="Courier New"/>
              <a:ea typeface="Courier New"/>
              <a:cs typeface="Courier New"/>
              <a:sym typeface="Courier New"/>
            </a:endParaRPr>
          </a:p>
          <a:p>
            <a:pPr indent="0" lvl="0" marL="114300" marR="114300" rtl="0" algn="l">
              <a:lnSpc>
                <a:spcPct val="100000"/>
              </a:lnSpc>
              <a:spcBef>
                <a:spcPts val="1400"/>
              </a:spcBef>
              <a:spcAft>
                <a:spcPts val="0"/>
              </a:spcAft>
              <a:buNone/>
            </a:pPr>
            <a:r>
              <a:rPr lang="en-GB" sz="1150">
                <a:solidFill>
                  <a:schemeClr val="dk1"/>
                </a:solidFill>
                <a:latin typeface="Courier New"/>
                <a:ea typeface="Courier New"/>
                <a:cs typeface="Courier New"/>
                <a:sym typeface="Courier New"/>
              </a:rPr>
              <a:t>}</a:t>
            </a:r>
            <a:endParaRPr sz="1150">
              <a:solidFill>
                <a:schemeClr val="dk1"/>
              </a:solidFill>
              <a:latin typeface="Courier New"/>
              <a:ea typeface="Courier New"/>
              <a:cs typeface="Courier New"/>
              <a:sym typeface="Courier New"/>
            </a:endParaRPr>
          </a:p>
          <a:p>
            <a:pPr indent="0" lvl="0" marL="114300" marR="114300" rtl="0" algn="l">
              <a:lnSpc>
                <a:spcPct val="100000"/>
              </a:lnSpc>
              <a:spcBef>
                <a:spcPts val="1400"/>
              </a:spcBef>
              <a:spcAft>
                <a:spcPts val="0"/>
              </a:spcAft>
              <a:buNone/>
            </a:pPr>
            <a:r>
              <a:rPr lang="en-GB" sz="1150">
                <a:solidFill>
                  <a:srgbClr val="0000CD"/>
                </a:solidFill>
                <a:latin typeface="Courier New"/>
                <a:ea typeface="Courier New"/>
                <a:cs typeface="Courier New"/>
                <a:sym typeface="Courier New"/>
              </a:rPr>
              <a:t>print</a:t>
            </a:r>
            <a:r>
              <a:rPr lang="en-GB" sz="1150">
                <a:solidFill>
                  <a:schemeClr val="dk1"/>
                </a:solidFill>
                <a:latin typeface="Courier New"/>
                <a:ea typeface="Courier New"/>
                <a:cs typeface="Courier New"/>
                <a:sym typeface="Courier New"/>
              </a:rPr>
              <a:t>(thisdict)</a:t>
            </a:r>
            <a:endParaRPr sz="1150">
              <a:solidFill>
                <a:schemeClr val="dk1"/>
              </a:solidFill>
              <a:latin typeface="Courier New"/>
              <a:ea typeface="Courier New"/>
              <a:cs typeface="Courier New"/>
              <a:sym typeface="Courier New"/>
            </a:endParaRPr>
          </a:p>
          <a:p>
            <a:pPr indent="0" lvl="0" marL="0" rtl="0" algn="l">
              <a:spcBef>
                <a:spcPts val="1400"/>
              </a:spcBef>
              <a:spcAft>
                <a:spcPts val="0"/>
              </a:spcAft>
              <a:buNone/>
            </a:pPr>
            <a:r>
              <a:t/>
            </a:r>
            <a:endParaRPr/>
          </a:p>
        </p:txBody>
      </p:sp>
      <p:sp>
        <p:nvSpPr>
          <p:cNvPr id="686" name="Google Shape;686;p118"/>
          <p:cNvSpPr txBox="1"/>
          <p:nvPr>
            <p:ph type="title"/>
          </p:nvPr>
        </p:nvSpPr>
        <p:spPr>
          <a:xfrm>
            <a:off x="369550" y="-130031"/>
            <a:ext cx="70398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a:t>Dictionaries: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9"/>
          <p:cNvSpPr txBox="1"/>
          <p:nvPr>
            <p:ph idx="1" type="body"/>
          </p:nvPr>
        </p:nvSpPr>
        <p:spPr>
          <a:xfrm>
            <a:off x="461000" y="906901"/>
            <a:ext cx="7039800" cy="4095900"/>
          </a:xfrm>
          <a:prstGeom prst="rect">
            <a:avLst/>
          </a:prstGeom>
        </p:spPr>
        <p:txBody>
          <a:bodyPr anchorCtr="0" anchor="t" bIns="34275" lIns="68575" spcFirstLastPara="1" rIns="68575" wrap="square" tIns="34275">
            <a:noAutofit/>
          </a:bodyPr>
          <a:lstStyle/>
          <a:p>
            <a:pPr indent="0" lvl="0" marL="0" rtl="0" algn="l">
              <a:lnSpc>
                <a:spcPct val="135714"/>
              </a:lnSpc>
              <a:spcBef>
                <a:spcPts val="0"/>
              </a:spcBef>
              <a:spcAft>
                <a:spcPts val="0"/>
              </a:spcAft>
              <a:buClr>
                <a:schemeClr val="dk1"/>
              </a:buClr>
              <a:buSzPts val="1100"/>
              <a:buFont typeface="Arial"/>
              <a:buNone/>
            </a:pPr>
            <a:r>
              <a:rPr lang="en-GB" sz="1450">
                <a:solidFill>
                  <a:schemeClr val="dk1"/>
                </a:solidFill>
                <a:highlight>
                  <a:srgbClr val="FFFFFE"/>
                </a:highlight>
                <a:latin typeface="Arial"/>
                <a:ea typeface="Arial"/>
                <a:cs typeface="Arial"/>
                <a:sym typeface="Arial"/>
              </a:rPr>
              <a:t>thisdict = {</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GB" sz="1450">
                <a:solidFill>
                  <a:schemeClr val="dk1"/>
                </a:solidFill>
                <a:highlight>
                  <a:srgbClr val="FFFFFE"/>
                </a:highlight>
                <a:latin typeface="Arial"/>
                <a:ea typeface="Arial"/>
                <a:cs typeface="Arial"/>
                <a:sym typeface="Arial"/>
              </a:rPr>
              <a:t> "brand": "Ford",</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GB" sz="1450">
                <a:solidFill>
                  <a:schemeClr val="dk1"/>
                </a:solidFill>
                <a:highlight>
                  <a:srgbClr val="FFFFFE"/>
                </a:highlight>
                <a:latin typeface="Arial"/>
                <a:ea typeface="Arial"/>
                <a:cs typeface="Arial"/>
                <a:sym typeface="Arial"/>
              </a:rPr>
              <a:t> "model": "Mustang",</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GB" sz="1450">
                <a:solidFill>
                  <a:schemeClr val="dk1"/>
                </a:solidFill>
                <a:highlight>
                  <a:srgbClr val="FFFFFE"/>
                </a:highlight>
                <a:latin typeface="Arial"/>
                <a:ea typeface="Arial"/>
                <a:cs typeface="Arial"/>
                <a:sym typeface="Arial"/>
              </a:rPr>
              <a:t> "year": 1964</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GB" sz="1450">
                <a:solidFill>
                  <a:schemeClr val="dk1"/>
                </a:solidFill>
                <a:highlight>
                  <a:srgbClr val="FFFFFE"/>
                </a:highlight>
                <a:latin typeface="Arial"/>
                <a:ea typeface="Arial"/>
                <a:cs typeface="Arial"/>
                <a:sym typeface="Arial"/>
              </a:rPr>
              <a:t>}</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None/>
            </a:pPr>
            <a:r>
              <a:rPr lang="en-GB" sz="1450">
                <a:solidFill>
                  <a:schemeClr val="dk1"/>
                </a:solidFill>
                <a:highlight>
                  <a:srgbClr val="FFFFFE"/>
                </a:highlight>
                <a:latin typeface="Arial"/>
                <a:ea typeface="Arial"/>
                <a:cs typeface="Arial"/>
                <a:sym typeface="Arial"/>
              </a:rPr>
              <a:t>print(thisdict["model"])</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None/>
            </a:pPr>
            <a:r>
              <a:rPr b="1" lang="en-GB">
                <a:solidFill>
                  <a:schemeClr val="dk1"/>
                </a:solidFill>
                <a:highlight>
                  <a:srgbClr val="FFFFFE"/>
                </a:highlight>
                <a:latin typeface="Arial"/>
                <a:ea typeface="Arial"/>
                <a:cs typeface="Arial"/>
                <a:sym typeface="Arial"/>
              </a:rPr>
              <a:t>Accessing item using the get() method</a:t>
            </a:r>
            <a:endParaRPr b="1">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None/>
            </a:pPr>
            <a:r>
              <a:t/>
            </a:r>
            <a:endParaRPr sz="1450">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GB" sz="1450">
                <a:solidFill>
                  <a:schemeClr val="dk1"/>
                </a:solidFill>
                <a:highlight>
                  <a:srgbClr val="FFFFFE"/>
                </a:highlight>
                <a:latin typeface="Arial"/>
                <a:ea typeface="Arial"/>
                <a:cs typeface="Arial"/>
                <a:sym typeface="Arial"/>
              </a:rPr>
              <a:t>thisdict.get(“model”)</a:t>
            </a:r>
            <a:endParaRPr sz="1450">
              <a:solidFill>
                <a:schemeClr val="dk1"/>
              </a:solidFill>
              <a:highlight>
                <a:srgbClr val="FFFFFE"/>
              </a:highlight>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
        <p:nvSpPr>
          <p:cNvPr id="692" name="Google Shape;692;p119"/>
          <p:cNvSpPr txBox="1"/>
          <p:nvPr>
            <p:ph type="title"/>
          </p:nvPr>
        </p:nvSpPr>
        <p:spPr>
          <a:xfrm>
            <a:off x="461000" y="144299"/>
            <a:ext cx="7039800" cy="850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GB" sz="1800"/>
              <a:t>Accessing item using key and square brackets:</a:t>
            </a:r>
            <a:endParaRPr b="1" sz="18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0"/>
          <p:cNvSpPr txBox="1"/>
          <p:nvPr>
            <p:ph idx="1" type="body"/>
          </p:nvPr>
        </p:nvSpPr>
        <p:spPr>
          <a:xfrm>
            <a:off x="514350" y="350675"/>
            <a:ext cx="7039800" cy="47208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GB">
                <a:solidFill>
                  <a:srgbClr val="000000"/>
                </a:solidFill>
                <a:latin typeface="Arial"/>
                <a:ea typeface="Arial"/>
                <a:cs typeface="Arial"/>
                <a:sym typeface="Arial"/>
              </a:rPr>
              <a:t>Keys cannot be </a:t>
            </a:r>
            <a:r>
              <a:rPr lang="en-GB">
                <a:solidFill>
                  <a:srgbClr val="000000"/>
                </a:solidFill>
                <a:latin typeface="Arial"/>
                <a:ea typeface="Arial"/>
                <a:cs typeface="Arial"/>
                <a:sym typeface="Arial"/>
              </a:rPr>
              <a:t>duplicated</a:t>
            </a:r>
            <a:r>
              <a:rPr lang="en-GB">
                <a:solidFill>
                  <a:srgbClr val="000000"/>
                </a:solidFill>
                <a:latin typeface="Arial"/>
                <a:ea typeface="Arial"/>
                <a:cs typeface="Arial"/>
                <a:sym typeface="Arial"/>
              </a:rPr>
              <a:t> but values can</a:t>
            </a:r>
            <a:endParaRPr>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GB" sz="1550">
                <a:solidFill>
                  <a:schemeClr val="dk1"/>
                </a:solidFill>
                <a:highlight>
                  <a:srgbClr val="FFFFFE"/>
                </a:highlight>
                <a:latin typeface="Arial"/>
                <a:ea typeface="Arial"/>
                <a:cs typeface="Arial"/>
                <a:sym typeface="Arial"/>
              </a:rPr>
              <a:t>car{ "year": 1964 ,</a:t>
            </a:r>
            <a:endParaRPr sz="1550">
              <a:solidFill>
                <a:schemeClr val="dk1"/>
              </a:solidFill>
              <a:highlight>
                <a:srgbClr val="FFFFFE"/>
              </a:highlight>
              <a:latin typeface="Arial"/>
              <a:ea typeface="Arial"/>
              <a:cs typeface="Arial"/>
              <a:sym typeface="Arial"/>
            </a:endParaRPr>
          </a:p>
          <a:p>
            <a:pPr indent="0" lvl="0" marL="457200" rtl="0" algn="l">
              <a:lnSpc>
                <a:spcPct val="135714"/>
              </a:lnSpc>
              <a:spcBef>
                <a:spcPts val="0"/>
              </a:spcBef>
              <a:spcAft>
                <a:spcPts val="0"/>
              </a:spcAft>
              <a:buNone/>
            </a:pPr>
            <a:r>
              <a:rPr lang="en-GB" sz="1550">
                <a:solidFill>
                  <a:schemeClr val="dk1"/>
                </a:solidFill>
                <a:highlight>
                  <a:srgbClr val="FFFFFE"/>
                </a:highlight>
                <a:latin typeface="Arial"/>
                <a:ea typeface="Arial"/>
                <a:cs typeface="Arial"/>
                <a:sym typeface="Arial"/>
              </a:rPr>
              <a:t> "price": 1964 ,</a:t>
            </a:r>
            <a:endParaRPr sz="1550">
              <a:solidFill>
                <a:schemeClr val="dk1"/>
              </a:solidFill>
              <a:highlight>
                <a:srgbClr val="FFFFFE"/>
              </a:highlight>
              <a:latin typeface="Arial"/>
              <a:ea typeface="Arial"/>
              <a:cs typeface="Arial"/>
              <a:sym typeface="Arial"/>
            </a:endParaRPr>
          </a:p>
          <a:p>
            <a:pPr indent="0" lvl="0" marL="457200" rtl="0" algn="l">
              <a:lnSpc>
                <a:spcPct val="135714"/>
              </a:lnSpc>
              <a:spcBef>
                <a:spcPts val="0"/>
              </a:spcBef>
              <a:spcAft>
                <a:spcPts val="0"/>
              </a:spcAft>
              <a:buNone/>
            </a:pPr>
            <a:r>
              <a:rPr lang="en-GB" sz="1550">
                <a:solidFill>
                  <a:schemeClr val="dk1"/>
                </a:solidFill>
                <a:highlight>
                  <a:srgbClr val="FFFFFE"/>
                </a:highlight>
                <a:latin typeface="Arial"/>
                <a:ea typeface="Arial"/>
                <a:cs typeface="Arial"/>
                <a:sym typeface="Arial"/>
              </a:rPr>
              <a:t> "price": 100}</a:t>
            </a:r>
            <a:endParaRPr sz="1550">
              <a:solidFill>
                <a:schemeClr val="dk1"/>
              </a:solidFill>
              <a:highlight>
                <a:srgbClr val="FFFFFE"/>
              </a:highlight>
              <a:latin typeface="Arial"/>
              <a:ea typeface="Arial"/>
              <a:cs typeface="Arial"/>
              <a:sym typeface="Arial"/>
            </a:endParaRPr>
          </a:p>
          <a:p>
            <a:pPr indent="-342900" lvl="0" marL="457200" rtl="0" algn="l">
              <a:spcBef>
                <a:spcPts val="800"/>
              </a:spcBef>
              <a:spcAft>
                <a:spcPts val="0"/>
              </a:spcAft>
              <a:buClr>
                <a:srgbClr val="000000"/>
              </a:buClr>
              <a:buSzPts val="1800"/>
              <a:buChar char="●"/>
            </a:pPr>
            <a:r>
              <a:rPr lang="en-GB">
                <a:solidFill>
                  <a:srgbClr val="000000"/>
                </a:solidFill>
                <a:latin typeface="Arial"/>
                <a:ea typeface="Arial"/>
                <a:cs typeface="Arial"/>
                <a:sym typeface="Arial"/>
              </a:rPr>
              <a:t>Each item can be any data type including list</a:t>
            </a:r>
            <a:endParaRPr>
              <a:solidFill>
                <a:srgbClr val="000000"/>
              </a:solidFill>
              <a:latin typeface="Arial"/>
              <a:ea typeface="Arial"/>
              <a:cs typeface="Arial"/>
              <a:sym typeface="Arial"/>
            </a:endParaRPr>
          </a:p>
          <a:p>
            <a:pPr indent="0" lvl="0" marL="457200" rtl="0" algn="l">
              <a:spcBef>
                <a:spcPts val="800"/>
              </a:spcBef>
              <a:spcAft>
                <a:spcPts val="0"/>
              </a:spcAft>
              <a:buNone/>
            </a:pP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"brand"</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"Ford"</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0" lvl="0" marL="457200" rtl="0" algn="l">
              <a:spcBef>
                <a:spcPts val="800"/>
              </a:spcBef>
              <a:spcAft>
                <a:spcPts val="0"/>
              </a:spcAft>
              <a:buNone/>
            </a:pP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"electric"</a:t>
            </a:r>
            <a:r>
              <a:rPr lang="en-GB" sz="1550">
                <a:solidFill>
                  <a:schemeClr val="dk1"/>
                </a:solidFill>
                <a:highlight>
                  <a:srgbClr val="FFFFFF"/>
                </a:highlight>
                <a:latin typeface="Arial"/>
                <a:ea typeface="Arial"/>
                <a:cs typeface="Arial"/>
                <a:sym typeface="Arial"/>
              </a:rPr>
              <a:t>: </a:t>
            </a:r>
            <a:r>
              <a:rPr lang="en-GB" sz="1550">
                <a:solidFill>
                  <a:srgbClr val="0000CD"/>
                </a:solidFill>
                <a:highlight>
                  <a:srgbClr val="FFFFFF"/>
                </a:highlight>
                <a:latin typeface="Arial"/>
                <a:ea typeface="Arial"/>
                <a:cs typeface="Arial"/>
                <a:sym typeface="Arial"/>
              </a:rPr>
              <a:t>False</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0" lvl="0" marL="457200" rtl="0" algn="l">
              <a:spcBef>
                <a:spcPts val="800"/>
              </a:spcBef>
              <a:spcAft>
                <a:spcPts val="0"/>
              </a:spcAft>
              <a:buNone/>
            </a:pP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"year"</a:t>
            </a:r>
            <a:r>
              <a:rPr lang="en-GB" sz="1550">
                <a:solidFill>
                  <a:schemeClr val="dk1"/>
                </a:solidFill>
                <a:highlight>
                  <a:srgbClr val="FFFFFF"/>
                </a:highlight>
                <a:latin typeface="Arial"/>
                <a:ea typeface="Arial"/>
                <a:cs typeface="Arial"/>
                <a:sym typeface="Arial"/>
              </a:rPr>
              <a:t>: </a:t>
            </a:r>
            <a:r>
              <a:rPr lang="en-GB" sz="1550">
                <a:solidFill>
                  <a:srgbClr val="FF0000"/>
                </a:solidFill>
                <a:highlight>
                  <a:srgbClr val="FFFFFF"/>
                </a:highlight>
                <a:latin typeface="Arial"/>
                <a:ea typeface="Arial"/>
                <a:cs typeface="Arial"/>
                <a:sym typeface="Arial"/>
              </a:rPr>
              <a:t>1964</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0" lvl="0" marL="457200" rtl="0" algn="l">
              <a:spcBef>
                <a:spcPts val="800"/>
              </a:spcBef>
              <a:spcAft>
                <a:spcPts val="0"/>
              </a:spcAft>
              <a:buNone/>
            </a:pP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"colors"</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"red"</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"white"</a:t>
            </a:r>
            <a:r>
              <a:rPr lang="en-GB" sz="1550">
                <a:solidFill>
                  <a:schemeClr val="dk1"/>
                </a:solidFill>
                <a:highlight>
                  <a:srgbClr val="FFFFFF"/>
                </a:highlight>
                <a:latin typeface="Arial"/>
                <a:ea typeface="Arial"/>
                <a:cs typeface="Arial"/>
                <a:sym typeface="Arial"/>
              </a:rPr>
              <a:t>, </a:t>
            </a:r>
            <a:r>
              <a:rPr lang="en-GB" sz="1550">
                <a:solidFill>
                  <a:srgbClr val="A52A2A"/>
                </a:solidFill>
                <a:highlight>
                  <a:srgbClr val="FFFFFF"/>
                </a:highlight>
                <a:latin typeface="Arial"/>
                <a:ea typeface="Arial"/>
                <a:cs typeface="Arial"/>
                <a:sym typeface="Arial"/>
              </a:rPr>
              <a:t>"blue"</a:t>
            </a:r>
            <a:r>
              <a:rPr lang="en-GB" sz="1550">
                <a:solidFill>
                  <a:schemeClr val="dk1"/>
                </a:solidFill>
                <a:highlight>
                  <a:srgbClr val="FFFFFF"/>
                </a:highlight>
                <a:latin typeface="Arial"/>
                <a:ea typeface="Arial"/>
                <a:cs typeface="Arial"/>
                <a:sym typeface="Arial"/>
              </a:rPr>
              <a:t>]</a:t>
            </a:r>
            <a:endParaRPr sz="1550">
              <a:solidFill>
                <a:schemeClr val="dk1"/>
              </a:solidFill>
              <a:highlight>
                <a:srgbClr val="FFFFFF"/>
              </a:highlight>
              <a:latin typeface="Arial"/>
              <a:ea typeface="Arial"/>
              <a:cs typeface="Arial"/>
              <a:sym typeface="Arial"/>
            </a:endParaRPr>
          </a:p>
          <a:p>
            <a:pPr indent="-339725" lvl="0" marL="457200" rtl="0" algn="l">
              <a:spcBef>
                <a:spcPts val="800"/>
              </a:spcBef>
              <a:spcAft>
                <a:spcPts val="0"/>
              </a:spcAft>
              <a:buClr>
                <a:schemeClr val="dk1"/>
              </a:buClr>
              <a:buSzPts val="1750"/>
              <a:buFont typeface="Arial"/>
              <a:buChar char="●"/>
            </a:pPr>
            <a:r>
              <a:rPr lang="en-GB" sz="1750">
                <a:solidFill>
                  <a:schemeClr val="dk1"/>
                </a:solidFill>
                <a:highlight>
                  <a:srgbClr val="FFFFFF"/>
                </a:highlight>
                <a:latin typeface="Arial"/>
                <a:ea typeface="Arial"/>
                <a:cs typeface="Arial"/>
                <a:sym typeface="Arial"/>
              </a:rPr>
              <a:t>Items can be updated</a:t>
            </a:r>
            <a:endParaRPr sz="1750">
              <a:solidFill>
                <a:schemeClr val="dk1"/>
              </a:solidFill>
              <a:highlight>
                <a:srgbClr val="FFFFFF"/>
              </a:highlight>
              <a:latin typeface="Arial"/>
              <a:ea typeface="Arial"/>
              <a:cs typeface="Arial"/>
              <a:sym typeface="Arial"/>
            </a:endParaRPr>
          </a:p>
          <a:p>
            <a:pPr indent="0" lvl="0" marL="457200" rtl="0" algn="l">
              <a:spcBef>
                <a:spcPts val="800"/>
              </a:spcBef>
              <a:spcAft>
                <a:spcPts val="0"/>
              </a:spcAft>
              <a:buNone/>
            </a:pPr>
            <a:r>
              <a:rPr lang="en-GB" sz="1750">
                <a:solidFill>
                  <a:schemeClr val="dk1"/>
                </a:solidFill>
                <a:highlight>
                  <a:srgbClr val="FFFFFF"/>
                </a:highlight>
                <a:latin typeface="Arial"/>
                <a:ea typeface="Arial"/>
                <a:cs typeface="Arial"/>
                <a:sym typeface="Arial"/>
              </a:rPr>
              <a:t>car[“price”] =2000</a:t>
            </a:r>
            <a:endParaRPr sz="1750">
              <a:solidFill>
                <a:schemeClr val="dk1"/>
              </a:solidFill>
              <a:highlight>
                <a:srgbClr val="FFFFFF"/>
              </a:highlight>
              <a:latin typeface="Arial"/>
              <a:ea typeface="Arial"/>
              <a:cs typeface="Arial"/>
              <a:sym typeface="Arial"/>
            </a:endParaRPr>
          </a:p>
          <a:p>
            <a:pPr indent="-339725" lvl="0" marL="457200" rtl="0" algn="l">
              <a:spcBef>
                <a:spcPts val="800"/>
              </a:spcBef>
              <a:spcAft>
                <a:spcPts val="0"/>
              </a:spcAft>
              <a:buClr>
                <a:schemeClr val="dk1"/>
              </a:buClr>
              <a:buSzPts val="1750"/>
              <a:buFont typeface="Arial"/>
              <a:buChar char="●"/>
            </a:pPr>
            <a:r>
              <a:rPr lang="en-GB" sz="1750">
                <a:solidFill>
                  <a:schemeClr val="dk1"/>
                </a:solidFill>
                <a:highlight>
                  <a:srgbClr val="FFFFFF"/>
                </a:highlight>
                <a:latin typeface="Arial"/>
                <a:ea typeface="Arial"/>
                <a:cs typeface="Arial"/>
                <a:sym typeface="Arial"/>
              </a:rPr>
              <a:t>New items can be added</a:t>
            </a:r>
            <a:endParaRPr sz="1750">
              <a:solidFill>
                <a:schemeClr val="dk1"/>
              </a:solidFill>
              <a:highlight>
                <a:srgbClr val="FFFFFF"/>
              </a:highlight>
              <a:latin typeface="Arial"/>
              <a:ea typeface="Arial"/>
              <a:cs typeface="Arial"/>
              <a:sym typeface="Arial"/>
            </a:endParaRPr>
          </a:p>
          <a:p>
            <a:pPr indent="0" lvl="0" marL="457200" rtl="0" algn="l">
              <a:spcBef>
                <a:spcPts val="800"/>
              </a:spcBef>
              <a:spcAft>
                <a:spcPts val="0"/>
              </a:spcAft>
              <a:buNone/>
            </a:pPr>
            <a:r>
              <a:rPr lang="en-GB" sz="1550">
                <a:solidFill>
                  <a:schemeClr val="dk1"/>
                </a:solidFill>
                <a:highlight>
                  <a:srgbClr val="FFFFFF"/>
                </a:highlight>
                <a:latin typeface="Arial"/>
                <a:ea typeface="Arial"/>
                <a:cs typeface="Arial"/>
                <a:sym typeface="Arial"/>
              </a:rPr>
              <a:t>car[</a:t>
            </a:r>
            <a:r>
              <a:rPr lang="en-GB" sz="1550">
                <a:solidFill>
                  <a:srgbClr val="A52A2A"/>
                </a:solidFill>
                <a:highlight>
                  <a:srgbClr val="FFFFFF"/>
                </a:highlight>
                <a:latin typeface="Arial"/>
                <a:ea typeface="Arial"/>
                <a:cs typeface="Arial"/>
                <a:sym typeface="Arial"/>
              </a:rPr>
              <a:t>"color"</a:t>
            </a:r>
            <a:r>
              <a:rPr lang="en-GB" sz="1550">
                <a:solidFill>
                  <a:schemeClr val="dk1"/>
                </a:solidFill>
                <a:highlight>
                  <a:srgbClr val="FFFFFF"/>
                </a:highlight>
                <a:latin typeface="Arial"/>
                <a:ea typeface="Arial"/>
                <a:cs typeface="Arial"/>
                <a:sym typeface="Arial"/>
              </a:rPr>
              <a:t>] = </a:t>
            </a:r>
            <a:r>
              <a:rPr lang="en-GB" sz="1550">
                <a:solidFill>
                  <a:srgbClr val="A52A2A"/>
                </a:solidFill>
                <a:highlight>
                  <a:srgbClr val="FFFFFF"/>
                </a:highlight>
                <a:latin typeface="Arial"/>
                <a:ea typeface="Arial"/>
                <a:cs typeface="Arial"/>
                <a:sym typeface="Arial"/>
              </a:rPr>
              <a:t>"white"</a:t>
            </a:r>
            <a:endParaRPr sz="1550">
              <a:solidFill>
                <a:srgbClr val="A52A2A"/>
              </a:solidFill>
              <a:highlight>
                <a:srgbClr val="FFFFFF"/>
              </a:highlight>
              <a:latin typeface="Arial"/>
              <a:ea typeface="Arial"/>
              <a:cs typeface="Arial"/>
              <a:sym typeface="Arial"/>
            </a:endParaRPr>
          </a:p>
          <a:p>
            <a:pPr indent="0" lvl="0" marL="457200" rtl="0" algn="l">
              <a:spcBef>
                <a:spcPts val="800"/>
              </a:spcBef>
              <a:spcAft>
                <a:spcPts val="0"/>
              </a:spcAft>
              <a:buNone/>
            </a:pPr>
            <a:r>
              <a:t/>
            </a:r>
            <a:endParaRPr sz="1750">
              <a:solidFill>
                <a:schemeClr val="dk1"/>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