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85" r:id="rId3"/>
    <p:sldId id="286" r:id="rId4"/>
    <p:sldId id="288" r:id="rId5"/>
    <p:sldId id="260" r:id="rId6"/>
    <p:sldId id="289" r:id="rId7"/>
    <p:sldId id="290" r:id="rId8"/>
    <p:sldId id="291" r:id="rId9"/>
    <p:sldId id="292" r:id="rId10"/>
    <p:sldId id="262" r:id="rId11"/>
    <p:sldId id="300" r:id="rId12"/>
    <p:sldId id="302" r:id="rId13"/>
    <p:sldId id="301" r:id="rId14"/>
    <p:sldId id="303" r:id="rId15"/>
    <p:sldId id="304" r:id="rId16"/>
    <p:sldId id="305" r:id="rId17"/>
    <p:sldId id="306" r:id="rId18"/>
    <p:sldId id="30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84"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45705-401F-4E01-8AD4-D0C924E7C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GB"/>
        </a:p>
      </dgm:t>
    </dgm:pt>
    <dgm:pt modelId="{3FF70E0D-7AB5-4B7A-BFF2-4F55E318268F}">
      <dgm:prSet phldrT="[Text]" custT="1"/>
      <dgm:spPr>
        <a:solidFill>
          <a:srgbClr val="7030A0"/>
        </a:solidFill>
      </dgm:spPr>
      <dgm:t>
        <a:bodyPr/>
        <a:lstStyle/>
        <a:p>
          <a:r>
            <a:rPr lang="en-GB" sz="2400" b="1" dirty="0">
              <a:latin typeface="Arial" panose="020B0604020202020204" pitchFamily="34" charset="0"/>
              <a:cs typeface="Arial" panose="020B0604020202020204" pitchFamily="34" charset="0"/>
            </a:rPr>
            <a:t>Helpdesk</a:t>
          </a:r>
        </a:p>
      </dgm:t>
    </dgm:pt>
    <dgm:pt modelId="{4B30F8D4-B5B0-4107-B61A-C6BECDD0C712}" type="parTrans" cxnId="{12656DDD-6DDB-44EC-B1FB-932C4863258B}">
      <dgm:prSet/>
      <dgm:spPr/>
      <dgm:t>
        <a:bodyPr/>
        <a:lstStyle/>
        <a:p>
          <a:endParaRPr lang="en-GB" sz="2400">
            <a:latin typeface="Arial" panose="020B0604020202020204" pitchFamily="34" charset="0"/>
            <a:cs typeface="Arial" panose="020B0604020202020204" pitchFamily="34" charset="0"/>
          </a:endParaRPr>
        </a:p>
      </dgm:t>
    </dgm:pt>
    <dgm:pt modelId="{0E89EA99-EB76-4E59-9110-05A62E974331}" type="sibTrans" cxnId="{12656DDD-6DDB-44EC-B1FB-932C4863258B}">
      <dgm:prSet/>
      <dgm:spPr/>
      <dgm:t>
        <a:bodyPr/>
        <a:lstStyle/>
        <a:p>
          <a:endParaRPr lang="en-GB" sz="2400">
            <a:latin typeface="Arial" panose="020B0604020202020204" pitchFamily="34" charset="0"/>
            <a:cs typeface="Arial" panose="020B0604020202020204" pitchFamily="34" charset="0"/>
          </a:endParaRPr>
        </a:p>
      </dgm:t>
    </dgm:pt>
    <dgm:pt modelId="{24393EA8-BEBD-4509-A3D8-501B0AD5067B}">
      <dgm:prSet phldrT="[Text]" custT="1"/>
      <dgm:spPr>
        <a:solidFill>
          <a:srgbClr val="CE0058"/>
        </a:solidFill>
      </dgm:spPr>
      <dgm:t>
        <a:bodyPr/>
        <a:lstStyle/>
        <a:p>
          <a:r>
            <a:rPr lang="en-GB" sz="2400" b="1" dirty="0">
              <a:latin typeface="Arial" panose="020B0604020202020204" pitchFamily="34" charset="0"/>
              <a:cs typeface="Arial" panose="020B0604020202020204" pitchFamily="34" charset="0"/>
            </a:rPr>
            <a:t>Webinars &amp; Workshops</a:t>
          </a:r>
        </a:p>
      </dgm:t>
    </dgm:pt>
    <dgm:pt modelId="{98E18C92-CA43-4569-A147-3410A289F4A5}" type="parTrans" cxnId="{AF533162-1A73-4B1C-9920-EAA02BF72BF7}">
      <dgm:prSet/>
      <dgm:spPr/>
      <dgm:t>
        <a:bodyPr/>
        <a:lstStyle/>
        <a:p>
          <a:endParaRPr lang="en-GB" sz="2400">
            <a:latin typeface="Arial" panose="020B0604020202020204" pitchFamily="34" charset="0"/>
            <a:cs typeface="Arial" panose="020B0604020202020204" pitchFamily="34" charset="0"/>
          </a:endParaRPr>
        </a:p>
      </dgm:t>
    </dgm:pt>
    <dgm:pt modelId="{97C00D35-9E19-467D-B9AF-C74767865DC7}" type="sibTrans" cxnId="{AF533162-1A73-4B1C-9920-EAA02BF72BF7}">
      <dgm:prSet/>
      <dgm:spPr/>
      <dgm:t>
        <a:bodyPr/>
        <a:lstStyle/>
        <a:p>
          <a:endParaRPr lang="en-GB" sz="2400">
            <a:latin typeface="Arial" panose="020B0604020202020204" pitchFamily="34" charset="0"/>
            <a:cs typeface="Arial" panose="020B0604020202020204" pitchFamily="34" charset="0"/>
          </a:endParaRPr>
        </a:p>
      </dgm:t>
    </dgm:pt>
    <dgm:pt modelId="{E7F3FE4A-C2D3-4564-A900-CC3F1B9F34EE}">
      <dgm:prSet phldrT="[Text]" custT="1"/>
      <dgm:spPr/>
      <dgm:t>
        <a:bodyPr/>
        <a:lstStyle/>
        <a:p>
          <a:r>
            <a:rPr lang="en-GB" sz="2400" b="1" dirty="0">
              <a:latin typeface="Arial" panose="020B0604020202020204" pitchFamily="34" charset="0"/>
              <a:cs typeface="Arial" panose="020B0604020202020204" pitchFamily="34" charset="0"/>
            </a:rPr>
            <a:t>Teaching Resources</a:t>
          </a:r>
        </a:p>
      </dgm:t>
    </dgm:pt>
    <dgm:pt modelId="{6C7EF004-E460-4C62-8A2B-AF96D24FE69B}" type="parTrans" cxnId="{B4928519-33DC-4A49-B23B-39E2752CC316}">
      <dgm:prSet/>
      <dgm:spPr/>
      <dgm:t>
        <a:bodyPr/>
        <a:lstStyle/>
        <a:p>
          <a:endParaRPr lang="en-GB" sz="2400">
            <a:latin typeface="Arial" panose="020B0604020202020204" pitchFamily="34" charset="0"/>
            <a:cs typeface="Arial" panose="020B0604020202020204" pitchFamily="34" charset="0"/>
          </a:endParaRPr>
        </a:p>
      </dgm:t>
    </dgm:pt>
    <dgm:pt modelId="{170C5DAD-707F-4937-9F7E-865F9F8DF428}" type="sibTrans" cxnId="{B4928519-33DC-4A49-B23B-39E2752CC316}">
      <dgm:prSet/>
      <dgm:spPr/>
      <dgm:t>
        <a:bodyPr/>
        <a:lstStyle/>
        <a:p>
          <a:endParaRPr lang="en-GB" sz="2400">
            <a:latin typeface="Arial" panose="020B0604020202020204" pitchFamily="34" charset="0"/>
            <a:cs typeface="Arial" panose="020B0604020202020204" pitchFamily="34" charset="0"/>
          </a:endParaRPr>
        </a:p>
      </dgm:t>
    </dgm:pt>
    <dgm:pt modelId="{14461B1F-E197-4FEA-BA80-6AE6FF24BD6D}">
      <dgm:prSet phldrT="[Text]" custT="1"/>
      <dgm:spPr>
        <a:solidFill>
          <a:srgbClr val="92D050"/>
        </a:solidFill>
      </dgm:spPr>
      <dgm:t>
        <a:bodyPr/>
        <a:lstStyle/>
        <a:p>
          <a:r>
            <a:rPr lang="en-GB" sz="2400" b="1" dirty="0">
              <a:latin typeface="Arial" panose="020B0604020202020204" pitchFamily="34" charset="0"/>
              <a:cs typeface="Arial" panose="020B0604020202020204" pitchFamily="34" charset="0"/>
            </a:rPr>
            <a:t>Guides &amp; Video tutorials</a:t>
          </a:r>
        </a:p>
      </dgm:t>
    </dgm:pt>
    <dgm:pt modelId="{4AB95ECD-7F9D-4C06-88B6-C6F4D501FCB3}" type="parTrans" cxnId="{289C27EA-5341-438D-A84C-FA244B6C0103}">
      <dgm:prSet/>
      <dgm:spPr/>
      <dgm:t>
        <a:bodyPr/>
        <a:lstStyle/>
        <a:p>
          <a:endParaRPr lang="en-GB" sz="2400">
            <a:latin typeface="Arial" panose="020B0604020202020204" pitchFamily="34" charset="0"/>
            <a:cs typeface="Arial" panose="020B0604020202020204" pitchFamily="34" charset="0"/>
          </a:endParaRPr>
        </a:p>
      </dgm:t>
    </dgm:pt>
    <dgm:pt modelId="{1F164A8B-2B2F-4ED1-ABA3-AF7518BA25AB}" type="sibTrans" cxnId="{289C27EA-5341-438D-A84C-FA244B6C0103}">
      <dgm:prSet/>
      <dgm:spPr/>
      <dgm:t>
        <a:bodyPr/>
        <a:lstStyle/>
        <a:p>
          <a:endParaRPr lang="en-GB" sz="2400">
            <a:latin typeface="Arial" panose="020B0604020202020204" pitchFamily="34" charset="0"/>
            <a:cs typeface="Arial" panose="020B0604020202020204" pitchFamily="34" charset="0"/>
          </a:endParaRPr>
        </a:p>
      </dgm:t>
    </dgm:pt>
    <dgm:pt modelId="{42F5F140-6190-4B6E-A102-82EB9C3156D4}">
      <dgm:prSet phldrT="[Text]" custT="1"/>
      <dgm:spPr/>
      <dgm:t>
        <a:bodyPr/>
        <a:lstStyle/>
        <a:p>
          <a:r>
            <a:rPr lang="en-GB" sz="2000" dirty="0">
              <a:latin typeface="Arial" panose="020B0604020202020204" pitchFamily="34" charset="0"/>
              <a:cs typeface="Arial" panose="020B0604020202020204" pitchFamily="34" charset="0"/>
            </a:rPr>
            <a:t>Training and e-books</a:t>
          </a:r>
        </a:p>
      </dgm:t>
    </dgm:pt>
    <dgm:pt modelId="{3E56154F-59B1-4CA7-9814-6B205C91DE18}" type="parTrans" cxnId="{F792F670-B0D9-4BCA-A147-7FF92CCA57DE}">
      <dgm:prSet/>
      <dgm:spPr/>
      <dgm:t>
        <a:bodyPr/>
        <a:lstStyle/>
        <a:p>
          <a:endParaRPr lang="en-GB" sz="2400">
            <a:latin typeface="Arial" panose="020B0604020202020204" pitchFamily="34" charset="0"/>
            <a:cs typeface="Arial" panose="020B0604020202020204" pitchFamily="34" charset="0"/>
          </a:endParaRPr>
        </a:p>
      </dgm:t>
    </dgm:pt>
    <dgm:pt modelId="{D9603ED3-A15F-4913-BC9C-2A1F579367E5}" type="sibTrans" cxnId="{F792F670-B0D9-4BCA-A147-7FF92CCA57DE}">
      <dgm:prSet/>
      <dgm:spPr/>
      <dgm:t>
        <a:bodyPr/>
        <a:lstStyle/>
        <a:p>
          <a:endParaRPr lang="en-GB" sz="2400">
            <a:latin typeface="Arial" panose="020B0604020202020204" pitchFamily="34" charset="0"/>
            <a:cs typeface="Arial" panose="020B0604020202020204" pitchFamily="34" charset="0"/>
          </a:endParaRPr>
        </a:p>
      </dgm:t>
    </dgm:pt>
    <dgm:pt modelId="{A93E91B3-5287-4221-8E5D-7119B480CB02}">
      <dgm:prSet phldrT="[Text]" custT="1"/>
      <dgm:spPr>
        <a:solidFill>
          <a:srgbClr val="7030A0"/>
        </a:solidFill>
      </dgm:spPr>
      <dgm:t>
        <a:bodyPr/>
        <a:lstStyle/>
        <a:p>
          <a:r>
            <a:rPr lang="en-GB" sz="2000" dirty="0">
              <a:latin typeface="Arial" panose="020B0604020202020204" pitchFamily="34" charset="0"/>
              <a:cs typeface="Arial" panose="020B0604020202020204" pitchFamily="34" charset="0"/>
            </a:rPr>
            <a:t>Individual support by e-mail</a:t>
          </a:r>
        </a:p>
      </dgm:t>
    </dgm:pt>
    <dgm:pt modelId="{E79CFC26-2B5D-48F6-B8DC-4CB8A24ED01A}" type="parTrans" cxnId="{BC4AC4D6-BF47-42A0-B0B1-4FED45E8076B}">
      <dgm:prSet/>
      <dgm:spPr/>
      <dgm:t>
        <a:bodyPr/>
        <a:lstStyle/>
        <a:p>
          <a:endParaRPr lang="en-GB" sz="2400">
            <a:latin typeface="Arial" panose="020B0604020202020204" pitchFamily="34" charset="0"/>
            <a:cs typeface="Arial" panose="020B0604020202020204" pitchFamily="34" charset="0"/>
          </a:endParaRPr>
        </a:p>
      </dgm:t>
    </dgm:pt>
    <dgm:pt modelId="{DAAD5479-0587-4F10-9C1B-A71CF6CBBAEE}" type="sibTrans" cxnId="{BC4AC4D6-BF47-42A0-B0B1-4FED45E8076B}">
      <dgm:prSet/>
      <dgm:spPr/>
      <dgm:t>
        <a:bodyPr/>
        <a:lstStyle/>
        <a:p>
          <a:endParaRPr lang="en-GB" sz="2400">
            <a:latin typeface="Arial" panose="020B0604020202020204" pitchFamily="34" charset="0"/>
            <a:cs typeface="Arial" panose="020B0604020202020204" pitchFamily="34" charset="0"/>
          </a:endParaRPr>
        </a:p>
      </dgm:t>
    </dgm:pt>
    <dgm:pt modelId="{82908706-E126-450E-94D6-E09F7D43BABF}">
      <dgm:prSet phldrT="[Text]" custT="1"/>
      <dgm:spPr>
        <a:solidFill>
          <a:srgbClr val="CE0058"/>
        </a:solidFill>
      </dgm:spPr>
      <dgm:t>
        <a:bodyPr/>
        <a:lstStyle/>
        <a:p>
          <a:r>
            <a:rPr lang="en-GB" sz="2000" dirty="0">
              <a:latin typeface="Arial" panose="020B0604020202020204" pitchFamily="34" charset="0"/>
              <a:cs typeface="Arial" panose="020B0604020202020204" pitchFamily="34" charset="0"/>
            </a:rPr>
            <a:t>See events pages</a:t>
          </a:r>
        </a:p>
      </dgm:t>
    </dgm:pt>
    <dgm:pt modelId="{7DD7B2D8-7C84-4957-A82E-E1A3F9EA66D4}" type="parTrans" cxnId="{EF539266-454D-4A8A-BA5A-635B9F1C95CF}">
      <dgm:prSet/>
      <dgm:spPr/>
      <dgm:t>
        <a:bodyPr/>
        <a:lstStyle/>
        <a:p>
          <a:endParaRPr lang="en-GB" sz="2400">
            <a:latin typeface="Arial" panose="020B0604020202020204" pitchFamily="34" charset="0"/>
            <a:cs typeface="Arial" panose="020B0604020202020204" pitchFamily="34" charset="0"/>
          </a:endParaRPr>
        </a:p>
      </dgm:t>
    </dgm:pt>
    <dgm:pt modelId="{3DAA1E2D-1EFB-4364-99AC-780988B54102}" type="sibTrans" cxnId="{EF539266-454D-4A8A-BA5A-635B9F1C95CF}">
      <dgm:prSet/>
      <dgm:spPr/>
      <dgm:t>
        <a:bodyPr/>
        <a:lstStyle/>
        <a:p>
          <a:endParaRPr lang="en-GB" sz="2400">
            <a:latin typeface="Arial" panose="020B0604020202020204" pitchFamily="34" charset="0"/>
            <a:cs typeface="Arial" panose="020B0604020202020204" pitchFamily="34" charset="0"/>
          </a:endParaRPr>
        </a:p>
      </dgm:t>
    </dgm:pt>
    <dgm:pt modelId="{2BBFED15-65FF-4328-B08F-0A180C59F7AA}">
      <dgm:prSet phldrT="[Text]" custT="1"/>
      <dgm:spPr>
        <a:solidFill>
          <a:srgbClr val="92D050"/>
        </a:solidFill>
      </dgm:spPr>
      <dgm:t>
        <a:bodyPr/>
        <a:lstStyle/>
        <a:p>
          <a:r>
            <a:rPr lang="en-GB" sz="2000" dirty="0">
              <a:latin typeface="Arial" panose="020B0604020202020204" pitchFamily="34" charset="0"/>
              <a:cs typeface="Arial" panose="020B0604020202020204" pitchFamily="34" charset="0"/>
            </a:rPr>
            <a:t>Topic </a:t>
          </a:r>
        </a:p>
      </dgm:t>
    </dgm:pt>
    <dgm:pt modelId="{C3655DE2-0035-49DB-9C6F-82BA3E6B2784}" type="parTrans" cxnId="{D89B18E1-450C-4C5E-8B2A-A5DBA4D4BB5C}">
      <dgm:prSet/>
      <dgm:spPr/>
      <dgm:t>
        <a:bodyPr/>
        <a:lstStyle/>
        <a:p>
          <a:endParaRPr lang="en-GB" sz="2400">
            <a:latin typeface="Arial" panose="020B0604020202020204" pitchFamily="34" charset="0"/>
            <a:cs typeface="Arial" panose="020B0604020202020204" pitchFamily="34" charset="0"/>
          </a:endParaRPr>
        </a:p>
      </dgm:t>
    </dgm:pt>
    <dgm:pt modelId="{16A275BC-58D2-407B-A25B-DBA3ECE7D736}" type="sibTrans" cxnId="{D89B18E1-450C-4C5E-8B2A-A5DBA4D4BB5C}">
      <dgm:prSet/>
      <dgm:spPr/>
      <dgm:t>
        <a:bodyPr/>
        <a:lstStyle/>
        <a:p>
          <a:endParaRPr lang="en-GB" sz="2400">
            <a:latin typeface="Arial" panose="020B0604020202020204" pitchFamily="34" charset="0"/>
            <a:cs typeface="Arial" panose="020B0604020202020204" pitchFamily="34" charset="0"/>
          </a:endParaRPr>
        </a:p>
      </dgm:t>
    </dgm:pt>
    <dgm:pt modelId="{550511CD-AED4-4EF5-A8AF-8F17882DA979}">
      <dgm:prSet phldrT="[Text]" custT="1"/>
      <dgm:spPr>
        <a:solidFill>
          <a:srgbClr val="92D050"/>
        </a:solidFill>
      </dgm:spPr>
      <dgm:t>
        <a:bodyPr/>
        <a:lstStyle/>
        <a:p>
          <a:r>
            <a:rPr lang="en-GB" sz="2000" dirty="0">
              <a:latin typeface="Arial" panose="020B0604020202020204" pitchFamily="34" charset="0"/>
              <a:cs typeface="Arial" panose="020B0604020202020204" pitchFamily="34" charset="0"/>
            </a:rPr>
            <a:t>Dataset</a:t>
          </a:r>
        </a:p>
      </dgm:t>
    </dgm:pt>
    <dgm:pt modelId="{901BFC35-59CC-4AB8-B26B-9FDF02000CB8}" type="parTrans" cxnId="{73301B24-D072-428A-8552-0D2B6B2157F2}">
      <dgm:prSet/>
      <dgm:spPr/>
      <dgm:t>
        <a:bodyPr/>
        <a:lstStyle/>
        <a:p>
          <a:endParaRPr lang="en-GB">
            <a:latin typeface="Arial" panose="020B0604020202020204" pitchFamily="34" charset="0"/>
            <a:cs typeface="Arial" panose="020B0604020202020204" pitchFamily="34" charset="0"/>
          </a:endParaRPr>
        </a:p>
      </dgm:t>
    </dgm:pt>
    <dgm:pt modelId="{93FE3A95-58BC-4037-8B84-1B89632EA40B}" type="sibTrans" cxnId="{73301B24-D072-428A-8552-0D2B6B2157F2}">
      <dgm:prSet/>
      <dgm:spPr/>
      <dgm:t>
        <a:bodyPr/>
        <a:lstStyle/>
        <a:p>
          <a:endParaRPr lang="en-GB">
            <a:latin typeface="Arial" panose="020B0604020202020204" pitchFamily="34" charset="0"/>
            <a:cs typeface="Arial" panose="020B0604020202020204" pitchFamily="34" charset="0"/>
          </a:endParaRPr>
        </a:p>
      </dgm:t>
    </dgm:pt>
    <dgm:pt modelId="{A5BBD6F5-FABC-4787-A267-D107F57127CE}">
      <dgm:prSet phldrT="[Text]" custT="1"/>
      <dgm:spPr>
        <a:solidFill>
          <a:srgbClr val="92D050"/>
        </a:solidFill>
      </dgm:spPr>
      <dgm:t>
        <a:bodyPr/>
        <a:lstStyle/>
        <a:p>
          <a:r>
            <a:rPr lang="en-GB" sz="2000" dirty="0">
              <a:latin typeface="Arial" panose="020B0604020202020204" pitchFamily="34" charset="0"/>
              <a:cs typeface="Arial" panose="020B0604020202020204" pitchFamily="34" charset="0"/>
            </a:rPr>
            <a:t>Methods and software</a:t>
          </a:r>
        </a:p>
      </dgm:t>
    </dgm:pt>
    <dgm:pt modelId="{B34EF559-5B50-4661-A677-B4DD8DC31C66}" type="parTrans" cxnId="{922E6A4E-4B53-4A08-B510-20CAB52ECB5A}">
      <dgm:prSet/>
      <dgm:spPr/>
      <dgm:t>
        <a:bodyPr/>
        <a:lstStyle/>
        <a:p>
          <a:endParaRPr lang="en-GB">
            <a:latin typeface="Arial" panose="020B0604020202020204" pitchFamily="34" charset="0"/>
            <a:cs typeface="Arial" panose="020B0604020202020204" pitchFamily="34" charset="0"/>
          </a:endParaRPr>
        </a:p>
      </dgm:t>
    </dgm:pt>
    <dgm:pt modelId="{70D5B3A3-8172-49D5-9EAE-1A97CB52F5E6}" type="sibTrans" cxnId="{922E6A4E-4B53-4A08-B510-20CAB52ECB5A}">
      <dgm:prSet/>
      <dgm:spPr/>
      <dgm:t>
        <a:bodyPr/>
        <a:lstStyle/>
        <a:p>
          <a:endParaRPr lang="en-GB">
            <a:latin typeface="Arial" panose="020B0604020202020204" pitchFamily="34" charset="0"/>
            <a:cs typeface="Arial" panose="020B0604020202020204" pitchFamily="34" charset="0"/>
          </a:endParaRPr>
        </a:p>
      </dgm:t>
    </dgm:pt>
    <dgm:pt modelId="{0C2B91CB-2A2E-4500-B8BD-86DBCE6642A6}">
      <dgm:prSet phldrT="[Text]" custT="1"/>
      <dgm:spPr/>
      <dgm:t>
        <a:bodyPr/>
        <a:lstStyle/>
        <a:p>
          <a:r>
            <a:rPr lang="en-NZ" sz="2000" dirty="0">
              <a:latin typeface="Arial" panose="020B0604020202020204" pitchFamily="34" charset="0"/>
              <a:cs typeface="Arial" panose="020B0604020202020204" pitchFamily="34" charset="0"/>
            </a:rPr>
            <a:t>Worksheets and teaching ideas</a:t>
          </a:r>
          <a:endParaRPr lang="en-GB" sz="2000" dirty="0">
            <a:latin typeface="Arial" panose="020B0604020202020204" pitchFamily="34" charset="0"/>
            <a:cs typeface="Arial" panose="020B0604020202020204" pitchFamily="34" charset="0"/>
          </a:endParaRPr>
        </a:p>
      </dgm:t>
    </dgm:pt>
    <dgm:pt modelId="{F63FD303-4C0E-44D0-BE21-3A5E13552BE4}" type="parTrans" cxnId="{D8ABB692-07E6-475E-95BA-FCF4CD28CE4B}">
      <dgm:prSet/>
      <dgm:spPr/>
    </dgm:pt>
    <dgm:pt modelId="{6D347964-2329-40F3-92FC-697CF20C3B5D}" type="sibTrans" cxnId="{D8ABB692-07E6-475E-95BA-FCF4CD28CE4B}">
      <dgm:prSet/>
      <dgm:spPr/>
    </dgm:pt>
    <dgm:pt modelId="{6695A473-2C56-4CA2-8BD1-882E673ED728}" type="pres">
      <dgm:prSet presAssocID="{80745705-401F-4E01-8AD4-D0C924E7C448}" presName="diagram" presStyleCnt="0">
        <dgm:presLayoutVars>
          <dgm:dir/>
          <dgm:resizeHandles val="exact"/>
        </dgm:presLayoutVars>
      </dgm:prSet>
      <dgm:spPr/>
    </dgm:pt>
    <dgm:pt modelId="{6B9796C1-1927-4614-B572-4749BA941E12}" type="pres">
      <dgm:prSet presAssocID="{24393EA8-BEBD-4509-A3D8-501B0AD5067B}" presName="node" presStyleLbl="node1" presStyleIdx="0" presStyleCnt="4" custScaleX="118236" custScaleY="143154">
        <dgm:presLayoutVars>
          <dgm:bulletEnabled val="1"/>
        </dgm:presLayoutVars>
      </dgm:prSet>
      <dgm:spPr/>
    </dgm:pt>
    <dgm:pt modelId="{2A51F287-7CBA-4697-B737-9959DE96FC6F}" type="pres">
      <dgm:prSet presAssocID="{97C00D35-9E19-467D-B9AF-C74767865DC7}" presName="sibTrans" presStyleCnt="0"/>
      <dgm:spPr/>
    </dgm:pt>
    <dgm:pt modelId="{DCF6C94E-833B-4724-B1F4-05124162CF20}" type="pres">
      <dgm:prSet presAssocID="{14461B1F-E197-4FEA-BA80-6AE6FF24BD6D}" presName="node" presStyleLbl="node1" presStyleIdx="1" presStyleCnt="4" custScaleX="121064" custScaleY="139383">
        <dgm:presLayoutVars>
          <dgm:bulletEnabled val="1"/>
        </dgm:presLayoutVars>
      </dgm:prSet>
      <dgm:spPr/>
    </dgm:pt>
    <dgm:pt modelId="{15348365-9AD2-4B9A-961E-A695716D9194}" type="pres">
      <dgm:prSet presAssocID="{1F164A8B-2B2F-4ED1-ABA3-AF7518BA25AB}" presName="sibTrans" presStyleCnt="0"/>
      <dgm:spPr/>
    </dgm:pt>
    <dgm:pt modelId="{C8303E77-BE92-4F27-9586-314417C3A3C9}" type="pres">
      <dgm:prSet presAssocID="{3FF70E0D-7AB5-4B7A-BFF2-4F55E318268F}" presName="node" presStyleLbl="node1" presStyleIdx="2" presStyleCnt="4" custScaleX="116225" custScaleY="142126" custLinFactNeighborX="-2622" custLinFactNeighborY="7683">
        <dgm:presLayoutVars>
          <dgm:bulletEnabled val="1"/>
        </dgm:presLayoutVars>
      </dgm:prSet>
      <dgm:spPr/>
    </dgm:pt>
    <dgm:pt modelId="{C95128D3-3C2E-403E-A39A-B7AEAD14D97B}" type="pres">
      <dgm:prSet presAssocID="{0E89EA99-EB76-4E59-9110-05A62E974331}" presName="sibTrans" presStyleCnt="0"/>
      <dgm:spPr/>
    </dgm:pt>
    <dgm:pt modelId="{E1E87802-ACF0-4CAA-85D9-283AED6519B5}" type="pres">
      <dgm:prSet presAssocID="{E7F3FE4A-C2D3-4564-A900-CC3F1B9F34EE}" presName="node" presStyleLbl="node1" presStyleIdx="3" presStyleCnt="4" custScaleX="119866" custScaleY="144126" custLinFactNeighborX="2611" custLinFactNeighborY="20">
        <dgm:presLayoutVars>
          <dgm:bulletEnabled val="1"/>
        </dgm:presLayoutVars>
      </dgm:prSet>
      <dgm:spPr/>
    </dgm:pt>
  </dgm:ptLst>
  <dgm:cxnLst>
    <dgm:cxn modelId="{8099BF01-ACF6-45C8-BC57-472C925A67D3}" type="presOf" srcId="{A93E91B3-5287-4221-8E5D-7119B480CB02}" destId="{C8303E77-BE92-4F27-9586-314417C3A3C9}" srcOrd="0" destOrd="1" presId="urn:microsoft.com/office/officeart/2005/8/layout/default"/>
    <dgm:cxn modelId="{E8539111-E07D-42C4-B67A-8D251689AB74}" type="presOf" srcId="{0C2B91CB-2A2E-4500-B8BD-86DBCE6642A6}" destId="{E1E87802-ACF0-4CAA-85D9-283AED6519B5}" srcOrd="0" destOrd="2" presId="urn:microsoft.com/office/officeart/2005/8/layout/default"/>
    <dgm:cxn modelId="{B4928519-33DC-4A49-B23B-39E2752CC316}" srcId="{80745705-401F-4E01-8AD4-D0C924E7C448}" destId="{E7F3FE4A-C2D3-4564-A900-CC3F1B9F34EE}" srcOrd="3" destOrd="0" parTransId="{6C7EF004-E460-4C62-8A2B-AF96D24FE69B}" sibTransId="{170C5DAD-707F-4937-9F7E-865F9F8DF428}"/>
    <dgm:cxn modelId="{73301B24-D072-428A-8552-0D2B6B2157F2}" srcId="{14461B1F-E197-4FEA-BA80-6AE6FF24BD6D}" destId="{550511CD-AED4-4EF5-A8AF-8F17882DA979}" srcOrd="1" destOrd="0" parTransId="{901BFC35-59CC-4AB8-B26B-9FDF02000CB8}" sibTransId="{93FE3A95-58BC-4037-8B84-1B89632EA40B}"/>
    <dgm:cxn modelId="{80AD0D5F-0A47-4330-946D-5A30B6F43127}" type="presOf" srcId="{2BBFED15-65FF-4328-B08F-0A180C59F7AA}" destId="{DCF6C94E-833B-4724-B1F4-05124162CF20}" srcOrd="0" destOrd="1" presId="urn:microsoft.com/office/officeart/2005/8/layout/default"/>
    <dgm:cxn modelId="{BDD26160-6E8E-4377-9C6E-8E904AED9869}" type="presOf" srcId="{550511CD-AED4-4EF5-A8AF-8F17882DA979}" destId="{DCF6C94E-833B-4724-B1F4-05124162CF20}" srcOrd="0" destOrd="2" presId="urn:microsoft.com/office/officeart/2005/8/layout/default"/>
    <dgm:cxn modelId="{AF533162-1A73-4B1C-9920-EAA02BF72BF7}" srcId="{80745705-401F-4E01-8AD4-D0C924E7C448}" destId="{24393EA8-BEBD-4509-A3D8-501B0AD5067B}" srcOrd="0" destOrd="0" parTransId="{98E18C92-CA43-4569-A147-3410A289F4A5}" sibTransId="{97C00D35-9E19-467D-B9AF-C74767865DC7}"/>
    <dgm:cxn modelId="{F7D8B642-F7C1-42B8-B82D-E9DF4BD7C167}" type="presOf" srcId="{24393EA8-BEBD-4509-A3D8-501B0AD5067B}" destId="{6B9796C1-1927-4614-B572-4749BA941E12}" srcOrd="0" destOrd="0" presId="urn:microsoft.com/office/officeart/2005/8/layout/default"/>
    <dgm:cxn modelId="{19B57C43-81C6-4642-9963-3BD2D5F467EB}" type="presOf" srcId="{3FF70E0D-7AB5-4B7A-BFF2-4F55E318268F}" destId="{C8303E77-BE92-4F27-9586-314417C3A3C9}" srcOrd="0" destOrd="0" presId="urn:microsoft.com/office/officeart/2005/8/layout/default"/>
    <dgm:cxn modelId="{EF539266-454D-4A8A-BA5A-635B9F1C95CF}" srcId="{24393EA8-BEBD-4509-A3D8-501B0AD5067B}" destId="{82908706-E126-450E-94D6-E09F7D43BABF}" srcOrd="0" destOrd="0" parTransId="{7DD7B2D8-7C84-4957-A82E-E1A3F9EA66D4}" sibTransId="{3DAA1E2D-1EFB-4364-99AC-780988B54102}"/>
    <dgm:cxn modelId="{922E6A4E-4B53-4A08-B510-20CAB52ECB5A}" srcId="{14461B1F-E197-4FEA-BA80-6AE6FF24BD6D}" destId="{A5BBD6F5-FABC-4787-A267-D107F57127CE}" srcOrd="2" destOrd="0" parTransId="{B34EF559-5B50-4661-A677-B4DD8DC31C66}" sibTransId="{70D5B3A3-8172-49D5-9EAE-1A97CB52F5E6}"/>
    <dgm:cxn modelId="{F792F670-B0D9-4BCA-A147-7FF92CCA57DE}" srcId="{E7F3FE4A-C2D3-4564-A900-CC3F1B9F34EE}" destId="{42F5F140-6190-4B6E-A102-82EB9C3156D4}" srcOrd="0" destOrd="0" parTransId="{3E56154F-59B1-4CA7-9814-6B205C91DE18}" sibTransId="{D9603ED3-A15F-4913-BC9C-2A1F579367E5}"/>
    <dgm:cxn modelId="{5B266D75-7E49-4B7A-830E-4AE5C28FE66E}" type="presOf" srcId="{82908706-E126-450E-94D6-E09F7D43BABF}" destId="{6B9796C1-1927-4614-B572-4749BA941E12}" srcOrd="0" destOrd="1" presId="urn:microsoft.com/office/officeart/2005/8/layout/default"/>
    <dgm:cxn modelId="{A95B7A87-0A1F-4513-85FA-ECAD2F77B52C}" type="presOf" srcId="{A5BBD6F5-FABC-4787-A267-D107F57127CE}" destId="{DCF6C94E-833B-4724-B1F4-05124162CF20}" srcOrd="0" destOrd="3" presId="urn:microsoft.com/office/officeart/2005/8/layout/default"/>
    <dgm:cxn modelId="{D8ABB692-07E6-475E-95BA-FCF4CD28CE4B}" srcId="{E7F3FE4A-C2D3-4564-A900-CC3F1B9F34EE}" destId="{0C2B91CB-2A2E-4500-B8BD-86DBCE6642A6}" srcOrd="1" destOrd="0" parTransId="{F63FD303-4C0E-44D0-BE21-3A5E13552BE4}" sibTransId="{6D347964-2329-40F3-92FC-697CF20C3B5D}"/>
    <dgm:cxn modelId="{4C4CD496-5731-41D5-90EB-2019CCF4787A}" type="presOf" srcId="{80745705-401F-4E01-8AD4-D0C924E7C448}" destId="{6695A473-2C56-4CA2-8BD1-882E673ED728}" srcOrd="0" destOrd="0" presId="urn:microsoft.com/office/officeart/2005/8/layout/default"/>
    <dgm:cxn modelId="{791C64AA-1ACB-4D4B-8132-A7B2DCB4AA88}" type="presOf" srcId="{E7F3FE4A-C2D3-4564-A900-CC3F1B9F34EE}" destId="{E1E87802-ACF0-4CAA-85D9-283AED6519B5}" srcOrd="0" destOrd="0" presId="urn:microsoft.com/office/officeart/2005/8/layout/default"/>
    <dgm:cxn modelId="{70EC3EC8-4EBC-426F-B5D1-9BAA09853BAE}" type="presOf" srcId="{14461B1F-E197-4FEA-BA80-6AE6FF24BD6D}" destId="{DCF6C94E-833B-4724-B1F4-05124162CF20}" srcOrd="0" destOrd="0" presId="urn:microsoft.com/office/officeart/2005/8/layout/default"/>
    <dgm:cxn modelId="{BC4AC4D6-BF47-42A0-B0B1-4FED45E8076B}" srcId="{3FF70E0D-7AB5-4B7A-BFF2-4F55E318268F}" destId="{A93E91B3-5287-4221-8E5D-7119B480CB02}" srcOrd="0" destOrd="0" parTransId="{E79CFC26-2B5D-48F6-B8DC-4CB8A24ED01A}" sibTransId="{DAAD5479-0587-4F10-9C1B-A71CF6CBBAEE}"/>
    <dgm:cxn modelId="{99A7C9D8-640A-4D49-B7BE-A58FF8676C3A}" type="presOf" srcId="{42F5F140-6190-4B6E-A102-82EB9C3156D4}" destId="{E1E87802-ACF0-4CAA-85D9-283AED6519B5}" srcOrd="0" destOrd="1" presId="urn:microsoft.com/office/officeart/2005/8/layout/default"/>
    <dgm:cxn modelId="{12656DDD-6DDB-44EC-B1FB-932C4863258B}" srcId="{80745705-401F-4E01-8AD4-D0C924E7C448}" destId="{3FF70E0D-7AB5-4B7A-BFF2-4F55E318268F}" srcOrd="2" destOrd="0" parTransId="{4B30F8D4-B5B0-4107-B61A-C6BECDD0C712}" sibTransId="{0E89EA99-EB76-4E59-9110-05A62E974331}"/>
    <dgm:cxn modelId="{D89B18E1-450C-4C5E-8B2A-A5DBA4D4BB5C}" srcId="{14461B1F-E197-4FEA-BA80-6AE6FF24BD6D}" destId="{2BBFED15-65FF-4328-B08F-0A180C59F7AA}" srcOrd="0" destOrd="0" parTransId="{C3655DE2-0035-49DB-9C6F-82BA3E6B2784}" sibTransId="{16A275BC-58D2-407B-A25B-DBA3ECE7D736}"/>
    <dgm:cxn modelId="{289C27EA-5341-438D-A84C-FA244B6C0103}" srcId="{80745705-401F-4E01-8AD4-D0C924E7C448}" destId="{14461B1F-E197-4FEA-BA80-6AE6FF24BD6D}" srcOrd="1" destOrd="0" parTransId="{4AB95ECD-7F9D-4C06-88B6-C6F4D501FCB3}" sibTransId="{1F164A8B-2B2F-4ED1-ABA3-AF7518BA25AB}"/>
    <dgm:cxn modelId="{1F03C66C-C63D-44FE-B99C-2EEC7612D475}" type="presParOf" srcId="{6695A473-2C56-4CA2-8BD1-882E673ED728}" destId="{6B9796C1-1927-4614-B572-4749BA941E12}" srcOrd="0" destOrd="0" presId="urn:microsoft.com/office/officeart/2005/8/layout/default"/>
    <dgm:cxn modelId="{0CD7DD5D-6029-4A2F-BC4F-94BB218AF899}" type="presParOf" srcId="{6695A473-2C56-4CA2-8BD1-882E673ED728}" destId="{2A51F287-7CBA-4697-B737-9959DE96FC6F}" srcOrd="1" destOrd="0" presId="urn:microsoft.com/office/officeart/2005/8/layout/default"/>
    <dgm:cxn modelId="{0431A2AA-1B33-4C45-AF1A-273CAEFEF1EC}" type="presParOf" srcId="{6695A473-2C56-4CA2-8BD1-882E673ED728}" destId="{DCF6C94E-833B-4724-B1F4-05124162CF20}" srcOrd="2" destOrd="0" presId="urn:microsoft.com/office/officeart/2005/8/layout/default"/>
    <dgm:cxn modelId="{F3D54D58-EF7E-4382-84EA-F3460FA6BF68}" type="presParOf" srcId="{6695A473-2C56-4CA2-8BD1-882E673ED728}" destId="{15348365-9AD2-4B9A-961E-A695716D9194}" srcOrd="3" destOrd="0" presId="urn:microsoft.com/office/officeart/2005/8/layout/default"/>
    <dgm:cxn modelId="{859DA08D-E707-4C8C-8072-477C83AAAAA9}" type="presParOf" srcId="{6695A473-2C56-4CA2-8BD1-882E673ED728}" destId="{C8303E77-BE92-4F27-9586-314417C3A3C9}" srcOrd="4" destOrd="0" presId="urn:microsoft.com/office/officeart/2005/8/layout/default"/>
    <dgm:cxn modelId="{8B114AEF-F64D-4E96-BC43-DC96A1A24586}" type="presParOf" srcId="{6695A473-2C56-4CA2-8BD1-882E673ED728}" destId="{C95128D3-3C2E-403E-A39A-B7AEAD14D97B}" srcOrd="5" destOrd="0" presId="urn:microsoft.com/office/officeart/2005/8/layout/default"/>
    <dgm:cxn modelId="{E11CB1F0-45BC-4E0F-9D19-D96F8683B887}" type="presParOf" srcId="{6695A473-2C56-4CA2-8BD1-882E673ED728}" destId="{E1E87802-ACF0-4CAA-85D9-283AED6519B5}"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796C1-1927-4614-B572-4749BA941E12}">
      <dsp:nvSpPr>
        <dsp:cNvPr id="0" name=""/>
        <dsp:cNvSpPr/>
      </dsp:nvSpPr>
      <dsp:spPr>
        <a:xfrm>
          <a:off x="140028" y="296"/>
          <a:ext cx="2940800" cy="2136341"/>
        </a:xfrm>
        <a:prstGeom prst="rect">
          <a:avLst/>
        </a:prstGeom>
        <a:solidFill>
          <a:srgbClr val="CE005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latin typeface="Arial" panose="020B0604020202020204" pitchFamily="34" charset="0"/>
              <a:cs typeface="Arial" panose="020B0604020202020204" pitchFamily="34" charset="0"/>
            </a:rPr>
            <a:t>Webinars &amp; Workshops</a:t>
          </a:r>
        </a:p>
        <a:p>
          <a:pPr marL="228600" lvl="1" indent="-228600" algn="l" defTabSz="889000">
            <a:lnSpc>
              <a:spcPct val="90000"/>
            </a:lnSpc>
            <a:spcBef>
              <a:spcPct val="0"/>
            </a:spcBef>
            <a:spcAft>
              <a:spcPct val="15000"/>
            </a:spcAft>
            <a:buChar char="•"/>
          </a:pPr>
          <a:r>
            <a:rPr lang="en-GB" sz="2000" kern="1200" dirty="0">
              <a:latin typeface="Arial" panose="020B0604020202020204" pitchFamily="34" charset="0"/>
              <a:cs typeface="Arial" panose="020B0604020202020204" pitchFamily="34" charset="0"/>
            </a:rPr>
            <a:t>See events pages</a:t>
          </a:r>
        </a:p>
      </dsp:txBody>
      <dsp:txXfrm>
        <a:off x="140028" y="296"/>
        <a:ext cx="2940800" cy="2136341"/>
      </dsp:txXfrm>
    </dsp:sp>
    <dsp:sp modelId="{DCF6C94E-833B-4724-B1F4-05124162CF20}">
      <dsp:nvSpPr>
        <dsp:cNvPr id="0" name=""/>
        <dsp:cNvSpPr/>
      </dsp:nvSpPr>
      <dsp:spPr>
        <a:xfrm>
          <a:off x="3329552" y="28434"/>
          <a:ext cx="3011139" cy="2080065"/>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latin typeface="Arial" panose="020B0604020202020204" pitchFamily="34" charset="0"/>
              <a:cs typeface="Arial" panose="020B0604020202020204" pitchFamily="34" charset="0"/>
            </a:rPr>
            <a:t>Guides &amp; Video tutorials</a:t>
          </a:r>
        </a:p>
        <a:p>
          <a:pPr marL="228600" lvl="1" indent="-228600" algn="l" defTabSz="889000">
            <a:lnSpc>
              <a:spcPct val="90000"/>
            </a:lnSpc>
            <a:spcBef>
              <a:spcPct val="0"/>
            </a:spcBef>
            <a:spcAft>
              <a:spcPct val="15000"/>
            </a:spcAft>
            <a:buChar char="•"/>
          </a:pPr>
          <a:r>
            <a:rPr lang="en-GB" sz="2000" kern="1200" dirty="0">
              <a:latin typeface="Arial" panose="020B0604020202020204" pitchFamily="34" charset="0"/>
              <a:cs typeface="Arial" panose="020B0604020202020204" pitchFamily="34" charset="0"/>
            </a:rPr>
            <a:t>Topic </a:t>
          </a:r>
        </a:p>
        <a:p>
          <a:pPr marL="228600" lvl="1" indent="-228600" algn="l" defTabSz="889000">
            <a:lnSpc>
              <a:spcPct val="90000"/>
            </a:lnSpc>
            <a:spcBef>
              <a:spcPct val="0"/>
            </a:spcBef>
            <a:spcAft>
              <a:spcPct val="15000"/>
            </a:spcAft>
            <a:buChar char="•"/>
          </a:pPr>
          <a:r>
            <a:rPr lang="en-GB" sz="2000" kern="1200" dirty="0">
              <a:latin typeface="Arial" panose="020B0604020202020204" pitchFamily="34" charset="0"/>
              <a:cs typeface="Arial" panose="020B0604020202020204" pitchFamily="34" charset="0"/>
            </a:rPr>
            <a:t>Dataset</a:t>
          </a:r>
        </a:p>
        <a:p>
          <a:pPr marL="228600" lvl="1" indent="-228600" algn="l" defTabSz="889000">
            <a:lnSpc>
              <a:spcPct val="90000"/>
            </a:lnSpc>
            <a:spcBef>
              <a:spcPct val="0"/>
            </a:spcBef>
            <a:spcAft>
              <a:spcPct val="15000"/>
            </a:spcAft>
            <a:buChar char="•"/>
          </a:pPr>
          <a:r>
            <a:rPr lang="en-GB" sz="2000" kern="1200" dirty="0">
              <a:latin typeface="Arial" panose="020B0604020202020204" pitchFamily="34" charset="0"/>
              <a:cs typeface="Arial" panose="020B0604020202020204" pitchFamily="34" charset="0"/>
            </a:rPr>
            <a:t>Methods and software</a:t>
          </a:r>
        </a:p>
      </dsp:txBody>
      <dsp:txXfrm>
        <a:off x="3329552" y="28434"/>
        <a:ext cx="3011139" cy="2080065"/>
      </dsp:txXfrm>
    </dsp:sp>
    <dsp:sp modelId="{C8303E77-BE92-4F27-9586-314417C3A3C9}">
      <dsp:nvSpPr>
        <dsp:cNvPr id="0" name=""/>
        <dsp:cNvSpPr/>
      </dsp:nvSpPr>
      <dsp:spPr>
        <a:xfrm>
          <a:off x="114720" y="2415504"/>
          <a:ext cx="2890782" cy="2120999"/>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latin typeface="Arial" panose="020B0604020202020204" pitchFamily="34" charset="0"/>
              <a:cs typeface="Arial" panose="020B0604020202020204" pitchFamily="34" charset="0"/>
            </a:rPr>
            <a:t>Helpdesk</a:t>
          </a:r>
        </a:p>
        <a:p>
          <a:pPr marL="228600" lvl="1" indent="-228600" algn="l" defTabSz="889000">
            <a:lnSpc>
              <a:spcPct val="90000"/>
            </a:lnSpc>
            <a:spcBef>
              <a:spcPct val="0"/>
            </a:spcBef>
            <a:spcAft>
              <a:spcPct val="15000"/>
            </a:spcAft>
            <a:buChar char="•"/>
          </a:pPr>
          <a:r>
            <a:rPr lang="en-GB" sz="2000" kern="1200" dirty="0">
              <a:latin typeface="Arial" panose="020B0604020202020204" pitchFamily="34" charset="0"/>
              <a:cs typeface="Arial" panose="020B0604020202020204" pitchFamily="34" charset="0"/>
            </a:rPr>
            <a:t>Individual support by e-mail</a:t>
          </a:r>
        </a:p>
      </dsp:txBody>
      <dsp:txXfrm>
        <a:off x="114720" y="2415504"/>
        <a:ext cx="2890782" cy="2120999"/>
      </dsp:txXfrm>
    </dsp:sp>
    <dsp:sp modelId="{E1E87802-ACF0-4CAA-85D9-283AED6519B5}">
      <dsp:nvSpPr>
        <dsp:cNvPr id="0" name=""/>
        <dsp:cNvSpPr/>
      </dsp:nvSpPr>
      <dsp:spPr>
        <a:xfrm>
          <a:off x="3384383" y="2385657"/>
          <a:ext cx="2981342" cy="215084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latin typeface="Arial" panose="020B0604020202020204" pitchFamily="34" charset="0"/>
              <a:cs typeface="Arial" panose="020B0604020202020204" pitchFamily="34" charset="0"/>
            </a:rPr>
            <a:t>Teaching Resources</a:t>
          </a:r>
        </a:p>
        <a:p>
          <a:pPr marL="228600" lvl="1" indent="-228600" algn="l" defTabSz="889000">
            <a:lnSpc>
              <a:spcPct val="90000"/>
            </a:lnSpc>
            <a:spcBef>
              <a:spcPct val="0"/>
            </a:spcBef>
            <a:spcAft>
              <a:spcPct val="15000"/>
            </a:spcAft>
            <a:buChar char="•"/>
          </a:pPr>
          <a:r>
            <a:rPr lang="en-GB" sz="2000" kern="1200" dirty="0">
              <a:latin typeface="Arial" panose="020B0604020202020204" pitchFamily="34" charset="0"/>
              <a:cs typeface="Arial" panose="020B0604020202020204" pitchFamily="34" charset="0"/>
            </a:rPr>
            <a:t>Training and e-books</a:t>
          </a:r>
        </a:p>
        <a:p>
          <a:pPr marL="228600" lvl="1" indent="-228600" algn="l" defTabSz="889000">
            <a:lnSpc>
              <a:spcPct val="90000"/>
            </a:lnSpc>
            <a:spcBef>
              <a:spcPct val="0"/>
            </a:spcBef>
            <a:spcAft>
              <a:spcPct val="15000"/>
            </a:spcAft>
            <a:buChar char="•"/>
          </a:pPr>
          <a:r>
            <a:rPr lang="en-NZ" sz="2000" kern="1200" dirty="0">
              <a:latin typeface="Arial" panose="020B0604020202020204" pitchFamily="34" charset="0"/>
              <a:cs typeface="Arial" panose="020B0604020202020204" pitchFamily="34" charset="0"/>
            </a:rPr>
            <a:t>Worksheets and teaching ideas</a:t>
          </a:r>
          <a:endParaRPr lang="en-GB" sz="2000" kern="1200" dirty="0">
            <a:latin typeface="Arial" panose="020B0604020202020204" pitchFamily="34" charset="0"/>
            <a:cs typeface="Arial" panose="020B0604020202020204" pitchFamily="34" charset="0"/>
          </a:endParaRPr>
        </a:p>
      </dsp:txBody>
      <dsp:txXfrm>
        <a:off x="3384383" y="2385657"/>
        <a:ext cx="2981342" cy="21508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DA6F3-1383-421A-9C25-2E2BE13B1C3A}" type="datetimeFigureOut">
              <a:rPr lang="en-GB" smtClean="0"/>
              <a:t>04/02/2020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1FB7F-5F16-4FA2-A354-C71FCC140285}" type="slidenum">
              <a:rPr lang="en-GB" smtClean="0"/>
              <a:t>‹#›</a:t>
            </a:fld>
            <a:endParaRPr lang="en-GB"/>
          </a:p>
        </p:txBody>
      </p:sp>
    </p:spTree>
    <p:extLst>
      <p:ext uri="{BB962C8B-B14F-4D97-AF65-F5344CB8AC3E}">
        <p14:creationId xmlns:p14="http://schemas.microsoft.com/office/powerpoint/2010/main" val="235911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GB" altLang="en-US" dirty="0"/>
              <a:t>The UK Data Service is a comprehensive resource funded by the ESRC. It is made up of the former services ESDS, Census.ac.uk, and the Secure Data Service.</a:t>
            </a:r>
          </a:p>
          <a:p>
            <a:pPr eaLnBrk="1" hangingPunct="1">
              <a:spcBef>
                <a:spcPct val="0"/>
              </a:spcBef>
            </a:pPr>
            <a:r>
              <a:rPr lang="en-GB" altLang="en-US" dirty="0"/>
              <a:t>We provide a single point of access to a wide range of social science data</a:t>
            </a:r>
          </a:p>
          <a:p>
            <a:pPr eaLnBrk="1" hangingPunct="1">
              <a:spcBef>
                <a:spcPct val="0"/>
              </a:spcBef>
            </a:pPr>
            <a:r>
              <a:rPr lang="en-GB" altLang="en-US" dirty="0"/>
              <a:t>As well as the data, we also provide support, training and guidance</a:t>
            </a:r>
          </a:p>
          <a:p>
            <a:pPr eaLnBrk="1" hangingPunct="1">
              <a:spcBef>
                <a:spcPct val="0"/>
              </a:spcBef>
            </a:pPr>
            <a:endParaRPr lang="en-GB" altLang="en-US" dirty="0"/>
          </a:p>
          <a:p>
            <a:pPr marL="0" indent="0">
              <a:buNone/>
            </a:pPr>
            <a:endParaRPr lang="en-GB" dirty="0">
              <a:latin typeface="Arial" panose="020B0604020202020204" pitchFamily="34" charset="0"/>
              <a:cs typeface="Arial" panose="020B0604020202020204" pitchFamily="34" charset="0"/>
            </a:endParaRPr>
          </a:p>
          <a:p>
            <a:pPr eaLnBrk="1" hangingPunct="1">
              <a:spcBef>
                <a:spcPct val="0"/>
              </a:spcBef>
            </a:pPr>
            <a:endParaRPr lang="en-GB" altLang="en-US" dirty="0"/>
          </a:p>
          <a:p>
            <a:pPr eaLnBrk="1" hangingPunct="1">
              <a:spcBef>
                <a:spcPct val="0"/>
              </a:spcBef>
            </a:pPr>
            <a:endParaRPr lang="en-GB" altLang="en-US" dirty="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32177" indent="-281607" eaLnBrk="0" hangingPunct="0">
              <a:spcBef>
                <a:spcPct val="30000"/>
              </a:spcBef>
              <a:defRPr sz="1200">
                <a:solidFill>
                  <a:schemeClr val="tx1"/>
                </a:solidFill>
                <a:latin typeface="Calibri" panose="020F0502020204030204" pitchFamily="34" charset="0"/>
              </a:defRPr>
            </a:lvl2pPr>
            <a:lvl3pPr marL="1126427" indent="-225285" eaLnBrk="0" hangingPunct="0">
              <a:spcBef>
                <a:spcPct val="30000"/>
              </a:spcBef>
              <a:defRPr sz="1200">
                <a:solidFill>
                  <a:schemeClr val="tx1"/>
                </a:solidFill>
                <a:latin typeface="Calibri" panose="020F0502020204030204" pitchFamily="34" charset="0"/>
              </a:defRPr>
            </a:lvl3pPr>
            <a:lvl4pPr marL="1576997" indent="-225285" eaLnBrk="0" hangingPunct="0">
              <a:spcBef>
                <a:spcPct val="30000"/>
              </a:spcBef>
              <a:defRPr sz="1200">
                <a:solidFill>
                  <a:schemeClr val="tx1"/>
                </a:solidFill>
                <a:latin typeface="Calibri" panose="020F0502020204030204" pitchFamily="34" charset="0"/>
              </a:defRPr>
            </a:lvl4pPr>
            <a:lvl5pPr marL="2027568" indent="-225285" eaLnBrk="0" hangingPunct="0">
              <a:spcBef>
                <a:spcPct val="30000"/>
              </a:spcBef>
              <a:defRPr sz="1200">
                <a:solidFill>
                  <a:schemeClr val="tx1"/>
                </a:solidFill>
                <a:latin typeface="Calibri" panose="020F0502020204030204" pitchFamily="34" charset="0"/>
              </a:defRPr>
            </a:lvl5pPr>
            <a:lvl6pPr marL="2478138" indent="-225285" eaLnBrk="0" fontAlgn="base" hangingPunct="0">
              <a:spcBef>
                <a:spcPct val="30000"/>
              </a:spcBef>
              <a:spcAft>
                <a:spcPct val="0"/>
              </a:spcAft>
              <a:defRPr sz="1200">
                <a:solidFill>
                  <a:schemeClr val="tx1"/>
                </a:solidFill>
                <a:latin typeface="Calibri" panose="020F0502020204030204" pitchFamily="34" charset="0"/>
              </a:defRPr>
            </a:lvl6pPr>
            <a:lvl7pPr marL="2928709" indent="-225285" eaLnBrk="0" fontAlgn="base" hangingPunct="0">
              <a:spcBef>
                <a:spcPct val="30000"/>
              </a:spcBef>
              <a:spcAft>
                <a:spcPct val="0"/>
              </a:spcAft>
              <a:defRPr sz="1200">
                <a:solidFill>
                  <a:schemeClr val="tx1"/>
                </a:solidFill>
                <a:latin typeface="Calibri" panose="020F0502020204030204" pitchFamily="34" charset="0"/>
              </a:defRPr>
            </a:lvl7pPr>
            <a:lvl8pPr marL="3379280" indent="-225285" eaLnBrk="0" fontAlgn="base" hangingPunct="0">
              <a:spcBef>
                <a:spcPct val="30000"/>
              </a:spcBef>
              <a:spcAft>
                <a:spcPct val="0"/>
              </a:spcAft>
              <a:defRPr sz="1200">
                <a:solidFill>
                  <a:schemeClr val="tx1"/>
                </a:solidFill>
                <a:latin typeface="Calibri" panose="020F0502020204030204" pitchFamily="34" charset="0"/>
              </a:defRPr>
            </a:lvl8pPr>
            <a:lvl9pPr marL="3829850" indent="-225285"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2B965C04-13AA-404D-97C9-AE2231FEEC42}"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6</a:t>
            </a:fld>
            <a:endPar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0623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Next we are going to look at the different types of data help within the Service. The main types are national surveys, longitudinal studies, international databanks, the UK census data, business micro-data and qualitative data.  We also host datasets produced by researchers during the courses of their research. In fact if you are funded by the ESRC, you are obliged to offer any data you produce to the UK Data Service. Many big funders now ask grantees to make the data they produce open and the UK Data Service is one platform you can use for this.</a:t>
            </a: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38539" indent="-284053">
              <a:defRPr>
                <a:solidFill>
                  <a:schemeClr val="tx1"/>
                </a:solidFill>
                <a:latin typeface="Arial" panose="020B0604020202020204" pitchFamily="34" charset="0"/>
                <a:cs typeface="Arial" panose="020B0604020202020204" pitchFamily="34" charset="0"/>
              </a:defRPr>
            </a:lvl2pPr>
            <a:lvl3pPr marL="1136212" indent="-227243">
              <a:defRPr>
                <a:solidFill>
                  <a:schemeClr val="tx1"/>
                </a:solidFill>
                <a:latin typeface="Arial" panose="020B0604020202020204" pitchFamily="34" charset="0"/>
                <a:cs typeface="Arial" panose="020B0604020202020204" pitchFamily="34" charset="0"/>
              </a:defRPr>
            </a:lvl3pPr>
            <a:lvl4pPr marL="1590698" indent="-227243">
              <a:defRPr>
                <a:solidFill>
                  <a:schemeClr val="tx1"/>
                </a:solidFill>
                <a:latin typeface="Arial" panose="020B0604020202020204" pitchFamily="34" charset="0"/>
                <a:cs typeface="Arial" panose="020B0604020202020204" pitchFamily="34" charset="0"/>
              </a:defRPr>
            </a:lvl4pPr>
            <a:lvl5pPr marL="2045183" indent="-227243">
              <a:defRPr>
                <a:solidFill>
                  <a:schemeClr val="tx1"/>
                </a:solidFill>
                <a:latin typeface="Arial" panose="020B0604020202020204" pitchFamily="34" charset="0"/>
                <a:cs typeface="Arial" panose="020B0604020202020204" pitchFamily="34" charset="0"/>
              </a:defRPr>
            </a:lvl5pPr>
            <a:lvl6pPr marL="2499668" indent="-22724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54153" indent="-22724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08638" indent="-22724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63123" indent="-22724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79D0B69-FB96-478E-98E3-0D4D8C603B1D}"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15773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548267-049B-47AB-B279-BD90126A7A9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2982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Crime' encompasses a wide range of issues that lie within the remit of several academic disciplines, including sociology, psychology, law and economics</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9BCE2-EC6D-444F-A5BD-EBFA3474EC9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7777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1" kern="1200" dirty="0">
                <a:solidFill>
                  <a:schemeClr val="tx1"/>
                </a:solidFill>
                <a:effectLst/>
                <a:latin typeface="+mn-lt"/>
                <a:ea typeface="+mn-ea"/>
                <a:cs typeface="+mn-cs"/>
              </a:rPr>
              <a:t>Commercial Victimisation Survey</a:t>
            </a:r>
            <a:r>
              <a:rPr lang="en-GB" sz="1200" b="0" i="0" kern="1200" dirty="0">
                <a:solidFill>
                  <a:schemeClr val="tx1"/>
                </a:solidFill>
                <a:effectLst/>
                <a:latin typeface="+mn-lt"/>
                <a:ea typeface="+mn-ea"/>
                <a:cs typeface="+mn-cs"/>
              </a:rPr>
              <a:t> (CVS) provides a source of information on crime and crime-related issues as they affect businesses in England and Wales.</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9BCE2-EC6D-444F-A5BD-EBFA3474EC9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7182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9BCE2-EC6D-444F-A5BD-EBFA3474EC9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414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KDS TITLE">
    <p:spTree>
      <p:nvGrpSpPr>
        <p:cNvPr id="1" name=""/>
        <p:cNvGrpSpPr/>
        <p:nvPr/>
      </p:nvGrpSpPr>
      <p:grpSpPr>
        <a:xfrm>
          <a:off x="0" y="0"/>
          <a:ext cx="0" cy="0"/>
          <a:chOff x="0" y="0"/>
          <a:chExt cx="0" cy="0"/>
        </a:xfrm>
      </p:grpSpPr>
      <p:pic>
        <p:nvPicPr>
          <p:cNvPr id="6" name="Picture 6" descr="I:\Publicity\OpenAccess\UKDataService\TestArea\bit1.png"/>
          <p:cNvPicPr>
            <a:picLocks noChangeAspect="1" noChangeArrowheads="1"/>
          </p:cNvPicPr>
          <p:nvPr userDrawn="1"/>
        </p:nvPicPr>
        <p:blipFill rotWithShape="1">
          <a:blip r:embed="rId2" cstate="print"/>
          <a:srcRect r="43416"/>
          <a:stretch/>
        </p:blipFill>
        <p:spPr bwMode="auto">
          <a:xfrm>
            <a:off x="8688288" y="0"/>
            <a:ext cx="3503712" cy="6858000"/>
          </a:xfrm>
          <a:prstGeom prst="rect">
            <a:avLst/>
          </a:prstGeom>
          <a:noFill/>
        </p:spPr>
      </p:pic>
      <p:sp>
        <p:nvSpPr>
          <p:cNvPr id="9" name="Title 8"/>
          <p:cNvSpPr>
            <a:spLocks noGrp="1"/>
          </p:cNvSpPr>
          <p:nvPr>
            <p:ph type="title" hasCustomPrompt="1"/>
          </p:nvPr>
        </p:nvSpPr>
        <p:spPr>
          <a:xfrm>
            <a:off x="335360" y="1772817"/>
            <a:ext cx="9697077" cy="1440159"/>
          </a:xfrm>
        </p:spPr>
        <p:txBody>
          <a:bodyPr>
            <a:normAutofit/>
          </a:bodyPr>
          <a:lstStyle>
            <a:lvl1pPr algn="l">
              <a:defRPr sz="3300" b="0" i="0" baseline="0">
                <a:latin typeface="Arial" panose="020B0604020202020204" pitchFamily="34" charset="0"/>
              </a:defRPr>
            </a:lvl1pPr>
          </a:lstStyle>
          <a:p>
            <a:r>
              <a:rPr lang="en-US" dirty="0"/>
              <a:t>Insert title here (44pt)</a:t>
            </a:r>
            <a:endParaRPr lang="en-GB" dirty="0"/>
          </a:p>
        </p:txBody>
      </p:sp>
      <p:sp>
        <p:nvSpPr>
          <p:cNvPr id="17" name="Subtitle 2"/>
          <p:cNvSpPr>
            <a:spLocks noGrp="1"/>
          </p:cNvSpPr>
          <p:nvPr>
            <p:ph type="subTitle" idx="1" hasCustomPrompt="1"/>
          </p:nvPr>
        </p:nvSpPr>
        <p:spPr>
          <a:xfrm>
            <a:off x="406401" y="3717033"/>
            <a:ext cx="5376597" cy="681681"/>
          </a:xfrm>
        </p:spPr>
        <p:txBody>
          <a:bodyPr>
            <a:normAutofit/>
          </a:bodyPr>
          <a:lstStyle>
            <a:lvl1pPr marL="0" indent="0" algn="l">
              <a:buNone/>
              <a:defRPr sz="1500" baseline="0">
                <a:solidFill>
                  <a:schemeClr val="tx1"/>
                </a:solidFill>
                <a:latin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Insert Name and Job Title on separate lines</a:t>
            </a:r>
            <a:endParaRPr lang="en-GB" dirty="0"/>
          </a:p>
        </p:txBody>
      </p:sp>
      <p:sp>
        <p:nvSpPr>
          <p:cNvPr id="22" name="Content Placeholder 21"/>
          <p:cNvSpPr>
            <a:spLocks noGrp="1"/>
          </p:cNvSpPr>
          <p:nvPr>
            <p:ph sz="quarter" idx="10" hasCustomPrompt="1"/>
          </p:nvPr>
        </p:nvSpPr>
        <p:spPr>
          <a:xfrm>
            <a:off x="406402" y="4581128"/>
            <a:ext cx="5306484" cy="1008462"/>
          </a:xfrm>
        </p:spPr>
        <p:txBody>
          <a:bodyPr>
            <a:normAutofit/>
          </a:bodyPr>
          <a:lstStyle>
            <a:lvl1pPr marL="0" indent="0">
              <a:buNone/>
              <a:defRPr sz="1500" baseline="0">
                <a:latin typeface="Arial" panose="020B0604020202020204" pitchFamily="34" charset="0"/>
              </a:defRPr>
            </a:lvl1pPr>
          </a:lstStyle>
          <a:p>
            <a:pPr lvl="0"/>
            <a:r>
              <a:rPr lang="en-GB" dirty="0"/>
              <a:t>Name of meeting and place followed by date on a separate line</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329" y="260648"/>
            <a:ext cx="4292943" cy="1147204"/>
          </a:xfrm>
          <a:prstGeom prst="rect">
            <a:avLst/>
          </a:prstGeom>
        </p:spPr>
      </p:pic>
      <p:sp>
        <p:nvSpPr>
          <p:cNvPr id="3" name="Rectangle 2"/>
          <p:cNvSpPr/>
          <p:nvPr userDrawn="1"/>
        </p:nvSpPr>
        <p:spPr>
          <a:xfrm>
            <a:off x="466048" y="6237312"/>
            <a:ext cx="6494048"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Copyright © 2020 UK Data Service. Created by </a:t>
            </a:r>
            <a:r>
              <a:rPr lang="en-GB" sz="900" kern="1200" dirty="0">
                <a:solidFill>
                  <a:schemeClr val="tx1"/>
                </a:solidFill>
                <a:effectLst/>
                <a:latin typeface="Arial" panose="020B0604020202020204" pitchFamily="34" charset="0"/>
                <a:ea typeface="+mn-ea"/>
                <a:cs typeface="Arial" panose="020B0604020202020204" pitchFamily="34" charset="0"/>
              </a:rPr>
              <a:t>Cathie Marsh Institute for Social Research, University of Manchester. </a:t>
            </a:r>
            <a:endParaRPr lang="en-GB" sz="900" dirty="0">
              <a:latin typeface="Arial" panose="020B0604020202020204" pitchFamily="34" charset="0"/>
              <a:cs typeface="Arial" panose="020B0604020202020204" pitchFamily="34" charset="0"/>
            </a:endParaRP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3392" y="6606542"/>
            <a:ext cx="1085091" cy="152400"/>
          </a:xfrm>
          <a:prstGeom prst="rect">
            <a:avLst/>
          </a:prstGeom>
        </p:spPr>
      </p:pic>
    </p:spTree>
    <p:extLst>
      <p:ext uri="{BB962C8B-B14F-4D97-AF65-F5344CB8AC3E}">
        <p14:creationId xmlns:p14="http://schemas.microsoft.com/office/powerpoint/2010/main" val="381051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2625">
                <a:latin typeface="Arial" panose="020B0604020202020204" pitchFamily="34" charset="0"/>
              </a:defRPr>
            </a:lvl1pPr>
          </a:lstStyle>
          <a:p>
            <a:r>
              <a:rPr lang="en-US" dirty="0"/>
              <a:t>Slide title here (sentence case)</a:t>
            </a:r>
            <a:endParaRPr lang="en-GB" dirty="0"/>
          </a:p>
        </p:txBody>
      </p:sp>
      <p:sp>
        <p:nvSpPr>
          <p:cNvPr id="3" name="Content Placeholder 2"/>
          <p:cNvSpPr>
            <a:spLocks noGrp="1"/>
          </p:cNvSpPr>
          <p:nvPr>
            <p:ph idx="1" hasCustomPrompt="1"/>
          </p:nvPr>
        </p:nvSpPr>
        <p:spPr>
          <a:xfrm>
            <a:off x="380300" y="1643459"/>
            <a:ext cx="10972800" cy="5141168"/>
          </a:xfrm>
        </p:spPr>
        <p:txBody>
          <a:bodyPr/>
          <a:lstStyle>
            <a:lvl1pPr>
              <a:defRPr sz="1800" baseline="0">
                <a:latin typeface="Arial" panose="020B0604020202020204" pitchFamily="34" charset="0"/>
              </a:defRPr>
            </a:lvl1pPr>
            <a:lvl2pPr marL="557213" indent="-214313">
              <a:buFont typeface="Arial" pitchFamily="34" charset="0"/>
              <a:buChar char="•"/>
              <a:defRPr sz="1500" baseline="0">
                <a:latin typeface="Arial" panose="020B0604020202020204" pitchFamily="34" charset="0"/>
              </a:defRPr>
            </a:lvl2pPr>
            <a:lvl3pPr marL="942975" indent="-257175">
              <a:buFont typeface="Arial" pitchFamily="34" charset="0"/>
              <a:buChar char="•"/>
              <a:defRPr sz="1350" baseline="0">
                <a:latin typeface="Arial" panose="020B0604020202020204" pitchFamily="34" charset="0"/>
              </a:defRPr>
            </a:lvl3pPr>
          </a:lstStyle>
          <a:p>
            <a:r>
              <a:rPr lang="en-GB" dirty="0"/>
              <a:t>Bullet points are in sentence case</a:t>
            </a:r>
          </a:p>
          <a:p>
            <a:pPr lvl="1"/>
            <a:r>
              <a:rPr lang="en-US" dirty="0"/>
              <a:t>Even second level points</a:t>
            </a:r>
          </a:p>
          <a:p>
            <a:pPr lvl="2"/>
            <a:r>
              <a:rPr lang="en-US" dirty="0"/>
              <a:t>Third level</a:t>
            </a:r>
          </a:p>
        </p:txBody>
      </p:sp>
      <p:pic>
        <p:nvPicPr>
          <p:cNvPr id="7" name="Picture 6" descr="I:\Publicity\OpenAccess\UKDataService\TestArea\bit1.png"/>
          <p:cNvPicPr>
            <a:picLocks noChangeAspect="1" noChangeArrowheads="1"/>
          </p:cNvPicPr>
          <p:nvPr userDrawn="1"/>
        </p:nvPicPr>
        <p:blipFill rotWithShape="1">
          <a:blip r:embed="rId2" cstate="print"/>
          <a:srcRect r="88382"/>
          <a:stretch/>
        </p:blipFill>
        <p:spPr bwMode="auto">
          <a:xfrm>
            <a:off x="11472597" y="-1683568"/>
            <a:ext cx="719403" cy="6858000"/>
          </a:xfrm>
          <a:prstGeom prst="rect">
            <a:avLst/>
          </a:prstGeom>
          <a:noFill/>
        </p:spPr>
      </p:pic>
      <p:pic>
        <p:nvPicPr>
          <p:cNvPr id="8" name="Picture 7"/>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33301" r="5765" b="28017"/>
          <a:stretch/>
        </p:blipFill>
        <p:spPr bwMode="auto">
          <a:xfrm>
            <a:off x="9200261" y="6125671"/>
            <a:ext cx="2862268" cy="623088"/>
          </a:xfrm>
          <a:prstGeom prst="rect">
            <a:avLst/>
          </a:prstGeom>
          <a:noFill/>
        </p:spPr>
      </p:pic>
    </p:spTree>
    <p:extLst>
      <p:ext uri="{BB962C8B-B14F-4D97-AF65-F5344CB8AC3E}">
        <p14:creationId xmlns:p14="http://schemas.microsoft.com/office/powerpoint/2010/main" val="67697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DS FINAL">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8" y="1588"/>
            <a:ext cx="350308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4" hasCustomPrompt="1"/>
          </p:nvPr>
        </p:nvSpPr>
        <p:spPr>
          <a:xfrm>
            <a:off x="623394" y="2420888"/>
            <a:ext cx="6720417" cy="576064"/>
          </a:xfrm>
        </p:spPr>
        <p:txBody>
          <a:bodyPr/>
          <a:lstStyle>
            <a:lvl1pPr marL="0" indent="0">
              <a:buNone/>
              <a:defRPr baseline="0">
                <a:solidFill>
                  <a:schemeClr val="tx1"/>
                </a:solidFill>
                <a:latin typeface="Arial" panose="020B0604020202020204" pitchFamily="34" charset="0"/>
              </a:defRPr>
            </a:lvl1pPr>
          </a:lstStyle>
          <a:p>
            <a:pPr lvl="0"/>
            <a:r>
              <a:rPr lang="en-GB" dirty="0"/>
              <a:t>Contact details:</a:t>
            </a:r>
          </a:p>
        </p:txBody>
      </p:sp>
      <p:sp>
        <p:nvSpPr>
          <p:cNvPr id="11" name="Content Placeholder 10"/>
          <p:cNvSpPr>
            <a:spLocks noGrp="1"/>
          </p:cNvSpPr>
          <p:nvPr>
            <p:ph sz="quarter" idx="15" hasCustomPrompt="1"/>
          </p:nvPr>
        </p:nvSpPr>
        <p:spPr>
          <a:xfrm>
            <a:off x="624417" y="3213103"/>
            <a:ext cx="6720416" cy="576263"/>
          </a:xfrm>
        </p:spPr>
        <p:txBody>
          <a:bodyPr/>
          <a:lstStyle>
            <a:lvl1pPr marL="0" indent="0">
              <a:buNone/>
              <a:defRPr baseline="0">
                <a:latin typeface="Arial" panose="020B0604020202020204" pitchFamily="34" charset="0"/>
              </a:defRPr>
            </a:lvl1pPr>
          </a:lstStyle>
          <a:p>
            <a:pPr lvl="0"/>
            <a:r>
              <a:rPr lang="en-GB" dirty="0"/>
              <a:t>Name</a:t>
            </a:r>
          </a:p>
        </p:txBody>
      </p:sp>
      <p:sp>
        <p:nvSpPr>
          <p:cNvPr id="4" name="Content Placeholder 3"/>
          <p:cNvSpPr>
            <a:spLocks noGrp="1"/>
          </p:cNvSpPr>
          <p:nvPr>
            <p:ph sz="quarter" idx="16" hasCustomPrompt="1"/>
          </p:nvPr>
        </p:nvSpPr>
        <p:spPr>
          <a:xfrm>
            <a:off x="624417" y="4076703"/>
            <a:ext cx="6720416" cy="720725"/>
          </a:xfrm>
        </p:spPr>
        <p:txBody>
          <a:bodyPr/>
          <a:lstStyle>
            <a:lvl1pPr marL="0" indent="0">
              <a:buFontTx/>
              <a:buNone/>
              <a:defRPr/>
            </a:lvl1pPr>
          </a:lstStyle>
          <a:p>
            <a:pPr lvl="0"/>
            <a:r>
              <a:rPr lang="en-GB" dirty="0"/>
              <a:t>Email</a:t>
            </a:r>
          </a:p>
        </p:txBody>
      </p:sp>
      <p:sp>
        <p:nvSpPr>
          <p:cNvPr id="3" name="TextBox 2"/>
          <p:cNvSpPr txBox="1"/>
          <p:nvPr userDrawn="1"/>
        </p:nvSpPr>
        <p:spPr>
          <a:xfrm>
            <a:off x="335360" y="505782"/>
            <a:ext cx="7891453" cy="507831"/>
          </a:xfrm>
          <a:prstGeom prst="rect">
            <a:avLst/>
          </a:prstGeom>
          <a:noFill/>
        </p:spPr>
        <p:txBody>
          <a:bodyPr wrap="square" rtlCol="0">
            <a:spAutoFit/>
          </a:bodyPr>
          <a:lstStyle/>
          <a:p>
            <a:r>
              <a:rPr lang="en-GB" sz="2700" dirty="0">
                <a:latin typeface="Arial" panose="020B0604020202020204" pitchFamily="34" charset="0"/>
              </a:rPr>
              <a:t>Questions</a:t>
            </a:r>
          </a:p>
        </p:txBody>
      </p:sp>
    </p:spTree>
    <p:extLst>
      <p:ext uri="{BB962C8B-B14F-4D97-AF65-F5344CB8AC3E}">
        <p14:creationId xmlns:p14="http://schemas.microsoft.com/office/powerpoint/2010/main" val="26459797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4"/>
          </p:nvPr>
        </p:nvSpPr>
        <p:spPr>
          <a:xfrm>
            <a:off x="8737600" y="630932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fld id="{95EB53F1-2B6B-4145-8690-A00B65B2E438}" type="slidenum">
              <a:rPr lang="en-GB" smtClean="0"/>
              <a:pPr/>
              <a:t>‹#›</a:t>
            </a:fld>
            <a:endParaRPr lang="en-GB" dirty="0"/>
          </a:p>
        </p:txBody>
      </p:sp>
    </p:spTree>
    <p:extLst>
      <p:ext uri="{BB962C8B-B14F-4D97-AF65-F5344CB8AC3E}">
        <p14:creationId xmlns:p14="http://schemas.microsoft.com/office/powerpoint/2010/main" val="2641321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685800" rtl="0" eaLnBrk="1" latinLnBrk="0" hangingPunct="1">
        <a:spcBef>
          <a:spcPct val="0"/>
        </a:spcBef>
        <a:buNone/>
        <a:defRPr sz="3300" kern="1200">
          <a:solidFill>
            <a:schemeClr val="tx1"/>
          </a:solidFill>
          <a:latin typeface="Arial" panose="020B0604020202020204"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ukdataservice.ac.uk/get-data/themes/crime.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ons.gov.uk/peoplepopulationandcommunity/crimeandjustice/bulletins/childabuseinenglandandwales/january202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2.gov.scot/Topics/Statistics/Browse/Crime-Justice/crime-and-justice-survey"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beta.ukdataservice.ac.uk/datacatalogue/studies/study?id=4800" TargetMode="External"/><Relationship Id="rId3" Type="http://schemas.openxmlformats.org/officeDocument/2006/relationships/hyperlink" Target="https://beta.ukdataservice.ac.uk/datacatalogue/series/series?id=200009" TargetMode="External"/><Relationship Id="rId7" Type="http://schemas.openxmlformats.org/officeDocument/2006/relationships/hyperlink" Target="https://beta.ukdataservice.ac.uk/datacatalogue/studies/study?id=459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beta.ukdataservice.ac.uk/datacatalogue/studies/study?id=5807" TargetMode="External"/><Relationship Id="rId5" Type="http://schemas.openxmlformats.org/officeDocument/2006/relationships/hyperlink" Target="https://beta.ukdataservice.ac.uk/datacatalogue/studies/study?id=7143" TargetMode="External"/><Relationship Id="rId4" Type="http://schemas.openxmlformats.org/officeDocument/2006/relationships/hyperlink" Target="https://beta.ukdataservice.ac.uk/datacatalogue/series/series?id=2000046" TargetMode="External"/><Relationship Id="rId9" Type="http://schemas.openxmlformats.org/officeDocument/2006/relationships/hyperlink" Target="https://beta.ukdataservice.ac.uk/datacatalogue/studies/study?id=393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ukdataservice.ac.uk/get-data/how-to-access.aspx" TargetMode="Externa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esds.ac.uk/govern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esds.ac.uk/qualidata" TargetMode="External"/><Relationship Id="rId5" Type="http://schemas.openxmlformats.org/officeDocument/2006/relationships/hyperlink" Target="http://www.esds.ac.uk/longitudinal/" TargetMode="External"/><Relationship Id="rId4" Type="http://schemas.openxmlformats.org/officeDocument/2006/relationships/hyperlink" Target="http://www.esds.ac.uk/international/" TargetMode="Externa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Introduction to analysing data about crime using R</a:t>
            </a:r>
            <a:br>
              <a:rPr lang="en-GB" b="1" dirty="0"/>
            </a:br>
            <a:endParaRPr lang="en-GB" dirty="0"/>
          </a:p>
        </p:txBody>
      </p:sp>
      <p:sp>
        <p:nvSpPr>
          <p:cNvPr id="3" name="Subtitle 2"/>
          <p:cNvSpPr>
            <a:spLocks noGrp="1"/>
          </p:cNvSpPr>
          <p:nvPr>
            <p:ph type="subTitle" idx="1"/>
          </p:nvPr>
        </p:nvSpPr>
        <p:spPr/>
        <p:txBody>
          <a:bodyPr/>
          <a:lstStyle/>
          <a:p>
            <a:r>
              <a:rPr lang="en-GB" dirty="0"/>
              <a:t>Dr Ana Morales-Gomez</a:t>
            </a:r>
          </a:p>
        </p:txBody>
      </p:sp>
      <p:sp>
        <p:nvSpPr>
          <p:cNvPr id="4" name="Content Placeholder 3"/>
          <p:cNvSpPr>
            <a:spLocks noGrp="1"/>
          </p:cNvSpPr>
          <p:nvPr>
            <p:ph sz="quarter" idx="10"/>
          </p:nvPr>
        </p:nvSpPr>
        <p:spPr/>
        <p:txBody>
          <a:bodyPr/>
          <a:lstStyle/>
          <a:p>
            <a:r>
              <a:rPr lang="en-GB" dirty="0"/>
              <a:t>Manchester</a:t>
            </a:r>
          </a:p>
          <a:p>
            <a:r>
              <a:rPr lang="en-GB" dirty="0"/>
              <a:t>4-5 February 2020</a:t>
            </a:r>
          </a:p>
          <a:p>
            <a:endParaRPr lang="en-GB" dirty="0"/>
          </a:p>
        </p:txBody>
      </p:sp>
    </p:spTree>
    <p:extLst>
      <p:ext uri="{BB962C8B-B14F-4D97-AF65-F5344CB8AC3E}">
        <p14:creationId xmlns:p14="http://schemas.microsoft.com/office/powerpoint/2010/main" val="302245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207" y="260648"/>
            <a:ext cx="8229600" cy="1143000"/>
          </a:xfrm>
        </p:spPr>
        <p:txBody>
          <a:bodyPr/>
          <a:lstStyle/>
          <a:p>
            <a:r>
              <a:rPr lang="en-GB" b="1" dirty="0"/>
              <a:t>UKDS Crime data collection</a:t>
            </a:r>
          </a:p>
        </p:txBody>
      </p:sp>
      <p:sp>
        <p:nvSpPr>
          <p:cNvPr id="3" name="Content Placeholder 2"/>
          <p:cNvSpPr>
            <a:spLocks noGrp="1"/>
          </p:cNvSpPr>
          <p:nvPr>
            <p:ph idx="1"/>
          </p:nvPr>
        </p:nvSpPr>
        <p:spPr>
          <a:xfrm>
            <a:off x="1775520" y="1403648"/>
            <a:ext cx="8229600" cy="4905672"/>
          </a:xfrm>
        </p:spPr>
        <p:txBody>
          <a:bodyPr/>
          <a:lstStyle/>
          <a:p>
            <a:pPr marL="0" indent="0">
              <a:buNone/>
            </a:pPr>
            <a:r>
              <a:rPr lang="en-GB" b="1" dirty="0">
                <a:hlinkClick r:id="rId3"/>
              </a:rPr>
              <a:t>Data by theme</a:t>
            </a:r>
            <a:r>
              <a:rPr lang="en-GB" b="1" dirty="0"/>
              <a:t>: Crime</a:t>
            </a:r>
          </a:p>
          <a:p>
            <a:pPr marL="0" indent="0">
              <a:buNone/>
            </a:pPr>
            <a:endParaRPr lang="en-GB" b="1" dirty="0"/>
          </a:p>
          <a:p>
            <a:pPr lvl="1"/>
            <a:r>
              <a:rPr lang="en-GB" sz="1800" dirty="0"/>
              <a:t>List of Key datasets</a:t>
            </a:r>
          </a:p>
          <a:p>
            <a:pPr lvl="1"/>
            <a:r>
              <a:rPr lang="en-GB" sz="1800" dirty="0"/>
              <a:t>Examples on how to find data</a:t>
            </a:r>
          </a:p>
          <a:p>
            <a:pPr lvl="1"/>
            <a:r>
              <a:rPr lang="en-GB" sz="1800" dirty="0"/>
              <a:t>Case studies</a:t>
            </a:r>
          </a:p>
          <a:p>
            <a:pPr lvl="1"/>
            <a:r>
              <a:rPr lang="en-GB" sz="1800" dirty="0"/>
              <a:t>Teaching and case studies of data analysis on crime</a:t>
            </a:r>
          </a:p>
          <a:p>
            <a:pPr lvl="1"/>
            <a:endParaRPr lang="en-GB" b="1" dirty="0"/>
          </a:p>
          <a:p>
            <a:pPr marL="0" indent="0">
              <a:buNone/>
            </a:pPr>
            <a:endParaRPr lang="en-GB" b="1" dirty="0"/>
          </a:p>
          <a:p>
            <a:endParaRPr lang="en-GB" dirty="0"/>
          </a:p>
          <a:p>
            <a:endParaRPr lang="en-GB" dirty="0"/>
          </a:p>
        </p:txBody>
      </p:sp>
      <p:pic>
        <p:nvPicPr>
          <p:cNvPr id="4" name="Picture 3">
            <a:extLst>
              <a:ext uri="{FF2B5EF4-FFF2-40B4-BE49-F238E27FC236}">
                <a16:creationId xmlns:a16="http://schemas.microsoft.com/office/drawing/2014/main" id="{C41CAF87-7DA8-4B2A-B45D-0ADEB5561B4F}"/>
              </a:ext>
            </a:extLst>
          </p:cNvPr>
          <p:cNvPicPr>
            <a:picLocks noChangeAspect="1"/>
          </p:cNvPicPr>
          <p:nvPr/>
        </p:nvPicPr>
        <p:blipFill>
          <a:blip r:embed="rId4"/>
          <a:stretch>
            <a:fillRect/>
          </a:stretch>
        </p:blipFill>
        <p:spPr>
          <a:xfrm>
            <a:off x="6485047" y="0"/>
            <a:ext cx="4550497" cy="2385392"/>
          </a:xfrm>
          <a:prstGeom prst="rect">
            <a:avLst/>
          </a:prstGeom>
        </p:spPr>
      </p:pic>
      <p:pic>
        <p:nvPicPr>
          <p:cNvPr id="5" name="Picture 4">
            <a:extLst>
              <a:ext uri="{FF2B5EF4-FFF2-40B4-BE49-F238E27FC236}">
                <a16:creationId xmlns:a16="http://schemas.microsoft.com/office/drawing/2014/main" id="{32836EA6-350B-46C4-A6B7-526A2533D72F}"/>
              </a:ext>
            </a:extLst>
          </p:cNvPr>
          <p:cNvPicPr>
            <a:picLocks noChangeAspect="1"/>
          </p:cNvPicPr>
          <p:nvPr/>
        </p:nvPicPr>
        <p:blipFill>
          <a:blip r:embed="rId5"/>
          <a:stretch>
            <a:fillRect/>
          </a:stretch>
        </p:blipFill>
        <p:spPr>
          <a:xfrm>
            <a:off x="3031215" y="3840485"/>
            <a:ext cx="5729081" cy="2226687"/>
          </a:xfrm>
          <a:prstGeom prst="rect">
            <a:avLst/>
          </a:prstGeom>
        </p:spPr>
      </p:pic>
    </p:spTree>
    <p:extLst>
      <p:ext uri="{BB962C8B-B14F-4D97-AF65-F5344CB8AC3E}">
        <p14:creationId xmlns:p14="http://schemas.microsoft.com/office/powerpoint/2010/main" val="3434492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1B8D-A5AA-4B43-BE5B-38820E3EE371}"/>
              </a:ext>
            </a:extLst>
          </p:cNvPr>
          <p:cNvSpPr>
            <a:spLocks noGrp="1"/>
          </p:cNvSpPr>
          <p:nvPr>
            <p:ph type="title"/>
          </p:nvPr>
        </p:nvSpPr>
        <p:spPr/>
        <p:txBody>
          <a:bodyPr/>
          <a:lstStyle/>
          <a:p>
            <a:r>
              <a:rPr lang="en-GB" b="1" dirty="0"/>
              <a:t>UKDS Crime data collection (2)</a:t>
            </a:r>
            <a:endParaRPr lang="en-GB" dirty="0"/>
          </a:p>
        </p:txBody>
      </p:sp>
      <p:sp>
        <p:nvSpPr>
          <p:cNvPr id="3" name="Content Placeholder 2">
            <a:extLst>
              <a:ext uri="{FF2B5EF4-FFF2-40B4-BE49-F238E27FC236}">
                <a16:creationId xmlns:a16="http://schemas.microsoft.com/office/drawing/2014/main" id="{E48DBCC4-B6E0-4956-B112-77A708E2A504}"/>
              </a:ext>
            </a:extLst>
          </p:cNvPr>
          <p:cNvSpPr>
            <a:spLocks noGrp="1"/>
          </p:cNvSpPr>
          <p:nvPr>
            <p:ph idx="1"/>
          </p:nvPr>
        </p:nvSpPr>
        <p:spPr/>
        <p:txBody>
          <a:bodyPr/>
          <a:lstStyle/>
          <a:p>
            <a:r>
              <a:rPr lang="en-GB" dirty="0"/>
              <a:t>Data collected by Research Centres and Government Organisations</a:t>
            </a:r>
          </a:p>
          <a:p>
            <a:r>
              <a:rPr lang="en-GB" dirty="0"/>
              <a:t>Anonymised survey data at the individual level</a:t>
            </a:r>
          </a:p>
          <a:p>
            <a:r>
              <a:rPr lang="en-GB" dirty="0"/>
              <a:t>Heavily used by academics, Government organisations and research community</a:t>
            </a:r>
          </a:p>
          <a:p>
            <a:r>
              <a:rPr lang="en-GB" dirty="0"/>
              <a:t>Some of them used to obtain official statistics, i.e. CSEW, SCJS</a:t>
            </a:r>
          </a:p>
          <a:p>
            <a:endParaRPr lang="en-GB" dirty="0"/>
          </a:p>
        </p:txBody>
      </p:sp>
      <p:pic>
        <p:nvPicPr>
          <p:cNvPr id="4" name="Picture 3">
            <a:extLst>
              <a:ext uri="{FF2B5EF4-FFF2-40B4-BE49-F238E27FC236}">
                <a16:creationId xmlns:a16="http://schemas.microsoft.com/office/drawing/2014/main" id="{D3A791B8-806B-4831-AC28-C9B7D104D1DE}"/>
              </a:ext>
            </a:extLst>
          </p:cNvPr>
          <p:cNvPicPr>
            <a:picLocks noChangeAspect="1"/>
          </p:cNvPicPr>
          <p:nvPr/>
        </p:nvPicPr>
        <p:blipFill>
          <a:blip r:embed="rId2"/>
          <a:stretch>
            <a:fillRect/>
          </a:stretch>
        </p:blipFill>
        <p:spPr>
          <a:xfrm>
            <a:off x="1841223" y="3461778"/>
            <a:ext cx="7992888" cy="3115557"/>
          </a:xfrm>
          <a:prstGeom prst="rect">
            <a:avLst/>
          </a:prstGeom>
        </p:spPr>
      </p:pic>
    </p:spTree>
    <p:extLst>
      <p:ext uri="{BB962C8B-B14F-4D97-AF65-F5344CB8AC3E}">
        <p14:creationId xmlns:p14="http://schemas.microsoft.com/office/powerpoint/2010/main" val="267658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39A4-E943-4C3A-94A1-AA1E6E2DBCBE}"/>
              </a:ext>
            </a:extLst>
          </p:cNvPr>
          <p:cNvSpPr>
            <a:spLocks noGrp="1"/>
          </p:cNvSpPr>
          <p:nvPr>
            <p:ph type="title"/>
          </p:nvPr>
        </p:nvSpPr>
        <p:spPr/>
        <p:txBody>
          <a:bodyPr/>
          <a:lstStyle/>
          <a:p>
            <a:r>
              <a:rPr lang="en-GB" dirty="0"/>
              <a:t>Crime Survey for England and Wales (CSEW)</a:t>
            </a:r>
          </a:p>
        </p:txBody>
      </p:sp>
      <p:sp>
        <p:nvSpPr>
          <p:cNvPr id="3" name="Content Placeholder 2">
            <a:extLst>
              <a:ext uri="{FF2B5EF4-FFF2-40B4-BE49-F238E27FC236}">
                <a16:creationId xmlns:a16="http://schemas.microsoft.com/office/drawing/2014/main" id="{D34B3BAA-487D-4B60-A718-4A6C65A56D31}"/>
              </a:ext>
            </a:extLst>
          </p:cNvPr>
          <p:cNvSpPr>
            <a:spLocks noGrp="1"/>
          </p:cNvSpPr>
          <p:nvPr>
            <p:ph idx="1"/>
          </p:nvPr>
        </p:nvSpPr>
        <p:spPr>
          <a:xfrm>
            <a:off x="1556221" y="5877273"/>
            <a:ext cx="8229600" cy="360040"/>
          </a:xfrm>
        </p:spPr>
        <p:txBody>
          <a:bodyPr>
            <a:normAutofit/>
          </a:bodyPr>
          <a:lstStyle/>
          <a:p>
            <a:pPr marL="0" indent="0">
              <a:buNone/>
            </a:pPr>
            <a:r>
              <a:rPr lang="en-GB" sz="1100" dirty="0">
                <a:hlinkClick r:id="rId2"/>
              </a:rPr>
              <a:t>https://www.ons.gov.uk/peoplepopulationandcommunity/crimeandjustice/bulletins/childabuseinenglandandwales/january2020</a:t>
            </a:r>
            <a:endParaRPr lang="en-GB" sz="1100" dirty="0"/>
          </a:p>
        </p:txBody>
      </p:sp>
      <p:pic>
        <p:nvPicPr>
          <p:cNvPr id="4" name="Picture 3">
            <a:extLst>
              <a:ext uri="{FF2B5EF4-FFF2-40B4-BE49-F238E27FC236}">
                <a16:creationId xmlns:a16="http://schemas.microsoft.com/office/drawing/2014/main" id="{9D98F89E-07B7-46FA-9B24-6CFA85467840}"/>
              </a:ext>
            </a:extLst>
          </p:cNvPr>
          <p:cNvPicPr>
            <a:picLocks noChangeAspect="1"/>
          </p:cNvPicPr>
          <p:nvPr/>
        </p:nvPicPr>
        <p:blipFill>
          <a:blip r:embed="rId3"/>
          <a:stretch>
            <a:fillRect/>
          </a:stretch>
        </p:blipFill>
        <p:spPr>
          <a:xfrm>
            <a:off x="1585913" y="1752600"/>
            <a:ext cx="9020175" cy="3352800"/>
          </a:xfrm>
          <a:prstGeom prst="rect">
            <a:avLst/>
          </a:prstGeom>
        </p:spPr>
      </p:pic>
    </p:spTree>
    <p:extLst>
      <p:ext uri="{BB962C8B-B14F-4D97-AF65-F5344CB8AC3E}">
        <p14:creationId xmlns:p14="http://schemas.microsoft.com/office/powerpoint/2010/main" val="122058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3D65EA-B972-475F-BAA5-1648A4DBDA45}"/>
              </a:ext>
            </a:extLst>
          </p:cNvPr>
          <p:cNvPicPr>
            <a:picLocks noChangeAspect="1"/>
          </p:cNvPicPr>
          <p:nvPr/>
        </p:nvPicPr>
        <p:blipFill>
          <a:blip r:embed="rId2"/>
          <a:stretch>
            <a:fillRect/>
          </a:stretch>
        </p:blipFill>
        <p:spPr>
          <a:xfrm>
            <a:off x="2633663" y="590997"/>
            <a:ext cx="6924675" cy="5838825"/>
          </a:xfrm>
          <a:prstGeom prst="rect">
            <a:avLst/>
          </a:prstGeom>
        </p:spPr>
      </p:pic>
      <p:sp>
        <p:nvSpPr>
          <p:cNvPr id="5" name="Title 1">
            <a:extLst>
              <a:ext uri="{FF2B5EF4-FFF2-40B4-BE49-F238E27FC236}">
                <a16:creationId xmlns:a16="http://schemas.microsoft.com/office/drawing/2014/main" id="{A201321A-5F1E-42C1-B485-8D92B8D0EF0F}"/>
              </a:ext>
            </a:extLst>
          </p:cNvPr>
          <p:cNvSpPr>
            <a:spLocks noGrp="1"/>
          </p:cNvSpPr>
          <p:nvPr>
            <p:ph type="title"/>
          </p:nvPr>
        </p:nvSpPr>
        <p:spPr>
          <a:xfrm>
            <a:off x="1775520" y="74452"/>
            <a:ext cx="8229600" cy="648072"/>
          </a:xfrm>
        </p:spPr>
        <p:txBody>
          <a:bodyPr/>
          <a:lstStyle/>
          <a:p>
            <a:r>
              <a:rPr lang="en-GB" b="1" dirty="0"/>
              <a:t>Scottish Crime and Justice Survey SCJS</a:t>
            </a:r>
            <a:endParaRPr lang="en-GB" dirty="0"/>
          </a:p>
        </p:txBody>
      </p:sp>
      <p:sp>
        <p:nvSpPr>
          <p:cNvPr id="6" name="Content Placeholder 2">
            <a:extLst>
              <a:ext uri="{FF2B5EF4-FFF2-40B4-BE49-F238E27FC236}">
                <a16:creationId xmlns:a16="http://schemas.microsoft.com/office/drawing/2014/main" id="{858152E4-D94D-4154-9AA8-42B61942B3A5}"/>
              </a:ext>
            </a:extLst>
          </p:cNvPr>
          <p:cNvSpPr>
            <a:spLocks noGrp="1"/>
          </p:cNvSpPr>
          <p:nvPr>
            <p:ph idx="1"/>
          </p:nvPr>
        </p:nvSpPr>
        <p:spPr>
          <a:xfrm>
            <a:off x="1575495" y="6423508"/>
            <a:ext cx="8229600" cy="360040"/>
          </a:xfrm>
        </p:spPr>
        <p:txBody>
          <a:bodyPr>
            <a:normAutofit/>
          </a:bodyPr>
          <a:lstStyle/>
          <a:p>
            <a:pPr marL="0" indent="0">
              <a:buNone/>
            </a:pPr>
            <a:r>
              <a:rPr lang="en-GB" sz="1100" dirty="0">
                <a:hlinkClick r:id="rId3"/>
              </a:rPr>
              <a:t>https://www2.gov.scot/Topics/Statistics/Browse/Crime-Justice/crime-and-justice-survey</a:t>
            </a:r>
            <a:endParaRPr lang="en-GB" sz="1100" dirty="0"/>
          </a:p>
        </p:txBody>
      </p:sp>
    </p:spTree>
    <p:extLst>
      <p:ext uri="{BB962C8B-B14F-4D97-AF65-F5344CB8AC3E}">
        <p14:creationId xmlns:p14="http://schemas.microsoft.com/office/powerpoint/2010/main" val="16213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6D2B-AFD6-4075-9F69-DFD63F5FEBCF}"/>
              </a:ext>
            </a:extLst>
          </p:cNvPr>
          <p:cNvSpPr>
            <a:spLocks noGrp="1"/>
          </p:cNvSpPr>
          <p:nvPr>
            <p:ph type="title"/>
          </p:nvPr>
        </p:nvSpPr>
        <p:spPr/>
        <p:txBody>
          <a:bodyPr/>
          <a:lstStyle/>
          <a:p>
            <a:r>
              <a:rPr lang="en-GB" b="1" dirty="0"/>
              <a:t>Key data on crime </a:t>
            </a:r>
          </a:p>
        </p:txBody>
      </p:sp>
      <p:sp>
        <p:nvSpPr>
          <p:cNvPr id="3" name="Content Placeholder 2">
            <a:extLst>
              <a:ext uri="{FF2B5EF4-FFF2-40B4-BE49-F238E27FC236}">
                <a16:creationId xmlns:a16="http://schemas.microsoft.com/office/drawing/2014/main" id="{93236997-F036-43A5-A378-C860B6ABDA8A}"/>
              </a:ext>
            </a:extLst>
          </p:cNvPr>
          <p:cNvSpPr>
            <a:spLocks noGrp="1"/>
          </p:cNvSpPr>
          <p:nvPr>
            <p:ph idx="1"/>
          </p:nvPr>
        </p:nvSpPr>
        <p:spPr/>
        <p:txBody>
          <a:bodyPr/>
          <a:lstStyle/>
          <a:p>
            <a:pPr marL="0" indent="0">
              <a:buNone/>
            </a:pPr>
            <a:r>
              <a:rPr lang="en-GB" b="1" dirty="0"/>
              <a:t>Repeated Cross-sectional data:</a:t>
            </a:r>
          </a:p>
          <a:p>
            <a:r>
              <a:rPr lang="en-GB" dirty="0"/>
              <a:t>Crime Survey for England and Wales </a:t>
            </a:r>
            <a:r>
              <a:rPr lang="en-GB" dirty="0">
                <a:hlinkClick r:id="rId3"/>
              </a:rPr>
              <a:t>(CSEW)</a:t>
            </a:r>
            <a:endParaRPr lang="en-GB" dirty="0"/>
          </a:p>
          <a:p>
            <a:r>
              <a:rPr lang="en-GB" dirty="0"/>
              <a:t>Scottish Crime and Justice Survey </a:t>
            </a:r>
            <a:r>
              <a:rPr lang="en-GB" dirty="0">
                <a:hlinkClick r:id="rId4"/>
              </a:rPr>
              <a:t>(SCJS)</a:t>
            </a:r>
            <a:endParaRPr lang="en-GB" dirty="0"/>
          </a:p>
          <a:p>
            <a:r>
              <a:rPr lang="en-GB" dirty="0"/>
              <a:t>Commercial Victimisation Survey </a:t>
            </a:r>
            <a:r>
              <a:rPr lang="en-GB" dirty="0">
                <a:hlinkClick r:id="rId5"/>
              </a:rPr>
              <a:t>(CVS)</a:t>
            </a:r>
            <a:endParaRPr lang="en-GB" dirty="0"/>
          </a:p>
          <a:p>
            <a:pPr marL="0" indent="0">
              <a:buNone/>
            </a:pPr>
            <a:endParaRPr lang="en-GB" dirty="0"/>
          </a:p>
          <a:p>
            <a:pPr marL="0" indent="0">
              <a:buNone/>
            </a:pPr>
            <a:r>
              <a:rPr lang="en-GB" b="1" dirty="0"/>
              <a:t>Cross-Sectional Data</a:t>
            </a:r>
          </a:p>
          <a:p>
            <a:r>
              <a:rPr lang="en-GB" dirty="0">
                <a:hlinkClick r:id="rId6"/>
              </a:rPr>
              <a:t>Arrestee Survey, 2003-2006</a:t>
            </a:r>
            <a:endParaRPr lang="en-GB" dirty="0"/>
          </a:p>
          <a:p>
            <a:r>
              <a:rPr lang="en-GB" dirty="0">
                <a:hlinkClick r:id="rId7"/>
              </a:rPr>
              <a:t>Conflicts and Violence in Prison, 1998-2000</a:t>
            </a:r>
            <a:r>
              <a:rPr lang="en-GB" dirty="0"/>
              <a:t> (qualitative) </a:t>
            </a:r>
          </a:p>
          <a:p>
            <a:endParaRPr lang="en-GB" dirty="0"/>
          </a:p>
          <a:p>
            <a:pPr marL="0" indent="0">
              <a:buNone/>
            </a:pPr>
            <a:r>
              <a:rPr lang="en-GB" b="1" dirty="0"/>
              <a:t>Longitudinal</a:t>
            </a:r>
          </a:p>
          <a:p>
            <a:r>
              <a:rPr lang="en-GB" dirty="0">
                <a:hlinkClick r:id="rId8"/>
              </a:rPr>
              <a:t>Edinburgh Study of Youth Transitions and Crime : Waves One to Four, 1997-2001</a:t>
            </a:r>
            <a:r>
              <a:rPr lang="en-GB" dirty="0"/>
              <a:t> (not full collection)</a:t>
            </a:r>
          </a:p>
          <a:p>
            <a:r>
              <a:rPr lang="en-GB" dirty="0">
                <a:hlinkClick r:id="rId9"/>
              </a:rPr>
              <a:t>Offenders Index Cohort Data, 1953-1997</a:t>
            </a:r>
            <a:r>
              <a:rPr lang="en-GB" dirty="0"/>
              <a:t> (Cohort data)</a:t>
            </a:r>
          </a:p>
          <a:p>
            <a:pPr marL="0" indent="0">
              <a:buNone/>
            </a:pPr>
            <a:endParaRPr lang="en-GB" dirty="0"/>
          </a:p>
          <a:p>
            <a:pPr marL="0" indent="0">
              <a:buNone/>
            </a:pPr>
            <a:endParaRPr lang="en-GB" b="1" dirty="0"/>
          </a:p>
          <a:p>
            <a:endParaRPr lang="en-GB" b="1" dirty="0"/>
          </a:p>
          <a:p>
            <a:endParaRPr lang="en-GB" b="1" dirty="0"/>
          </a:p>
          <a:p>
            <a:endParaRPr lang="en-GB" dirty="0"/>
          </a:p>
        </p:txBody>
      </p:sp>
    </p:spTree>
    <p:extLst>
      <p:ext uri="{BB962C8B-B14F-4D97-AF65-F5344CB8AC3E}">
        <p14:creationId xmlns:p14="http://schemas.microsoft.com/office/powerpoint/2010/main" val="1959831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DC9A58-42A7-4A46-B777-E8C70F61AD36}"/>
              </a:ext>
            </a:extLst>
          </p:cNvPr>
          <p:cNvPicPr>
            <a:picLocks noChangeAspect="1"/>
          </p:cNvPicPr>
          <p:nvPr/>
        </p:nvPicPr>
        <p:blipFill>
          <a:blip r:embed="rId3"/>
          <a:stretch>
            <a:fillRect/>
          </a:stretch>
        </p:blipFill>
        <p:spPr>
          <a:xfrm>
            <a:off x="6672064" y="80815"/>
            <a:ext cx="4094584" cy="3438811"/>
          </a:xfrm>
          <a:prstGeom prst="rect">
            <a:avLst/>
          </a:prstGeom>
        </p:spPr>
      </p:pic>
      <p:sp>
        <p:nvSpPr>
          <p:cNvPr id="2" name="Title 1">
            <a:extLst>
              <a:ext uri="{FF2B5EF4-FFF2-40B4-BE49-F238E27FC236}">
                <a16:creationId xmlns:a16="http://schemas.microsoft.com/office/drawing/2014/main" id="{C8E2DA13-4D37-4773-90EE-49C519678CB2}"/>
              </a:ext>
            </a:extLst>
          </p:cNvPr>
          <p:cNvSpPr>
            <a:spLocks noGrp="1"/>
          </p:cNvSpPr>
          <p:nvPr>
            <p:ph type="title"/>
          </p:nvPr>
        </p:nvSpPr>
        <p:spPr/>
        <p:txBody>
          <a:bodyPr/>
          <a:lstStyle/>
          <a:p>
            <a:r>
              <a:rPr lang="en-GB" b="1" dirty="0"/>
              <a:t>Access</a:t>
            </a:r>
          </a:p>
        </p:txBody>
      </p:sp>
      <p:sp>
        <p:nvSpPr>
          <p:cNvPr id="3" name="Content Placeholder 2">
            <a:extLst>
              <a:ext uri="{FF2B5EF4-FFF2-40B4-BE49-F238E27FC236}">
                <a16:creationId xmlns:a16="http://schemas.microsoft.com/office/drawing/2014/main" id="{52FC4165-12D2-4251-ADF1-A22C5D44EB16}"/>
              </a:ext>
            </a:extLst>
          </p:cNvPr>
          <p:cNvSpPr>
            <a:spLocks noGrp="1"/>
          </p:cNvSpPr>
          <p:nvPr>
            <p:ph idx="1"/>
          </p:nvPr>
        </p:nvSpPr>
        <p:spPr>
          <a:xfrm>
            <a:off x="1809225" y="1268761"/>
            <a:ext cx="8229600" cy="5515867"/>
          </a:xfrm>
        </p:spPr>
        <p:txBody>
          <a:bodyPr/>
          <a:lstStyle/>
          <a:p>
            <a:pPr marL="0" indent="0">
              <a:buNone/>
            </a:pPr>
            <a:r>
              <a:rPr lang="en-GB" b="1" dirty="0"/>
              <a:t>Three levels of access</a:t>
            </a:r>
          </a:p>
          <a:p>
            <a:pPr marL="0" indent="0">
              <a:buNone/>
            </a:pPr>
            <a:endParaRPr lang="en-GB" dirty="0"/>
          </a:p>
          <a:p>
            <a:r>
              <a:rPr lang="en-GB" dirty="0"/>
              <a:t>Safeguarded Data</a:t>
            </a:r>
          </a:p>
          <a:p>
            <a:r>
              <a:rPr lang="en-GB" dirty="0"/>
              <a:t>Special Licence (not all series of data)</a:t>
            </a:r>
          </a:p>
          <a:p>
            <a:r>
              <a:rPr lang="en-GB" dirty="0"/>
              <a:t>Secure Access</a:t>
            </a:r>
          </a:p>
          <a:p>
            <a:endParaRPr lang="en-GB" dirty="0"/>
          </a:p>
        </p:txBody>
      </p:sp>
      <p:pic>
        <p:nvPicPr>
          <p:cNvPr id="4" name="Picture 3">
            <a:extLst>
              <a:ext uri="{FF2B5EF4-FFF2-40B4-BE49-F238E27FC236}">
                <a16:creationId xmlns:a16="http://schemas.microsoft.com/office/drawing/2014/main" id="{A1FD28DF-5ED8-4875-8C88-38DADC1A0E8A}"/>
              </a:ext>
            </a:extLst>
          </p:cNvPr>
          <p:cNvPicPr>
            <a:picLocks noChangeAspect="1"/>
          </p:cNvPicPr>
          <p:nvPr/>
        </p:nvPicPr>
        <p:blipFill>
          <a:blip r:embed="rId4"/>
          <a:stretch>
            <a:fillRect/>
          </a:stretch>
        </p:blipFill>
        <p:spPr>
          <a:xfrm>
            <a:off x="1770385" y="3161437"/>
            <a:ext cx="5256584" cy="2863161"/>
          </a:xfrm>
          <a:prstGeom prst="rect">
            <a:avLst/>
          </a:prstGeom>
        </p:spPr>
      </p:pic>
      <p:sp>
        <p:nvSpPr>
          <p:cNvPr id="7" name="TextBox 6">
            <a:extLst>
              <a:ext uri="{FF2B5EF4-FFF2-40B4-BE49-F238E27FC236}">
                <a16:creationId xmlns:a16="http://schemas.microsoft.com/office/drawing/2014/main" id="{84510011-E243-4DBA-BAD8-424043DB1164}"/>
              </a:ext>
            </a:extLst>
          </p:cNvPr>
          <p:cNvSpPr txBox="1"/>
          <p:nvPr/>
        </p:nvSpPr>
        <p:spPr>
          <a:xfrm>
            <a:off x="1775520" y="6210114"/>
            <a:ext cx="6768752" cy="400110"/>
          </a:xfrm>
          <a:prstGeom prst="rect">
            <a:avLst/>
          </a:prstGeom>
          <a:noFill/>
        </p:spPr>
        <p:txBody>
          <a:bodyPr wrap="square" rtlCol="0">
            <a:spAutoFit/>
          </a:bodyPr>
          <a:lstStyle/>
          <a:p>
            <a:r>
              <a:rPr lang="en-GB" sz="2000" dirty="0">
                <a:solidFill>
                  <a:prstClr val="black"/>
                </a:solidFill>
                <a:latin typeface="Museo Sans 500"/>
                <a:hlinkClick r:id="rId5"/>
              </a:rPr>
              <a:t>How to access data held by the UKDS?</a:t>
            </a:r>
            <a:endParaRPr lang="en-GB" dirty="0">
              <a:solidFill>
                <a:prstClr val="black"/>
              </a:solidFill>
              <a:latin typeface="Museo Sans 500"/>
            </a:endParaRPr>
          </a:p>
        </p:txBody>
      </p:sp>
    </p:spTree>
    <p:extLst>
      <p:ext uri="{BB962C8B-B14F-4D97-AF65-F5344CB8AC3E}">
        <p14:creationId xmlns:p14="http://schemas.microsoft.com/office/powerpoint/2010/main" val="293273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0641-9004-4102-8C40-49671A5F8168}"/>
              </a:ext>
            </a:extLst>
          </p:cNvPr>
          <p:cNvSpPr>
            <a:spLocks noGrp="1"/>
          </p:cNvSpPr>
          <p:nvPr>
            <p:ph type="title"/>
          </p:nvPr>
        </p:nvSpPr>
        <p:spPr/>
        <p:txBody>
          <a:bodyPr/>
          <a:lstStyle/>
          <a:p>
            <a:r>
              <a:rPr lang="en-GB" dirty="0"/>
              <a:t>Documentation</a:t>
            </a:r>
          </a:p>
        </p:txBody>
      </p:sp>
      <p:pic>
        <p:nvPicPr>
          <p:cNvPr id="4" name="Content Placeholder 3">
            <a:extLst>
              <a:ext uri="{FF2B5EF4-FFF2-40B4-BE49-F238E27FC236}">
                <a16:creationId xmlns:a16="http://schemas.microsoft.com/office/drawing/2014/main" id="{55EDE821-B177-474B-8726-8C2F36789A58}"/>
              </a:ext>
            </a:extLst>
          </p:cNvPr>
          <p:cNvPicPr>
            <a:picLocks noGrp="1" noChangeAspect="1"/>
          </p:cNvPicPr>
          <p:nvPr>
            <p:ph idx="1"/>
          </p:nvPr>
        </p:nvPicPr>
        <p:blipFill>
          <a:blip r:embed="rId2"/>
          <a:stretch>
            <a:fillRect/>
          </a:stretch>
        </p:blipFill>
        <p:spPr>
          <a:xfrm>
            <a:off x="2351584" y="1423096"/>
            <a:ext cx="6781800" cy="4505325"/>
          </a:xfrm>
          <a:prstGeom prst="rect">
            <a:avLst/>
          </a:prstGeom>
        </p:spPr>
      </p:pic>
    </p:spTree>
    <p:extLst>
      <p:ext uri="{BB962C8B-B14F-4D97-AF65-F5344CB8AC3E}">
        <p14:creationId xmlns:p14="http://schemas.microsoft.com/office/powerpoint/2010/main" val="2645072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3476-89DA-4EB8-AB60-37AF6B639A3C}"/>
              </a:ext>
            </a:extLst>
          </p:cNvPr>
          <p:cNvSpPr>
            <a:spLocks noGrp="1"/>
          </p:cNvSpPr>
          <p:nvPr>
            <p:ph type="title"/>
          </p:nvPr>
        </p:nvSpPr>
        <p:spPr/>
        <p:txBody>
          <a:bodyPr/>
          <a:lstStyle/>
          <a:p>
            <a:r>
              <a:rPr lang="en-GB" b="1" dirty="0"/>
              <a:t>Where/how to analyse this data?</a:t>
            </a:r>
          </a:p>
        </p:txBody>
      </p:sp>
      <p:sp>
        <p:nvSpPr>
          <p:cNvPr id="3" name="Content Placeholder 2">
            <a:extLst>
              <a:ext uri="{FF2B5EF4-FFF2-40B4-BE49-F238E27FC236}">
                <a16:creationId xmlns:a16="http://schemas.microsoft.com/office/drawing/2014/main" id="{4D5AE0AA-902F-44DA-B619-5F982136C393}"/>
              </a:ext>
            </a:extLst>
          </p:cNvPr>
          <p:cNvSpPr>
            <a:spLocks noGrp="1"/>
          </p:cNvSpPr>
          <p:nvPr>
            <p:ph idx="1"/>
          </p:nvPr>
        </p:nvSpPr>
        <p:spPr/>
        <p:txBody>
          <a:bodyPr/>
          <a:lstStyle/>
          <a:p>
            <a:pPr marL="0" indent="0">
              <a:buNone/>
            </a:pPr>
            <a:r>
              <a:rPr lang="en-GB" b="1" dirty="0"/>
              <a:t>Online</a:t>
            </a:r>
          </a:p>
          <a:p>
            <a:r>
              <a:rPr lang="en-GB" dirty="0" err="1"/>
              <a:t>Nesstar</a:t>
            </a:r>
            <a:endParaRPr lang="en-GB" dirty="0"/>
          </a:p>
          <a:p>
            <a:endParaRPr lang="en-GB" dirty="0"/>
          </a:p>
          <a:p>
            <a:pPr marL="0" indent="0">
              <a:buNone/>
            </a:pPr>
            <a:endParaRPr lang="en-GB" b="1" dirty="0"/>
          </a:p>
          <a:p>
            <a:pPr marL="0" indent="0">
              <a:buNone/>
            </a:pPr>
            <a:endParaRPr lang="en-GB" b="1" dirty="0"/>
          </a:p>
          <a:p>
            <a:pPr marL="0" indent="0">
              <a:buNone/>
            </a:pPr>
            <a:r>
              <a:rPr lang="en-GB" b="1" dirty="0"/>
              <a:t>Directly on your computer</a:t>
            </a:r>
          </a:p>
          <a:p>
            <a:r>
              <a:rPr lang="en-GB" dirty="0"/>
              <a:t>Excel</a:t>
            </a:r>
          </a:p>
          <a:p>
            <a:r>
              <a:rPr lang="en-GB" dirty="0"/>
              <a:t>SPSS</a:t>
            </a:r>
          </a:p>
          <a:p>
            <a:r>
              <a:rPr lang="en-GB" dirty="0"/>
              <a:t>Stata</a:t>
            </a:r>
          </a:p>
          <a:p>
            <a:r>
              <a:rPr lang="en-GB" dirty="0"/>
              <a:t>SAS</a:t>
            </a:r>
          </a:p>
          <a:p>
            <a:r>
              <a:rPr lang="en-GB" b="1" dirty="0">
                <a:solidFill>
                  <a:srgbClr val="00B050"/>
                </a:solidFill>
              </a:rPr>
              <a:t>R or R Studio</a:t>
            </a:r>
          </a:p>
          <a:p>
            <a:pPr marL="0" indent="0">
              <a:buNone/>
            </a:pPr>
            <a:endParaRPr lang="en-GB" dirty="0"/>
          </a:p>
          <a:p>
            <a:endParaRPr lang="en-GB" dirty="0"/>
          </a:p>
        </p:txBody>
      </p:sp>
      <p:pic>
        <p:nvPicPr>
          <p:cNvPr id="4" name="Picture 3">
            <a:extLst>
              <a:ext uri="{FF2B5EF4-FFF2-40B4-BE49-F238E27FC236}">
                <a16:creationId xmlns:a16="http://schemas.microsoft.com/office/drawing/2014/main" id="{8C55BC00-C999-42A4-A63E-B028615E27D9}"/>
              </a:ext>
            </a:extLst>
          </p:cNvPr>
          <p:cNvPicPr>
            <a:picLocks noChangeAspect="1"/>
          </p:cNvPicPr>
          <p:nvPr/>
        </p:nvPicPr>
        <p:blipFill>
          <a:blip r:embed="rId2"/>
          <a:stretch>
            <a:fillRect/>
          </a:stretch>
        </p:blipFill>
        <p:spPr>
          <a:xfrm>
            <a:off x="5989514" y="416805"/>
            <a:ext cx="4914900" cy="2247900"/>
          </a:xfrm>
          <a:prstGeom prst="rect">
            <a:avLst/>
          </a:prstGeom>
        </p:spPr>
      </p:pic>
      <p:pic>
        <p:nvPicPr>
          <p:cNvPr id="1026" name="Picture 2" descr="Image result for stata logo&quot;">
            <a:extLst>
              <a:ext uri="{FF2B5EF4-FFF2-40B4-BE49-F238E27FC236}">
                <a16:creationId xmlns:a16="http://schemas.microsoft.com/office/drawing/2014/main" id="{D2CCEC2D-A9BE-4225-8DC7-1F2AABACD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2455" y="3780355"/>
            <a:ext cx="3431083" cy="2660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04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GB" dirty="0"/>
          </a:p>
        </p:txBody>
      </p:sp>
      <p:sp>
        <p:nvSpPr>
          <p:cNvPr id="3" name="Content Placeholder 2"/>
          <p:cNvSpPr>
            <a:spLocks noGrp="1"/>
          </p:cNvSpPr>
          <p:nvPr>
            <p:ph sz="quarter" idx="15"/>
          </p:nvPr>
        </p:nvSpPr>
        <p:spPr/>
        <p:txBody>
          <a:bodyPr/>
          <a:lstStyle/>
          <a:p>
            <a:r>
              <a:rPr lang="en-GB" dirty="0"/>
              <a:t>Ana Morales-Gomez</a:t>
            </a:r>
          </a:p>
        </p:txBody>
      </p:sp>
      <p:sp>
        <p:nvSpPr>
          <p:cNvPr id="4" name="Content Placeholder 3"/>
          <p:cNvSpPr>
            <a:spLocks noGrp="1"/>
          </p:cNvSpPr>
          <p:nvPr>
            <p:ph sz="quarter" idx="16"/>
          </p:nvPr>
        </p:nvSpPr>
        <p:spPr/>
        <p:txBody>
          <a:bodyPr/>
          <a:lstStyle/>
          <a:p>
            <a:r>
              <a:rPr lang="en-GB" dirty="0"/>
              <a:t>ana.morales@Manchester.ac.uk</a:t>
            </a:r>
          </a:p>
        </p:txBody>
      </p:sp>
    </p:spTree>
    <p:extLst>
      <p:ext uri="{BB962C8B-B14F-4D97-AF65-F5344CB8AC3E}">
        <p14:creationId xmlns:p14="http://schemas.microsoft.com/office/powerpoint/2010/main" val="117088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Housekeeping</a:t>
            </a:r>
          </a:p>
        </p:txBody>
      </p:sp>
      <p:sp>
        <p:nvSpPr>
          <p:cNvPr id="3" name="Content Placeholder 2"/>
          <p:cNvSpPr>
            <a:spLocks noGrp="1"/>
          </p:cNvSpPr>
          <p:nvPr>
            <p:ph idx="1"/>
          </p:nvPr>
        </p:nvSpPr>
        <p:spPr/>
        <p:txBody>
          <a:bodyPr/>
          <a:lstStyle/>
          <a:p>
            <a:r>
              <a:rPr lang="en-GB" dirty="0"/>
              <a:t>Toilets</a:t>
            </a:r>
          </a:p>
          <a:p>
            <a:endParaRPr lang="en-GB" dirty="0"/>
          </a:p>
          <a:p>
            <a:r>
              <a:rPr lang="en-GB" dirty="0"/>
              <a:t>Fire alarms</a:t>
            </a:r>
          </a:p>
        </p:txBody>
      </p:sp>
    </p:spTree>
    <p:extLst>
      <p:ext uri="{BB962C8B-B14F-4D97-AF65-F5344CB8AC3E}">
        <p14:creationId xmlns:p14="http://schemas.microsoft.com/office/powerpoint/2010/main" val="175592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Programme</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983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Who am I?</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1745" y="1207552"/>
            <a:ext cx="2910069" cy="43651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398" y="1526455"/>
            <a:ext cx="3646848" cy="4010397"/>
          </a:xfrm>
          <a:prstGeom prst="rect">
            <a:avLst/>
          </a:prstGeom>
        </p:spPr>
      </p:pic>
    </p:spTree>
    <p:extLst>
      <p:ext uri="{BB962C8B-B14F-4D97-AF65-F5344CB8AC3E}">
        <p14:creationId xmlns:p14="http://schemas.microsoft.com/office/powerpoint/2010/main" val="415224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The Crime data collection at the </a:t>
            </a:r>
            <a:br>
              <a:rPr lang="en-GB" b="1" dirty="0"/>
            </a:br>
            <a:r>
              <a:rPr lang="en-GB" b="1" dirty="0"/>
              <a:t>UK Data Service</a:t>
            </a:r>
            <a:endParaRPr lang="en-GB" dirty="0"/>
          </a:p>
        </p:txBody>
      </p:sp>
      <p:sp>
        <p:nvSpPr>
          <p:cNvPr id="3" name="Subtitle 2"/>
          <p:cNvSpPr>
            <a:spLocks noGrp="1"/>
          </p:cNvSpPr>
          <p:nvPr>
            <p:ph type="subTitle" idx="1"/>
          </p:nvPr>
        </p:nvSpPr>
        <p:spPr/>
        <p:txBody>
          <a:bodyPr/>
          <a:lstStyle/>
          <a:p>
            <a:r>
              <a:rPr lang="en-GB" dirty="0"/>
              <a:t>Dr Ana Morales-Gomez</a:t>
            </a:r>
          </a:p>
        </p:txBody>
      </p:sp>
      <p:sp>
        <p:nvSpPr>
          <p:cNvPr id="4" name="Content Placeholder 3"/>
          <p:cNvSpPr>
            <a:spLocks noGrp="1"/>
          </p:cNvSpPr>
          <p:nvPr>
            <p:ph sz="quarter" idx="10"/>
          </p:nvPr>
        </p:nvSpPr>
        <p:spPr>
          <a:xfrm>
            <a:off x="406401" y="4581128"/>
            <a:ext cx="4123183" cy="1008462"/>
          </a:xfrm>
        </p:spPr>
        <p:txBody>
          <a:bodyPr>
            <a:normAutofit/>
          </a:bodyPr>
          <a:lstStyle/>
          <a:p>
            <a:r>
              <a:rPr lang="en-GB" sz="1400" dirty="0"/>
              <a:t>Introduction to analysing data about crime using R</a:t>
            </a:r>
          </a:p>
          <a:p>
            <a:r>
              <a:rPr lang="en-GB" sz="1400" dirty="0"/>
              <a:t>Manchester</a:t>
            </a:r>
          </a:p>
          <a:p>
            <a:r>
              <a:rPr lang="en-GB" sz="1400" dirty="0"/>
              <a:t>4-5 February 2020</a:t>
            </a:r>
          </a:p>
          <a:p>
            <a:endParaRPr lang="en-GB" dirty="0"/>
          </a:p>
        </p:txBody>
      </p:sp>
    </p:spTree>
    <p:extLst>
      <p:ext uri="{BB962C8B-B14F-4D97-AF65-F5344CB8AC3E}">
        <p14:creationId xmlns:p14="http://schemas.microsoft.com/office/powerpoint/2010/main" val="205685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774825" y="260350"/>
            <a:ext cx="8229600" cy="1143000"/>
          </a:xfrm>
        </p:spPr>
        <p:txBody>
          <a:bodyPr>
            <a:normAutofit/>
          </a:bodyPr>
          <a:lstStyle/>
          <a:p>
            <a:pPr eaLnBrk="1" hangingPunct="1"/>
            <a:r>
              <a:rPr lang="en-GB" altLang="en-US" sz="3600" dirty="0">
                <a:cs typeface="Arial" panose="020B0604020202020204" pitchFamily="34" charset="0"/>
              </a:rPr>
              <a:t>What is the UK Data Service?</a:t>
            </a:r>
          </a:p>
        </p:txBody>
      </p:sp>
      <p:sp>
        <p:nvSpPr>
          <p:cNvPr id="7171" name="Content Placeholder 2"/>
          <p:cNvSpPr>
            <a:spLocks noGrp="1"/>
          </p:cNvSpPr>
          <p:nvPr>
            <p:ph idx="1"/>
          </p:nvPr>
        </p:nvSpPr>
        <p:spPr>
          <a:xfrm>
            <a:off x="1809751" y="1772817"/>
            <a:ext cx="5222875" cy="5012159"/>
          </a:xfrm>
        </p:spPr>
        <p:txBody>
          <a:bodyPr/>
          <a:lstStyle/>
          <a:p>
            <a:pPr>
              <a:spcBef>
                <a:spcPts val="1200"/>
              </a:spcBef>
            </a:pPr>
            <a:r>
              <a:rPr lang="en-GB" altLang="en-US" sz="2800" dirty="0">
                <a:cs typeface="Arial" panose="020B0604020202020204" pitchFamily="34" charset="0"/>
              </a:rPr>
              <a:t>A comprehensive resource funded by the ESRC</a:t>
            </a:r>
          </a:p>
          <a:p>
            <a:pPr>
              <a:spcBef>
                <a:spcPts val="1200"/>
              </a:spcBef>
            </a:pPr>
            <a:r>
              <a:rPr lang="en-GB" altLang="en-US" sz="2800" dirty="0">
                <a:cs typeface="Arial" panose="020B0604020202020204" pitchFamily="34" charset="0"/>
              </a:rPr>
              <a:t>A single point of access to a wide range of secondary social science data </a:t>
            </a:r>
          </a:p>
          <a:p>
            <a:pPr>
              <a:spcBef>
                <a:spcPts val="1200"/>
              </a:spcBef>
            </a:pPr>
            <a:r>
              <a:rPr lang="en-GB" altLang="en-US" sz="2800" dirty="0">
                <a:cs typeface="Arial" panose="020B0604020202020204" pitchFamily="34" charset="0"/>
              </a:rPr>
              <a:t>Support, training and guidance</a:t>
            </a:r>
          </a:p>
          <a:p>
            <a:pPr>
              <a:spcBef>
                <a:spcPts val="1200"/>
              </a:spcBef>
              <a:buNone/>
            </a:pPr>
            <a:endParaRPr lang="en-GB" altLang="en-US" dirty="0"/>
          </a:p>
          <a:p>
            <a:pPr>
              <a:spcBef>
                <a:spcPts val="1200"/>
              </a:spcBef>
              <a:buNone/>
            </a:pPr>
            <a:endParaRPr lang="en-GB" altLang="en-US" dirty="0"/>
          </a:p>
          <a:p>
            <a:pPr eaLnBrk="1" hangingPunct="1">
              <a:buFont typeface="Arial" panose="020B0604020202020204" pitchFamily="34" charset="0"/>
              <a:buNone/>
            </a:pPr>
            <a:endParaRPr lang="en-GB" altLang="en-US" dirty="0"/>
          </a:p>
        </p:txBody>
      </p:sp>
      <p:pic>
        <p:nvPicPr>
          <p:cNvPr id="71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153" y="1647647"/>
            <a:ext cx="230822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564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B29C9E-C0D8-6043-BE6C-567B52B5BA80}"/>
              </a:ext>
            </a:extLst>
          </p:cNvPr>
          <p:cNvSpPr/>
          <p:nvPr/>
        </p:nvSpPr>
        <p:spPr>
          <a:xfrm>
            <a:off x="7320136" y="5661248"/>
            <a:ext cx="3347864" cy="1196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useo Sans 500"/>
            </a:endParaRPr>
          </a:p>
        </p:txBody>
      </p:sp>
      <p:sp>
        <p:nvSpPr>
          <p:cNvPr id="38914" name="Rectangle 2"/>
          <p:cNvSpPr>
            <a:spLocks noGrp="1" noChangeArrowheads="1"/>
          </p:cNvSpPr>
          <p:nvPr>
            <p:ph type="title"/>
          </p:nvPr>
        </p:nvSpPr>
        <p:spPr>
          <a:xfrm>
            <a:off x="1631504" y="269776"/>
            <a:ext cx="8589640" cy="1143000"/>
          </a:xfrm>
        </p:spPr>
        <p:txBody>
          <a:bodyPr>
            <a:normAutofit/>
          </a:bodyPr>
          <a:lstStyle/>
          <a:p>
            <a:r>
              <a:rPr lang="en-GB" sz="4000" dirty="0">
                <a:cs typeface="Arial" panose="020B0604020202020204" pitchFamily="34" charset="0"/>
              </a:rPr>
              <a:t> ukdataservice.ac.uk</a:t>
            </a:r>
            <a:endParaRPr lang="en-GB" sz="4000" b="1" i="1" dirty="0">
              <a:solidFill>
                <a:srgbClr val="7030A0"/>
              </a:solidFill>
              <a:latin typeface="Avenir Light"/>
              <a:cs typeface="Avenir Light"/>
            </a:endParaRPr>
          </a:p>
        </p:txBody>
      </p:sp>
      <p:sp>
        <p:nvSpPr>
          <p:cNvPr id="36866" name="Rectangle 3"/>
          <p:cNvSpPr>
            <a:spLocks noGrp="1" noChangeArrowheads="1"/>
          </p:cNvSpPr>
          <p:nvPr>
            <p:ph idx="1"/>
          </p:nvPr>
        </p:nvSpPr>
        <p:spPr>
          <a:xfrm>
            <a:off x="2149176" y="1418114"/>
            <a:ext cx="8208912" cy="5397721"/>
          </a:xfrm>
        </p:spPr>
        <p:txBody>
          <a:bodyPr>
            <a:normAutofit/>
          </a:bodyPr>
          <a:lstStyle/>
          <a:p>
            <a:pPr marL="0" indent="0">
              <a:lnSpc>
                <a:spcPct val="80000"/>
              </a:lnSpc>
              <a:buClr>
                <a:srgbClr val="4597A0"/>
              </a:buClr>
              <a:buNone/>
            </a:pPr>
            <a:endParaRPr lang="en-GB" dirty="0"/>
          </a:p>
          <a:p>
            <a:pPr eaLnBrk="1" hangingPunct="1">
              <a:lnSpc>
                <a:spcPct val="80000"/>
              </a:lnSpc>
              <a:buClr>
                <a:srgbClr val="4597A0"/>
              </a:buClr>
              <a:buFontTx/>
              <a:buNone/>
            </a:pPr>
            <a:endParaRPr lang="en-GB" dirty="0">
              <a:latin typeface="Arial"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177" y="1418113"/>
            <a:ext cx="7431959" cy="513928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1130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774825" y="260648"/>
            <a:ext cx="8229600" cy="1143000"/>
          </a:xfrm>
        </p:spPr>
        <p:txBody>
          <a:bodyPr/>
          <a:lstStyle/>
          <a:p>
            <a:r>
              <a:rPr lang="en-GB" altLang="en-US" sz="3600" dirty="0">
                <a:cs typeface="Arial" panose="020B0604020202020204" pitchFamily="34" charset="0"/>
              </a:rPr>
              <a:t>What data do we hold?</a:t>
            </a:r>
          </a:p>
        </p:txBody>
      </p:sp>
      <p:grpSp>
        <p:nvGrpSpPr>
          <p:cNvPr id="22531" name="Group 3"/>
          <p:cNvGrpSpPr>
            <a:grpSpLocks/>
          </p:cNvGrpSpPr>
          <p:nvPr/>
        </p:nvGrpSpPr>
        <p:grpSpPr bwMode="auto">
          <a:xfrm>
            <a:off x="2279650" y="2133600"/>
            <a:ext cx="7056438" cy="400050"/>
            <a:chOff x="1043608" y="1561330"/>
            <a:chExt cx="5730669" cy="400110"/>
          </a:xfrm>
        </p:grpSpPr>
        <p:sp>
          <p:nvSpPr>
            <p:cNvPr id="22543" name="TextBox 1">
              <a:hlinkClick r:id="rId3"/>
            </p:cNvPr>
            <p:cNvSpPr txBox="1">
              <a:spLocks noChangeArrowheads="1"/>
            </p:cNvSpPr>
            <p:nvPr/>
          </p:nvSpPr>
          <p:spPr bwMode="auto">
            <a:xfrm>
              <a:off x="1043608" y="1561330"/>
              <a:ext cx="1800160" cy="40011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000">
                  <a:solidFill>
                    <a:prstClr val="white"/>
                  </a:solidFill>
                  <a:ea typeface="ＭＳ Ｐゴシック" panose="020B0600070205080204" pitchFamily="34" charset="-128"/>
                </a:rPr>
                <a:t>Surveys</a:t>
              </a:r>
            </a:p>
          </p:txBody>
        </p:sp>
        <p:sp>
          <p:nvSpPr>
            <p:cNvPr id="22544" name="TextBox 4">
              <a:hlinkClick r:id="rId4"/>
            </p:cNvPr>
            <p:cNvSpPr txBox="1">
              <a:spLocks noChangeArrowheads="1"/>
            </p:cNvSpPr>
            <p:nvPr/>
          </p:nvSpPr>
          <p:spPr bwMode="auto">
            <a:xfrm>
              <a:off x="5045551" y="1561330"/>
              <a:ext cx="1728726"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000">
                  <a:solidFill>
                    <a:prstClr val="white"/>
                  </a:solidFill>
                  <a:ea typeface="ＭＳ Ｐゴシック" panose="020B0600070205080204" pitchFamily="34" charset="-128"/>
                </a:rPr>
                <a:t>International</a:t>
              </a:r>
            </a:p>
          </p:txBody>
        </p:sp>
        <p:sp>
          <p:nvSpPr>
            <p:cNvPr id="7" name="TextBox 5">
              <a:hlinkClick r:id="rId5"/>
            </p:cNvPr>
            <p:cNvSpPr txBox="1">
              <a:spLocks noChangeArrowheads="1"/>
            </p:cNvSpPr>
            <p:nvPr/>
          </p:nvSpPr>
          <p:spPr bwMode="auto">
            <a:xfrm>
              <a:off x="3080606" y="1561330"/>
              <a:ext cx="1728870" cy="400110"/>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Times New Roman" pitchFamily="18" charset="0"/>
                </a:defRPr>
              </a:lvl1pPr>
              <a:lvl2pPr marL="742950" indent="-285750">
                <a:defRPr sz="3600">
                  <a:solidFill>
                    <a:schemeClr val="tx1"/>
                  </a:solidFill>
                  <a:latin typeface="Times New Roman" pitchFamily="18" charset="0"/>
                </a:defRPr>
              </a:lvl2pPr>
              <a:lvl3pPr marL="1143000" indent="-228600">
                <a:defRPr sz="3600">
                  <a:solidFill>
                    <a:schemeClr val="tx1"/>
                  </a:solidFill>
                  <a:latin typeface="Times New Roman" pitchFamily="18" charset="0"/>
                </a:defRPr>
              </a:lvl3pPr>
              <a:lvl4pPr marL="1600200" indent="-228600">
                <a:defRPr sz="3600">
                  <a:solidFill>
                    <a:schemeClr val="tx1"/>
                  </a:solidFill>
                  <a:latin typeface="Times New Roman" pitchFamily="18" charset="0"/>
                </a:defRPr>
              </a:lvl4pPr>
              <a:lvl5pPr marL="2057400" indent="-22860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defRPr/>
              </a:pPr>
              <a:r>
                <a:rPr lang="en-GB" sz="2000" dirty="0">
                  <a:solidFill>
                    <a:prstClr val="white"/>
                  </a:solidFill>
                  <a:latin typeface="Arial" panose="020B0604020202020204" pitchFamily="34" charset="0"/>
                  <a:ea typeface="ＭＳ Ｐゴシック" pitchFamily="34" charset="-128"/>
                </a:rPr>
                <a:t>Longitudinal</a:t>
              </a:r>
            </a:p>
          </p:txBody>
        </p:sp>
      </p:grpSp>
      <p:sp>
        <p:nvSpPr>
          <p:cNvPr id="22532" name="TextBox 8"/>
          <p:cNvSpPr txBox="1">
            <a:spLocks noChangeArrowheads="1"/>
          </p:cNvSpPr>
          <p:nvPr/>
        </p:nvSpPr>
        <p:spPr bwMode="auto">
          <a:xfrm>
            <a:off x="2279651" y="2525713"/>
            <a:ext cx="22320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000" dirty="0">
                <a:solidFill>
                  <a:prstClr val="black"/>
                </a:solidFill>
                <a:ea typeface="ＭＳ Ｐゴシック" panose="020B0600070205080204" pitchFamily="34" charset="-128"/>
              </a:rPr>
              <a:t>Large-scale government funded UK and cross-national surveys</a:t>
            </a:r>
          </a:p>
        </p:txBody>
      </p:sp>
      <p:grpSp>
        <p:nvGrpSpPr>
          <p:cNvPr id="22533" name="Group 3"/>
          <p:cNvGrpSpPr>
            <a:grpSpLocks/>
          </p:cNvGrpSpPr>
          <p:nvPr/>
        </p:nvGrpSpPr>
        <p:grpSpPr bwMode="auto">
          <a:xfrm>
            <a:off x="2279651" y="4183063"/>
            <a:ext cx="4608513" cy="400050"/>
            <a:chOff x="1043608" y="1561330"/>
            <a:chExt cx="3765415" cy="400170"/>
          </a:xfrm>
        </p:grpSpPr>
        <p:sp>
          <p:nvSpPr>
            <p:cNvPr id="22541" name="TextBox 1">
              <a:hlinkClick r:id="rId3"/>
            </p:cNvPr>
            <p:cNvSpPr txBox="1">
              <a:spLocks noChangeArrowheads="1"/>
            </p:cNvSpPr>
            <p:nvPr/>
          </p:nvSpPr>
          <p:spPr bwMode="auto">
            <a:xfrm>
              <a:off x="1043608" y="1561330"/>
              <a:ext cx="1800160" cy="40017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000">
                  <a:solidFill>
                    <a:prstClr val="white"/>
                  </a:solidFill>
                  <a:ea typeface="ＭＳ Ｐゴシック" panose="020B0600070205080204" pitchFamily="34" charset="-128"/>
                </a:rPr>
                <a:t>Census</a:t>
              </a:r>
            </a:p>
          </p:txBody>
        </p:sp>
        <p:sp>
          <p:nvSpPr>
            <p:cNvPr id="22542" name="TextBox 5">
              <a:hlinkClick r:id="rId5"/>
            </p:cNvPr>
            <p:cNvSpPr txBox="1">
              <a:spLocks noChangeArrowheads="1"/>
            </p:cNvSpPr>
            <p:nvPr/>
          </p:nvSpPr>
          <p:spPr bwMode="auto">
            <a:xfrm>
              <a:off x="3080297" y="1561330"/>
              <a:ext cx="1728726" cy="400170"/>
            </a:xfrm>
            <a:prstGeom prst="rect">
              <a:avLst/>
            </a:prstGeom>
            <a:solidFill>
              <a:srgbClr val="CE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000" dirty="0">
                  <a:solidFill>
                    <a:prstClr val="white"/>
                  </a:solidFill>
                  <a:ea typeface="ＭＳ Ｐゴシック" panose="020B0600070205080204" pitchFamily="34" charset="-128"/>
                </a:rPr>
                <a:t>Business</a:t>
              </a:r>
            </a:p>
          </p:txBody>
        </p:sp>
      </p:grpSp>
      <p:sp>
        <p:nvSpPr>
          <p:cNvPr id="22534" name="TextBox 14"/>
          <p:cNvSpPr txBox="1">
            <a:spLocks noChangeArrowheads="1"/>
          </p:cNvSpPr>
          <p:nvPr/>
        </p:nvSpPr>
        <p:spPr bwMode="auto">
          <a:xfrm>
            <a:off x="4800600" y="2525714"/>
            <a:ext cx="2159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000" dirty="0">
                <a:solidFill>
                  <a:prstClr val="black"/>
                </a:solidFill>
                <a:ea typeface="ＭＳ Ｐゴシック" panose="020B0600070205080204" pitchFamily="34" charset="-128"/>
              </a:rPr>
              <a:t>Major UK surveys following individuals over time</a:t>
            </a:r>
          </a:p>
        </p:txBody>
      </p:sp>
      <p:sp>
        <p:nvSpPr>
          <p:cNvPr id="22535" name="TextBox 15"/>
          <p:cNvSpPr txBox="1">
            <a:spLocks noChangeArrowheads="1"/>
          </p:cNvSpPr>
          <p:nvPr/>
        </p:nvSpPr>
        <p:spPr bwMode="auto">
          <a:xfrm>
            <a:off x="7175500" y="2525714"/>
            <a:ext cx="21605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000" dirty="0">
                <a:solidFill>
                  <a:prstClr val="black"/>
                </a:solidFill>
                <a:ea typeface="ＭＳ Ｐゴシック" panose="020B0600070205080204" pitchFamily="34" charset="-128"/>
              </a:rPr>
              <a:t>Multi-nation aggregate databanks and survey data</a:t>
            </a:r>
          </a:p>
        </p:txBody>
      </p:sp>
      <p:sp>
        <p:nvSpPr>
          <p:cNvPr id="22536" name="TextBox 16"/>
          <p:cNvSpPr txBox="1">
            <a:spLocks noChangeArrowheads="1"/>
          </p:cNvSpPr>
          <p:nvPr/>
        </p:nvSpPr>
        <p:spPr bwMode="auto">
          <a:xfrm>
            <a:off x="7248526" y="4614864"/>
            <a:ext cx="20875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000" dirty="0">
                <a:solidFill>
                  <a:prstClr val="black"/>
                </a:solidFill>
                <a:ea typeface="ＭＳ Ｐゴシック" panose="020B0600070205080204" pitchFamily="34" charset="-128"/>
              </a:rPr>
              <a:t>Range of multimedia qualitative data sources</a:t>
            </a:r>
          </a:p>
        </p:txBody>
      </p:sp>
      <p:sp>
        <p:nvSpPr>
          <p:cNvPr id="22537" name="TextBox 17"/>
          <p:cNvSpPr txBox="1">
            <a:spLocks noChangeArrowheads="1"/>
          </p:cNvSpPr>
          <p:nvPr/>
        </p:nvSpPr>
        <p:spPr bwMode="auto">
          <a:xfrm>
            <a:off x="2279651" y="4543425"/>
            <a:ext cx="22320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000" dirty="0">
                <a:solidFill>
                  <a:prstClr val="black"/>
                </a:solidFill>
                <a:ea typeface="ＭＳ Ｐゴシック" panose="020B0600070205080204" pitchFamily="34" charset="-128"/>
              </a:rPr>
              <a:t>Census data 1971 – 2011</a:t>
            </a:r>
            <a:br>
              <a:rPr lang="en-GB" altLang="en-US" sz="2000" dirty="0">
                <a:solidFill>
                  <a:prstClr val="black"/>
                </a:solidFill>
                <a:ea typeface="ＭＳ Ｐゴシック" panose="020B0600070205080204" pitchFamily="34" charset="-128"/>
              </a:rPr>
            </a:br>
            <a:r>
              <a:rPr lang="en-GB" altLang="en-US" sz="1800" dirty="0">
                <a:solidFill>
                  <a:prstClr val="black"/>
                </a:solidFill>
                <a:ea typeface="ＭＳ Ｐゴシック" panose="020B0600070205080204" pitchFamily="34" charset="-128"/>
              </a:rPr>
              <a:t> </a:t>
            </a:r>
          </a:p>
        </p:txBody>
      </p:sp>
      <p:sp>
        <p:nvSpPr>
          <p:cNvPr id="22538" name="TextBox 18"/>
          <p:cNvSpPr txBox="1">
            <a:spLocks noChangeArrowheads="1"/>
          </p:cNvSpPr>
          <p:nvPr/>
        </p:nvSpPr>
        <p:spPr bwMode="auto">
          <a:xfrm>
            <a:off x="4800601" y="4614863"/>
            <a:ext cx="20875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000" dirty="0">
                <a:solidFill>
                  <a:prstClr val="black"/>
                </a:solidFill>
                <a:ea typeface="ＭＳ Ｐゴシック" panose="020B0600070205080204" pitchFamily="34" charset="-128"/>
              </a:rPr>
              <a:t>Microdata and administrative data</a:t>
            </a:r>
          </a:p>
        </p:txBody>
      </p:sp>
      <p:sp>
        <p:nvSpPr>
          <p:cNvPr id="22539" name="TextBox 6">
            <a:hlinkClick r:id="rId6"/>
          </p:cNvPr>
          <p:cNvSpPr txBox="1">
            <a:spLocks noChangeArrowheads="1"/>
          </p:cNvSpPr>
          <p:nvPr/>
        </p:nvSpPr>
        <p:spPr bwMode="auto">
          <a:xfrm>
            <a:off x="7248526" y="4183063"/>
            <a:ext cx="2087563" cy="40005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GB" altLang="en-US" sz="2000" dirty="0">
                <a:solidFill>
                  <a:prstClr val="white"/>
                </a:solidFill>
                <a:ea typeface="ＭＳ Ｐゴシック" panose="020B0600070205080204" pitchFamily="34" charset="-128"/>
              </a:rPr>
              <a:t>Qualitative</a:t>
            </a:r>
          </a:p>
        </p:txBody>
      </p:sp>
    </p:spTree>
    <p:extLst>
      <p:ext uri="{BB962C8B-B14F-4D97-AF65-F5344CB8AC3E}">
        <p14:creationId xmlns:p14="http://schemas.microsoft.com/office/powerpoint/2010/main" val="94075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3600" dirty="0">
                <a:cs typeface="Arial" panose="020B0604020202020204" pitchFamily="34" charset="0"/>
              </a:rPr>
              <a:t>Other resources and support</a:t>
            </a:r>
          </a:p>
        </p:txBody>
      </p:sp>
      <p:graphicFrame>
        <p:nvGraphicFramePr>
          <p:cNvPr id="5" name="Content Placeholder 4"/>
          <p:cNvGraphicFramePr>
            <a:graphicFrameLocks noGrp="1"/>
          </p:cNvGraphicFramePr>
          <p:nvPr>
            <p:ph idx="1"/>
          </p:nvPr>
        </p:nvGraphicFramePr>
        <p:xfrm>
          <a:off x="2351584" y="1556792"/>
          <a:ext cx="648072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2235947"/>
      </p:ext>
    </p:extLst>
  </p:cSld>
  <p:clrMapOvr>
    <a:masterClrMapping/>
  </p:clrMapOvr>
</p:sld>
</file>

<file path=ppt/theme/theme1.xml><?xml version="1.0" encoding="utf-8"?>
<a:theme xmlns:a="http://schemas.openxmlformats.org/drawingml/2006/main" name="UKDS_UK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KDS-PPT">
      <a:majorFont>
        <a:latin typeface="Museo 500"/>
        <a:ea typeface=""/>
        <a:cs typeface=""/>
      </a:majorFont>
      <a:minorFont>
        <a:latin typeface="Museo Sans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A33AB7F-3AF2-4A92-BC4D-CA763E3DBF3C}" vid="{99DD1193-940B-4805-AE9D-933ABA50BE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1" ma:contentTypeDescription="Create a new document." ma:contentTypeScope="" ma:versionID="156fb0201291918cd612c61fe708e4de">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eb4fd699257ab3e12cdf25f784c7243b"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F56991-1482-4FDB-AED4-0D821AF0B93A}"/>
</file>

<file path=customXml/itemProps2.xml><?xml version="1.0" encoding="utf-8"?>
<ds:datastoreItem xmlns:ds="http://schemas.openxmlformats.org/officeDocument/2006/customXml" ds:itemID="{84A71E23-4F8B-4435-BFA4-31775A1094C2}"/>
</file>

<file path=customXml/itemProps3.xml><?xml version="1.0" encoding="utf-8"?>
<ds:datastoreItem xmlns:ds="http://schemas.openxmlformats.org/officeDocument/2006/customXml" ds:itemID="{0D87DF03-8178-4D9D-8124-EE8282978811}"/>
</file>

<file path=docProps/app.xml><?xml version="1.0" encoding="utf-8"?>
<Properties xmlns="http://schemas.openxmlformats.org/officeDocument/2006/extended-properties" xmlns:vt="http://schemas.openxmlformats.org/officeDocument/2006/docPropsVTypes">
  <TotalTime>20</TotalTime>
  <Words>667</Words>
  <Application>Microsoft Office PowerPoint</Application>
  <PresentationFormat>Widescreen</PresentationFormat>
  <Paragraphs>116</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Light</vt:lpstr>
      <vt:lpstr>Calibri</vt:lpstr>
      <vt:lpstr>Museo Sans 500</vt:lpstr>
      <vt:lpstr>UKDS_UKDA</vt:lpstr>
      <vt:lpstr>Introduction to analysing data about crime using R </vt:lpstr>
      <vt:lpstr>Housekeeping</vt:lpstr>
      <vt:lpstr>Programme</vt:lpstr>
      <vt:lpstr>Who am I?</vt:lpstr>
      <vt:lpstr>The Crime data collection at the  UK Data Service</vt:lpstr>
      <vt:lpstr>What is the UK Data Service?</vt:lpstr>
      <vt:lpstr> ukdataservice.ac.uk</vt:lpstr>
      <vt:lpstr>What data do we hold?</vt:lpstr>
      <vt:lpstr>Other resources and support</vt:lpstr>
      <vt:lpstr>UKDS Crime data collection</vt:lpstr>
      <vt:lpstr>UKDS Crime data collection (2)</vt:lpstr>
      <vt:lpstr>Crime Survey for England and Wales (CSEW)</vt:lpstr>
      <vt:lpstr>Scottish Crime and Justice Survey SCJS</vt:lpstr>
      <vt:lpstr>Key data on crime </vt:lpstr>
      <vt:lpstr>Access</vt:lpstr>
      <vt:lpstr>Documentation</vt:lpstr>
      <vt:lpstr>Where/how to analyse this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analysing data about crime using R </dc:title>
  <dc:creator>Ana Morales</dc:creator>
  <cp:lastModifiedBy>Ana Morales</cp:lastModifiedBy>
  <cp:revision>4</cp:revision>
  <dcterms:created xsi:type="dcterms:W3CDTF">2020-02-03T00:13:29Z</dcterms:created>
  <dcterms:modified xsi:type="dcterms:W3CDTF">2020-02-04T07:36:16Z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ies>
</file>