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5" r:id="rId3"/>
    <p:sldId id="316" r:id="rId4"/>
    <p:sldId id="323" r:id="rId5"/>
    <p:sldId id="317" r:id="rId6"/>
    <p:sldId id="321" r:id="rId7"/>
    <p:sldId id="318" r:id="rId8"/>
    <p:sldId id="319" r:id="rId9"/>
    <p:sldId id="320" r:id="rId10"/>
    <p:sldId id="32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oundtripDataSignature="AMtx7miXaF3FFee4whF0ESaRP7C5xgC51Q==" r:id="rId54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18274-C4EE-41D9-A325-961ADA7DF203}">
  <a:tblStyle styleId="{F1F18274-C4EE-41D9-A325-961ADA7DF203}" styleName="Table_0">
    <a:wholeTbl>
      <a:tcTxStyle b="off" i="off">
        <a:font>
          <a:latin typeface="Museo Sans 500"/>
          <a:ea typeface="Museo Sans 500"/>
          <a:cs typeface="Museo Sans 500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Museo Sans 500"/>
          <a:ea typeface="Museo Sans 500"/>
          <a:cs typeface="Museo Sans 500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96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customXml" Target="../customXml/item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61" Type="http://schemas.openxmlformats.org/officeDocument/2006/relationships/customXml" Target="../customXml/item3.xml"/><Relationship Id="rId10" Type="http://schemas.openxmlformats.org/officeDocument/2006/relationships/slide" Target="slides/slide9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5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28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13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47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65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14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KDS TITLE">
  <p:cSld name="UKDS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1" descr="I:\Publicity\OpenAccess\UKDataService\TestArea\bit1.png"/>
          <p:cNvPicPr preferRelativeResize="0"/>
          <p:nvPr/>
        </p:nvPicPr>
        <p:blipFill rotWithShape="1">
          <a:blip r:embed="rId2">
            <a:alphaModFix/>
          </a:blip>
          <a:srcRect r="43416"/>
          <a:stretch/>
        </p:blipFill>
        <p:spPr>
          <a:xfrm>
            <a:off x="8688288" y="0"/>
            <a:ext cx="35037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1"/>
          <p:cNvSpPr txBox="1">
            <a:spLocks noGrp="1"/>
          </p:cNvSpPr>
          <p:nvPr>
            <p:ph type="title"/>
          </p:nvPr>
        </p:nvSpPr>
        <p:spPr>
          <a:xfrm>
            <a:off x="335360" y="1772817"/>
            <a:ext cx="9697077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ubTitle" idx="1"/>
          </p:nvPr>
        </p:nvSpPr>
        <p:spPr>
          <a:xfrm>
            <a:off x="406401" y="3717033"/>
            <a:ext cx="5376597" cy="68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body" idx="2"/>
          </p:nvPr>
        </p:nvSpPr>
        <p:spPr>
          <a:xfrm>
            <a:off x="406402" y="4581128"/>
            <a:ext cx="5306484" cy="100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84" y="6498098"/>
            <a:ext cx="987151" cy="17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745" y="575904"/>
            <a:ext cx="2803927" cy="66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KDS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body" idx="1"/>
          </p:nvPr>
        </p:nvSpPr>
        <p:spPr>
          <a:xfrm>
            <a:off x="380300" y="1643459"/>
            <a:ext cx="10972800" cy="514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42" descr="I:\Publicity\OpenAccess\UKDataService\TestArea\bit1.png"/>
          <p:cNvPicPr preferRelativeResize="0"/>
          <p:nvPr/>
        </p:nvPicPr>
        <p:blipFill rotWithShape="1">
          <a:blip r:embed="rId2">
            <a:alphaModFix/>
          </a:blip>
          <a:srcRect r="88382"/>
          <a:stretch/>
        </p:blipFill>
        <p:spPr>
          <a:xfrm>
            <a:off x="11472597" y="-1683568"/>
            <a:ext cx="71940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408" y="6125671"/>
            <a:ext cx="1872208" cy="44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KDS FINAL">
  <p:cSld name="UKDS FIN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8918" y="1588"/>
            <a:ext cx="35030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623394" y="2420888"/>
            <a:ext cx="672041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2"/>
          </p:nvPr>
        </p:nvSpPr>
        <p:spPr>
          <a:xfrm>
            <a:off x="624417" y="3213103"/>
            <a:ext cx="6720416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3"/>
          </p:nvPr>
        </p:nvSpPr>
        <p:spPr>
          <a:xfrm>
            <a:off x="624417" y="4076703"/>
            <a:ext cx="6720416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/>
          <p:nvPr/>
        </p:nvSpPr>
        <p:spPr>
          <a:xfrm>
            <a:off x="335360" y="505782"/>
            <a:ext cx="789145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330124.2015.1033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360" y="1601870"/>
            <a:ext cx="7883354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4800" dirty="0" err="1"/>
              <a:t>Dasymetric</a:t>
            </a:r>
            <a:r>
              <a:rPr lang="en-GB" sz="4800" dirty="0"/>
              <a:t> Spatiotemporal Interpolation</a:t>
            </a:r>
            <a:endParaRPr sz="4800" dirty="0"/>
          </a:p>
        </p:txBody>
      </p:sp>
      <p:sp>
        <p:nvSpPr>
          <p:cNvPr id="34" name="Google Shape;34;p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06401" y="4865914"/>
            <a:ext cx="7812313" cy="159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800" dirty="0"/>
              <a:t>Research presented (but not done) by J. Kasmire,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800" dirty="0"/>
              <a:t>Research Fellow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800" dirty="0"/>
              <a:t>Crime Data in R Workshop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800" dirty="0"/>
              <a:t>Feb 10 – 12, 2021</a:t>
            </a:r>
          </a:p>
        </p:txBody>
      </p:sp>
      <p:pic>
        <p:nvPicPr>
          <p:cNvPr id="44" name="Google Shape;44;p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06399" y="3502136"/>
            <a:ext cx="1386750" cy="13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Key contributions are: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When supplemental data supports its use, temporal </a:t>
            </a:r>
            <a:r>
              <a:rPr lang="en-GB" sz="2800" dirty="0" err="1"/>
              <a:t>dasymetric</a:t>
            </a:r>
            <a:r>
              <a:rPr lang="en-GB" sz="2800" dirty="0"/>
              <a:t> </a:t>
            </a:r>
            <a:r>
              <a:rPr lang="en-GB" sz="2800" dirty="0" err="1"/>
              <a:t>interpolaton</a:t>
            </a:r>
            <a:r>
              <a:rPr lang="en-GB" sz="2800" dirty="0"/>
              <a:t> is a valid technique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Adding spatial OR temporal </a:t>
            </a:r>
            <a:r>
              <a:rPr lang="en-GB" sz="2800" dirty="0" err="1"/>
              <a:t>dasymetric</a:t>
            </a:r>
            <a:r>
              <a:rPr lang="en-GB" sz="2800" dirty="0"/>
              <a:t> interpolation will not always improve the analysis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Combined spatiotemporal </a:t>
            </a:r>
            <a:r>
              <a:rPr lang="en-GB" sz="2800" dirty="0" err="1"/>
              <a:t>dasymetric</a:t>
            </a:r>
            <a:r>
              <a:rPr lang="en-GB" sz="2800" dirty="0"/>
              <a:t> interpolation is more likely to improve the analysis as any weaknesses in one interpolation can be offset by the other</a:t>
            </a:r>
          </a:p>
        </p:txBody>
      </p:sp>
    </p:spTree>
    <p:extLst>
      <p:ext uri="{BB962C8B-B14F-4D97-AF65-F5344CB8AC3E}">
        <p14:creationId xmlns:p14="http://schemas.microsoft.com/office/powerpoint/2010/main" val="39836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What research am I presenting today?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Jeremy </a:t>
            </a:r>
            <a:r>
              <a:rPr lang="en-GB" sz="2800" dirty="0" err="1"/>
              <a:t>Mennis</a:t>
            </a:r>
            <a:r>
              <a:rPr lang="en-GB" sz="2800" dirty="0"/>
              <a:t> (2016) </a:t>
            </a:r>
            <a:r>
              <a:rPr lang="en-GB" sz="2800" dirty="0" err="1"/>
              <a:t>Dasymetric</a:t>
            </a:r>
            <a:r>
              <a:rPr lang="en-GB" sz="2800" dirty="0"/>
              <a:t> Spatiotemporal Interpolation, The Professional Geographer, 68:1, 92-102, DOI: 10.1080/00330124.2015.1033669 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>
                <a:hlinkClick r:id="rId3"/>
              </a:rPr>
              <a:t>https://doi.org/10.1080/00330124.2015.1033669</a:t>
            </a: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`sf` and `areal` packages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/>
              <a:t>https://github.com/slu-openGIS/areal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13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What’s the basic idea of </a:t>
            </a:r>
            <a:r>
              <a:rPr lang="en-GB" sz="4800" dirty="0" err="1"/>
              <a:t>dasymetrics</a:t>
            </a:r>
            <a:r>
              <a:rPr lang="en-GB" sz="4800" dirty="0"/>
              <a:t>?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Image you have a group of 10 people, about which you know: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5 are men and 5 are women and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Some of them live in London and the rest in Manchester.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How many women in this group live in Manchester?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Assuming an even distribution = 2.5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London is about 4x the size of Manchester. If we assume our group inherits this distribution - 1 </a:t>
            </a:r>
          </a:p>
        </p:txBody>
      </p:sp>
    </p:spTree>
    <p:extLst>
      <p:ext uri="{BB962C8B-B14F-4D97-AF65-F5344CB8AC3E}">
        <p14:creationId xmlns:p14="http://schemas.microsoft.com/office/powerpoint/2010/main" val="200915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What about </a:t>
            </a:r>
            <a:r>
              <a:rPr lang="en-GB" sz="4800" dirty="0" err="1"/>
              <a:t>dasymetric</a:t>
            </a:r>
            <a:r>
              <a:rPr lang="en-GB" sz="4800" dirty="0"/>
              <a:t> mapping?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Choropleth maps evenly colour a polygon according to a feature – e.g. counties are coloured to show population density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Other sources hint at distribution of the feature within the polygon e.g. land use maps indicate roads/parks/commercial spaces/etc.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Combining the sources reveals previously unavailable detail – e.g. Subtracting non-resident spaces reveals more accurate population density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069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And spatiotemporal </a:t>
            </a:r>
            <a:r>
              <a:rPr lang="en-GB" sz="4800" dirty="0" err="1"/>
              <a:t>dasymetrics</a:t>
            </a:r>
            <a:r>
              <a:rPr lang="en-GB" sz="4800" dirty="0"/>
              <a:t>?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Applies the same </a:t>
            </a:r>
            <a:r>
              <a:rPr lang="en-GB" sz="2800" dirty="0" err="1"/>
              <a:t>dasymetric</a:t>
            </a:r>
            <a:r>
              <a:rPr lang="en-GB" sz="2800" dirty="0"/>
              <a:t> interpolation logic to time when there are sources to support the assumption that the features are not uniformly distributed in time. 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Most population density won’t change fast enough to warrant this assumption, but…</a:t>
            </a:r>
          </a:p>
        </p:txBody>
      </p:sp>
    </p:spTree>
    <p:extLst>
      <p:ext uri="{BB962C8B-B14F-4D97-AF65-F5344CB8AC3E}">
        <p14:creationId xmlns:p14="http://schemas.microsoft.com/office/powerpoint/2010/main" val="26317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When might population density change?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Seasonal workers in rural areas  - use info on crops grown, labour requirements, local demographics, etc.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Vacation towns in and out of holiday season – use info on holiday schedules, school break dates, local transport links, etc.</a:t>
            </a:r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endParaRPr lang="en-GB" sz="2800" dirty="0"/>
          </a:p>
          <a:p>
            <a:pPr marL="12700" marR="215900" lvl="0" indent="0">
              <a:lnSpc>
                <a:spcPct val="126250"/>
              </a:lnSpc>
              <a:spcBef>
                <a:spcPts val="0"/>
              </a:spcBef>
              <a:buNone/>
            </a:pPr>
            <a:r>
              <a:rPr lang="en-GB" sz="2800" dirty="0"/>
              <a:t>Commuters/shoppers/etc. in city centres – use info on local business distribution and typical opening hours, holiday schedules, etc. </a:t>
            </a:r>
          </a:p>
        </p:txBody>
      </p:sp>
    </p:spTree>
    <p:extLst>
      <p:ext uri="{BB962C8B-B14F-4D97-AF65-F5344CB8AC3E}">
        <p14:creationId xmlns:p14="http://schemas.microsoft.com/office/powerpoint/2010/main" val="27923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 err="1"/>
              <a:t>Mennis</a:t>
            </a:r>
            <a:r>
              <a:rPr lang="en-GB" sz="4800" dirty="0"/>
              <a:t> used a crime data example!</a:t>
            </a:r>
            <a:endParaRPr sz="4800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03F23974-A280-4707-BF8D-CC7B1049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" y="1306611"/>
            <a:ext cx="4377231" cy="52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">
            <a:extLst>
              <a:ext uri="{FF2B5EF4-FFF2-40B4-BE49-F238E27FC236}">
                <a16:creationId xmlns:a16="http://schemas.microsoft.com/office/drawing/2014/main" id="{14E52992-BA74-4BC2-9124-97324E83F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07" y="1273344"/>
            <a:ext cx="4377231" cy="52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CDE1D92F-665D-4BAE-A009-7086359F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93" y="152400"/>
            <a:ext cx="5449207" cy="62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3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3536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4800" dirty="0"/>
              <a:t>Key contributions are:</a:t>
            </a:r>
            <a:endParaRPr sz="4800"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380300" y="1491059"/>
            <a:ext cx="10972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When supplemental data supports its use, temporal </a:t>
            </a:r>
            <a:r>
              <a:rPr lang="en-GB" sz="2800" dirty="0" err="1"/>
              <a:t>dasymetric</a:t>
            </a:r>
            <a:r>
              <a:rPr lang="en-GB" sz="2800" dirty="0"/>
              <a:t> </a:t>
            </a:r>
            <a:r>
              <a:rPr lang="en-GB" sz="2800" dirty="0" err="1"/>
              <a:t>interpolaton</a:t>
            </a:r>
            <a:r>
              <a:rPr lang="en-GB" sz="2800" dirty="0"/>
              <a:t> is a valid technique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Adding spatial OR temporal </a:t>
            </a:r>
            <a:r>
              <a:rPr lang="en-GB" sz="2800" dirty="0" err="1"/>
              <a:t>dasymetric</a:t>
            </a:r>
            <a:r>
              <a:rPr lang="en-GB" sz="2800" dirty="0"/>
              <a:t> interpolation will not always improve the analysis</a:t>
            </a:r>
          </a:p>
          <a:p>
            <a:pPr marL="469900" marR="215900" lvl="0" indent="-457200">
              <a:lnSpc>
                <a:spcPct val="1262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Combined spatiotemporal </a:t>
            </a:r>
            <a:r>
              <a:rPr lang="en-GB" sz="2800" dirty="0" err="1"/>
              <a:t>dasymetric</a:t>
            </a:r>
            <a:r>
              <a:rPr lang="en-GB" sz="2800" dirty="0"/>
              <a:t> interpolation is more likely to improve the analysis as any weaknesses in one interpolation can be offset by the other</a:t>
            </a:r>
          </a:p>
        </p:txBody>
      </p:sp>
    </p:spTree>
    <p:extLst>
      <p:ext uri="{BB962C8B-B14F-4D97-AF65-F5344CB8AC3E}">
        <p14:creationId xmlns:p14="http://schemas.microsoft.com/office/powerpoint/2010/main" val="9035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theme/theme1.xml><?xml version="1.0" encoding="utf-8"?>
<a:theme xmlns:a="http://schemas.openxmlformats.org/drawingml/2006/main" name="UKDS_UKD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5F373B85FCF47AAFC80BC7D80700A" ma:contentTypeVersion="12" ma:contentTypeDescription="Create a new document." ma:contentTypeScope="" ma:versionID="0fa676acea34f85b33eda98ec8b69cc0">
  <xsd:schema xmlns:xsd="http://www.w3.org/2001/XMLSchema" xmlns:xs="http://www.w3.org/2001/XMLSchema" xmlns:p="http://schemas.microsoft.com/office/2006/metadata/properties" xmlns:ns2="28b91107-4a81-451c-84f7-f52706813e27" xmlns:ns3="1d2e6339-9963-4444-b0f2-be5dad007de0" targetNamespace="http://schemas.microsoft.com/office/2006/metadata/properties" ma:root="true" ma:fieldsID="c0f5b59ac3ceff5367a6028a8a8c1a5f" ns2:_="" ns3:_="">
    <xsd:import namespace="28b91107-4a81-451c-84f7-f52706813e27"/>
    <xsd:import namespace="1d2e6339-9963-4444-b0f2-be5dad007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91107-4a81-451c-84f7-f5270681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e6339-9963-4444-b0f2-be5dad007d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9A54E0-9ACD-4EDB-BDF0-1BFE101FC532}"/>
</file>

<file path=customXml/itemProps2.xml><?xml version="1.0" encoding="utf-8"?>
<ds:datastoreItem xmlns:ds="http://schemas.openxmlformats.org/officeDocument/2006/customXml" ds:itemID="{B2008A0A-1D38-4B0F-B035-15F1CE7183E2}"/>
</file>

<file path=customXml/itemProps3.xml><?xml version="1.0" encoding="utf-8"?>
<ds:datastoreItem xmlns:ds="http://schemas.openxmlformats.org/officeDocument/2006/customXml" ds:itemID="{7266D5D1-F89F-4A48-A09E-7A8EC67FA108}"/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464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UKDS_UKDA</vt:lpstr>
      <vt:lpstr>Dasymetric Spatiotemporal Interpolation</vt:lpstr>
      <vt:lpstr>What research am I presenting today?</vt:lpstr>
      <vt:lpstr>What’s the basic idea of dasymetrics?</vt:lpstr>
      <vt:lpstr>What about dasymetric mapping?</vt:lpstr>
      <vt:lpstr>And spatiotemporal dasymetrics?</vt:lpstr>
      <vt:lpstr>When might population density change?</vt:lpstr>
      <vt:lpstr>Mennis used a crime data example!</vt:lpstr>
      <vt:lpstr>PowerPoint Presentation</vt:lpstr>
      <vt:lpstr>Key contributions are:</vt:lpstr>
      <vt:lpstr>Key contributions are: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Tidyverse</dc:title>
  <dc:creator>Oliver Parkes</dc:creator>
  <cp:lastModifiedBy>Julia Kasmire</cp:lastModifiedBy>
  <cp:revision>167</cp:revision>
  <dcterms:created xsi:type="dcterms:W3CDTF">2018-09-28T14:14:24Z</dcterms:created>
  <dcterms:modified xsi:type="dcterms:W3CDTF">2021-02-12T13:55:59Z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