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 id="214748365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3" roundtripDataSignature="AMtx7mg9Bd/UBn50pZnh8BUQCHEMz33kF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23" Type="http://customschemas.google.com/relationships/presentationmetadata" Target="meta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UKDS TITLE">
  <p:cSld name="UKDS TITLE">
    <p:spTree>
      <p:nvGrpSpPr>
        <p:cNvPr id="13" name="Shape 13"/>
        <p:cNvGrpSpPr/>
        <p:nvPr/>
      </p:nvGrpSpPr>
      <p:grpSpPr>
        <a:xfrm>
          <a:off x="0" y="0"/>
          <a:ext cx="0" cy="0"/>
          <a:chOff x="0" y="0"/>
          <a:chExt cx="0" cy="0"/>
        </a:xfrm>
      </p:grpSpPr>
      <p:pic>
        <p:nvPicPr>
          <p:cNvPr descr="I:\Publicity\OpenAccess\UKDataService\TestArea\bit1.png" id="14" name="Google Shape;14;p18"/>
          <p:cNvPicPr preferRelativeResize="0"/>
          <p:nvPr/>
        </p:nvPicPr>
        <p:blipFill rotWithShape="1">
          <a:blip r:embed="rId2">
            <a:alphaModFix/>
          </a:blip>
          <a:srcRect b="0" l="0" r="43416" t="0"/>
          <a:stretch/>
        </p:blipFill>
        <p:spPr>
          <a:xfrm>
            <a:off x="6516216" y="0"/>
            <a:ext cx="2627784" cy="6858000"/>
          </a:xfrm>
          <a:prstGeom prst="rect">
            <a:avLst/>
          </a:prstGeom>
          <a:noFill/>
          <a:ln>
            <a:noFill/>
          </a:ln>
        </p:spPr>
      </p:pic>
      <p:sp>
        <p:nvSpPr>
          <p:cNvPr id="15" name="Google Shape;15;p18"/>
          <p:cNvSpPr txBox="1"/>
          <p:nvPr>
            <p:ph type="title"/>
          </p:nvPr>
        </p:nvSpPr>
        <p:spPr>
          <a:xfrm>
            <a:off x="251520" y="1772816"/>
            <a:ext cx="7272808" cy="144015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3300"/>
              <a:buFont typeface="Arial"/>
              <a:buNone/>
              <a:defRPr b="0" i="0" sz="33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18"/>
          <p:cNvSpPr txBox="1"/>
          <p:nvPr>
            <p:ph idx="1" type="subTitle"/>
          </p:nvPr>
        </p:nvSpPr>
        <p:spPr>
          <a:xfrm>
            <a:off x="304801" y="3717032"/>
            <a:ext cx="4032448" cy="681681"/>
          </a:xfrm>
          <a:prstGeom prst="rect">
            <a:avLst/>
          </a:prstGeom>
          <a:noFill/>
          <a:ln>
            <a:noFill/>
          </a:ln>
        </p:spPr>
        <p:txBody>
          <a:bodyPr anchorCtr="0" anchor="t" bIns="45700" lIns="91425" spcFirstLastPara="1" rIns="91425" wrap="square" tIns="45700">
            <a:normAutofit/>
          </a:bodyPr>
          <a:lstStyle>
            <a:lvl1pPr lvl="0" algn="l">
              <a:spcBef>
                <a:spcPts val="300"/>
              </a:spcBef>
              <a:spcAft>
                <a:spcPts val="0"/>
              </a:spcAft>
              <a:buClr>
                <a:schemeClr val="dk1"/>
              </a:buClr>
              <a:buSzPts val="1500"/>
              <a:buNone/>
              <a:defRPr sz="1500">
                <a:solidFill>
                  <a:schemeClr val="dk1"/>
                </a:solidFill>
                <a:latin typeface="Arial"/>
                <a:ea typeface="Arial"/>
                <a:cs typeface="Arial"/>
                <a:sym typeface="Arial"/>
              </a:defRPr>
            </a:lvl1pPr>
            <a:lvl2pPr lvl="1" algn="ctr">
              <a:spcBef>
                <a:spcPts val="420"/>
              </a:spcBef>
              <a:spcAft>
                <a:spcPts val="0"/>
              </a:spcAft>
              <a:buClr>
                <a:srgbClr val="888888"/>
              </a:buClr>
              <a:buSzPts val="2100"/>
              <a:buNone/>
              <a:defRPr>
                <a:solidFill>
                  <a:srgbClr val="888888"/>
                </a:solidFill>
              </a:defRPr>
            </a:lvl2pPr>
            <a:lvl3pPr lvl="2" algn="ctr">
              <a:spcBef>
                <a:spcPts val="360"/>
              </a:spcBef>
              <a:spcAft>
                <a:spcPts val="0"/>
              </a:spcAft>
              <a:buClr>
                <a:srgbClr val="888888"/>
              </a:buClr>
              <a:buSzPts val="1800"/>
              <a:buNone/>
              <a:defRPr>
                <a:solidFill>
                  <a:srgbClr val="888888"/>
                </a:solidFill>
              </a:defRPr>
            </a:lvl3pPr>
            <a:lvl4pPr lvl="3" algn="ctr">
              <a:spcBef>
                <a:spcPts val="300"/>
              </a:spcBef>
              <a:spcAft>
                <a:spcPts val="0"/>
              </a:spcAft>
              <a:buClr>
                <a:srgbClr val="888888"/>
              </a:buClr>
              <a:buSzPts val="1500"/>
              <a:buNone/>
              <a:defRPr>
                <a:solidFill>
                  <a:srgbClr val="888888"/>
                </a:solidFill>
              </a:defRPr>
            </a:lvl4pPr>
            <a:lvl5pPr lvl="4" algn="ctr">
              <a:spcBef>
                <a:spcPts val="300"/>
              </a:spcBef>
              <a:spcAft>
                <a:spcPts val="0"/>
              </a:spcAft>
              <a:buClr>
                <a:srgbClr val="888888"/>
              </a:buClr>
              <a:buSzPts val="1500"/>
              <a:buNone/>
              <a:defRPr>
                <a:solidFill>
                  <a:srgbClr val="888888"/>
                </a:solidFill>
              </a:defRPr>
            </a:lvl5pPr>
            <a:lvl6pPr lvl="5" algn="ctr">
              <a:spcBef>
                <a:spcPts val="300"/>
              </a:spcBef>
              <a:spcAft>
                <a:spcPts val="0"/>
              </a:spcAft>
              <a:buClr>
                <a:srgbClr val="888888"/>
              </a:buClr>
              <a:buSzPts val="1500"/>
              <a:buNone/>
              <a:defRPr>
                <a:solidFill>
                  <a:srgbClr val="888888"/>
                </a:solidFill>
              </a:defRPr>
            </a:lvl6pPr>
            <a:lvl7pPr lvl="6" algn="ctr">
              <a:spcBef>
                <a:spcPts val="300"/>
              </a:spcBef>
              <a:spcAft>
                <a:spcPts val="0"/>
              </a:spcAft>
              <a:buClr>
                <a:srgbClr val="888888"/>
              </a:buClr>
              <a:buSzPts val="1500"/>
              <a:buNone/>
              <a:defRPr>
                <a:solidFill>
                  <a:srgbClr val="888888"/>
                </a:solidFill>
              </a:defRPr>
            </a:lvl7pPr>
            <a:lvl8pPr lvl="7" algn="ctr">
              <a:spcBef>
                <a:spcPts val="300"/>
              </a:spcBef>
              <a:spcAft>
                <a:spcPts val="0"/>
              </a:spcAft>
              <a:buClr>
                <a:srgbClr val="888888"/>
              </a:buClr>
              <a:buSzPts val="1500"/>
              <a:buNone/>
              <a:defRPr>
                <a:solidFill>
                  <a:srgbClr val="888888"/>
                </a:solidFill>
              </a:defRPr>
            </a:lvl8pPr>
            <a:lvl9pPr lvl="8" algn="ctr">
              <a:spcBef>
                <a:spcPts val="300"/>
              </a:spcBef>
              <a:spcAft>
                <a:spcPts val="0"/>
              </a:spcAft>
              <a:buClr>
                <a:srgbClr val="888888"/>
              </a:buClr>
              <a:buSzPts val="1500"/>
              <a:buNone/>
              <a:defRPr>
                <a:solidFill>
                  <a:srgbClr val="888888"/>
                </a:solidFill>
              </a:defRPr>
            </a:lvl9pPr>
          </a:lstStyle>
          <a:p/>
        </p:txBody>
      </p:sp>
      <p:sp>
        <p:nvSpPr>
          <p:cNvPr id="17" name="Google Shape;17;p18"/>
          <p:cNvSpPr txBox="1"/>
          <p:nvPr>
            <p:ph idx="2" type="body"/>
          </p:nvPr>
        </p:nvSpPr>
        <p:spPr>
          <a:xfrm>
            <a:off x="304801" y="4581128"/>
            <a:ext cx="3979863" cy="1008462"/>
          </a:xfrm>
          <a:prstGeom prst="rect">
            <a:avLst/>
          </a:prstGeom>
          <a:noFill/>
          <a:ln>
            <a:noFill/>
          </a:ln>
        </p:spPr>
        <p:txBody>
          <a:bodyPr anchorCtr="0" anchor="t" bIns="45700" lIns="91425" spcFirstLastPara="1" rIns="91425" wrap="square" tIns="45700">
            <a:normAutofit/>
          </a:bodyPr>
          <a:lstStyle>
            <a:lvl1pPr indent="-228600" lvl="0" marL="457200" algn="l">
              <a:spcBef>
                <a:spcPts val="300"/>
              </a:spcBef>
              <a:spcAft>
                <a:spcPts val="0"/>
              </a:spcAft>
              <a:buClr>
                <a:schemeClr val="dk1"/>
              </a:buClr>
              <a:buSzPts val="1500"/>
              <a:buNone/>
              <a:defRPr sz="1500">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18" name="Google Shape;18;p18"/>
          <p:cNvPicPr preferRelativeResize="0"/>
          <p:nvPr/>
        </p:nvPicPr>
        <p:blipFill rotWithShape="1">
          <a:blip r:embed="rId3">
            <a:alphaModFix/>
          </a:blip>
          <a:srcRect b="0" l="0" r="0" t="0"/>
          <a:stretch/>
        </p:blipFill>
        <p:spPr>
          <a:xfrm>
            <a:off x="35496" y="260648"/>
            <a:ext cx="3219707" cy="1147204"/>
          </a:xfrm>
          <a:prstGeom prst="rect">
            <a:avLst/>
          </a:prstGeom>
          <a:noFill/>
          <a:ln>
            <a:noFill/>
          </a:ln>
        </p:spPr>
      </p:pic>
      <p:pic>
        <p:nvPicPr>
          <p:cNvPr id="19" name="Google Shape;19;p18"/>
          <p:cNvPicPr preferRelativeResize="0"/>
          <p:nvPr/>
        </p:nvPicPr>
        <p:blipFill rotWithShape="1">
          <a:blip r:embed="rId4">
            <a:alphaModFix/>
          </a:blip>
          <a:srcRect b="0" l="0" r="0" t="0"/>
          <a:stretch/>
        </p:blipFill>
        <p:spPr>
          <a:xfrm>
            <a:off x="457200" y="6514662"/>
            <a:ext cx="813818" cy="1524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6" name="Shape 76"/>
        <p:cNvGrpSpPr/>
        <p:nvPr/>
      </p:nvGrpSpPr>
      <p:grpSpPr>
        <a:xfrm>
          <a:off x="0" y="0"/>
          <a:ext cx="0" cy="0"/>
          <a:chOff x="0" y="0"/>
          <a:chExt cx="0" cy="0"/>
        </a:xfrm>
      </p:grpSpPr>
      <p:sp>
        <p:nvSpPr>
          <p:cNvPr id="77" name="Google Shape;77;p28"/>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8"/>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8"/>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80" name="Shape 80"/>
        <p:cNvGrpSpPr/>
        <p:nvPr/>
      </p:nvGrpSpPr>
      <p:grpSpPr>
        <a:xfrm>
          <a:off x="0" y="0"/>
          <a:ext cx="0" cy="0"/>
          <a:chOff x="0" y="0"/>
          <a:chExt cx="0" cy="0"/>
        </a:xfrm>
      </p:grpSpPr>
      <p:sp>
        <p:nvSpPr>
          <p:cNvPr id="81" name="Google Shape;81;p29"/>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29"/>
          <p:cNvSpPr txBox="1"/>
          <p:nvPr>
            <p:ph idx="1" type="body"/>
          </p:nvPr>
        </p:nvSpPr>
        <p:spPr>
          <a:xfrm>
            <a:off x="3887788" y="987425"/>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83" name="Google Shape;83;p29"/>
          <p:cNvSpPr txBox="1"/>
          <p:nvPr>
            <p:ph idx="2" type="body"/>
          </p:nvPr>
        </p:nvSpPr>
        <p:spPr>
          <a:xfrm>
            <a:off x="630238" y="2057400"/>
            <a:ext cx="2949575"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4" name="Google Shape;84;p29"/>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9"/>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9"/>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87" name="Shape 87"/>
        <p:cNvGrpSpPr/>
        <p:nvPr/>
      </p:nvGrpSpPr>
      <p:grpSpPr>
        <a:xfrm>
          <a:off x="0" y="0"/>
          <a:ext cx="0" cy="0"/>
          <a:chOff x="0" y="0"/>
          <a:chExt cx="0" cy="0"/>
        </a:xfrm>
      </p:grpSpPr>
      <p:sp>
        <p:nvSpPr>
          <p:cNvPr id="88" name="Google Shape;88;p30"/>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30"/>
          <p:cNvSpPr/>
          <p:nvPr>
            <p:ph idx="2" type="pic"/>
          </p:nvPr>
        </p:nvSpPr>
        <p:spPr>
          <a:xfrm>
            <a:off x="3887788" y="987425"/>
            <a:ext cx="462915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90" name="Google Shape;90;p30"/>
          <p:cNvSpPr txBox="1"/>
          <p:nvPr>
            <p:ph idx="1" type="body"/>
          </p:nvPr>
        </p:nvSpPr>
        <p:spPr>
          <a:xfrm>
            <a:off x="630238" y="2057400"/>
            <a:ext cx="2949575"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1" name="Google Shape;91;p30"/>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30"/>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30"/>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94" name="Shape 94"/>
        <p:cNvGrpSpPr/>
        <p:nvPr/>
      </p:nvGrpSpPr>
      <p:grpSpPr>
        <a:xfrm>
          <a:off x="0" y="0"/>
          <a:ext cx="0" cy="0"/>
          <a:chOff x="0" y="0"/>
          <a:chExt cx="0" cy="0"/>
        </a:xfrm>
      </p:grpSpPr>
      <p:sp>
        <p:nvSpPr>
          <p:cNvPr id="95" name="Google Shape;95;p31"/>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31"/>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7" name="Google Shape;97;p31"/>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31"/>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31"/>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00" name="Shape 100"/>
        <p:cNvGrpSpPr/>
        <p:nvPr/>
      </p:nvGrpSpPr>
      <p:grpSpPr>
        <a:xfrm>
          <a:off x="0" y="0"/>
          <a:ext cx="0" cy="0"/>
          <a:chOff x="0" y="0"/>
          <a:chExt cx="0" cy="0"/>
        </a:xfrm>
      </p:grpSpPr>
      <p:sp>
        <p:nvSpPr>
          <p:cNvPr id="101" name="Google Shape;101;p32"/>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32"/>
          <p:cNvSpPr txBox="1"/>
          <p:nvPr>
            <p:ph idx="1" type="body"/>
          </p:nvPr>
        </p:nvSpPr>
        <p:spPr>
          <a:xfrm rot="5400000">
            <a:off x="604044" y="389732"/>
            <a:ext cx="5811838" cy="57626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3" name="Google Shape;103;p32"/>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32"/>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32"/>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UKDS SLIDE" type="obj">
  <p:cSld name="OBJECT">
    <p:spTree>
      <p:nvGrpSpPr>
        <p:cNvPr id="20" name="Shape 20"/>
        <p:cNvGrpSpPr/>
        <p:nvPr/>
      </p:nvGrpSpPr>
      <p:grpSpPr>
        <a:xfrm>
          <a:off x="0" y="0"/>
          <a:ext cx="0" cy="0"/>
          <a:chOff x="0" y="0"/>
          <a:chExt cx="0" cy="0"/>
        </a:xfrm>
      </p:grpSpPr>
      <p:sp>
        <p:nvSpPr>
          <p:cNvPr id="21" name="Google Shape;21;p19"/>
          <p:cNvSpPr txBox="1"/>
          <p:nvPr>
            <p:ph type="title"/>
          </p:nvPr>
        </p:nvSpPr>
        <p:spPr>
          <a:xfrm>
            <a:off x="251520" y="26064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2625"/>
              <a:buFont typeface="Arial"/>
              <a:buNone/>
              <a:defRPr sz="2625">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9"/>
          <p:cNvSpPr txBox="1"/>
          <p:nvPr>
            <p:ph idx="1" type="body"/>
          </p:nvPr>
        </p:nvSpPr>
        <p:spPr>
          <a:xfrm>
            <a:off x="285225" y="1643459"/>
            <a:ext cx="8229600" cy="5141168"/>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sz="1800">
                <a:latin typeface="Arial"/>
                <a:ea typeface="Arial"/>
                <a:cs typeface="Arial"/>
                <a:sym typeface="Arial"/>
              </a:defRPr>
            </a:lvl1pPr>
            <a:lvl2pPr indent="-323850" lvl="1" marL="914400" algn="l">
              <a:spcBef>
                <a:spcPts val="300"/>
              </a:spcBef>
              <a:spcAft>
                <a:spcPts val="0"/>
              </a:spcAft>
              <a:buClr>
                <a:schemeClr val="dk1"/>
              </a:buClr>
              <a:buSzPts val="1500"/>
              <a:buFont typeface="Arial"/>
              <a:buChar char="•"/>
              <a:defRPr sz="1500">
                <a:latin typeface="Arial"/>
                <a:ea typeface="Arial"/>
                <a:cs typeface="Arial"/>
                <a:sym typeface="Arial"/>
              </a:defRPr>
            </a:lvl2pPr>
            <a:lvl3pPr indent="-314325" lvl="2" marL="1371600" algn="l">
              <a:spcBef>
                <a:spcPts val="270"/>
              </a:spcBef>
              <a:spcAft>
                <a:spcPts val="0"/>
              </a:spcAft>
              <a:buClr>
                <a:schemeClr val="dk1"/>
              </a:buClr>
              <a:buSzPts val="1350"/>
              <a:buFont typeface="Arial"/>
              <a:buChar char="•"/>
              <a:defRPr sz="1350">
                <a:latin typeface="Arial"/>
                <a:ea typeface="Arial"/>
                <a:cs typeface="Arial"/>
                <a:sym typeface="Arial"/>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descr="I:\Publicity\OpenAccess\UKDataService\TestArea\bit1.png" id="23" name="Google Shape;23;p19"/>
          <p:cNvPicPr preferRelativeResize="0"/>
          <p:nvPr/>
        </p:nvPicPr>
        <p:blipFill rotWithShape="1">
          <a:blip r:embed="rId2">
            <a:alphaModFix/>
          </a:blip>
          <a:srcRect b="0" l="0" r="88382" t="0"/>
          <a:stretch/>
        </p:blipFill>
        <p:spPr>
          <a:xfrm>
            <a:off x="8604448" y="-1683568"/>
            <a:ext cx="539552" cy="6858000"/>
          </a:xfrm>
          <a:prstGeom prst="rect">
            <a:avLst/>
          </a:prstGeom>
          <a:noFill/>
          <a:ln>
            <a:noFill/>
          </a:ln>
        </p:spPr>
      </p:pic>
      <p:pic>
        <p:nvPicPr>
          <p:cNvPr id="24" name="Google Shape;24;p19"/>
          <p:cNvPicPr preferRelativeResize="0"/>
          <p:nvPr/>
        </p:nvPicPr>
        <p:blipFill rotWithShape="1">
          <a:blip r:embed="rId3">
            <a:alphaModFix/>
          </a:blip>
          <a:srcRect b="28017" l="0" r="5764" t="33301"/>
          <a:stretch/>
        </p:blipFill>
        <p:spPr>
          <a:xfrm>
            <a:off x="6900195" y="6125671"/>
            <a:ext cx="2146701" cy="62308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UKDS FINAL">
  <p:cSld name="UKDS FINAL">
    <p:spTree>
      <p:nvGrpSpPr>
        <p:cNvPr id="25" name="Shape 25"/>
        <p:cNvGrpSpPr/>
        <p:nvPr/>
      </p:nvGrpSpPr>
      <p:grpSpPr>
        <a:xfrm>
          <a:off x="0" y="0"/>
          <a:ext cx="0" cy="0"/>
          <a:chOff x="0" y="0"/>
          <a:chExt cx="0" cy="0"/>
        </a:xfrm>
      </p:grpSpPr>
      <p:pic>
        <p:nvPicPr>
          <p:cNvPr id="26" name="Google Shape;26;p20"/>
          <p:cNvPicPr preferRelativeResize="0"/>
          <p:nvPr/>
        </p:nvPicPr>
        <p:blipFill rotWithShape="1">
          <a:blip r:embed="rId2">
            <a:alphaModFix/>
          </a:blip>
          <a:srcRect b="0" l="0" r="0" t="0"/>
          <a:stretch/>
        </p:blipFill>
        <p:spPr>
          <a:xfrm>
            <a:off x="6516688" y="1588"/>
            <a:ext cx="2627313" cy="6858000"/>
          </a:xfrm>
          <a:prstGeom prst="rect">
            <a:avLst/>
          </a:prstGeom>
          <a:noFill/>
          <a:ln>
            <a:noFill/>
          </a:ln>
        </p:spPr>
      </p:pic>
      <p:sp>
        <p:nvSpPr>
          <p:cNvPr id="27" name="Google Shape;27;p20"/>
          <p:cNvSpPr txBox="1"/>
          <p:nvPr>
            <p:ph idx="1" type="body"/>
          </p:nvPr>
        </p:nvSpPr>
        <p:spPr>
          <a:xfrm>
            <a:off x="467545" y="2420888"/>
            <a:ext cx="5040313" cy="576064"/>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None/>
              <a:defRPr>
                <a:solidFill>
                  <a:schemeClr val="dk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20"/>
          <p:cNvSpPr txBox="1"/>
          <p:nvPr>
            <p:ph idx="2" type="body"/>
          </p:nvPr>
        </p:nvSpPr>
        <p:spPr>
          <a:xfrm>
            <a:off x="468313" y="3213102"/>
            <a:ext cx="5040312" cy="576263"/>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None/>
              <a:defRPr>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9" name="Google Shape;29;p20"/>
          <p:cNvSpPr txBox="1"/>
          <p:nvPr>
            <p:ph idx="3" type="body"/>
          </p:nvPr>
        </p:nvSpPr>
        <p:spPr>
          <a:xfrm>
            <a:off x="468313" y="4076702"/>
            <a:ext cx="5040312" cy="720725"/>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Arial"/>
              <a:buNone/>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20"/>
          <p:cNvSpPr txBox="1"/>
          <p:nvPr/>
        </p:nvSpPr>
        <p:spPr>
          <a:xfrm>
            <a:off x="251520" y="505781"/>
            <a:ext cx="5918590" cy="5078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700">
                <a:solidFill>
                  <a:schemeClr val="dk1"/>
                </a:solidFill>
                <a:latin typeface="Arial"/>
                <a:ea typeface="Arial"/>
                <a:cs typeface="Arial"/>
                <a:sym typeface="Arial"/>
              </a:rPr>
              <a:t>Questions</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37" name="Shape 37"/>
        <p:cNvGrpSpPr/>
        <p:nvPr/>
      </p:nvGrpSpPr>
      <p:grpSpPr>
        <a:xfrm>
          <a:off x="0" y="0"/>
          <a:ext cx="0" cy="0"/>
          <a:chOff x="0" y="0"/>
          <a:chExt cx="0" cy="0"/>
        </a:xfrm>
      </p:grpSpPr>
      <p:sp>
        <p:nvSpPr>
          <p:cNvPr id="38" name="Google Shape;38;p22"/>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22"/>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40" name="Google Shape;40;p22"/>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2"/>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2"/>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3" name="Shape 43"/>
        <p:cNvGrpSpPr/>
        <p:nvPr/>
      </p:nvGrpSpPr>
      <p:grpSpPr>
        <a:xfrm>
          <a:off x="0" y="0"/>
          <a:ext cx="0" cy="0"/>
          <a:chOff x="0" y="0"/>
          <a:chExt cx="0" cy="0"/>
        </a:xfrm>
      </p:grpSpPr>
      <p:sp>
        <p:nvSpPr>
          <p:cNvPr id="44" name="Google Shape;44;p23"/>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2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3"/>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3"/>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3"/>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9" name="Shape 49"/>
        <p:cNvGrpSpPr/>
        <p:nvPr/>
      </p:nvGrpSpPr>
      <p:grpSpPr>
        <a:xfrm>
          <a:off x="0" y="0"/>
          <a:ext cx="0" cy="0"/>
          <a:chOff x="0" y="0"/>
          <a:chExt cx="0" cy="0"/>
        </a:xfrm>
      </p:grpSpPr>
      <p:sp>
        <p:nvSpPr>
          <p:cNvPr id="50" name="Google Shape;50;p24"/>
          <p:cNvSpPr txBox="1"/>
          <p:nvPr>
            <p:ph type="title"/>
          </p:nvPr>
        </p:nvSpPr>
        <p:spPr>
          <a:xfrm>
            <a:off x="623888" y="1709738"/>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4"/>
          <p:cNvSpPr txBox="1"/>
          <p:nvPr>
            <p:ph idx="1" type="body"/>
          </p:nvPr>
        </p:nvSpPr>
        <p:spPr>
          <a:xfrm>
            <a:off x="623888" y="4589463"/>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52" name="Google Shape;52;p24"/>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4"/>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4"/>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5" name="Shape 55"/>
        <p:cNvGrpSpPr/>
        <p:nvPr/>
      </p:nvGrpSpPr>
      <p:grpSpPr>
        <a:xfrm>
          <a:off x="0" y="0"/>
          <a:ext cx="0" cy="0"/>
          <a:chOff x="0" y="0"/>
          <a:chExt cx="0" cy="0"/>
        </a:xfrm>
      </p:grpSpPr>
      <p:sp>
        <p:nvSpPr>
          <p:cNvPr id="56" name="Google Shape;56;p25"/>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25"/>
          <p:cNvSpPr txBox="1"/>
          <p:nvPr>
            <p:ph idx="1" type="body"/>
          </p:nvPr>
        </p:nvSpPr>
        <p:spPr>
          <a:xfrm>
            <a:off x="628650" y="1825625"/>
            <a:ext cx="386715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25"/>
          <p:cNvSpPr txBox="1"/>
          <p:nvPr>
            <p:ph idx="2" type="body"/>
          </p:nvPr>
        </p:nvSpPr>
        <p:spPr>
          <a:xfrm>
            <a:off x="4648200" y="1825625"/>
            <a:ext cx="386715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25"/>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5"/>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5"/>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62" name="Shape 62"/>
        <p:cNvGrpSpPr/>
        <p:nvPr/>
      </p:nvGrpSpPr>
      <p:grpSpPr>
        <a:xfrm>
          <a:off x="0" y="0"/>
          <a:ext cx="0" cy="0"/>
          <a:chOff x="0" y="0"/>
          <a:chExt cx="0" cy="0"/>
        </a:xfrm>
      </p:grpSpPr>
      <p:sp>
        <p:nvSpPr>
          <p:cNvPr id="63" name="Google Shape;63;p26"/>
          <p:cNvSpPr txBox="1"/>
          <p:nvPr>
            <p:ph type="title"/>
          </p:nvPr>
        </p:nvSpPr>
        <p:spPr>
          <a:xfrm>
            <a:off x="630238"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26"/>
          <p:cNvSpPr txBox="1"/>
          <p:nvPr>
            <p:ph idx="1" type="body"/>
          </p:nvPr>
        </p:nvSpPr>
        <p:spPr>
          <a:xfrm>
            <a:off x="630238" y="1681163"/>
            <a:ext cx="386873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5" name="Google Shape;65;p26"/>
          <p:cNvSpPr txBox="1"/>
          <p:nvPr>
            <p:ph idx="2" type="body"/>
          </p:nvPr>
        </p:nvSpPr>
        <p:spPr>
          <a:xfrm>
            <a:off x="630238" y="2505075"/>
            <a:ext cx="386873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26"/>
          <p:cNvSpPr txBox="1"/>
          <p:nvPr>
            <p:ph idx="3" type="body"/>
          </p:nvPr>
        </p:nvSpPr>
        <p:spPr>
          <a:xfrm>
            <a:off x="4629150" y="1681163"/>
            <a:ext cx="38877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7" name="Google Shape;67;p26"/>
          <p:cNvSpPr txBox="1"/>
          <p:nvPr>
            <p:ph idx="4" type="body"/>
          </p:nvPr>
        </p:nvSpPr>
        <p:spPr>
          <a:xfrm>
            <a:off x="4629150" y="2505075"/>
            <a:ext cx="38877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26"/>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6"/>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6"/>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1" name="Shape 71"/>
        <p:cNvGrpSpPr/>
        <p:nvPr/>
      </p:nvGrpSpPr>
      <p:grpSpPr>
        <a:xfrm>
          <a:off x="0" y="0"/>
          <a:ext cx="0" cy="0"/>
          <a:chOff x="0" y="0"/>
          <a:chExt cx="0" cy="0"/>
        </a:xfrm>
      </p:grpSpPr>
      <p:sp>
        <p:nvSpPr>
          <p:cNvPr id="72" name="Google Shape;72;p27"/>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27"/>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7"/>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7"/>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11" Type="http://schemas.openxmlformats.org/officeDocument/2006/relationships/slideLayout" Target="../slideLayouts/slideLayout14.xml"/><Relationship Id="rId10" Type="http://schemas.openxmlformats.org/officeDocument/2006/relationships/slideLayout" Target="../slideLayouts/slideLayout13.xml"/><Relationship Id="rId12" Type="http://schemas.openxmlformats.org/officeDocument/2006/relationships/theme" Target="../theme/theme1.xml"/><Relationship Id="rId9" Type="http://schemas.openxmlformats.org/officeDocument/2006/relationships/slideLayout" Target="../slideLayouts/slideLayout12.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3300"/>
              <a:buFont typeface="Arial"/>
              <a:buNone/>
              <a:defRPr b="0" i="0" sz="33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7"/>
          <p:cNvSpPr txBox="1"/>
          <p:nvPr>
            <p:ph idx="1" type="body"/>
          </p:nvPr>
        </p:nvSpPr>
        <p:spPr>
          <a:xfrm>
            <a:off x="457200" y="1600202"/>
            <a:ext cx="8229600" cy="4525963"/>
          </a:xfrm>
          <a:prstGeom prst="rect">
            <a:avLst/>
          </a:prstGeom>
          <a:noFill/>
          <a:ln>
            <a:noFill/>
          </a:ln>
        </p:spPr>
        <p:txBody>
          <a:bodyPr anchorCtr="0" anchor="t" bIns="45700" lIns="91425" spcFirstLastPara="1" rIns="91425" wrap="square" tIns="45700">
            <a:norm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61950" lvl="1" marL="914400" marR="0" rtl="0" algn="l">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23850" lvl="3" marL="1828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4pPr>
            <a:lvl5pPr indent="-323850" lvl="4" marL="22860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2" name="Google Shape;12;p17"/>
          <p:cNvSpPr txBox="1"/>
          <p:nvPr>
            <p:ph idx="12" type="sldNum"/>
          </p:nvPr>
        </p:nvSpPr>
        <p:spPr>
          <a:xfrm>
            <a:off x="6553200" y="630932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Arial"/>
                <a:ea typeface="Arial"/>
                <a:cs typeface="Arial"/>
                <a:sym typeface="Arial"/>
              </a:defRPr>
            </a:lvl1pPr>
            <a:lvl2pPr indent="0" lvl="1" marL="0" marR="0" rtl="0" algn="r">
              <a:spcBef>
                <a:spcPts val="0"/>
              </a:spcBef>
              <a:buNone/>
              <a:defRPr b="0" i="0" sz="900" u="none" cap="none" strike="noStrike">
                <a:solidFill>
                  <a:srgbClr val="888888"/>
                </a:solidFill>
                <a:latin typeface="Arial"/>
                <a:ea typeface="Arial"/>
                <a:cs typeface="Arial"/>
                <a:sym typeface="Arial"/>
              </a:defRPr>
            </a:lvl2pPr>
            <a:lvl3pPr indent="0" lvl="2" marL="0" marR="0" rtl="0" algn="r">
              <a:spcBef>
                <a:spcPts val="0"/>
              </a:spcBef>
              <a:buNone/>
              <a:defRPr b="0" i="0" sz="900" u="none" cap="none" strike="noStrike">
                <a:solidFill>
                  <a:srgbClr val="888888"/>
                </a:solidFill>
                <a:latin typeface="Arial"/>
                <a:ea typeface="Arial"/>
                <a:cs typeface="Arial"/>
                <a:sym typeface="Arial"/>
              </a:defRPr>
            </a:lvl3pPr>
            <a:lvl4pPr indent="0" lvl="3" marL="0" marR="0" rtl="0" algn="r">
              <a:spcBef>
                <a:spcPts val="0"/>
              </a:spcBef>
              <a:buNone/>
              <a:defRPr b="0" i="0" sz="900" u="none" cap="none" strike="noStrike">
                <a:solidFill>
                  <a:srgbClr val="888888"/>
                </a:solidFill>
                <a:latin typeface="Arial"/>
                <a:ea typeface="Arial"/>
                <a:cs typeface="Arial"/>
                <a:sym typeface="Arial"/>
              </a:defRPr>
            </a:lvl4pPr>
            <a:lvl5pPr indent="0" lvl="4" marL="0" marR="0" rtl="0" algn="r">
              <a:spcBef>
                <a:spcPts val="0"/>
              </a:spcBef>
              <a:buNone/>
              <a:defRPr b="0" i="0" sz="900" u="none" cap="none" strike="noStrike">
                <a:solidFill>
                  <a:srgbClr val="888888"/>
                </a:solidFill>
                <a:latin typeface="Arial"/>
                <a:ea typeface="Arial"/>
                <a:cs typeface="Arial"/>
                <a:sym typeface="Arial"/>
              </a:defRPr>
            </a:lvl5pPr>
            <a:lvl6pPr indent="0" lvl="5" marL="0" marR="0" rtl="0" algn="r">
              <a:spcBef>
                <a:spcPts val="0"/>
              </a:spcBef>
              <a:buNone/>
              <a:defRPr b="0" i="0" sz="900" u="none" cap="none" strike="noStrike">
                <a:solidFill>
                  <a:srgbClr val="888888"/>
                </a:solidFill>
                <a:latin typeface="Arial"/>
                <a:ea typeface="Arial"/>
                <a:cs typeface="Arial"/>
                <a:sym typeface="Arial"/>
              </a:defRPr>
            </a:lvl6pPr>
            <a:lvl7pPr indent="0" lvl="6" marL="0" marR="0" rtl="0" algn="r">
              <a:spcBef>
                <a:spcPts val="0"/>
              </a:spcBef>
              <a:buNone/>
              <a:defRPr b="0" i="0" sz="900" u="none" cap="none" strike="noStrike">
                <a:solidFill>
                  <a:srgbClr val="888888"/>
                </a:solidFill>
                <a:latin typeface="Arial"/>
                <a:ea typeface="Arial"/>
                <a:cs typeface="Arial"/>
                <a:sym typeface="Arial"/>
              </a:defRPr>
            </a:lvl7pPr>
            <a:lvl8pPr indent="0" lvl="7" marL="0" marR="0" rtl="0" algn="r">
              <a:spcBef>
                <a:spcPts val="0"/>
              </a:spcBef>
              <a:buNone/>
              <a:defRPr b="0" i="0" sz="900" u="none" cap="none" strike="noStrike">
                <a:solidFill>
                  <a:srgbClr val="888888"/>
                </a:solidFill>
                <a:latin typeface="Arial"/>
                <a:ea typeface="Arial"/>
                <a:cs typeface="Arial"/>
                <a:sym typeface="Arial"/>
              </a:defRPr>
            </a:lvl8pPr>
            <a:lvl9pPr indent="0" lvl="8" marL="0" marR="0" rtl="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1" name="Shape 31"/>
        <p:cNvGrpSpPr/>
        <p:nvPr/>
      </p:nvGrpSpPr>
      <p:grpSpPr>
        <a:xfrm>
          <a:off x="0" y="0"/>
          <a:ext cx="0" cy="0"/>
          <a:chOff x="0" y="0"/>
          <a:chExt cx="0" cy="0"/>
        </a:xfrm>
      </p:grpSpPr>
      <p:sp>
        <p:nvSpPr>
          <p:cNvPr id="32" name="Google Shape;32;p21"/>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2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4" name="Google Shape;34;p21"/>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Google Shape;35;p21"/>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6" name="Google Shape;36;p21"/>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crukcancerintelligence.shinyapps.io/UKDataMa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infuse.ukdataservice.ac.uk/" TargetMode="External"/><Relationship Id="rId4" Type="http://schemas.openxmlformats.org/officeDocument/2006/relationships/hyperlink" Target="https://geoportal.statistics.gov.uk/"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leaflet-extras.github.io/leaflet-providers/preview/index.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
          <p:cNvSpPr txBox="1"/>
          <p:nvPr>
            <p:ph type="title"/>
          </p:nvPr>
        </p:nvSpPr>
        <p:spPr>
          <a:xfrm>
            <a:off x="251520" y="1772816"/>
            <a:ext cx="7272808" cy="1440159"/>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300"/>
              <a:buFont typeface="Arial"/>
              <a:buNone/>
            </a:pPr>
            <a:r>
              <a:rPr lang="en-GB"/>
              <a:t>Creating Maps in R with Leaflet</a:t>
            </a:r>
            <a:endParaRPr/>
          </a:p>
        </p:txBody>
      </p:sp>
      <p:sp>
        <p:nvSpPr>
          <p:cNvPr id="111" name="Google Shape;111;p1"/>
          <p:cNvSpPr txBox="1"/>
          <p:nvPr>
            <p:ph idx="1" type="subTitle"/>
          </p:nvPr>
        </p:nvSpPr>
        <p:spPr>
          <a:xfrm>
            <a:off x="304801" y="3717032"/>
            <a:ext cx="4032448" cy="68168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387"/>
              <a:buNone/>
            </a:pPr>
            <a:r>
              <a:rPr lang="en-GB" sz="1387"/>
              <a:t>Simon Parker</a:t>
            </a:r>
            <a:endParaRPr/>
          </a:p>
          <a:p>
            <a:pPr indent="0" lvl="0" marL="0" rtl="0" algn="l">
              <a:spcBef>
                <a:spcPts val="277"/>
              </a:spcBef>
              <a:spcAft>
                <a:spcPts val="0"/>
              </a:spcAft>
              <a:buClr>
                <a:schemeClr val="dk1"/>
              </a:buClr>
              <a:buSzPts val="1387"/>
              <a:buNone/>
            </a:pPr>
            <a:r>
              <a:rPr lang="en-GB" sz="1387"/>
              <a:t>Data Liaison Manager – Cancer Research UK</a:t>
            </a:r>
            <a:endParaRPr/>
          </a:p>
        </p:txBody>
      </p:sp>
      <p:sp>
        <p:nvSpPr>
          <p:cNvPr id="112" name="Google Shape;112;p1"/>
          <p:cNvSpPr txBox="1"/>
          <p:nvPr>
            <p:ph idx="2" type="body"/>
          </p:nvPr>
        </p:nvSpPr>
        <p:spPr>
          <a:xfrm>
            <a:off x="304801" y="4581128"/>
            <a:ext cx="3979863" cy="100846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500"/>
              <a:buNone/>
            </a:pPr>
            <a:r>
              <a:rPr lang="en-GB"/>
              <a:t>Essex Summer School 2020</a:t>
            </a:r>
            <a:endParaRPr/>
          </a:p>
          <a:p>
            <a:pPr indent="0" lvl="0" marL="0" rtl="0" algn="l">
              <a:spcBef>
                <a:spcPts val="300"/>
              </a:spcBef>
              <a:spcAft>
                <a:spcPts val="0"/>
              </a:spcAft>
              <a:buClr>
                <a:schemeClr val="dk1"/>
              </a:buClr>
              <a:buSzPts val="1500"/>
              <a:buNone/>
            </a:pPr>
            <a:r>
              <a:rPr lang="en-GB"/>
              <a:t>Day 2</a:t>
            </a:r>
            <a:endParaRPr/>
          </a:p>
        </p:txBody>
      </p:sp>
      <p:sp>
        <p:nvSpPr>
          <p:cNvPr id="113" name="Google Shape;113;p1"/>
          <p:cNvSpPr/>
          <p:nvPr/>
        </p:nvSpPr>
        <p:spPr>
          <a:xfrm>
            <a:off x="349536" y="6237312"/>
            <a:ext cx="5050904" cy="230832"/>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None/>
            </a:pPr>
            <a:r>
              <a:rPr b="0" i="0" lang="en-GB" sz="900" u="none" cap="none" strike="noStrike">
                <a:solidFill>
                  <a:srgbClr val="000000"/>
                </a:solidFill>
                <a:latin typeface="Arial"/>
                <a:ea typeface="Arial"/>
                <a:cs typeface="Arial"/>
                <a:sym typeface="Arial"/>
              </a:rPr>
              <a:t>Copyright © [year] UK Data Service. Created by [Organisation], [Institution]</a:t>
            </a:r>
            <a:endParaRPr sz="90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0"/>
          <p:cNvSpPr txBox="1"/>
          <p:nvPr>
            <p:ph type="title"/>
          </p:nvPr>
        </p:nvSpPr>
        <p:spPr>
          <a:xfrm>
            <a:off x="251520" y="26064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600"/>
              <a:buFont typeface="Arial"/>
              <a:buNone/>
            </a:pPr>
            <a:r>
              <a:rPr lang="en-GB"/>
              <a:t>Chloropleths</a:t>
            </a:r>
            <a:endParaRPr/>
          </a:p>
        </p:txBody>
      </p:sp>
      <p:sp>
        <p:nvSpPr>
          <p:cNvPr id="167" name="Google Shape;167;p10"/>
          <p:cNvSpPr txBox="1"/>
          <p:nvPr>
            <p:ph idx="1" type="body"/>
          </p:nvPr>
        </p:nvSpPr>
        <p:spPr>
          <a:xfrm>
            <a:off x="285225" y="1643459"/>
            <a:ext cx="8229600" cy="514116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333333"/>
              </a:buClr>
              <a:buSzPts val="1800"/>
              <a:buNone/>
            </a:pPr>
            <a:r>
              <a:rPr b="0" i="0" lang="en-GB">
                <a:solidFill>
                  <a:srgbClr val="333333"/>
                </a:solidFill>
                <a:latin typeface="Arial"/>
                <a:ea typeface="Arial"/>
                <a:cs typeface="Arial"/>
                <a:sym typeface="Arial"/>
              </a:rPr>
              <a:t>Now we will move on to chloropleths (sometimes called heatmaps). These are slightly more complicated as rather than displaying data at a particular point, we are now be showing data for a particular region. To make these work we will usually have to use a shapefile. A shapefile is actually a collection of files used in combination to map geographic areas. </a:t>
            </a:r>
            <a:endParaRPr/>
          </a:p>
          <a:p>
            <a:pPr indent="0" lvl="0" marL="0" rtl="0" algn="l">
              <a:spcBef>
                <a:spcPts val="360"/>
              </a:spcBef>
              <a:spcAft>
                <a:spcPts val="0"/>
              </a:spcAft>
              <a:buClr>
                <a:schemeClr val="dk1"/>
              </a:buClr>
              <a:buSzPts val="1800"/>
              <a:buNone/>
            </a:pPr>
            <a:r>
              <a:t/>
            </a:r>
            <a:endParaRPr b="0" i="0">
              <a:solidFill>
                <a:srgbClr val="333333"/>
              </a:solidFill>
              <a:latin typeface="Arial"/>
              <a:ea typeface="Arial"/>
              <a:cs typeface="Arial"/>
              <a:sym typeface="Arial"/>
            </a:endParaRPr>
          </a:p>
          <a:p>
            <a:pPr indent="0" lvl="0" marL="0" rtl="0" algn="l">
              <a:spcBef>
                <a:spcPts val="360"/>
              </a:spcBef>
              <a:spcAft>
                <a:spcPts val="0"/>
              </a:spcAft>
              <a:buClr>
                <a:srgbClr val="333333"/>
              </a:buClr>
              <a:buSzPts val="1800"/>
              <a:buNone/>
            </a:pPr>
            <a:r>
              <a:rPr b="0" i="0" lang="en-GB">
                <a:solidFill>
                  <a:srgbClr val="333333"/>
                </a:solidFill>
                <a:latin typeface="Arial"/>
                <a:ea typeface="Arial"/>
                <a:cs typeface="Arial"/>
                <a:sym typeface="Arial"/>
              </a:rPr>
              <a:t>The first step for this work is to install a few new packages to help us work with shapefiles.</a:t>
            </a:r>
            <a:endParaRPr/>
          </a:p>
          <a:p>
            <a:pPr indent="0" lvl="0" marL="0" rtl="0" algn="l">
              <a:spcBef>
                <a:spcPts val="360"/>
              </a:spcBef>
              <a:spcAft>
                <a:spcPts val="0"/>
              </a:spcAft>
              <a:buClr>
                <a:schemeClr val="dk1"/>
              </a:buClr>
              <a:buSzPts val="1800"/>
              <a:buNone/>
            </a:pPr>
            <a:r>
              <a:t/>
            </a:r>
            <a:endParaRPr>
              <a:solidFill>
                <a:srgbClr val="333333"/>
              </a:solidFill>
              <a:latin typeface="Arial"/>
              <a:ea typeface="Arial"/>
              <a:cs typeface="Arial"/>
              <a:sym typeface="Arial"/>
            </a:endParaRPr>
          </a:p>
          <a:p>
            <a:pPr indent="0" lvl="0" marL="0" rtl="0" algn="l">
              <a:spcBef>
                <a:spcPts val="280"/>
              </a:spcBef>
              <a:spcAft>
                <a:spcPts val="0"/>
              </a:spcAft>
              <a:buClr>
                <a:srgbClr val="333333"/>
              </a:buClr>
              <a:buSzPts val="1400"/>
              <a:buNone/>
            </a:pPr>
            <a:r>
              <a:rPr b="0" i="0" lang="en-GB" sz="1400">
                <a:solidFill>
                  <a:srgbClr val="333333"/>
                </a:solidFill>
                <a:latin typeface="Arial"/>
                <a:ea typeface="Arial"/>
                <a:cs typeface="Arial"/>
                <a:sym typeface="Arial"/>
              </a:rPr>
              <a:t>	install.packages(“rgdal”)</a:t>
            </a:r>
            <a:endParaRPr/>
          </a:p>
          <a:p>
            <a:pPr indent="0" lvl="0" marL="0" rtl="0" algn="l">
              <a:spcBef>
                <a:spcPts val="280"/>
              </a:spcBef>
              <a:spcAft>
                <a:spcPts val="0"/>
              </a:spcAft>
              <a:buClr>
                <a:srgbClr val="333333"/>
              </a:buClr>
              <a:buSzPts val="1400"/>
              <a:buNone/>
            </a:pPr>
            <a:r>
              <a:rPr b="0" i="0" lang="en-GB" sz="1400">
                <a:solidFill>
                  <a:srgbClr val="333333"/>
                </a:solidFill>
                <a:latin typeface="Arial"/>
                <a:ea typeface="Arial"/>
                <a:cs typeface="Arial"/>
                <a:sym typeface="Arial"/>
              </a:rPr>
              <a:t>	</a:t>
            </a:r>
            <a:r>
              <a:rPr lang="en-GB" sz="1400">
                <a:solidFill>
                  <a:srgbClr val="333333"/>
                </a:solidFill>
              </a:rPr>
              <a:t>install.packages</a:t>
            </a:r>
            <a:r>
              <a:rPr b="0" i="0" lang="en-GB" sz="1400">
                <a:solidFill>
                  <a:srgbClr val="333333"/>
                </a:solidFill>
                <a:latin typeface="Arial"/>
                <a:ea typeface="Arial"/>
                <a:cs typeface="Arial"/>
                <a:sym typeface="Arial"/>
              </a:rPr>
              <a:t>(“sp”)</a:t>
            </a:r>
            <a:endParaRPr/>
          </a:p>
          <a:p>
            <a:pPr indent="0" lvl="0" marL="0" rtl="0" algn="l">
              <a:spcBef>
                <a:spcPts val="280"/>
              </a:spcBef>
              <a:spcAft>
                <a:spcPts val="0"/>
              </a:spcAft>
              <a:buClr>
                <a:srgbClr val="333333"/>
              </a:buClr>
              <a:buSzPts val="1400"/>
              <a:buNone/>
            </a:pPr>
            <a:r>
              <a:rPr b="0" i="0" lang="en-GB" sz="1400">
                <a:solidFill>
                  <a:srgbClr val="333333"/>
                </a:solidFill>
                <a:latin typeface="Arial"/>
                <a:ea typeface="Arial"/>
                <a:cs typeface="Arial"/>
                <a:sym typeface="Arial"/>
              </a:rPr>
              <a:t>	</a:t>
            </a:r>
            <a:r>
              <a:rPr lang="en-GB" sz="1400">
                <a:solidFill>
                  <a:srgbClr val="333333"/>
                </a:solidFill>
              </a:rPr>
              <a:t>install.packages</a:t>
            </a:r>
            <a:r>
              <a:rPr b="0" i="0" lang="en-GB" sz="1400">
                <a:solidFill>
                  <a:srgbClr val="333333"/>
                </a:solidFill>
                <a:latin typeface="Arial"/>
                <a:ea typeface="Arial"/>
                <a:cs typeface="Arial"/>
                <a:sym typeface="Arial"/>
              </a:rPr>
              <a:t>(“spdplyr”)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1"/>
          <p:cNvSpPr txBox="1"/>
          <p:nvPr>
            <p:ph type="title"/>
          </p:nvPr>
        </p:nvSpPr>
        <p:spPr>
          <a:xfrm>
            <a:off x="251520" y="26064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600"/>
              <a:buFont typeface="Arial"/>
              <a:buNone/>
            </a:pPr>
            <a:r>
              <a:rPr lang="en-GB"/>
              <a:t>Loading the shapefile</a:t>
            </a:r>
            <a:endParaRPr/>
          </a:p>
        </p:txBody>
      </p:sp>
      <p:sp>
        <p:nvSpPr>
          <p:cNvPr id="173" name="Google Shape;173;p11"/>
          <p:cNvSpPr txBox="1"/>
          <p:nvPr>
            <p:ph idx="1" type="body"/>
          </p:nvPr>
        </p:nvSpPr>
        <p:spPr>
          <a:xfrm>
            <a:off x="285225" y="1643459"/>
            <a:ext cx="8229600" cy="5141168"/>
          </a:xfrm>
          <a:prstGeom prst="rect">
            <a:avLst/>
          </a:prstGeom>
          <a:noFill/>
          <a:ln>
            <a:noFill/>
          </a:ln>
        </p:spPr>
        <p:txBody>
          <a:bodyPr anchorCtr="0" anchor="t" bIns="45700" lIns="91425" spcFirstLastPara="1" rIns="91425" wrap="square" tIns="45700">
            <a:normAutofit/>
          </a:bodyPr>
          <a:lstStyle/>
          <a:p>
            <a:pPr indent="0" lvl="0" marL="457200" rtl="0" algn="l">
              <a:spcBef>
                <a:spcPts val="0"/>
              </a:spcBef>
              <a:spcAft>
                <a:spcPts val="0"/>
              </a:spcAft>
              <a:buClr>
                <a:schemeClr val="dk1"/>
              </a:buClr>
              <a:buSzPts val="1400"/>
              <a:buNone/>
            </a:pPr>
            <a:r>
              <a:rPr lang="en-GB" sz="1400"/>
              <a:t>LAD &lt;- readOGR(dsn = "./</a:t>
            </a:r>
            <a:r>
              <a:rPr lang="en-GB" sz="1400">
                <a:solidFill>
                  <a:srgbClr val="FF0000"/>
                </a:solidFill>
              </a:rPr>
              <a:t>Path</a:t>
            </a:r>
            <a:r>
              <a:rPr lang="en-GB" sz="1400"/>
              <a:t>", </a:t>
            </a:r>
            <a:endParaRPr sz="1400"/>
          </a:p>
          <a:p>
            <a:pPr indent="0" lvl="0" marL="914400" rtl="0" algn="l">
              <a:spcBef>
                <a:spcPts val="0"/>
              </a:spcBef>
              <a:spcAft>
                <a:spcPts val="0"/>
              </a:spcAft>
              <a:buClr>
                <a:schemeClr val="dk1"/>
              </a:buClr>
              <a:buSzPts val="1400"/>
              <a:buNone/>
            </a:pPr>
            <a:r>
              <a:rPr lang="en-GB" sz="1400"/>
              <a:t>   layer = "Local_Authority_Districts__December_2011__Boundaries_EW_BGC",</a:t>
            </a:r>
            <a:endParaRPr sz="1400"/>
          </a:p>
          <a:p>
            <a:pPr indent="0" lvl="0" marL="914400" rtl="0" algn="l">
              <a:spcBef>
                <a:spcPts val="0"/>
              </a:spcBef>
              <a:spcAft>
                <a:spcPts val="0"/>
              </a:spcAft>
              <a:buClr>
                <a:schemeClr val="dk1"/>
              </a:buClr>
              <a:buSzPts val="1400"/>
              <a:buNone/>
            </a:pPr>
            <a:r>
              <a:rPr lang="en-GB" sz="1400"/>
              <a:t>   verbose = FALSE)</a:t>
            </a:r>
            <a:endParaRPr/>
          </a:p>
          <a:p>
            <a:pPr indent="0" lvl="0" marL="0" rtl="0" algn="l">
              <a:spcBef>
                <a:spcPts val="360"/>
              </a:spcBef>
              <a:spcAft>
                <a:spcPts val="0"/>
              </a:spcAft>
              <a:buClr>
                <a:schemeClr val="dk1"/>
              </a:buClr>
              <a:buSzPts val="1800"/>
              <a:buNone/>
            </a:pPr>
            <a:r>
              <a:t/>
            </a:r>
            <a:endParaRPr/>
          </a:p>
          <a:p>
            <a:pPr indent="0" lvl="0" marL="0" rtl="0" algn="l">
              <a:spcBef>
                <a:spcPts val="360"/>
              </a:spcBef>
              <a:spcAft>
                <a:spcPts val="0"/>
              </a:spcAft>
              <a:buClr>
                <a:schemeClr val="dk1"/>
              </a:buClr>
              <a:buSzPts val="1800"/>
              <a:buNone/>
            </a:pPr>
            <a:r>
              <a:rPr lang="en-GB"/>
              <a:t>readOGR is part of the </a:t>
            </a:r>
            <a:r>
              <a:rPr lang="en-GB">
                <a:solidFill>
                  <a:srgbClr val="FF0000"/>
                </a:solidFill>
              </a:rPr>
              <a:t>rgdal</a:t>
            </a:r>
            <a:r>
              <a:rPr lang="en-GB"/>
              <a:t> package.</a:t>
            </a:r>
            <a:endParaRPr/>
          </a:p>
          <a:p>
            <a:pPr indent="0" lvl="0" marL="0" rtl="0" algn="l">
              <a:spcBef>
                <a:spcPts val="360"/>
              </a:spcBef>
              <a:spcAft>
                <a:spcPts val="0"/>
              </a:spcAft>
              <a:buClr>
                <a:schemeClr val="dk1"/>
              </a:buClr>
              <a:buSzPts val="1800"/>
              <a:buNone/>
            </a:pPr>
            <a:r>
              <a:t/>
            </a:r>
            <a:endParaRPr/>
          </a:p>
          <a:p>
            <a:pPr indent="0" lvl="0" marL="0" rtl="0" algn="l">
              <a:spcBef>
                <a:spcPts val="360"/>
              </a:spcBef>
              <a:spcAft>
                <a:spcPts val="0"/>
              </a:spcAft>
              <a:buClr>
                <a:schemeClr val="dk1"/>
              </a:buClr>
              <a:buSzPts val="1800"/>
              <a:buNone/>
            </a:pPr>
            <a:r>
              <a:rPr lang="en-GB"/>
              <a:t>As shapefiles are made up of multiple files we use </a:t>
            </a:r>
            <a:r>
              <a:rPr i="1" lang="en-GB"/>
              <a:t>dsn</a:t>
            </a:r>
            <a:r>
              <a:rPr lang="en-GB"/>
              <a:t> to specify the data source name, this is the folder in which the shapefiles can be found. The </a:t>
            </a:r>
            <a:r>
              <a:rPr i="1" lang="en-GB"/>
              <a:t>layer</a:t>
            </a:r>
            <a:r>
              <a:rPr lang="en-GB"/>
              <a:t> argument instructs R to pick up all files in the </a:t>
            </a:r>
            <a:r>
              <a:rPr i="1" lang="en-GB"/>
              <a:t>dsn</a:t>
            </a:r>
            <a:r>
              <a:rPr lang="en-GB"/>
              <a:t> that have the characters in their filename.</a:t>
            </a:r>
            <a:endParaRPr/>
          </a:p>
          <a:p>
            <a:pPr indent="0" lvl="0" marL="0" rtl="0" algn="l">
              <a:spcBef>
                <a:spcPts val="360"/>
              </a:spcBef>
              <a:spcAft>
                <a:spcPts val="0"/>
              </a:spcAft>
              <a:buClr>
                <a:schemeClr val="dk1"/>
              </a:buClr>
              <a:buSzPts val="1800"/>
              <a:buNone/>
            </a:pPr>
            <a:r>
              <a:t/>
            </a:r>
            <a:endParaRPr/>
          </a:p>
          <a:p>
            <a:pPr indent="0" lvl="0" marL="0" rtl="0" algn="l">
              <a:spcBef>
                <a:spcPts val="360"/>
              </a:spcBef>
              <a:spcAft>
                <a:spcPts val="0"/>
              </a:spcAft>
              <a:buClr>
                <a:schemeClr val="dk1"/>
              </a:buClr>
              <a:buSzPts val="1800"/>
              <a:buNone/>
            </a:pPr>
            <a:r>
              <a:rPr lang="en-GB"/>
              <a:t>We can use </a:t>
            </a:r>
            <a:r>
              <a:rPr i="1" lang="en-GB"/>
              <a:t>str</a:t>
            </a:r>
            <a:r>
              <a:rPr lang="en-GB"/>
              <a:t> to inspect the shapefile to get a clearer view of the data inside the shapefile.</a:t>
            </a:r>
            <a:endParaRPr/>
          </a:p>
          <a:p>
            <a:pPr indent="0" lvl="0" marL="0" rtl="0" algn="l">
              <a:spcBef>
                <a:spcPts val="360"/>
              </a:spcBef>
              <a:spcAft>
                <a:spcPts val="0"/>
              </a:spcAft>
              <a:buClr>
                <a:schemeClr val="dk1"/>
              </a:buClr>
              <a:buSzPts val="1800"/>
              <a:buNone/>
            </a:pPr>
            <a:r>
              <a:t/>
            </a:r>
            <a:endParaRPr/>
          </a:p>
          <a:p>
            <a:pPr indent="0" lvl="0" marL="0" rtl="0" algn="l">
              <a:spcBef>
                <a:spcPts val="280"/>
              </a:spcBef>
              <a:spcAft>
                <a:spcPts val="0"/>
              </a:spcAft>
              <a:buClr>
                <a:schemeClr val="dk1"/>
              </a:buClr>
              <a:buSzPts val="1400"/>
              <a:buNone/>
            </a:pPr>
            <a:r>
              <a:rPr lang="en-GB" sz="1400"/>
              <a:t>	str(LAD, max.level = 3, list.len = 8)</a:t>
            </a:r>
            <a:endParaRPr sz="1400"/>
          </a:p>
          <a:p>
            <a:pPr indent="0" lvl="0" marL="0" rtl="0" algn="l">
              <a:spcBef>
                <a:spcPts val="360"/>
              </a:spcBef>
              <a:spcAft>
                <a:spcPts val="0"/>
              </a:spcAft>
              <a:buClr>
                <a:schemeClr val="dk1"/>
              </a:buClr>
              <a:buSzPts val="1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12"/>
          <p:cNvSpPr txBox="1"/>
          <p:nvPr>
            <p:ph type="title"/>
          </p:nvPr>
        </p:nvSpPr>
        <p:spPr>
          <a:xfrm>
            <a:off x="251520" y="26064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600"/>
              <a:buFont typeface="Arial"/>
              <a:buNone/>
            </a:pPr>
            <a:r>
              <a:rPr lang="en-GB"/>
              <a:t>Preparing the shapefile</a:t>
            </a:r>
            <a:endParaRPr/>
          </a:p>
        </p:txBody>
      </p:sp>
      <p:sp>
        <p:nvSpPr>
          <p:cNvPr id="179" name="Google Shape;179;p12"/>
          <p:cNvSpPr txBox="1"/>
          <p:nvPr>
            <p:ph idx="1" type="body"/>
          </p:nvPr>
        </p:nvSpPr>
        <p:spPr>
          <a:xfrm>
            <a:off x="285225" y="1643459"/>
            <a:ext cx="8229600" cy="514116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800"/>
              <a:buNone/>
            </a:pPr>
            <a:r>
              <a:rPr lang="en-GB"/>
              <a:t>Shapefiles need to have the map projection that Leaflet is expecting in order to display correctly. We can use the following code to set our shapefile to have the right projection:</a:t>
            </a:r>
            <a:endParaRPr/>
          </a:p>
          <a:p>
            <a:pPr indent="0" lvl="0" marL="0" rtl="0" algn="l">
              <a:spcBef>
                <a:spcPts val="360"/>
              </a:spcBef>
              <a:spcAft>
                <a:spcPts val="0"/>
              </a:spcAft>
              <a:buClr>
                <a:schemeClr val="dk1"/>
              </a:buClr>
              <a:buSzPts val="1800"/>
              <a:buNone/>
            </a:pPr>
            <a:r>
              <a:t/>
            </a:r>
            <a:endParaRPr/>
          </a:p>
          <a:p>
            <a:pPr indent="0" lvl="0" marL="0" rtl="0" algn="l">
              <a:spcBef>
                <a:spcPts val="280"/>
              </a:spcBef>
              <a:spcAft>
                <a:spcPts val="0"/>
              </a:spcAft>
              <a:buClr>
                <a:schemeClr val="dk1"/>
              </a:buClr>
              <a:buSzPts val="1400"/>
              <a:buNone/>
            </a:pPr>
            <a:r>
              <a:rPr lang="en-GB" sz="1400"/>
              <a:t>	PRO &lt;- CRS('+proj=longlat +datum=WGS84 +ellps = WGS84 +towgs84 = 0,0,0’)</a:t>
            </a:r>
            <a:endParaRPr/>
          </a:p>
          <a:p>
            <a:pPr indent="0" lvl="0" marL="0" rtl="0" algn="l">
              <a:spcBef>
                <a:spcPts val="280"/>
              </a:spcBef>
              <a:spcAft>
                <a:spcPts val="0"/>
              </a:spcAft>
              <a:buClr>
                <a:schemeClr val="dk1"/>
              </a:buClr>
              <a:buSzPts val="1400"/>
              <a:buNone/>
            </a:pPr>
            <a:r>
              <a:rPr lang="en-GB" sz="1400"/>
              <a:t>	LAD &lt;- spTransform(LAD, PRO)</a:t>
            </a:r>
            <a:endParaRPr/>
          </a:p>
          <a:p>
            <a:pPr indent="0" lvl="0" marL="0" rtl="0" algn="l">
              <a:spcBef>
                <a:spcPts val="360"/>
              </a:spcBef>
              <a:spcAft>
                <a:spcPts val="0"/>
              </a:spcAft>
              <a:buClr>
                <a:schemeClr val="dk1"/>
              </a:buClr>
              <a:buSzPts val="1800"/>
              <a:buNone/>
            </a:pPr>
            <a:r>
              <a:t/>
            </a:r>
            <a:endParaRPr/>
          </a:p>
          <a:p>
            <a:pPr indent="0" lvl="0" marL="0" rtl="0" algn="l">
              <a:spcBef>
                <a:spcPts val="360"/>
              </a:spcBef>
              <a:spcAft>
                <a:spcPts val="0"/>
              </a:spcAft>
              <a:buClr>
                <a:schemeClr val="dk1"/>
              </a:buClr>
              <a:buSzPts val="1800"/>
              <a:buNone/>
            </a:pPr>
            <a:r>
              <a:rPr lang="en-GB"/>
              <a:t>Now we can import our data. This data records the number of people who self-reported their general health in the 2011 census by local authority district :</a:t>
            </a:r>
            <a:endParaRPr/>
          </a:p>
          <a:p>
            <a:pPr indent="0" lvl="0" marL="0" rtl="0" algn="l">
              <a:spcBef>
                <a:spcPts val="360"/>
              </a:spcBef>
              <a:spcAft>
                <a:spcPts val="0"/>
              </a:spcAft>
              <a:buClr>
                <a:schemeClr val="dk1"/>
              </a:buClr>
              <a:buSzPts val="1800"/>
              <a:buNone/>
            </a:pPr>
            <a:r>
              <a:t/>
            </a:r>
            <a:endParaRPr/>
          </a:p>
          <a:p>
            <a:pPr indent="0" lvl="0" marL="0" rtl="0" algn="l">
              <a:spcBef>
                <a:spcPts val="280"/>
              </a:spcBef>
              <a:spcAft>
                <a:spcPts val="0"/>
              </a:spcAft>
              <a:buClr>
                <a:schemeClr val="dk1"/>
              </a:buClr>
              <a:buSzPts val="1400"/>
              <a:buNone/>
            </a:pPr>
            <a:r>
              <a:rPr lang="en-GB" sz="1400"/>
              <a:t>	GenHealth &lt;- read_csv("GenHealth.csv")</a:t>
            </a:r>
            <a:endParaRPr/>
          </a:p>
          <a:p>
            <a:pPr indent="0" lvl="0" marL="0" rtl="0" algn="l">
              <a:spcBef>
                <a:spcPts val="360"/>
              </a:spcBef>
              <a:spcAft>
                <a:spcPts val="0"/>
              </a:spcAft>
              <a:buClr>
                <a:schemeClr val="dk1"/>
              </a:buClr>
              <a:buSzPts val="1800"/>
              <a:buNone/>
            </a:pPr>
            <a:r>
              <a:t/>
            </a:r>
            <a:endParaRPr/>
          </a:p>
          <a:p>
            <a:pPr indent="0" lvl="0" marL="0" rtl="0" algn="l">
              <a:spcBef>
                <a:spcPts val="360"/>
              </a:spcBef>
              <a:spcAft>
                <a:spcPts val="0"/>
              </a:spcAft>
              <a:buClr>
                <a:schemeClr val="dk1"/>
              </a:buClr>
              <a:buSzPts val="1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13"/>
          <p:cNvSpPr txBox="1"/>
          <p:nvPr>
            <p:ph type="title"/>
          </p:nvPr>
        </p:nvSpPr>
        <p:spPr>
          <a:xfrm>
            <a:off x="251520" y="26064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600"/>
              <a:buFont typeface="Arial"/>
              <a:buNone/>
            </a:pPr>
            <a:r>
              <a:rPr lang="en-GB"/>
              <a:t>Preparing our data</a:t>
            </a:r>
            <a:endParaRPr/>
          </a:p>
        </p:txBody>
      </p:sp>
      <p:sp>
        <p:nvSpPr>
          <p:cNvPr id="185" name="Google Shape;185;p13"/>
          <p:cNvSpPr txBox="1"/>
          <p:nvPr>
            <p:ph idx="1" type="body"/>
          </p:nvPr>
        </p:nvSpPr>
        <p:spPr>
          <a:xfrm>
            <a:off x="285225" y="1643459"/>
            <a:ext cx="8229600" cy="514116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800"/>
              <a:buNone/>
            </a:pPr>
            <a:r>
              <a:rPr lang="en-GB"/>
              <a:t>Exercise: Create a new variable ‘BadHealth’. This will present the percentage of people who reported bad or very bad health for the local authority district.</a:t>
            </a:r>
            <a:endParaRPr/>
          </a:p>
          <a:p>
            <a:pPr indent="0" lvl="0" marL="0" rtl="0" algn="l">
              <a:spcBef>
                <a:spcPts val="320"/>
              </a:spcBef>
              <a:spcAft>
                <a:spcPts val="0"/>
              </a:spcAft>
              <a:buClr>
                <a:schemeClr val="dk1"/>
              </a:buClr>
              <a:buSzPts val="1600"/>
              <a:buNone/>
            </a:pPr>
            <a:r>
              <a:t/>
            </a:r>
            <a:endParaRPr sz="1600"/>
          </a:p>
          <a:p>
            <a:pPr indent="0" lvl="0" marL="0" rtl="0" algn="l">
              <a:spcBef>
                <a:spcPts val="320"/>
              </a:spcBef>
              <a:spcAft>
                <a:spcPts val="0"/>
              </a:spcAft>
              <a:buClr>
                <a:schemeClr val="dk1"/>
              </a:buClr>
              <a:buSzPts val="1600"/>
              <a:buNone/>
            </a:pPr>
            <a:r>
              <a:rPr lang="en-GB" sz="1600"/>
              <a:t>	</a:t>
            </a:r>
            <a:r>
              <a:rPr lang="en-GB" sz="1400"/>
              <a:t>GenHealth &lt;- GenHealth %&gt;% mutate(Total = select(.,`General health : Very 					  	    good health`:`General health : Very bad health` ) %&gt;% </a:t>
            </a:r>
            <a:endParaRPr/>
          </a:p>
          <a:p>
            <a:pPr indent="0" lvl="0" marL="0" rtl="0" algn="l">
              <a:spcBef>
                <a:spcPts val="280"/>
              </a:spcBef>
              <a:spcAft>
                <a:spcPts val="0"/>
              </a:spcAft>
              <a:buClr>
                <a:schemeClr val="dk1"/>
              </a:buClr>
              <a:buSzPts val="1400"/>
              <a:buNone/>
            </a:pPr>
            <a:r>
              <a:rPr lang="en-GB" sz="1400"/>
              <a:t>		  	    rowSums(na.rm = TRUE))</a:t>
            </a:r>
            <a:endParaRPr/>
          </a:p>
          <a:p>
            <a:pPr indent="0" lvl="0" marL="0" rtl="0" algn="l">
              <a:spcBef>
                <a:spcPts val="280"/>
              </a:spcBef>
              <a:spcAft>
                <a:spcPts val="0"/>
              </a:spcAft>
              <a:buClr>
                <a:schemeClr val="dk1"/>
              </a:buClr>
              <a:buSzPts val="1400"/>
              <a:buNone/>
            </a:pPr>
            <a:r>
              <a:t/>
            </a:r>
            <a:endParaRPr sz="1400"/>
          </a:p>
          <a:p>
            <a:pPr indent="0" lvl="0" marL="0" rtl="0" algn="l">
              <a:spcBef>
                <a:spcPts val="280"/>
              </a:spcBef>
              <a:spcAft>
                <a:spcPts val="0"/>
              </a:spcAft>
              <a:buClr>
                <a:schemeClr val="dk1"/>
              </a:buClr>
              <a:buSzPts val="1400"/>
              <a:buNone/>
            </a:pPr>
            <a:r>
              <a:rPr lang="en-GB" sz="1400"/>
              <a:t>	GenHealth &lt;- GenHealth %&gt;% mutate(BadHealth = (((`General health : Bad health`+					    `General health : Very bad health`) / Total) * 100)</a:t>
            </a:r>
            <a:endParaRPr/>
          </a:p>
          <a:p>
            <a:pPr indent="0" lvl="0" marL="0" rtl="0" algn="l">
              <a:spcBef>
                <a:spcPts val="320"/>
              </a:spcBef>
              <a:spcAft>
                <a:spcPts val="0"/>
              </a:spcAft>
              <a:buClr>
                <a:schemeClr val="dk1"/>
              </a:buClr>
              <a:buSzPts val="1600"/>
              <a:buNone/>
            </a:pPr>
            <a:r>
              <a:t/>
            </a:r>
            <a:endParaRPr sz="1600"/>
          </a:p>
          <a:p>
            <a:pPr indent="0" lvl="0" marL="0" rtl="0" algn="l">
              <a:spcBef>
                <a:spcPts val="320"/>
              </a:spcBef>
              <a:spcAft>
                <a:spcPts val="0"/>
              </a:spcAft>
              <a:buClr>
                <a:schemeClr val="dk1"/>
              </a:buClr>
              <a:buSzPts val="1600"/>
              <a:buNone/>
            </a:pPr>
            <a:r>
              <a:rPr lang="en-GB" sz="1600"/>
              <a:t>Now we can merge our GenHealth dataframe with the LAD shapefile:</a:t>
            </a:r>
            <a:endParaRPr/>
          </a:p>
          <a:p>
            <a:pPr indent="0" lvl="0" marL="0" rtl="0" algn="l">
              <a:spcBef>
                <a:spcPts val="320"/>
              </a:spcBef>
              <a:spcAft>
                <a:spcPts val="0"/>
              </a:spcAft>
              <a:buClr>
                <a:schemeClr val="dk1"/>
              </a:buClr>
              <a:buSzPts val="1600"/>
              <a:buNone/>
            </a:pPr>
            <a:r>
              <a:t/>
            </a:r>
            <a:endParaRPr sz="1600"/>
          </a:p>
          <a:p>
            <a:pPr indent="0" lvl="0" marL="0" rtl="0" algn="l">
              <a:spcBef>
                <a:spcPts val="280"/>
              </a:spcBef>
              <a:spcAft>
                <a:spcPts val="0"/>
              </a:spcAft>
              <a:buClr>
                <a:schemeClr val="dk1"/>
              </a:buClr>
              <a:buSzPts val="1400"/>
              <a:buNone/>
            </a:pPr>
            <a:r>
              <a:rPr lang="en-GB" sz="1400"/>
              <a:t>	healthmap &lt;- merge(LAD, GenHealth, by = "lad11cd")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14"/>
          <p:cNvSpPr txBox="1"/>
          <p:nvPr>
            <p:ph type="title"/>
          </p:nvPr>
        </p:nvSpPr>
        <p:spPr>
          <a:xfrm>
            <a:off x="251520" y="26064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600"/>
              <a:buFont typeface="Arial"/>
              <a:buNone/>
            </a:pPr>
            <a:r>
              <a:rPr lang="en-GB"/>
              <a:t>Producing our chloropleth</a:t>
            </a:r>
            <a:endParaRPr/>
          </a:p>
        </p:txBody>
      </p:sp>
      <p:sp>
        <p:nvSpPr>
          <p:cNvPr id="191" name="Google Shape;191;p14"/>
          <p:cNvSpPr txBox="1"/>
          <p:nvPr>
            <p:ph idx="1" type="body"/>
          </p:nvPr>
        </p:nvSpPr>
        <p:spPr>
          <a:xfrm>
            <a:off x="285225" y="1643459"/>
            <a:ext cx="8229600" cy="514116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800"/>
              <a:buNone/>
            </a:pPr>
            <a:r>
              <a:rPr lang="en-GB"/>
              <a:t>We will use colorBin to produce a new colour palette for this map. Use quantile(healthmap$BadHealth) to help decide on suitable cuts.</a:t>
            </a:r>
            <a:endParaRPr/>
          </a:p>
          <a:p>
            <a:pPr indent="0" lvl="0" marL="0" rtl="0" algn="l">
              <a:spcBef>
                <a:spcPts val="360"/>
              </a:spcBef>
              <a:spcAft>
                <a:spcPts val="0"/>
              </a:spcAft>
              <a:buClr>
                <a:schemeClr val="dk1"/>
              </a:buClr>
              <a:buSzPts val="1800"/>
              <a:buNone/>
            </a:pPr>
            <a:r>
              <a:t/>
            </a:r>
            <a:endParaRPr/>
          </a:p>
          <a:p>
            <a:pPr indent="0" lvl="0" marL="0" rtl="0" algn="l">
              <a:spcBef>
                <a:spcPts val="280"/>
              </a:spcBef>
              <a:spcAft>
                <a:spcPts val="0"/>
              </a:spcAft>
              <a:buClr>
                <a:schemeClr val="dk1"/>
              </a:buClr>
              <a:buSzPts val="1400"/>
              <a:buNone/>
            </a:pPr>
            <a:r>
              <a:rPr lang="en-GB" sz="1400"/>
              <a:t>	pal2 &lt;- colorBin("OrRd", bins = c(2, 4, 6, 8, 10), domain = healthmap$BadHealth)</a:t>
            </a:r>
            <a:endParaRPr/>
          </a:p>
          <a:p>
            <a:pPr indent="0" lvl="0" marL="0" rtl="0" algn="l">
              <a:spcBef>
                <a:spcPts val="360"/>
              </a:spcBef>
              <a:spcAft>
                <a:spcPts val="0"/>
              </a:spcAft>
              <a:buClr>
                <a:schemeClr val="dk1"/>
              </a:buClr>
              <a:buSzPts val="1800"/>
              <a:buNone/>
            </a:pPr>
            <a:r>
              <a:t/>
            </a:r>
            <a:endParaRPr/>
          </a:p>
          <a:p>
            <a:pPr indent="0" lvl="0" marL="0" rtl="0" algn="l">
              <a:spcBef>
                <a:spcPts val="360"/>
              </a:spcBef>
              <a:spcAft>
                <a:spcPts val="0"/>
              </a:spcAft>
              <a:buClr>
                <a:schemeClr val="dk1"/>
              </a:buClr>
              <a:buSzPts val="1800"/>
              <a:buNone/>
            </a:pPr>
            <a:r>
              <a:rPr lang="en-GB"/>
              <a:t>Now we can produce our first chloropleth:</a:t>
            </a:r>
            <a:endParaRPr/>
          </a:p>
          <a:p>
            <a:pPr indent="0" lvl="0" marL="0" rtl="0" algn="l">
              <a:spcBef>
                <a:spcPts val="360"/>
              </a:spcBef>
              <a:spcAft>
                <a:spcPts val="0"/>
              </a:spcAft>
              <a:buClr>
                <a:schemeClr val="dk1"/>
              </a:buClr>
              <a:buSzPts val="1800"/>
              <a:buNone/>
            </a:pPr>
            <a:r>
              <a:t/>
            </a:r>
            <a:endParaRPr/>
          </a:p>
          <a:p>
            <a:pPr indent="0" lvl="0" marL="0" rtl="0" algn="l">
              <a:spcBef>
                <a:spcPts val="280"/>
              </a:spcBef>
              <a:spcAft>
                <a:spcPts val="0"/>
              </a:spcAft>
              <a:buClr>
                <a:schemeClr val="dk1"/>
              </a:buClr>
              <a:buSzPts val="1400"/>
              <a:buNone/>
            </a:pPr>
            <a:r>
              <a:rPr lang="en-GB" sz="1400"/>
              <a:t>	health.map &lt;- leaflet(healthmap) %&gt;% </a:t>
            </a:r>
            <a:endParaRPr/>
          </a:p>
          <a:p>
            <a:pPr indent="0" lvl="0" marL="0" rtl="0" algn="l">
              <a:spcBef>
                <a:spcPts val="280"/>
              </a:spcBef>
              <a:spcAft>
                <a:spcPts val="0"/>
              </a:spcAft>
              <a:buClr>
                <a:schemeClr val="dk1"/>
              </a:buClr>
              <a:buSzPts val="1400"/>
              <a:buNone/>
            </a:pPr>
            <a:r>
              <a:rPr lang="en-GB" sz="1400"/>
              <a:t>    		         addProviderTiles(providers$Esri.WorldGrayCanvas) %&gt;% </a:t>
            </a:r>
            <a:endParaRPr/>
          </a:p>
          <a:p>
            <a:pPr indent="0" lvl="0" marL="0" rtl="0" algn="l">
              <a:spcBef>
                <a:spcPts val="280"/>
              </a:spcBef>
              <a:spcAft>
                <a:spcPts val="0"/>
              </a:spcAft>
              <a:buClr>
                <a:schemeClr val="dk1"/>
              </a:buClr>
              <a:buSzPts val="1400"/>
              <a:buNone/>
            </a:pPr>
            <a:r>
              <a:rPr lang="en-GB" sz="1400"/>
              <a:t>    		         addPolygons(weight = 0.5, color = "#d3d3d3", smoothFactor = 0.5, </a:t>
            </a:r>
            <a:endParaRPr/>
          </a:p>
          <a:p>
            <a:pPr indent="0" lvl="0" marL="0" rtl="0" algn="l">
              <a:spcBef>
                <a:spcPts val="280"/>
              </a:spcBef>
              <a:spcAft>
                <a:spcPts val="0"/>
              </a:spcAft>
              <a:buClr>
                <a:schemeClr val="dk1"/>
              </a:buClr>
              <a:buSzPts val="1400"/>
              <a:buNone/>
            </a:pPr>
            <a:r>
              <a:rPr lang="en-GB" sz="1400"/>
              <a:t>		         fillColor = ~pal2(BadHealth), fillOpacity = 0.8)</a:t>
            </a:r>
            <a:endParaRPr/>
          </a:p>
          <a:p>
            <a:pPr indent="0" lvl="0" marL="0" rtl="0" algn="l">
              <a:spcBef>
                <a:spcPts val="360"/>
              </a:spcBef>
              <a:spcAft>
                <a:spcPts val="0"/>
              </a:spcAft>
              <a:buClr>
                <a:schemeClr val="dk1"/>
              </a:buClr>
              <a:buSzPts val="1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15"/>
          <p:cNvSpPr txBox="1"/>
          <p:nvPr>
            <p:ph type="title"/>
          </p:nvPr>
        </p:nvSpPr>
        <p:spPr>
          <a:xfrm>
            <a:off x="251520" y="26064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600"/>
              <a:buFont typeface="Arial"/>
              <a:buNone/>
            </a:pPr>
            <a:r>
              <a:rPr lang="en-GB"/>
              <a:t>Improving our map</a:t>
            </a:r>
            <a:endParaRPr/>
          </a:p>
        </p:txBody>
      </p:sp>
      <p:sp>
        <p:nvSpPr>
          <p:cNvPr id="197" name="Google Shape;197;p15"/>
          <p:cNvSpPr txBox="1"/>
          <p:nvPr>
            <p:ph idx="1" type="body"/>
          </p:nvPr>
        </p:nvSpPr>
        <p:spPr>
          <a:xfrm>
            <a:off x="285225" y="1643459"/>
            <a:ext cx="8229600" cy="514116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800"/>
              <a:buNone/>
            </a:pPr>
            <a:r>
              <a:rPr lang="en-GB"/>
              <a:t>In the first version of our map our shapefile includes Wales although we don’t have data for Wales. We can remove Welsh LADs from our shapefile to improve the appearance.</a:t>
            </a:r>
            <a:endParaRPr/>
          </a:p>
          <a:p>
            <a:pPr indent="0" lvl="0" marL="0" rtl="0" algn="l">
              <a:spcBef>
                <a:spcPts val="360"/>
              </a:spcBef>
              <a:spcAft>
                <a:spcPts val="0"/>
              </a:spcAft>
              <a:buClr>
                <a:schemeClr val="dk1"/>
              </a:buClr>
              <a:buSzPts val="1800"/>
              <a:buNone/>
            </a:pPr>
            <a:r>
              <a:t/>
            </a:r>
            <a:endParaRPr/>
          </a:p>
          <a:p>
            <a:pPr indent="0" lvl="0" marL="0" rtl="0" algn="l">
              <a:spcBef>
                <a:spcPts val="280"/>
              </a:spcBef>
              <a:spcAft>
                <a:spcPts val="0"/>
              </a:spcAft>
              <a:buClr>
                <a:schemeClr val="dk1"/>
              </a:buClr>
              <a:buSzPts val="1400"/>
              <a:buNone/>
            </a:pPr>
            <a:r>
              <a:rPr lang="en-GB" sz="1400"/>
              <a:t>	healthmap &lt;- healthmap[ grep("E", healthmap$lad11cd) , ]</a:t>
            </a:r>
            <a:endParaRPr/>
          </a:p>
          <a:p>
            <a:pPr indent="0" lvl="0" marL="0" rtl="0" algn="l">
              <a:spcBef>
                <a:spcPts val="360"/>
              </a:spcBef>
              <a:spcAft>
                <a:spcPts val="0"/>
              </a:spcAft>
              <a:buClr>
                <a:schemeClr val="dk1"/>
              </a:buClr>
              <a:buSzPts val="1800"/>
              <a:buNone/>
            </a:pPr>
            <a:r>
              <a:t/>
            </a:r>
            <a:endParaRPr/>
          </a:p>
          <a:p>
            <a:pPr indent="0" lvl="0" marL="0" rtl="0" algn="l">
              <a:spcBef>
                <a:spcPts val="360"/>
              </a:spcBef>
              <a:spcAft>
                <a:spcPts val="0"/>
              </a:spcAft>
              <a:buClr>
                <a:schemeClr val="dk1"/>
              </a:buClr>
              <a:buSzPts val="1800"/>
              <a:buNone/>
            </a:pPr>
            <a:r>
              <a:rPr lang="en-GB"/>
              <a:t>We can also add highlights to our map. This will change the appearance of an area when the mouse hovers over it.</a:t>
            </a:r>
            <a:endParaRPr/>
          </a:p>
          <a:p>
            <a:pPr indent="0" lvl="0" marL="0" rtl="0" algn="l">
              <a:spcBef>
                <a:spcPts val="360"/>
              </a:spcBef>
              <a:spcAft>
                <a:spcPts val="0"/>
              </a:spcAft>
              <a:buClr>
                <a:schemeClr val="dk1"/>
              </a:buClr>
              <a:buSzPts val="1800"/>
              <a:buNone/>
            </a:pPr>
            <a:r>
              <a:t/>
            </a:r>
            <a:endParaRPr/>
          </a:p>
          <a:p>
            <a:pPr indent="0" lvl="0" marL="0" rtl="0" algn="l">
              <a:spcBef>
                <a:spcPts val="280"/>
              </a:spcBef>
              <a:spcAft>
                <a:spcPts val="0"/>
              </a:spcAft>
              <a:buClr>
                <a:schemeClr val="dk1"/>
              </a:buClr>
              <a:buSzPts val="1400"/>
              <a:buNone/>
            </a:pPr>
            <a:r>
              <a:rPr lang="en-GB" sz="1400"/>
              <a:t>	health.map2 &lt;- leaflet(healthmap) %&gt;% </a:t>
            </a:r>
            <a:endParaRPr/>
          </a:p>
          <a:p>
            <a:pPr indent="0" lvl="0" marL="0" rtl="0" algn="l">
              <a:spcBef>
                <a:spcPts val="280"/>
              </a:spcBef>
              <a:spcAft>
                <a:spcPts val="0"/>
              </a:spcAft>
              <a:buClr>
                <a:schemeClr val="dk1"/>
              </a:buClr>
              <a:buSzPts val="1400"/>
              <a:buNone/>
            </a:pPr>
            <a:r>
              <a:rPr lang="en-GB" sz="1400"/>
              <a:t>    		                addProviderTiles(providers$Esri.WorldGrayCanvas) %&gt;% </a:t>
            </a:r>
            <a:endParaRPr/>
          </a:p>
          <a:p>
            <a:pPr indent="0" lvl="0" marL="0" rtl="0" algn="l">
              <a:spcBef>
                <a:spcPts val="280"/>
              </a:spcBef>
              <a:spcAft>
                <a:spcPts val="0"/>
              </a:spcAft>
              <a:buClr>
                <a:schemeClr val="dk1"/>
              </a:buClr>
              <a:buSzPts val="1400"/>
              <a:buNone/>
            </a:pPr>
            <a:r>
              <a:rPr lang="en-GB" sz="1400"/>
              <a:t>    		                addPolygons(weight = 0.5, color = "#d3d3d3", smoothFactor = 0.5, </a:t>
            </a:r>
            <a:endParaRPr/>
          </a:p>
          <a:p>
            <a:pPr indent="0" lvl="0" marL="0" rtl="0" algn="l">
              <a:spcBef>
                <a:spcPts val="280"/>
              </a:spcBef>
              <a:spcAft>
                <a:spcPts val="0"/>
              </a:spcAft>
              <a:buClr>
                <a:schemeClr val="dk1"/>
              </a:buClr>
              <a:buSzPts val="1400"/>
              <a:buNone/>
            </a:pPr>
            <a:r>
              <a:rPr lang="en-GB" sz="1400"/>
              <a:t>		                fillColor = ~pal2(BadHealth), fillOpacity = 0.8, </a:t>
            </a:r>
            <a:endParaRPr/>
          </a:p>
          <a:p>
            <a:pPr indent="0" lvl="0" marL="0" rtl="0" algn="l">
              <a:spcBef>
                <a:spcPts val="280"/>
              </a:spcBef>
              <a:spcAft>
                <a:spcPts val="0"/>
              </a:spcAft>
              <a:buClr>
                <a:schemeClr val="dk1"/>
              </a:buClr>
              <a:buSzPts val="1400"/>
              <a:buNone/>
            </a:pPr>
            <a:r>
              <a:rPr lang="en-GB" sz="1400"/>
              <a:t>		                highlightOptions = highlightOptions(color = "white", weight = 2, bringToFront = 		                TRUE))</a:t>
            </a:r>
            <a:endParaRPr/>
          </a:p>
          <a:p>
            <a:pPr indent="-142875" lvl="0" marL="257175" rtl="0" algn="l">
              <a:spcBef>
                <a:spcPts val="360"/>
              </a:spcBef>
              <a:spcAft>
                <a:spcPts val="0"/>
              </a:spcAft>
              <a:buClr>
                <a:schemeClr val="dk1"/>
              </a:buClr>
              <a:buSzPts val="1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16"/>
          <p:cNvSpPr txBox="1"/>
          <p:nvPr>
            <p:ph type="title"/>
          </p:nvPr>
        </p:nvSpPr>
        <p:spPr>
          <a:xfrm>
            <a:off x="251520" y="26064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600"/>
              <a:buFont typeface="Arial"/>
              <a:buNone/>
            </a:pPr>
            <a:r>
              <a:rPr lang="en-GB"/>
              <a:t>Exercise</a:t>
            </a:r>
            <a:endParaRPr/>
          </a:p>
        </p:txBody>
      </p:sp>
      <p:sp>
        <p:nvSpPr>
          <p:cNvPr id="203" name="Google Shape;203;p16"/>
          <p:cNvSpPr txBox="1"/>
          <p:nvPr>
            <p:ph idx="1" type="body"/>
          </p:nvPr>
        </p:nvSpPr>
        <p:spPr>
          <a:xfrm>
            <a:off x="285225" y="1643459"/>
            <a:ext cx="8229600" cy="5141168"/>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800"/>
              <a:buFont typeface="Arial"/>
              <a:buAutoNum type="arabicPeriod"/>
            </a:pPr>
            <a:r>
              <a:rPr lang="en-GB"/>
              <a:t>Add a popup to the map we have produced. It should display the name of the Local Authority District and the percentage of people reporting bad health. </a:t>
            </a:r>
            <a:endParaRPr/>
          </a:p>
          <a:p>
            <a:pPr indent="0" lvl="0" marL="0" rtl="0" algn="l">
              <a:spcBef>
                <a:spcPts val="360"/>
              </a:spcBef>
              <a:spcAft>
                <a:spcPts val="0"/>
              </a:spcAft>
              <a:buClr>
                <a:schemeClr val="dk1"/>
              </a:buClr>
              <a:buSzPts val="1800"/>
              <a:buNone/>
            </a:pPr>
            <a:r>
              <a:t/>
            </a:r>
            <a:endParaRPr/>
          </a:p>
          <a:p>
            <a:pPr indent="0" lvl="0" marL="457200" rtl="0" algn="l">
              <a:spcBef>
                <a:spcPts val="280"/>
              </a:spcBef>
              <a:spcAft>
                <a:spcPts val="0"/>
              </a:spcAft>
              <a:buClr>
                <a:schemeClr val="dk1"/>
              </a:buClr>
              <a:buSzPts val="1400"/>
              <a:buNone/>
            </a:pPr>
            <a:r>
              <a:rPr lang="en-GB" sz="1400"/>
              <a:t>content2 &lt;- paste("&lt;b&gt;Local Authority:&lt;/b&gt;", healthmap$lad11nm, "&lt;br/&gt;", 			                           "&lt;b&gt;Bad Health %:&lt;/b&gt;", round(healthmap$BadHealth, 2))</a:t>
            </a:r>
            <a:endParaRPr/>
          </a:p>
          <a:p>
            <a:pPr indent="0" lvl="0" marL="0" rtl="0" algn="l">
              <a:spcBef>
                <a:spcPts val="360"/>
              </a:spcBef>
              <a:spcAft>
                <a:spcPts val="0"/>
              </a:spcAft>
              <a:buClr>
                <a:schemeClr val="dk1"/>
              </a:buClr>
              <a:buSzPts val="1800"/>
              <a:buNone/>
            </a:pPr>
            <a:r>
              <a:t/>
            </a:r>
            <a:endParaRPr/>
          </a:p>
          <a:p>
            <a:pPr indent="-342900" lvl="0" marL="342900" rtl="0" algn="l">
              <a:spcBef>
                <a:spcPts val="360"/>
              </a:spcBef>
              <a:spcAft>
                <a:spcPts val="0"/>
              </a:spcAft>
              <a:buClr>
                <a:schemeClr val="dk1"/>
              </a:buClr>
              <a:buSzPts val="1800"/>
              <a:buFont typeface="Arial"/>
              <a:buAutoNum type="arabicPeriod" startAt="2"/>
            </a:pPr>
            <a:r>
              <a:rPr lang="en-GB"/>
              <a:t>Add a legend to the map. Create custom labels for the legend (for example: 2% – 4%). </a:t>
            </a:r>
            <a:endParaRPr/>
          </a:p>
          <a:p>
            <a:pPr indent="0" lvl="0" marL="0" rtl="0" algn="l">
              <a:spcBef>
                <a:spcPts val="360"/>
              </a:spcBef>
              <a:spcAft>
                <a:spcPts val="0"/>
              </a:spcAft>
              <a:buClr>
                <a:schemeClr val="dk1"/>
              </a:buClr>
              <a:buSzPts val="1800"/>
              <a:buNone/>
            </a:pPr>
            <a:r>
              <a:t/>
            </a:r>
            <a:endParaRPr/>
          </a:p>
          <a:p>
            <a:pPr indent="0" lvl="0" marL="0" rtl="0" algn="l">
              <a:spcBef>
                <a:spcPts val="280"/>
              </a:spcBef>
              <a:spcAft>
                <a:spcPts val="0"/>
              </a:spcAft>
              <a:buClr>
                <a:schemeClr val="dk1"/>
              </a:buClr>
              <a:buSzPts val="1400"/>
              <a:buNone/>
            </a:pPr>
            <a:r>
              <a:rPr lang="en-GB" sz="1400"/>
              <a:t>	labels &lt;- c("2% - 4%", "4% - 6%", "6% - 8%", "8% - 10%")</a:t>
            </a:r>
            <a:endParaRPr/>
          </a:p>
          <a:p>
            <a:pPr indent="0" lvl="0" marL="0" rtl="0" algn="l">
              <a:spcBef>
                <a:spcPts val="280"/>
              </a:spcBef>
              <a:spcAft>
                <a:spcPts val="0"/>
              </a:spcAft>
              <a:buClr>
                <a:schemeClr val="dk1"/>
              </a:buClr>
              <a:buSzPts val="1400"/>
              <a:buNone/>
            </a:pPr>
            <a:r>
              <a:rPr lang="en-GB" sz="1400"/>
              <a:t>	labFormat = function(type, cuts, p) {paste0(labels)}</a:t>
            </a:r>
            <a:endParaRPr/>
          </a:p>
          <a:p>
            <a:pPr indent="0" lvl="0" marL="0" rtl="0" algn="l">
              <a:spcBef>
                <a:spcPts val="280"/>
              </a:spcBef>
              <a:spcAft>
                <a:spcPts val="0"/>
              </a:spcAft>
              <a:buClr>
                <a:schemeClr val="dk1"/>
              </a:buClr>
              <a:buSzPts val="1400"/>
              <a:buNone/>
            </a:pPr>
            <a:r>
              <a:rPr lang="en-GB" sz="1400"/>
              <a:t>	</a:t>
            </a:r>
            <a:endParaRPr/>
          </a:p>
          <a:p>
            <a:pPr indent="-342900" lvl="0" marL="342900" rtl="0" algn="l">
              <a:spcBef>
                <a:spcPts val="360"/>
              </a:spcBef>
              <a:spcAft>
                <a:spcPts val="0"/>
              </a:spcAft>
              <a:buClr>
                <a:schemeClr val="dk1"/>
              </a:buClr>
              <a:buSzPts val="1800"/>
              <a:buFont typeface="Arial"/>
              <a:buAutoNum type="arabicPeriod" startAt="3"/>
            </a:pPr>
            <a:r>
              <a:rPr lang="en-GB"/>
              <a:t>Using the </a:t>
            </a:r>
            <a:r>
              <a:rPr lang="en-GB">
                <a:solidFill>
                  <a:srgbClr val="FF0000"/>
                </a:solidFill>
              </a:rPr>
              <a:t>leaflet.extras </a:t>
            </a:r>
            <a:r>
              <a:rPr lang="en-GB"/>
              <a:t>package add a reset button and a minimap to your map.</a:t>
            </a:r>
            <a:endParaRPr/>
          </a:p>
          <a:p>
            <a:pPr indent="-228600" lvl="0" marL="342900" rtl="0" algn="l">
              <a:spcBef>
                <a:spcPts val="360"/>
              </a:spcBef>
              <a:spcAft>
                <a:spcPts val="0"/>
              </a:spcAft>
              <a:buClr>
                <a:schemeClr val="dk1"/>
              </a:buClr>
              <a:buSzPts val="1800"/>
              <a:buFont typeface="Arial"/>
              <a:buNone/>
            </a:pPr>
            <a:r>
              <a:t/>
            </a:r>
            <a:endParaRPr/>
          </a:p>
          <a:p>
            <a:pPr indent="0" lvl="0" marL="0" rtl="0" algn="l">
              <a:spcBef>
                <a:spcPts val="280"/>
              </a:spcBef>
              <a:spcAft>
                <a:spcPts val="0"/>
              </a:spcAft>
              <a:buClr>
                <a:schemeClr val="dk1"/>
              </a:buClr>
              <a:buSzPts val="1400"/>
              <a:buNone/>
            </a:pPr>
            <a:r>
              <a:rPr lang="en-GB" sz="1400"/>
              <a:t>	%&gt;% addResetMapButton() %&gt;% addMiniMap()</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
          <p:cNvSpPr txBox="1"/>
          <p:nvPr>
            <p:ph type="title"/>
          </p:nvPr>
        </p:nvSpPr>
        <p:spPr>
          <a:xfrm>
            <a:off x="251520" y="26064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700"/>
              <a:buFont typeface="Arial"/>
              <a:buNone/>
            </a:pPr>
            <a:r>
              <a:rPr lang="en-GB" sz="2700"/>
              <a:t>Leaflet</a:t>
            </a:r>
            <a:endParaRPr/>
          </a:p>
        </p:txBody>
      </p:sp>
      <p:sp>
        <p:nvSpPr>
          <p:cNvPr id="119" name="Google Shape;119;p2"/>
          <p:cNvSpPr txBox="1"/>
          <p:nvPr>
            <p:ph idx="1" type="body"/>
          </p:nvPr>
        </p:nvSpPr>
        <p:spPr>
          <a:xfrm>
            <a:off x="285225" y="1643459"/>
            <a:ext cx="8229600" cy="5141168"/>
          </a:xfrm>
          <a:prstGeom prst="rect">
            <a:avLst/>
          </a:prstGeom>
          <a:noFill/>
          <a:ln>
            <a:noFill/>
          </a:ln>
        </p:spPr>
        <p:txBody>
          <a:bodyPr anchorCtr="0" anchor="t" bIns="45700" lIns="91425" spcFirstLastPara="1" rIns="91425" wrap="square" tIns="45700">
            <a:normAutofit/>
          </a:bodyPr>
          <a:lstStyle/>
          <a:p>
            <a:pPr indent="-257175" lvl="0" marL="257175" rtl="0" algn="l">
              <a:spcBef>
                <a:spcPts val="0"/>
              </a:spcBef>
              <a:spcAft>
                <a:spcPts val="0"/>
              </a:spcAft>
              <a:buClr>
                <a:schemeClr val="dk1"/>
              </a:buClr>
              <a:buSzPts val="1800"/>
              <a:buChar char="•"/>
            </a:pPr>
            <a:r>
              <a:rPr lang="en-GB"/>
              <a:t>Leaflet is popular open-source JavaScript library for creating interactive maps. The leaflet package integrates the library with R.</a:t>
            </a:r>
            <a:endParaRPr/>
          </a:p>
          <a:p>
            <a:pPr indent="-142875" lvl="0" marL="257175" rtl="0" algn="l">
              <a:spcBef>
                <a:spcPts val="360"/>
              </a:spcBef>
              <a:spcAft>
                <a:spcPts val="0"/>
              </a:spcAft>
              <a:buClr>
                <a:schemeClr val="dk1"/>
              </a:buClr>
              <a:buSzPts val="1800"/>
              <a:buNone/>
            </a:pPr>
            <a:r>
              <a:t/>
            </a:r>
            <a:endParaRPr/>
          </a:p>
          <a:p>
            <a:pPr indent="-257175" lvl="0" marL="257175" rtl="0" algn="l">
              <a:spcBef>
                <a:spcPts val="360"/>
              </a:spcBef>
              <a:spcAft>
                <a:spcPts val="0"/>
              </a:spcAft>
              <a:buClr>
                <a:schemeClr val="dk1"/>
              </a:buClr>
              <a:buSzPts val="1800"/>
              <a:buChar char="•"/>
            </a:pPr>
            <a:r>
              <a:rPr lang="en-GB"/>
              <a:t>It is very flexible and allows users to create maps with data represented at specific points or as chloropleths (heatmaps). </a:t>
            </a:r>
            <a:endParaRPr/>
          </a:p>
          <a:p>
            <a:pPr indent="-142875" lvl="0" marL="257175" rtl="0" algn="l">
              <a:spcBef>
                <a:spcPts val="360"/>
              </a:spcBef>
              <a:spcAft>
                <a:spcPts val="0"/>
              </a:spcAft>
              <a:buClr>
                <a:schemeClr val="dk1"/>
              </a:buClr>
              <a:buSzPts val="1800"/>
              <a:buNone/>
            </a:pPr>
            <a:r>
              <a:t/>
            </a:r>
            <a:endParaRPr/>
          </a:p>
          <a:p>
            <a:pPr indent="-257175" lvl="0" marL="257175" rtl="0" algn="l">
              <a:spcBef>
                <a:spcPts val="360"/>
              </a:spcBef>
              <a:spcAft>
                <a:spcPts val="0"/>
              </a:spcAft>
              <a:buClr>
                <a:schemeClr val="dk1"/>
              </a:buClr>
              <a:buSzPts val="1800"/>
              <a:buChar char="•"/>
            </a:pPr>
            <a:r>
              <a:rPr lang="en-GB"/>
              <a:t>Functions like location search and popups can also be added.</a:t>
            </a:r>
            <a:endParaRPr/>
          </a:p>
          <a:p>
            <a:pPr indent="-142875" lvl="0" marL="257175" rtl="0" algn="l">
              <a:spcBef>
                <a:spcPts val="360"/>
              </a:spcBef>
              <a:spcAft>
                <a:spcPts val="0"/>
              </a:spcAft>
              <a:buClr>
                <a:schemeClr val="dk1"/>
              </a:buClr>
              <a:buSzPts val="1800"/>
              <a:buNone/>
            </a:pPr>
            <a:r>
              <a:t/>
            </a:r>
            <a:endParaRPr/>
          </a:p>
          <a:p>
            <a:pPr indent="-257175" lvl="0" marL="257175" rtl="0" algn="l">
              <a:spcBef>
                <a:spcPts val="360"/>
              </a:spcBef>
              <a:spcAft>
                <a:spcPts val="0"/>
              </a:spcAft>
              <a:buClr>
                <a:schemeClr val="dk1"/>
              </a:buClr>
              <a:buSzPts val="1800"/>
              <a:buChar char="•"/>
            </a:pPr>
            <a:r>
              <a:rPr lang="en-GB"/>
              <a:t>It can also be integrated into R Shiny allowing the construction of web applications with interactive maps.</a:t>
            </a:r>
            <a:endParaRPr/>
          </a:p>
          <a:p>
            <a:pPr indent="-142875" lvl="0" marL="257175" rtl="0" algn="l">
              <a:spcBef>
                <a:spcPts val="360"/>
              </a:spcBef>
              <a:spcAft>
                <a:spcPts val="0"/>
              </a:spcAft>
              <a:buClr>
                <a:schemeClr val="dk1"/>
              </a:buClr>
              <a:buSzPts val="1800"/>
              <a:buNone/>
            </a:pPr>
            <a:r>
              <a:t/>
            </a:r>
            <a:endParaRPr/>
          </a:p>
          <a:p>
            <a:pPr indent="0" lvl="0" marL="0" rtl="0" algn="l">
              <a:spcBef>
                <a:spcPts val="360"/>
              </a:spcBef>
              <a:spcAft>
                <a:spcPts val="0"/>
              </a:spcAft>
              <a:buClr>
                <a:schemeClr val="dk1"/>
              </a:buClr>
              <a:buSzPts val="1800"/>
              <a:buNone/>
            </a:pPr>
            <a:r>
              <a:rPr lang="en-GB"/>
              <a:t>    Example: </a:t>
            </a:r>
            <a:r>
              <a:rPr lang="en-GB" u="sng">
                <a:solidFill>
                  <a:schemeClr val="hlink"/>
                </a:solidFill>
                <a:hlinkClick r:id="rId3"/>
              </a:rPr>
              <a:t>https://crukcancerintelligence.shinyapps.io/UKDataMap/</a:t>
            </a:r>
            <a:endParaRPr/>
          </a:p>
          <a:p>
            <a:pPr indent="-142875" lvl="0" marL="257175" rtl="0" algn="l">
              <a:spcBef>
                <a:spcPts val="360"/>
              </a:spcBef>
              <a:spcAft>
                <a:spcPts val="0"/>
              </a:spcAft>
              <a:buClr>
                <a:schemeClr val="dk1"/>
              </a:buClr>
              <a:buSzPts val="1800"/>
              <a:buNone/>
            </a:pPr>
            <a:r>
              <a:t/>
            </a:r>
            <a:endParaRPr/>
          </a:p>
          <a:p>
            <a:pPr indent="-142875" lvl="0" marL="257175" rtl="0" algn="l">
              <a:spcBef>
                <a:spcPts val="360"/>
              </a:spcBef>
              <a:spcAft>
                <a:spcPts val="0"/>
              </a:spcAft>
              <a:buClr>
                <a:schemeClr val="dk1"/>
              </a:buClr>
              <a:buSzPts val="1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3"/>
          <p:cNvSpPr txBox="1"/>
          <p:nvPr>
            <p:ph type="title"/>
          </p:nvPr>
        </p:nvSpPr>
        <p:spPr>
          <a:xfrm>
            <a:off x="251520" y="26064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600"/>
              <a:buFont typeface="Arial"/>
              <a:buNone/>
            </a:pPr>
            <a:r>
              <a:rPr lang="en-GB"/>
              <a:t>Data</a:t>
            </a:r>
            <a:endParaRPr/>
          </a:p>
        </p:txBody>
      </p:sp>
      <p:sp>
        <p:nvSpPr>
          <p:cNvPr id="125" name="Google Shape;125;p3"/>
          <p:cNvSpPr txBox="1"/>
          <p:nvPr>
            <p:ph idx="1" type="body"/>
          </p:nvPr>
        </p:nvSpPr>
        <p:spPr>
          <a:xfrm>
            <a:off x="285225" y="1643459"/>
            <a:ext cx="8229600" cy="5141168"/>
          </a:xfrm>
          <a:prstGeom prst="rect">
            <a:avLst/>
          </a:prstGeom>
          <a:noFill/>
          <a:ln>
            <a:noFill/>
          </a:ln>
        </p:spPr>
        <p:txBody>
          <a:bodyPr anchorCtr="0" anchor="t" bIns="45700" lIns="91425" spcFirstLastPara="1" rIns="91425" wrap="square" tIns="45700">
            <a:normAutofit/>
          </a:bodyPr>
          <a:lstStyle/>
          <a:p>
            <a:pPr indent="-257175" lvl="0" marL="257175" rtl="0" algn="l">
              <a:spcBef>
                <a:spcPts val="0"/>
              </a:spcBef>
              <a:spcAft>
                <a:spcPts val="0"/>
              </a:spcAft>
              <a:buClr>
                <a:schemeClr val="dk1"/>
              </a:buClr>
              <a:buSzPts val="1800"/>
              <a:buChar char="•"/>
            </a:pPr>
            <a:r>
              <a:rPr lang="en-GB"/>
              <a:t>In the first part of this session we are going to use data from the UK Police API. This API allows the public to access data about polices forces in the UK as well the locations of recorded crimes.</a:t>
            </a:r>
            <a:endParaRPr/>
          </a:p>
          <a:p>
            <a:pPr indent="-142875" lvl="0" marL="257175" rtl="0" algn="l">
              <a:spcBef>
                <a:spcPts val="360"/>
              </a:spcBef>
              <a:spcAft>
                <a:spcPts val="0"/>
              </a:spcAft>
              <a:buClr>
                <a:schemeClr val="dk1"/>
              </a:buClr>
              <a:buSzPts val="1800"/>
              <a:buNone/>
            </a:pPr>
            <a:r>
              <a:t/>
            </a:r>
            <a:endParaRPr/>
          </a:p>
          <a:p>
            <a:pPr indent="-257175" lvl="0" marL="257175" rtl="0" algn="l">
              <a:spcBef>
                <a:spcPts val="360"/>
              </a:spcBef>
              <a:spcAft>
                <a:spcPts val="0"/>
              </a:spcAft>
              <a:buClr>
                <a:schemeClr val="dk1"/>
              </a:buClr>
              <a:buSzPts val="1800"/>
              <a:buChar char="•"/>
            </a:pPr>
            <a:r>
              <a:rPr lang="en-GB"/>
              <a:t>There is a R package </a:t>
            </a:r>
            <a:r>
              <a:rPr lang="en-GB">
                <a:solidFill>
                  <a:srgbClr val="FF0000"/>
                </a:solidFill>
              </a:rPr>
              <a:t>ukpolice</a:t>
            </a:r>
            <a:r>
              <a:rPr lang="en-GB"/>
              <a:t> that we are going to use to access the API.</a:t>
            </a:r>
            <a:endParaRPr/>
          </a:p>
          <a:p>
            <a:pPr indent="-142875" lvl="0" marL="257175" rtl="0" algn="l">
              <a:spcBef>
                <a:spcPts val="360"/>
              </a:spcBef>
              <a:spcAft>
                <a:spcPts val="0"/>
              </a:spcAft>
              <a:buClr>
                <a:schemeClr val="dk1"/>
              </a:buClr>
              <a:buSzPts val="1800"/>
              <a:buNone/>
            </a:pPr>
            <a:r>
              <a:t/>
            </a:r>
            <a:endParaRPr/>
          </a:p>
          <a:p>
            <a:pPr indent="-257175" lvl="0" marL="257175" rtl="0" algn="l">
              <a:spcBef>
                <a:spcPts val="360"/>
              </a:spcBef>
              <a:spcAft>
                <a:spcPts val="0"/>
              </a:spcAft>
              <a:buClr>
                <a:schemeClr val="dk1"/>
              </a:buClr>
              <a:buSzPts val="1800"/>
              <a:buChar char="•"/>
            </a:pPr>
            <a:r>
              <a:rPr lang="en-GB"/>
              <a:t>In the second part of the session we will use data from the 2011 UK census, which is available from the UK Data Service using the InFuse tool </a:t>
            </a:r>
            <a:r>
              <a:rPr lang="en-GB" u="sng">
                <a:solidFill>
                  <a:schemeClr val="hlink"/>
                </a:solidFill>
                <a:hlinkClick r:id="rId3"/>
              </a:rPr>
              <a:t>http://infuse.ukdataservice.ac.uk/</a:t>
            </a:r>
            <a:r>
              <a:rPr lang="en-GB"/>
              <a:t>.</a:t>
            </a:r>
            <a:endParaRPr/>
          </a:p>
          <a:p>
            <a:pPr indent="-142875" lvl="0" marL="257175" rtl="0" algn="l">
              <a:spcBef>
                <a:spcPts val="360"/>
              </a:spcBef>
              <a:spcAft>
                <a:spcPts val="0"/>
              </a:spcAft>
              <a:buClr>
                <a:schemeClr val="dk1"/>
              </a:buClr>
              <a:buSzPts val="1800"/>
              <a:buNone/>
            </a:pPr>
            <a:r>
              <a:t/>
            </a:r>
            <a:endParaRPr/>
          </a:p>
          <a:p>
            <a:pPr indent="-257175" lvl="0" marL="257175" rtl="0" algn="l">
              <a:spcBef>
                <a:spcPts val="360"/>
              </a:spcBef>
              <a:spcAft>
                <a:spcPts val="0"/>
              </a:spcAft>
              <a:buClr>
                <a:schemeClr val="dk1"/>
              </a:buClr>
              <a:buSzPts val="1800"/>
              <a:buChar char="•"/>
            </a:pPr>
            <a:r>
              <a:rPr lang="en-GB"/>
              <a:t>We will also be using a shapefile obtained from the Office for National Statistics Open Geography portal </a:t>
            </a:r>
            <a:r>
              <a:rPr lang="en-GB" u="sng">
                <a:solidFill>
                  <a:schemeClr val="hlink"/>
                </a:solidFill>
                <a:hlinkClick r:id="rId4"/>
              </a:rPr>
              <a:t>https://geoportal.statistics.gov.uk/</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4"/>
          <p:cNvSpPr txBox="1"/>
          <p:nvPr>
            <p:ph type="title"/>
          </p:nvPr>
        </p:nvSpPr>
        <p:spPr>
          <a:xfrm>
            <a:off x="251520" y="26064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600"/>
              <a:buFont typeface="Arial"/>
              <a:buNone/>
            </a:pPr>
            <a:r>
              <a:rPr lang="en-GB"/>
              <a:t>Producing our first map</a:t>
            </a:r>
            <a:endParaRPr/>
          </a:p>
        </p:txBody>
      </p:sp>
      <p:sp>
        <p:nvSpPr>
          <p:cNvPr id="131" name="Google Shape;131;p4"/>
          <p:cNvSpPr txBox="1"/>
          <p:nvPr>
            <p:ph idx="1" type="body"/>
          </p:nvPr>
        </p:nvSpPr>
        <p:spPr>
          <a:xfrm>
            <a:off x="285225" y="1643459"/>
            <a:ext cx="8229600" cy="5141168"/>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800"/>
              <a:buFont typeface="Arial"/>
              <a:buAutoNum type="arabicPeriod"/>
            </a:pPr>
            <a:r>
              <a:rPr lang="en-GB"/>
              <a:t>Install and load the </a:t>
            </a:r>
            <a:r>
              <a:rPr lang="en-GB">
                <a:solidFill>
                  <a:srgbClr val="FF0000"/>
                </a:solidFill>
              </a:rPr>
              <a:t>leaflet, dplyr</a:t>
            </a:r>
            <a:r>
              <a:rPr lang="en-GB"/>
              <a:t> and </a:t>
            </a:r>
            <a:r>
              <a:rPr lang="en-GB">
                <a:solidFill>
                  <a:srgbClr val="FF0000"/>
                </a:solidFill>
              </a:rPr>
              <a:t>ukpolice</a:t>
            </a:r>
            <a:r>
              <a:rPr lang="en-GB"/>
              <a:t> packages.</a:t>
            </a:r>
            <a:endParaRPr/>
          </a:p>
          <a:p>
            <a:pPr indent="-228600" lvl="0" marL="342900" rtl="0" algn="l">
              <a:spcBef>
                <a:spcPts val="360"/>
              </a:spcBef>
              <a:spcAft>
                <a:spcPts val="0"/>
              </a:spcAft>
              <a:buClr>
                <a:schemeClr val="dk1"/>
              </a:buClr>
              <a:buSzPts val="1800"/>
              <a:buFont typeface="Arial"/>
              <a:buNone/>
            </a:pPr>
            <a:r>
              <a:t/>
            </a:r>
            <a:endParaRPr/>
          </a:p>
          <a:p>
            <a:pPr indent="-342900" lvl="0" marL="342900" rtl="0" algn="l">
              <a:spcBef>
                <a:spcPts val="360"/>
              </a:spcBef>
              <a:spcAft>
                <a:spcPts val="0"/>
              </a:spcAft>
              <a:buClr>
                <a:schemeClr val="dk1"/>
              </a:buClr>
              <a:buSzPts val="1800"/>
              <a:buFont typeface="Arial"/>
              <a:buAutoNum type="arabicPeriod"/>
            </a:pPr>
            <a:r>
              <a:rPr lang="en-GB"/>
              <a:t>Import crime data for East Anglia</a:t>
            </a:r>
            <a:endParaRPr/>
          </a:p>
          <a:p>
            <a:pPr indent="-228600" lvl="0" marL="342900" rtl="0" algn="l">
              <a:spcBef>
                <a:spcPts val="360"/>
              </a:spcBef>
              <a:spcAft>
                <a:spcPts val="0"/>
              </a:spcAft>
              <a:buClr>
                <a:schemeClr val="dk1"/>
              </a:buClr>
              <a:buSzPts val="1800"/>
              <a:buFont typeface="Arial"/>
              <a:buNone/>
            </a:pPr>
            <a:r>
              <a:t/>
            </a:r>
            <a:endParaRPr/>
          </a:p>
          <a:p>
            <a:pPr indent="0" lvl="1" marL="300038" rtl="0" algn="l">
              <a:spcBef>
                <a:spcPts val="280"/>
              </a:spcBef>
              <a:spcAft>
                <a:spcPts val="0"/>
              </a:spcAft>
              <a:buClr>
                <a:schemeClr val="dk1"/>
              </a:buClr>
              <a:buSzPts val="1400"/>
              <a:buNone/>
            </a:pPr>
            <a:r>
              <a:rPr lang="en-GB" sz="1400"/>
              <a:t>	crime &lt;- ukc_street_crime(lat = c(52.971286, 52.538124, 52.538124, 52.971286),</a:t>
            </a:r>
            <a:endParaRPr/>
          </a:p>
          <a:p>
            <a:pPr indent="0" lvl="1" marL="300038" rtl="0" algn="l">
              <a:spcBef>
                <a:spcPts val="280"/>
              </a:spcBef>
              <a:spcAft>
                <a:spcPts val="0"/>
              </a:spcAft>
              <a:buClr>
                <a:schemeClr val="dk1"/>
              </a:buClr>
              <a:buSzPts val="1400"/>
              <a:buNone/>
            </a:pPr>
            <a:r>
              <a:rPr lang="en-GB" sz="1400"/>
              <a:t>			               lng = c(0.295886, 0.295886, 1.799542, 1.799542))</a:t>
            </a:r>
            <a:endParaRPr/>
          </a:p>
          <a:p>
            <a:pPr indent="-228600" lvl="0" marL="342900" rtl="0" algn="l">
              <a:spcBef>
                <a:spcPts val="360"/>
              </a:spcBef>
              <a:spcAft>
                <a:spcPts val="0"/>
              </a:spcAft>
              <a:buClr>
                <a:schemeClr val="dk1"/>
              </a:buClr>
              <a:buSzPts val="1800"/>
              <a:buFont typeface="Arial"/>
              <a:buNone/>
            </a:pPr>
            <a:r>
              <a:t/>
            </a:r>
            <a:endParaRPr/>
          </a:p>
          <a:p>
            <a:pPr indent="-342900" lvl="0" marL="342900" rtl="0" algn="l">
              <a:spcBef>
                <a:spcPts val="360"/>
              </a:spcBef>
              <a:spcAft>
                <a:spcPts val="0"/>
              </a:spcAft>
              <a:buClr>
                <a:schemeClr val="dk1"/>
              </a:buClr>
              <a:buSzPts val="1800"/>
              <a:buFont typeface="Arial"/>
              <a:buAutoNum type="arabicPeriod"/>
            </a:pPr>
            <a:r>
              <a:rPr lang="en-GB"/>
              <a:t>Prepare data for mapping</a:t>
            </a:r>
            <a:endParaRPr/>
          </a:p>
          <a:p>
            <a:pPr indent="-228600" lvl="0" marL="342900" rtl="0" algn="l">
              <a:spcBef>
                <a:spcPts val="360"/>
              </a:spcBef>
              <a:spcAft>
                <a:spcPts val="0"/>
              </a:spcAft>
              <a:buClr>
                <a:schemeClr val="dk1"/>
              </a:buClr>
              <a:buSzPts val="1800"/>
              <a:buFont typeface="Arial"/>
              <a:buNone/>
            </a:pPr>
            <a:r>
              <a:t/>
            </a:r>
            <a:endParaRPr/>
          </a:p>
          <a:p>
            <a:pPr indent="0" lvl="1" marL="300038" rtl="0" algn="l">
              <a:spcBef>
                <a:spcPts val="360"/>
              </a:spcBef>
              <a:spcAft>
                <a:spcPts val="0"/>
              </a:spcAft>
              <a:buClr>
                <a:schemeClr val="dk1"/>
              </a:buClr>
              <a:buSzPts val="1800"/>
              <a:buNone/>
            </a:pPr>
            <a:r>
              <a:rPr lang="en-GB" sz="1800"/>
              <a:t> Convert the latitude and longitude variables to numeric variables.</a:t>
            </a:r>
            <a:endParaRPr/>
          </a:p>
          <a:p>
            <a:pPr indent="0" lvl="1" marL="300038" rtl="0" algn="l">
              <a:spcBef>
                <a:spcPts val="360"/>
              </a:spcBef>
              <a:spcAft>
                <a:spcPts val="0"/>
              </a:spcAft>
              <a:buClr>
                <a:schemeClr val="dk1"/>
              </a:buClr>
              <a:buSzPts val="1800"/>
              <a:buNone/>
            </a:pPr>
            <a:r>
              <a:rPr lang="en-GB" sz="1800"/>
              <a:t> Convert the category variable to a factor.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5"/>
          <p:cNvSpPr txBox="1"/>
          <p:nvPr>
            <p:ph type="title"/>
          </p:nvPr>
        </p:nvSpPr>
        <p:spPr>
          <a:xfrm>
            <a:off x="251520" y="26064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600"/>
              <a:buFont typeface="Arial"/>
              <a:buNone/>
            </a:pPr>
            <a:r>
              <a:rPr lang="en-GB"/>
              <a:t>Producing our first map</a:t>
            </a:r>
            <a:endParaRPr/>
          </a:p>
        </p:txBody>
      </p:sp>
      <p:sp>
        <p:nvSpPr>
          <p:cNvPr id="137" name="Google Shape;137;p5"/>
          <p:cNvSpPr txBox="1"/>
          <p:nvPr>
            <p:ph idx="1" type="body"/>
          </p:nvPr>
        </p:nvSpPr>
        <p:spPr>
          <a:xfrm>
            <a:off x="285225" y="1643459"/>
            <a:ext cx="8229600" cy="514116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400"/>
              <a:buNone/>
            </a:pPr>
            <a:r>
              <a:rPr lang="en-GB" sz="1400"/>
              <a:t>	crimemap &lt;- leaflet(crime) %&gt;% </a:t>
            </a:r>
            <a:endParaRPr/>
          </a:p>
          <a:p>
            <a:pPr indent="0" lvl="0" marL="0" rtl="0" algn="l">
              <a:spcBef>
                <a:spcPts val="280"/>
              </a:spcBef>
              <a:spcAft>
                <a:spcPts val="0"/>
              </a:spcAft>
              <a:buClr>
                <a:schemeClr val="dk1"/>
              </a:buClr>
              <a:buSzPts val="1400"/>
              <a:buNone/>
            </a:pPr>
            <a:r>
              <a:rPr lang="en-GB" sz="1400"/>
              <a:t>         	          	   addTiles() %&gt;%</a:t>
            </a:r>
            <a:endParaRPr/>
          </a:p>
          <a:p>
            <a:pPr indent="0" lvl="0" marL="0" rtl="0" algn="l">
              <a:spcBef>
                <a:spcPts val="280"/>
              </a:spcBef>
              <a:spcAft>
                <a:spcPts val="0"/>
              </a:spcAft>
              <a:buClr>
                <a:schemeClr val="dk1"/>
              </a:buClr>
              <a:buSzPts val="1400"/>
              <a:buNone/>
            </a:pPr>
            <a:r>
              <a:rPr lang="en-GB" sz="1400"/>
              <a:t>                               addMarkers(~longitude, ~latitude)</a:t>
            </a:r>
            <a:endParaRPr/>
          </a:p>
          <a:p>
            <a:pPr indent="0" lvl="0" marL="0" rtl="0" algn="l">
              <a:spcBef>
                <a:spcPts val="360"/>
              </a:spcBef>
              <a:spcAft>
                <a:spcPts val="0"/>
              </a:spcAft>
              <a:buClr>
                <a:schemeClr val="dk1"/>
              </a:buClr>
              <a:buSzPts val="1800"/>
              <a:buNone/>
            </a:pPr>
            <a:r>
              <a:t/>
            </a:r>
            <a:endParaRPr/>
          </a:p>
          <a:p>
            <a:pPr indent="0" lvl="0" marL="0" rtl="0" algn="l">
              <a:spcBef>
                <a:spcPts val="360"/>
              </a:spcBef>
              <a:spcAft>
                <a:spcPts val="0"/>
              </a:spcAft>
              <a:buClr>
                <a:schemeClr val="dk1"/>
              </a:buClr>
              <a:buSzPts val="1800"/>
              <a:buNone/>
            </a:pPr>
            <a:r>
              <a:rPr lang="en-GB"/>
              <a:t>There are probably too many markers for this to be useful. There is a an easy fix to this though. Let’s create the map again but this time we will specify that markers should be clustered.</a:t>
            </a:r>
            <a:endParaRPr/>
          </a:p>
          <a:p>
            <a:pPr indent="0" lvl="0" marL="0" rtl="0" algn="l">
              <a:spcBef>
                <a:spcPts val="360"/>
              </a:spcBef>
              <a:spcAft>
                <a:spcPts val="0"/>
              </a:spcAft>
              <a:buClr>
                <a:schemeClr val="dk1"/>
              </a:buClr>
              <a:buSzPts val="1800"/>
              <a:buNone/>
            </a:pPr>
            <a:r>
              <a:t/>
            </a:r>
            <a:endParaRPr/>
          </a:p>
          <a:p>
            <a:pPr indent="0" lvl="0" marL="0" rtl="0" algn="l">
              <a:spcBef>
                <a:spcPts val="360"/>
              </a:spcBef>
              <a:spcAft>
                <a:spcPts val="0"/>
              </a:spcAft>
              <a:buClr>
                <a:schemeClr val="dk1"/>
              </a:buClr>
              <a:buSzPts val="1800"/>
              <a:buNone/>
            </a:pPr>
            <a:r>
              <a:rPr lang="en-GB"/>
              <a:t> 	</a:t>
            </a:r>
            <a:r>
              <a:rPr lang="en-GB" sz="1400"/>
              <a:t>crimemap2 &lt;- leaflet(crime) %&gt;% </a:t>
            </a:r>
            <a:endParaRPr/>
          </a:p>
          <a:p>
            <a:pPr indent="0" lvl="0" marL="0" rtl="0" algn="l">
              <a:spcBef>
                <a:spcPts val="280"/>
              </a:spcBef>
              <a:spcAft>
                <a:spcPts val="0"/>
              </a:spcAft>
              <a:buClr>
                <a:schemeClr val="dk1"/>
              </a:buClr>
              <a:buSzPts val="1400"/>
              <a:buNone/>
            </a:pPr>
            <a:r>
              <a:rPr lang="en-GB" sz="1400"/>
              <a:t>   		         	    addTiles() %&gt;%</a:t>
            </a:r>
            <a:endParaRPr/>
          </a:p>
          <a:p>
            <a:pPr indent="0" lvl="0" marL="0" rtl="0" algn="l">
              <a:spcBef>
                <a:spcPts val="280"/>
              </a:spcBef>
              <a:spcAft>
                <a:spcPts val="0"/>
              </a:spcAft>
              <a:buClr>
                <a:schemeClr val="dk1"/>
              </a:buClr>
              <a:buSzPts val="1400"/>
              <a:buNone/>
            </a:pPr>
            <a:r>
              <a:rPr lang="en-GB" sz="1400"/>
              <a:t>   		         	    addMarkers(~longitude, ~latitude, clusterOptions=markerClusterOptions())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6"/>
          <p:cNvSpPr txBox="1"/>
          <p:nvPr>
            <p:ph type="title"/>
          </p:nvPr>
        </p:nvSpPr>
        <p:spPr>
          <a:xfrm>
            <a:off x="251520" y="26064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600"/>
              <a:buFont typeface="Arial"/>
              <a:buNone/>
            </a:pPr>
            <a:r>
              <a:rPr lang="en-GB"/>
              <a:t>Adding more information</a:t>
            </a:r>
            <a:endParaRPr/>
          </a:p>
        </p:txBody>
      </p:sp>
      <p:sp>
        <p:nvSpPr>
          <p:cNvPr id="143" name="Google Shape;143;p6"/>
          <p:cNvSpPr txBox="1"/>
          <p:nvPr>
            <p:ph idx="1" type="body"/>
          </p:nvPr>
        </p:nvSpPr>
        <p:spPr>
          <a:xfrm>
            <a:off x="285225" y="1643459"/>
            <a:ext cx="8229600" cy="514116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800"/>
              <a:buNone/>
            </a:pPr>
            <a:r>
              <a:rPr lang="en-GB"/>
              <a:t>Whilst we can now see the locations more easily, the map doesn’t tell us a lot of information. We can use popup or labels to present information about the markers. Popups appear when the marker is clicked on, whereas labels appear whenever a user hovers over a marker.</a:t>
            </a:r>
            <a:endParaRPr/>
          </a:p>
          <a:p>
            <a:pPr indent="0" lvl="0" marL="0" rtl="0" algn="l">
              <a:spcBef>
                <a:spcPts val="360"/>
              </a:spcBef>
              <a:spcAft>
                <a:spcPts val="0"/>
              </a:spcAft>
              <a:buClr>
                <a:schemeClr val="dk1"/>
              </a:buClr>
              <a:buSzPts val="1800"/>
              <a:buNone/>
            </a:pPr>
            <a:r>
              <a:t/>
            </a:r>
            <a:endParaRPr/>
          </a:p>
          <a:p>
            <a:pPr indent="0" lvl="0" marL="0" rtl="0" algn="l">
              <a:spcBef>
                <a:spcPts val="360"/>
              </a:spcBef>
              <a:spcAft>
                <a:spcPts val="0"/>
              </a:spcAft>
              <a:buClr>
                <a:schemeClr val="dk1"/>
              </a:buClr>
              <a:buSzPts val="1800"/>
              <a:buNone/>
            </a:pPr>
            <a:r>
              <a:rPr lang="en-GB"/>
              <a:t>We can use html to create the content of our popups and labels:</a:t>
            </a:r>
            <a:endParaRPr/>
          </a:p>
          <a:p>
            <a:pPr indent="0" lvl="0" marL="0" rtl="0" algn="l">
              <a:spcBef>
                <a:spcPts val="360"/>
              </a:spcBef>
              <a:spcAft>
                <a:spcPts val="0"/>
              </a:spcAft>
              <a:buClr>
                <a:schemeClr val="dk1"/>
              </a:buClr>
              <a:buSzPts val="1800"/>
              <a:buNone/>
            </a:pPr>
            <a:r>
              <a:t/>
            </a:r>
            <a:endParaRPr/>
          </a:p>
          <a:p>
            <a:pPr indent="457200" lvl="0" marL="0" rtl="0" algn="l">
              <a:spcBef>
                <a:spcPts val="280"/>
              </a:spcBef>
              <a:spcAft>
                <a:spcPts val="0"/>
              </a:spcAft>
              <a:buClr>
                <a:schemeClr val="dk1"/>
              </a:buClr>
              <a:buSzPts val="1400"/>
              <a:buNone/>
            </a:pPr>
            <a:r>
              <a:rPr lang="en-GB" sz="1400"/>
              <a:t>content &lt;- paste("&lt;b&gt;Category:&lt;/b&gt;", crime$category, "&lt;b</a:t>
            </a:r>
            <a:r>
              <a:rPr lang="en-GB" sz="1400"/>
              <a:t>r/&gt;", </a:t>
            </a:r>
            <a:endParaRPr sz="1400"/>
          </a:p>
          <a:p>
            <a:pPr indent="457200" lvl="0" marL="1371600" rtl="0" algn="l">
              <a:spcBef>
                <a:spcPts val="280"/>
              </a:spcBef>
              <a:spcAft>
                <a:spcPts val="0"/>
              </a:spcAft>
              <a:buClr>
                <a:schemeClr val="dk1"/>
              </a:buClr>
              <a:buSzPts val="1400"/>
              <a:buNone/>
            </a:pPr>
            <a:r>
              <a:rPr lang="en-GB" sz="1400"/>
              <a:t>"&lt;b&gt;Location:&lt;/b&gt;", crime$street_name, "&lt;br/&gt;", </a:t>
            </a:r>
            <a:endParaRPr sz="1400"/>
          </a:p>
          <a:p>
            <a:pPr indent="457200" lvl="0" marL="1371600" rtl="0" algn="l">
              <a:spcBef>
                <a:spcPts val="280"/>
              </a:spcBef>
              <a:spcAft>
                <a:spcPts val="0"/>
              </a:spcAft>
              <a:buClr>
                <a:schemeClr val="dk1"/>
              </a:buClr>
              <a:buSzPts val="1400"/>
              <a:buNone/>
            </a:pPr>
            <a:r>
              <a:rPr lang="en-GB" sz="1400"/>
              <a:t>"&lt;b&gt;Outcome:&lt;/b&gt;", crime$outcome_status_category)</a:t>
            </a:r>
            <a:endParaRPr/>
          </a:p>
          <a:p>
            <a:pPr indent="0" lvl="0" marL="0" rtl="0" algn="l">
              <a:spcBef>
                <a:spcPts val="360"/>
              </a:spcBef>
              <a:spcAft>
                <a:spcPts val="0"/>
              </a:spcAft>
              <a:buClr>
                <a:schemeClr val="dk1"/>
              </a:buClr>
              <a:buSzPts val="1800"/>
              <a:buNone/>
            </a:pPr>
            <a:r>
              <a:t/>
            </a:r>
            <a:endParaRPr/>
          </a:p>
          <a:p>
            <a:pPr indent="0" lvl="0" marL="0" rtl="0" algn="l">
              <a:spcBef>
                <a:spcPts val="360"/>
              </a:spcBef>
              <a:spcAft>
                <a:spcPts val="0"/>
              </a:spcAft>
              <a:buClr>
                <a:schemeClr val="dk1"/>
              </a:buClr>
              <a:buSzPts val="1800"/>
              <a:buNone/>
            </a:pPr>
            <a:r>
              <a:rPr lang="en-GB"/>
              <a:t> 	</a:t>
            </a:r>
            <a:r>
              <a:rPr lang="en-GB" sz="1400"/>
              <a:t>crimemap3 &lt;- leaflet(crime) %&gt;% </a:t>
            </a:r>
            <a:endParaRPr/>
          </a:p>
          <a:p>
            <a:pPr indent="0" lvl="0" marL="0" rtl="0" algn="l">
              <a:spcBef>
                <a:spcPts val="280"/>
              </a:spcBef>
              <a:spcAft>
                <a:spcPts val="0"/>
              </a:spcAft>
              <a:buClr>
                <a:schemeClr val="dk1"/>
              </a:buClr>
              <a:buSzPts val="1400"/>
              <a:buNone/>
            </a:pPr>
            <a:r>
              <a:rPr lang="en-GB" sz="1400"/>
              <a:t>   		         	    addTiles() %&gt;%</a:t>
            </a:r>
            <a:endParaRPr/>
          </a:p>
          <a:p>
            <a:pPr indent="0" lvl="0" marL="0" rtl="0" algn="l">
              <a:spcBef>
                <a:spcPts val="280"/>
              </a:spcBef>
              <a:spcAft>
                <a:spcPts val="0"/>
              </a:spcAft>
              <a:buClr>
                <a:schemeClr val="dk1"/>
              </a:buClr>
              <a:buSzPts val="1400"/>
              <a:buNone/>
            </a:pPr>
            <a:r>
              <a:rPr lang="en-GB" sz="1400"/>
              <a:t>   		         	    addMarkers(~longitude, ~latitude, clusterOptions = markerClusterOptions(</a:t>
            </a:r>
            <a:r>
              <a:rPr lang="en-GB" sz="1400"/>
              <a:t>),</a:t>
            </a:r>
            <a:endParaRPr/>
          </a:p>
          <a:p>
            <a:pPr indent="0" lvl="0" marL="1371600" rtl="0" algn="l">
              <a:spcBef>
                <a:spcPts val="280"/>
              </a:spcBef>
              <a:spcAft>
                <a:spcPts val="0"/>
              </a:spcAft>
              <a:buClr>
                <a:schemeClr val="dk1"/>
              </a:buClr>
              <a:buSzPts val="1400"/>
              <a:buNone/>
            </a:pPr>
            <a:r>
              <a:rPr lang="en-GB"/>
              <a:t>   </a:t>
            </a:r>
            <a:r>
              <a:rPr lang="en-GB" sz="1400"/>
              <a:t>popup = ~content)</a:t>
            </a:r>
            <a:endParaRPr/>
          </a:p>
          <a:p>
            <a:pPr indent="0" lvl="0" marL="0" rtl="0" algn="l">
              <a:spcBef>
                <a:spcPts val="360"/>
              </a:spcBef>
              <a:spcAft>
                <a:spcPts val="0"/>
              </a:spcAft>
              <a:buClr>
                <a:schemeClr val="dk1"/>
              </a:buClr>
              <a:buSzPts val="1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12" st="1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7"/>
          <p:cNvSpPr txBox="1"/>
          <p:nvPr>
            <p:ph type="title"/>
          </p:nvPr>
        </p:nvSpPr>
        <p:spPr>
          <a:xfrm>
            <a:off x="251520" y="26064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600"/>
              <a:buFont typeface="Arial"/>
              <a:buNone/>
            </a:pPr>
            <a:r>
              <a:rPr lang="en-GB"/>
              <a:t>Adding colour</a:t>
            </a:r>
            <a:endParaRPr/>
          </a:p>
        </p:txBody>
      </p:sp>
      <p:sp>
        <p:nvSpPr>
          <p:cNvPr id="149" name="Google Shape;149;p7"/>
          <p:cNvSpPr txBox="1"/>
          <p:nvPr>
            <p:ph idx="1" type="body"/>
          </p:nvPr>
        </p:nvSpPr>
        <p:spPr>
          <a:xfrm>
            <a:off x="285225" y="1643459"/>
            <a:ext cx="8229600" cy="514116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800"/>
              <a:buNone/>
            </a:pPr>
            <a:r>
              <a:rPr lang="en-GB"/>
              <a:t>We can use different markers on our maps as well as different basemaps (see </a:t>
            </a:r>
            <a:r>
              <a:rPr lang="en-GB" u="sng">
                <a:solidFill>
                  <a:schemeClr val="hlink"/>
                </a:solidFill>
                <a:hlinkClick r:id="rId3"/>
              </a:rPr>
              <a:t>http://leaflet-extras.github.io/leaflet-providers/preview/index.html</a:t>
            </a:r>
            <a:r>
              <a:rPr lang="en-GB"/>
              <a:t> for the basemaps).</a:t>
            </a:r>
            <a:endParaRPr/>
          </a:p>
          <a:p>
            <a:pPr indent="0" lvl="0" marL="0" rtl="0" algn="l">
              <a:spcBef>
                <a:spcPts val="360"/>
              </a:spcBef>
              <a:spcAft>
                <a:spcPts val="0"/>
              </a:spcAft>
              <a:buClr>
                <a:schemeClr val="dk1"/>
              </a:buClr>
              <a:buSzPts val="1800"/>
              <a:buNone/>
            </a:pPr>
            <a:r>
              <a:t/>
            </a:r>
            <a:endParaRPr/>
          </a:p>
          <a:p>
            <a:pPr indent="0" lvl="0" marL="0" rtl="0" algn="l">
              <a:spcBef>
                <a:spcPts val="360"/>
              </a:spcBef>
              <a:spcAft>
                <a:spcPts val="0"/>
              </a:spcAft>
              <a:buClr>
                <a:schemeClr val="dk1"/>
              </a:buClr>
              <a:buSzPts val="1800"/>
              <a:buNone/>
            </a:pPr>
            <a:r>
              <a:rPr lang="en-GB"/>
              <a:t>In the next example we are going to use circle markers instead of the markers we’ve used previously. This will allow us to add colour to the markers.</a:t>
            </a:r>
            <a:endParaRPr/>
          </a:p>
          <a:p>
            <a:pPr indent="0" lvl="0" marL="0" rtl="0" algn="l">
              <a:spcBef>
                <a:spcPts val="360"/>
              </a:spcBef>
              <a:spcAft>
                <a:spcPts val="0"/>
              </a:spcAft>
              <a:buClr>
                <a:schemeClr val="dk1"/>
              </a:buClr>
              <a:buSzPts val="1800"/>
              <a:buNone/>
            </a:pPr>
            <a:r>
              <a:t/>
            </a:r>
            <a:endParaRPr/>
          </a:p>
          <a:p>
            <a:pPr indent="0" lvl="0" marL="0" rtl="0" algn="l">
              <a:spcBef>
                <a:spcPts val="360"/>
              </a:spcBef>
              <a:spcAft>
                <a:spcPts val="0"/>
              </a:spcAft>
              <a:buClr>
                <a:schemeClr val="dk1"/>
              </a:buClr>
              <a:buSzPts val="1800"/>
              <a:buNone/>
            </a:pPr>
            <a:r>
              <a:rPr lang="en-GB"/>
              <a:t>Firstly though we need to define our colour palette which will be used for our markers. Leaflet gives us 4 functions to do so: </a:t>
            </a:r>
            <a:r>
              <a:rPr i="1" lang="en-GB"/>
              <a:t>colorNumeric</a:t>
            </a:r>
            <a:r>
              <a:rPr lang="en-GB"/>
              <a:t>, </a:t>
            </a:r>
            <a:r>
              <a:rPr i="1" lang="en-GB"/>
              <a:t>colorBin</a:t>
            </a:r>
            <a:r>
              <a:rPr lang="en-GB"/>
              <a:t>, </a:t>
            </a:r>
            <a:r>
              <a:rPr i="1" lang="en-GB"/>
              <a:t>colorQuantile</a:t>
            </a:r>
            <a:r>
              <a:rPr lang="en-GB"/>
              <a:t> for numeric variables, and </a:t>
            </a:r>
            <a:r>
              <a:rPr i="1" lang="en-GB"/>
              <a:t>colorFactor</a:t>
            </a:r>
            <a:r>
              <a:rPr lang="en-GB"/>
              <a:t> for categorical variables.</a:t>
            </a:r>
            <a:endParaRPr/>
          </a:p>
          <a:p>
            <a:pPr indent="0" lvl="0" marL="0" rtl="0" algn="l">
              <a:spcBef>
                <a:spcPts val="360"/>
              </a:spcBef>
              <a:spcAft>
                <a:spcPts val="0"/>
              </a:spcAft>
              <a:buClr>
                <a:schemeClr val="dk1"/>
              </a:buClr>
              <a:buSzPts val="1800"/>
              <a:buNone/>
            </a:pPr>
            <a:r>
              <a:t/>
            </a:r>
            <a:endParaRPr/>
          </a:p>
          <a:p>
            <a:pPr indent="0" lvl="0" marL="0" rtl="0" algn="l">
              <a:spcBef>
                <a:spcPts val="360"/>
              </a:spcBef>
              <a:spcAft>
                <a:spcPts val="0"/>
              </a:spcAft>
              <a:buClr>
                <a:schemeClr val="dk1"/>
              </a:buClr>
              <a:buSzPts val="1800"/>
              <a:buNone/>
            </a:pPr>
            <a:r>
              <a:rPr lang="en-GB"/>
              <a:t>We have to specify the colours we wish to use and the variable that will be the domain. This will create function called ‘pal’ which can be used to generate colour.</a:t>
            </a:r>
            <a:endParaRPr/>
          </a:p>
          <a:p>
            <a:pPr indent="0" lvl="0" marL="0" rtl="0" algn="l">
              <a:spcBef>
                <a:spcPts val="360"/>
              </a:spcBef>
              <a:spcAft>
                <a:spcPts val="0"/>
              </a:spcAft>
              <a:buClr>
                <a:schemeClr val="dk1"/>
              </a:buClr>
              <a:buSzPts val="1800"/>
              <a:buNone/>
            </a:pPr>
            <a:r>
              <a:t/>
            </a:r>
            <a:endParaRPr/>
          </a:p>
          <a:p>
            <a:pPr indent="0" lvl="0" marL="0" rtl="0" algn="l">
              <a:spcBef>
                <a:spcPts val="360"/>
              </a:spcBef>
              <a:spcAft>
                <a:spcPts val="0"/>
              </a:spcAft>
              <a:buClr>
                <a:schemeClr val="dk1"/>
              </a:buClr>
              <a:buSzPts val="1800"/>
              <a:buNone/>
            </a:pPr>
            <a:r>
              <a:rPr lang="en-GB"/>
              <a:t>	</a:t>
            </a:r>
            <a:r>
              <a:rPr lang="en-GB" sz="1400"/>
              <a:t>pal &lt;- colorFactor(rainbow(14), crime$category)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8"/>
          <p:cNvSpPr txBox="1"/>
          <p:nvPr>
            <p:ph type="title"/>
          </p:nvPr>
        </p:nvSpPr>
        <p:spPr>
          <a:xfrm>
            <a:off x="251520" y="26064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600"/>
              <a:buFont typeface="Arial"/>
              <a:buNone/>
            </a:pPr>
            <a:r>
              <a:rPr lang="en-GB"/>
              <a:t>Adding colour</a:t>
            </a:r>
            <a:endParaRPr/>
          </a:p>
        </p:txBody>
      </p:sp>
      <p:sp>
        <p:nvSpPr>
          <p:cNvPr id="155" name="Google Shape;155;p8"/>
          <p:cNvSpPr txBox="1"/>
          <p:nvPr>
            <p:ph idx="1" type="body"/>
          </p:nvPr>
        </p:nvSpPr>
        <p:spPr>
          <a:xfrm>
            <a:off x="285225" y="1643459"/>
            <a:ext cx="8229600" cy="514116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800"/>
              <a:buNone/>
            </a:pPr>
            <a:r>
              <a:rPr lang="en-GB"/>
              <a:t>We can generate a map using the palette to colour the markers.</a:t>
            </a:r>
            <a:endParaRPr/>
          </a:p>
          <a:p>
            <a:pPr indent="0" lvl="0" marL="0" rtl="0" algn="l">
              <a:spcBef>
                <a:spcPts val="360"/>
              </a:spcBef>
              <a:spcAft>
                <a:spcPts val="0"/>
              </a:spcAft>
              <a:buClr>
                <a:schemeClr val="dk1"/>
              </a:buClr>
              <a:buSzPts val="1800"/>
              <a:buNone/>
            </a:pPr>
            <a:r>
              <a:t/>
            </a:r>
            <a:endParaRPr/>
          </a:p>
          <a:p>
            <a:pPr indent="457200" lvl="0" marL="0" rtl="0" algn="l">
              <a:spcBef>
                <a:spcPts val="280"/>
              </a:spcBef>
              <a:spcAft>
                <a:spcPts val="0"/>
              </a:spcAft>
              <a:buClr>
                <a:schemeClr val="dk1"/>
              </a:buClr>
              <a:buSzPts val="1400"/>
              <a:buNone/>
            </a:pPr>
            <a:r>
              <a:rPr lang="en-GB" sz="1400"/>
              <a:t>crimemap4 &lt;- leaflet(crime) %&gt;% </a:t>
            </a:r>
            <a:endParaRPr sz="1400"/>
          </a:p>
          <a:p>
            <a:pPr indent="0" lvl="0" marL="1371600" rtl="0" algn="l">
              <a:spcBef>
                <a:spcPts val="280"/>
              </a:spcBef>
              <a:spcAft>
                <a:spcPts val="0"/>
              </a:spcAft>
              <a:buClr>
                <a:schemeClr val="dk1"/>
              </a:buClr>
              <a:buSzPts val="1400"/>
              <a:buNone/>
            </a:pPr>
            <a:r>
              <a:rPr lang="en-GB" sz="1400"/>
              <a:t>    addProviderTiles(providers$Esri.WorldGrayCanvas) %&gt;%</a:t>
            </a:r>
            <a:endParaRPr sz="1400"/>
          </a:p>
          <a:p>
            <a:pPr indent="0" lvl="0" marL="1371600" rtl="0" algn="l">
              <a:spcBef>
                <a:spcPts val="280"/>
              </a:spcBef>
              <a:spcAft>
                <a:spcPts val="0"/>
              </a:spcAft>
              <a:buClr>
                <a:schemeClr val="dk1"/>
              </a:buClr>
              <a:buSzPts val="1400"/>
              <a:buNone/>
            </a:pPr>
            <a:r>
              <a:rPr lang="en-GB" sz="1400"/>
              <a:t> </a:t>
            </a:r>
            <a:r>
              <a:rPr lang="en-GB" sz="1400"/>
              <a:t>   addCircleMarkers(~longitude, ~latitude, clusterOptions = markerClusterOptions(),</a:t>
            </a:r>
            <a:r>
              <a:rPr lang="en-GB"/>
              <a:t> </a:t>
            </a:r>
            <a:endParaRPr/>
          </a:p>
          <a:p>
            <a:pPr indent="0" lvl="0" marL="1371600" rtl="0" algn="l">
              <a:spcBef>
                <a:spcPts val="280"/>
              </a:spcBef>
              <a:spcAft>
                <a:spcPts val="0"/>
              </a:spcAft>
              <a:buClr>
                <a:schemeClr val="dk1"/>
              </a:buClr>
              <a:buSzPts val="1400"/>
              <a:buNone/>
            </a:pPr>
            <a:r>
              <a:rPr lang="en-GB" sz="1400"/>
              <a:t>    </a:t>
            </a:r>
            <a:r>
              <a:rPr lang="en-GB" sz="1400"/>
              <a:t>popup = ~content,</a:t>
            </a:r>
            <a:r>
              <a:rPr lang="en-GB"/>
              <a:t> </a:t>
            </a:r>
            <a:r>
              <a:rPr lang="en-GB" sz="1400"/>
              <a:t>color = ~pal(category), opacity = 1, fillColor = ~pal(category), </a:t>
            </a:r>
            <a:endParaRPr sz="1400"/>
          </a:p>
          <a:p>
            <a:pPr indent="0" lvl="0" marL="1371600" rtl="0" algn="l">
              <a:spcBef>
                <a:spcPts val="280"/>
              </a:spcBef>
              <a:spcAft>
                <a:spcPts val="0"/>
              </a:spcAft>
              <a:buClr>
                <a:schemeClr val="dk1"/>
              </a:buClr>
              <a:buSzPts val="1400"/>
              <a:buNone/>
            </a:pPr>
            <a:r>
              <a:rPr lang="en-GB" sz="1400"/>
              <a:t>    fillOpacity = 1)</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9"/>
          <p:cNvSpPr txBox="1"/>
          <p:nvPr>
            <p:ph type="title"/>
          </p:nvPr>
        </p:nvSpPr>
        <p:spPr>
          <a:xfrm>
            <a:off x="251520" y="26064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600"/>
              <a:buFont typeface="Arial"/>
              <a:buNone/>
            </a:pPr>
            <a:r>
              <a:rPr lang="en-GB"/>
              <a:t>Legends</a:t>
            </a:r>
            <a:endParaRPr/>
          </a:p>
        </p:txBody>
      </p:sp>
      <p:sp>
        <p:nvSpPr>
          <p:cNvPr id="161" name="Google Shape;161;p9"/>
          <p:cNvSpPr txBox="1"/>
          <p:nvPr>
            <p:ph idx="1" type="body"/>
          </p:nvPr>
        </p:nvSpPr>
        <p:spPr>
          <a:xfrm>
            <a:off x="285225" y="1643459"/>
            <a:ext cx="8229600" cy="514116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800"/>
              <a:buNone/>
            </a:pPr>
            <a:r>
              <a:rPr lang="en-GB"/>
              <a:t>Now we have colour to distinguish markers, it would be useful to have a legend to help readers identify what each colour means without having to click on the markers.</a:t>
            </a:r>
            <a:endParaRPr/>
          </a:p>
          <a:p>
            <a:pPr indent="0" lvl="0" marL="0" rtl="0" algn="l">
              <a:spcBef>
                <a:spcPts val="360"/>
              </a:spcBef>
              <a:spcAft>
                <a:spcPts val="0"/>
              </a:spcAft>
              <a:buClr>
                <a:schemeClr val="dk1"/>
              </a:buClr>
              <a:buSzPts val="1800"/>
              <a:buNone/>
            </a:pPr>
            <a:r>
              <a:t/>
            </a:r>
            <a:endParaRPr/>
          </a:p>
          <a:p>
            <a:pPr indent="0" lvl="0" marL="457200" rtl="0" algn="l">
              <a:spcBef>
                <a:spcPts val="280"/>
              </a:spcBef>
              <a:spcAft>
                <a:spcPts val="0"/>
              </a:spcAft>
              <a:buClr>
                <a:schemeClr val="dk1"/>
              </a:buClr>
              <a:buSzPts val="1400"/>
              <a:buNone/>
            </a:pPr>
            <a:r>
              <a:rPr lang="en-GB" sz="1400"/>
              <a:t>c</a:t>
            </a:r>
            <a:r>
              <a:rPr lang="en-GB" sz="1400"/>
              <a:t>rimemap5 &lt;- leaflet(crime) %&gt;% </a:t>
            </a:r>
            <a:endParaRPr sz="1400"/>
          </a:p>
          <a:p>
            <a:pPr indent="0" lvl="0" marL="1371600" rtl="0" algn="l">
              <a:spcBef>
                <a:spcPts val="280"/>
              </a:spcBef>
              <a:spcAft>
                <a:spcPts val="0"/>
              </a:spcAft>
              <a:buClr>
                <a:schemeClr val="dk1"/>
              </a:buClr>
              <a:buSzPts val="1400"/>
              <a:buNone/>
            </a:pPr>
            <a:r>
              <a:rPr lang="en-GB" sz="1400"/>
              <a:t>     addProviderTiles(providers$Esri.WorldGrayCanvas) %&gt;% </a:t>
            </a:r>
            <a:endParaRPr/>
          </a:p>
          <a:p>
            <a:pPr indent="0" lvl="0" marL="0" rtl="0" algn="l">
              <a:spcBef>
                <a:spcPts val="280"/>
              </a:spcBef>
              <a:spcAft>
                <a:spcPts val="0"/>
              </a:spcAft>
              <a:buClr>
                <a:schemeClr val="dk1"/>
              </a:buClr>
              <a:buSzPts val="1400"/>
              <a:buNone/>
            </a:pPr>
            <a:r>
              <a:rPr lang="en-GB" sz="1400"/>
              <a:t>    	                       addCircleMarkers(~longitude, ~latitude, </a:t>
            </a:r>
            <a:endParaRPr sz="1400"/>
          </a:p>
          <a:p>
            <a:pPr indent="0" lvl="0" marL="1371600" rtl="0" algn="l">
              <a:spcBef>
                <a:spcPts val="280"/>
              </a:spcBef>
              <a:spcAft>
                <a:spcPts val="0"/>
              </a:spcAft>
              <a:buClr>
                <a:schemeClr val="dk1"/>
              </a:buClr>
              <a:buSzPts val="1400"/>
              <a:buNone/>
            </a:pPr>
            <a:r>
              <a:rPr lang="en-GB" sz="1400"/>
              <a:t>     clusterOptions = markerClusterOptions(),</a:t>
            </a:r>
            <a:endParaRPr/>
          </a:p>
          <a:p>
            <a:pPr indent="0" lvl="0" marL="0" rtl="0" algn="l">
              <a:spcBef>
                <a:spcPts val="280"/>
              </a:spcBef>
              <a:spcAft>
                <a:spcPts val="0"/>
              </a:spcAft>
              <a:buClr>
                <a:schemeClr val="dk1"/>
              </a:buClr>
              <a:buSzPts val="1400"/>
              <a:buNone/>
            </a:pPr>
            <a:r>
              <a:rPr lang="en-GB" sz="1400"/>
              <a:t>		              popup = ~content,</a:t>
            </a:r>
            <a:endParaRPr/>
          </a:p>
          <a:p>
            <a:pPr indent="0" lvl="0" marL="0" rtl="0" algn="l">
              <a:spcBef>
                <a:spcPts val="280"/>
              </a:spcBef>
              <a:spcAft>
                <a:spcPts val="0"/>
              </a:spcAft>
              <a:buClr>
                <a:schemeClr val="dk1"/>
              </a:buClr>
              <a:buSzPts val="1400"/>
              <a:buNone/>
            </a:pPr>
            <a:r>
              <a:rPr lang="en-GB" sz="1400"/>
              <a:t>		              color = ~pal(category), opacity = 1, fillColor = ~pal(category), fillOpacity = 1) %&gt;%</a:t>
            </a:r>
            <a:endParaRPr sz="1400"/>
          </a:p>
          <a:p>
            <a:pPr indent="0" lvl="0" marL="0" rtl="0" algn="l">
              <a:spcBef>
                <a:spcPts val="280"/>
              </a:spcBef>
              <a:spcAft>
                <a:spcPts val="0"/>
              </a:spcAft>
              <a:buClr>
                <a:schemeClr val="dk1"/>
              </a:buClr>
              <a:buSzPts val="1400"/>
              <a:buNone/>
            </a:pPr>
            <a:r>
              <a:rPr lang="en-GB" sz="1400"/>
              <a:t> 			     addLegend("topright", pal = pal, values = crime$category, </a:t>
            </a:r>
            <a:endParaRPr/>
          </a:p>
          <a:p>
            <a:pPr indent="0" lvl="0" marL="0" rtl="0" algn="l">
              <a:spcBef>
                <a:spcPts val="280"/>
              </a:spcBef>
              <a:spcAft>
                <a:spcPts val="0"/>
              </a:spcAft>
              <a:buClr>
                <a:schemeClr val="dk1"/>
              </a:buClr>
              <a:buSzPts val="1400"/>
              <a:buNone/>
            </a:pPr>
            <a:r>
              <a:rPr lang="en-GB" sz="1400"/>
              <a:t>		         	     title = "Crime Category", opacity = 1)</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UKDS_UKDA">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2020-07-11T14:29:22Z</dcterms:created>
  <dc:creator>Simon Parker</dc:creator>
</cp:coreProperties>
</file>