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23"/>
  </p:notesMasterIdLst>
  <p:handoutMasterIdLst>
    <p:handoutMasterId r:id="rId24"/>
  </p:handoutMasterIdLst>
  <p:sldIdLst>
    <p:sldId id="279" r:id="rId5"/>
    <p:sldId id="281" r:id="rId6"/>
    <p:sldId id="282" r:id="rId7"/>
    <p:sldId id="283" r:id="rId8"/>
    <p:sldId id="300" r:id="rId9"/>
    <p:sldId id="327" r:id="rId10"/>
    <p:sldId id="307" r:id="rId11"/>
    <p:sldId id="306" r:id="rId12"/>
    <p:sldId id="262" r:id="rId13"/>
    <p:sldId id="329" r:id="rId14"/>
    <p:sldId id="302" r:id="rId15"/>
    <p:sldId id="301" r:id="rId16"/>
    <p:sldId id="330" r:id="rId17"/>
    <p:sldId id="331" r:id="rId18"/>
    <p:sldId id="298" r:id="rId19"/>
    <p:sldId id="332" r:id="rId20"/>
    <p:sldId id="333" r:id="rId21"/>
    <p:sldId id="321" r:id="rId22"/>
  </p:sldIdLst>
  <p:sldSz cx="12192000" cy="6858000"/>
  <p:notesSz cx="6858000" cy="9144000"/>
  <p:embeddedFontLst>
    <p:embeddedFont>
      <p:font typeface="Calibri" panose="020F0502020204030204" pitchFamily="3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ce Bloom" initials="AB" lastIdx="1" clrIdx="0">
    <p:extLst>
      <p:ext uri="{19B8F6BF-5375-455C-9EA6-DF929625EA0E}">
        <p15:presenceInfo xmlns:p15="http://schemas.microsoft.com/office/powerpoint/2012/main" userId="Alice Blo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BE20"/>
    <a:srgbClr val="B5BD00"/>
    <a:srgbClr val="CE0058"/>
    <a:srgbClr val="385E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162528-3DB1-4C5A-8D79-60306ADD4E13}" v="49" dt="2021-02-09T11:00:50.962"/>
    <p1510:client id="{0616DFBC-8001-49AB-ACD3-C4DEF63E36AF}" v="86" dt="2021-02-09T10:56:58.3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7" autoAdjust="0"/>
    <p:restoredTop sz="94249" autoAdjust="0"/>
  </p:normalViewPr>
  <p:slideViewPr>
    <p:cSldViewPr snapToGrid="0">
      <p:cViewPr>
        <p:scale>
          <a:sx n="75" d="100"/>
          <a:sy n="75" d="100"/>
        </p:scale>
        <p:origin x="516" y="-234"/>
      </p:cViewPr>
      <p:guideLst>
        <p:guide orient="horz" pos="2160"/>
        <p:guide pos="3840"/>
      </p:guideLst>
    </p:cSldViewPr>
  </p:slideViewPr>
  <p:outlineViewPr>
    <p:cViewPr>
      <p:scale>
        <a:sx n="33" d="100"/>
        <a:sy n="33" d="100"/>
      </p:scale>
      <p:origin x="0" y="-5088"/>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presProps" Target="pres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745705-401F-4E01-8AD4-D0C924E7C44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GB"/>
        </a:p>
      </dgm:t>
    </dgm:pt>
    <dgm:pt modelId="{3FF70E0D-7AB5-4B7A-BFF2-4F55E318268F}">
      <dgm:prSet phldrT="[Text]" custT="1"/>
      <dgm:spPr>
        <a:solidFill>
          <a:srgbClr val="7030A0"/>
        </a:solidFill>
      </dgm:spPr>
      <dgm:t>
        <a:bodyPr/>
        <a:lstStyle/>
        <a:p>
          <a:r>
            <a:rPr lang="en-GB" sz="2400" b="1">
              <a:latin typeface="Arial" panose="020B0604020202020204" pitchFamily="34" charset="0"/>
              <a:cs typeface="Arial" panose="020B0604020202020204" pitchFamily="34" charset="0"/>
            </a:rPr>
            <a:t>Helpdesk</a:t>
          </a:r>
        </a:p>
      </dgm:t>
    </dgm:pt>
    <dgm:pt modelId="{4B30F8D4-B5B0-4107-B61A-C6BECDD0C712}" type="parTrans" cxnId="{12656DDD-6DDB-44EC-B1FB-932C4863258B}">
      <dgm:prSet/>
      <dgm:spPr/>
      <dgm:t>
        <a:bodyPr/>
        <a:lstStyle/>
        <a:p>
          <a:endParaRPr lang="en-GB" sz="2400">
            <a:latin typeface="Arial" panose="020B0604020202020204" pitchFamily="34" charset="0"/>
            <a:cs typeface="Arial" panose="020B0604020202020204" pitchFamily="34" charset="0"/>
          </a:endParaRPr>
        </a:p>
      </dgm:t>
    </dgm:pt>
    <dgm:pt modelId="{0E89EA99-EB76-4E59-9110-05A62E974331}" type="sibTrans" cxnId="{12656DDD-6DDB-44EC-B1FB-932C4863258B}">
      <dgm:prSet/>
      <dgm:spPr/>
      <dgm:t>
        <a:bodyPr/>
        <a:lstStyle/>
        <a:p>
          <a:endParaRPr lang="en-GB" sz="2400">
            <a:latin typeface="Arial" panose="020B0604020202020204" pitchFamily="34" charset="0"/>
            <a:cs typeface="Arial" panose="020B0604020202020204" pitchFamily="34" charset="0"/>
          </a:endParaRPr>
        </a:p>
      </dgm:t>
    </dgm:pt>
    <dgm:pt modelId="{24393EA8-BEBD-4509-A3D8-501B0AD5067B}">
      <dgm:prSet phldrT="[Text]" custT="1"/>
      <dgm:spPr>
        <a:solidFill>
          <a:srgbClr val="CE0058"/>
        </a:solidFill>
      </dgm:spPr>
      <dgm:t>
        <a:bodyPr/>
        <a:lstStyle/>
        <a:p>
          <a:pPr rtl="0"/>
          <a:r>
            <a:rPr lang="en-GB" sz="2400" b="1" dirty="0">
              <a:solidFill>
                <a:schemeClr val="bg1"/>
              </a:solidFill>
              <a:latin typeface="Arial" panose="020B0604020202020204" pitchFamily="34" charset="0"/>
              <a:cs typeface="Arial" panose="020B0604020202020204" pitchFamily="34" charset="0"/>
            </a:rPr>
            <a:t>Webinars , online workshops</a:t>
          </a:r>
          <a:r>
            <a:rPr lang="en-GB" sz="2400" b="1" i="0" u="none" strike="noStrike" cap="none" baseline="0" noProof="0" dirty="0">
              <a:solidFill>
                <a:schemeClr val="bg1"/>
              </a:solidFill>
              <a:latin typeface="Arial" panose="020B0604020202020204" pitchFamily="34" charset="0"/>
              <a:cs typeface="Arial" panose="020B0604020202020204" pitchFamily="34" charset="0"/>
            </a:rPr>
            <a:t> &amp; conferences</a:t>
          </a:r>
        </a:p>
      </dgm:t>
    </dgm:pt>
    <dgm:pt modelId="{98E18C92-CA43-4569-A147-3410A289F4A5}" type="parTrans" cxnId="{AF533162-1A73-4B1C-9920-EAA02BF72BF7}">
      <dgm:prSet/>
      <dgm:spPr/>
      <dgm:t>
        <a:bodyPr/>
        <a:lstStyle/>
        <a:p>
          <a:endParaRPr lang="en-GB" sz="2400">
            <a:latin typeface="Arial" panose="020B0604020202020204" pitchFamily="34" charset="0"/>
            <a:cs typeface="Arial" panose="020B0604020202020204" pitchFamily="34" charset="0"/>
          </a:endParaRPr>
        </a:p>
      </dgm:t>
    </dgm:pt>
    <dgm:pt modelId="{97C00D35-9E19-467D-B9AF-C74767865DC7}" type="sibTrans" cxnId="{AF533162-1A73-4B1C-9920-EAA02BF72BF7}">
      <dgm:prSet/>
      <dgm:spPr/>
      <dgm:t>
        <a:bodyPr/>
        <a:lstStyle/>
        <a:p>
          <a:endParaRPr lang="en-GB" sz="2400">
            <a:latin typeface="Arial" panose="020B0604020202020204" pitchFamily="34" charset="0"/>
            <a:cs typeface="Arial" panose="020B0604020202020204" pitchFamily="34" charset="0"/>
          </a:endParaRPr>
        </a:p>
      </dgm:t>
    </dgm:pt>
    <dgm:pt modelId="{E7F3FE4A-C2D3-4564-A900-CC3F1B9F34EE}">
      <dgm:prSet phldrT="[Text]" custT="1"/>
      <dgm:spPr>
        <a:solidFill>
          <a:schemeClr val="accent4">
            <a:lumMod val="50000"/>
          </a:schemeClr>
        </a:solidFill>
      </dgm:spPr>
      <dgm:t>
        <a:bodyPr/>
        <a:lstStyle/>
        <a:p>
          <a:r>
            <a:rPr lang="en-GB" sz="2400" b="1">
              <a:latin typeface="Arial" panose="020B0604020202020204" pitchFamily="34" charset="0"/>
              <a:cs typeface="Arial" panose="020B0604020202020204" pitchFamily="34" charset="0"/>
            </a:rPr>
            <a:t>Case studies</a:t>
          </a:r>
        </a:p>
      </dgm:t>
    </dgm:pt>
    <dgm:pt modelId="{6C7EF004-E460-4C62-8A2B-AF96D24FE69B}" type="parTrans" cxnId="{B4928519-33DC-4A49-B23B-39E2752CC316}">
      <dgm:prSet/>
      <dgm:spPr/>
      <dgm:t>
        <a:bodyPr/>
        <a:lstStyle/>
        <a:p>
          <a:endParaRPr lang="en-GB" sz="2400">
            <a:latin typeface="Arial" panose="020B0604020202020204" pitchFamily="34" charset="0"/>
            <a:cs typeface="Arial" panose="020B0604020202020204" pitchFamily="34" charset="0"/>
          </a:endParaRPr>
        </a:p>
      </dgm:t>
    </dgm:pt>
    <dgm:pt modelId="{170C5DAD-707F-4937-9F7E-865F9F8DF428}" type="sibTrans" cxnId="{B4928519-33DC-4A49-B23B-39E2752CC316}">
      <dgm:prSet/>
      <dgm:spPr/>
      <dgm:t>
        <a:bodyPr/>
        <a:lstStyle/>
        <a:p>
          <a:endParaRPr lang="en-GB" sz="2400">
            <a:latin typeface="Arial" panose="020B0604020202020204" pitchFamily="34" charset="0"/>
            <a:cs typeface="Arial" panose="020B0604020202020204" pitchFamily="34" charset="0"/>
          </a:endParaRPr>
        </a:p>
      </dgm:t>
    </dgm:pt>
    <dgm:pt modelId="{14461B1F-E197-4FEA-BA80-6AE6FF24BD6D}">
      <dgm:prSet phldrT="[Text]" custT="1"/>
      <dgm:spPr>
        <a:solidFill>
          <a:schemeClr val="accent3">
            <a:lumMod val="50000"/>
          </a:schemeClr>
        </a:solidFill>
      </dgm:spPr>
      <dgm:t>
        <a:bodyPr/>
        <a:lstStyle/>
        <a:p>
          <a:pPr rtl="0"/>
          <a:r>
            <a:rPr lang="en-GB" sz="2400" b="1">
              <a:latin typeface="Arial" panose="020B0604020202020204" pitchFamily="34" charset="0"/>
              <a:cs typeface="Arial" panose="020B0604020202020204" pitchFamily="34" charset="0"/>
            </a:rPr>
            <a:t>Guides, video tutorials, interactive modules</a:t>
          </a:r>
        </a:p>
      </dgm:t>
    </dgm:pt>
    <dgm:pt modelId="{4AB95ECD-7F9D-4C06-88B6-C6F4D501FCB3}" type="parTrans" cxnId="{289C27EA-5341-438D-A84C-FA244B6C0103}">
      <dgm:prSet/>
      <dgm:spPr/>
      <dgm:t>
        <a:bodyPr/>
        <a:lstStyle/>
        <a:p>
          <a:endParaRPr lang="en-GB" sz="2400">
            <a:latin typeface="Arial" panose="020B0604020202020204" pitchFamily="34" charset="0"/>
            <a:cs typeface="Arial" panose="020B0604020202020204" pitchFamily="34" charset="0"/>
          </a:endParaRPr>
        </a:p>
      </dgm:t>
    </dgm:pt>
    <dgm:pt modelId="{1F164A8B-2B2F-4ED1-ABA3-AF7518BA25AB}" type="sibTrans" cxnId="{289C27EA-5341-438D-A84C-FA244B6C0103}">
      <dgm:prSet/>
      <dgm:spPr/>
      <dgm:t>
        <a:bodyPr/>
        <a:lstStyle/>
        <a:p>
          <a:endParaRPr lang="en-GB" sz="2400">
            <a:latin typeface="Arial" panose="020B0604020202020204" pitchFamily="34" charset="0"/>
            <a:cs typeface="Arial" panose="020B0604020202020204" pitchFamily="34" charset="0"/>
          </a:endParaRPr>
        </a:p>
      </dgm:t>
    </dgm:pt>
    <dgm:pt modelId="{42F5F140-6190-4B6E-A102-82EB9C3156D4}">
      <dgm:prSet phldrT="[Text]" custT="1"/>
      <dgm:spPr>
        <a:solidFill>
          <a:schemeClr val="accent4">
            <a:lumMod val="50000"/>
          </a:schemeClr>
        </a:solidFill>
      </dgm:spPr>
      <dgm:t>
        <a:bodyPr/>
        <a:lstStyle/>
        <a:p>
          <a:r>
            <a:rPr lang="en-GB" sz="2400">
              <a:latin typeface="Arial" panose="020B0604020202020204" pitchFamily="34" charset="0"/>
              <a:cs typeface="Arial" panose="020B0604020202020204" pitchFamily="34" charset="0"/>
            </a:rPr>
            <a:t>How others used the data</a:t>
          </a:r>
        </a:p>
      </dgm:t>
    </dgm:pt>
    <dgm:pt modelId="{3E56154F-59B1-4CA7-9814-6B205C91DE18}" type="parTrans" cxnId="{F792F670-B0D9-4BCA-A147-7FF92CCA57DE}">
      <dgm:prSet/>
      <dgm:spPr/>
      <dgm:t>
        <a:bodyPr/>
        <a:lstStyle/>
        <a:p>
          <a:endParaRPr lang="en-GB" sz="2400">
            <a:latin typeface="Arial" panose="020B0604020202020204" pitchFamily="34" charset="0"/>
            <a:cs typeface="Arial" panose="020B0604020202020204" pitchFamily="34" charset="0"/>
          </a:endParaRPr>
        </a:p>
      </dgm:t>
    </dgm:pt>
    <dgm:pt modelId="{D9603ED3-A15F-4913-BC9C-2A1F579367E5}" type="sibTrans" cxnId="{F792F670-B0D9-4BCA-A147-7FF92CCA57DE}">
      <dgm:prSet/>
      <dgm:spPr/>
      <dgm:t>
        <a:bodyPr/>
        <a:lstStyle/>
        <a:p>
          <a:endParaRPr lang="en-GB" sz="2400">
            <a:latin typeface="Arial" panose="020B0604020202020204" pitchFamily="34" charset="0"/>
            <a:cs typeface="Arial" panose="020B0604020202020204" pitchFamily="34" charset="0"/>
          </a:endParaRPr>
        </a:p>
      </dgm:t>
    </dgm:pt>
    <dgm:pt modelId="{A93E91B3-5287-4221-8E5D-7119B480CB02}">
      <dgm:prSet phldrT="[Text]" custT="1"/>
      <dgm:spPr>
        <a:solidFill>
          <a:srgbClr val="7030A0"/>
        </a:solidFill>
      </dgm:spPr>
      <dgm:t>
        <a:bodyPr/>
        <a:lstStyle/>
        <a:p>
          <a:r>
            <a:rPr lang="en-GB" sz="2400">
              <a:latin typeface="Arial" panose="020B0604020202020204" pitchFamily="34" charset="0"/>
              <a:cs typeface="Arial" panose="020B0604020202020204" pitchFamily="34" charset="0"/>
            </a:rPr>
            <a:t>Individual support by e-mail</a:t>
          </a:r>
        </a:p>
      </dgm:t>
    </dgm:pt>
    <dgm:pt modelId="{E79CFC26-2B5D-48F6-B8DC-4CB8A24ED01A}" type="parTrans" cxnId="{BC4AC4D6-BF47-42A0-B0B1-4FED45E8076B}">
      <dgm:prSet/>
      <dgm:spPr/>
      <dgm:t>
        <a:bodyPr/>
        <a:lstStyle/>
        <a:p>
          <a:endParaRPr lang="en-GB" sz="2400">
            <a:latin typeface="Arial" panose="020B0604020202020204" pitchFamily="34" charset="0"/>
            <a:cs typeface="Arial" panose="020B0604020202020204" pitchFamily="34" charset="0"/>
          </a:endParaRPr>
        </a:p>
      </dgm:t>
    </dgm:pt>
    <dgm:pt modelId="{DAAD5479-0587-4F10-9C1B-A71CF6CBBAEE}" type="sibTrans" cxnId="{BC4AC4D6-BF47-42A0-B0B1-4FED45E8076B}">
      <dgm:prSet/>
      <dgm:spPr/>
      <dgm:t>
        <a:bodyPr/>
        <a:lstStyle/>
        <a:p>
          <a:endParaRPr lang="en-GB" sz="2400">
            <a:latin typeface="Arial" panose="020B0604020202020204" pitchFamily="34" charset="0"/>
            <a:cs typeface="Arial" panose="020B0604020202020204" pitchFamily="34" charset="0"/>
          </a:endParaRPr>
        </a:p>
      </dgm:t>
    </dgm:pt>
    <dgm:pt modelId="{82908706-E126-450E-94D6-E09F7D43BABF}">
      <dgm:prSet phldrT="[Text]" custT="1"/>
      <dgm:spPr>
        <a:solidFill>
          <a:srgbClr val="CE0058"/>
        </a:solidFill>
      </dgm:spPr>
      <dgm:t>
        <a:bodyPr/>
        <a:lstStyle/>
        <a:p>
          <a:r>
            <a:rPr lang="en-GB" sz="2400">
              <a:latin typeface="Arial" panose="020B0604020202020204" pitchFamily="34" charset="0"/>
              <a:cs typeface="Arial" panose="020B0604020202020204" pitchFamily="34" charset="0"/>
            </a:rPr>
            <a:t>See events pages</a:t>
          </a:r>
        </a:p>
      </dgm:t>
    </dgm:pt>
    <dgm:pt modelId="{7DD7B2D8-7C84-4957-A82E-E1A3F9EA66D4}" type="parTrans" cxnId="{EF539266-454D-4A8A-BA5A-635B9F1C95CF}">
      <dgm:prSet/>
      <dgm:spPr/>
      <dgm:t>
        <a:bodyPr/>
        <a:lstStyle/>
        <a:p>
          <a:endParaRPr lang="en-GB" sz="2400">
            <a:latin typeface="Arial" panose="020B0604020202020204" pitchFamily="34" charset="0"/>
            <a:cs typeface="Arial" panose="020B0604020202020204" pitchFamily="34" charset="0"/>
          </a:endParaRPr>
        </a:p>
      </dgm:t>
    </dgm:pt>
    <dgm:pt modelId="{3DAA1E2D-1EFB-4364-99AC-780988B54102}" type="sibTrans" cxnId="{EF539266-454D-4A8A-BA5A-635B9F1C95CF}">
      <dgm:prSet/>
      <dgm:spPr/>
      <dgm:t>
        <a:bodyPr/>
        <a:lstStyle/>
        <a:p>
          <a:endParaRPr lang="en-GB" sz="2400">
            <a:latin typeface="Arial" panose="020B0604020202020204" pitchFamily="34" charset="0"/>
            <a:cs typeface="Arial" panose="020B0604020202020204" pitchFamily="34" charset="0"/>
          </a:endParaRPr>
        </a:p>
      </dgm:t>
    </dgm:pt>
    <dgm:pt modelId="{2BBFED15-65FF-4328-B08F-0A180C59F7AA}">
      <dgm:prSet phldrT="[Text]" custT="1"/>
      <dgm:spPr>
        <a:solidFill>
          <a:schemeClr val="accent3">
            <a:lumMod val="50000"/>
          </a:schemeClr>
        </a:solidFill>
      </dgm:spPr>
      <dgm:t>
        <a:bodyPr/>
        <a:lstStyle/>
        <a:p>
          <a:pPr rtl="0"/>
          <a:r>
            <a:rPr lang="en-GB" sz="2400" dirty="0">
              <a:latin typeface="Arial" panose="020B0604020202020204" pitchFamily="34" charset="0"/>
              <a:cs typeface="Arial" panose="020B0604020202020204" pitchFamily="34" charset="0"/>
            </a:rPr>
            <a:t>Topic </a:t>
          </a:r>
        </a:p>
      </dgm:t>
    </dgm:pt>
    <dgm:pt modelId="{C3655DE2-0035-49DB-9C6F-82BA3E6B2784}" type="parTrans" cxnId="{D89B18E1-450C-4C5E-8B2A-A5DBA4D4BB5C}">
      <dgm:prSet/>
      <dgm:spPr/>
      <dgm:t>
        <a:bodyPr/>
        <a:lstStyle/>
        <a:p>
          <a:endParaRPr lang="en-GB" sz="2400">
            <a:latin typeface="Arial" panose="020B0604020202020204" pitchFamily="34" charset="0"/>
            <a:cs typeface="Arial" panose="020B0604020202020204" pitchFamily="34" charset="0"/>
          </a:endParaRPr>
        </a:p>
      </dgm:t>
    </dgm:pt>
    <dgm:pt modelId="{16A275BC-58D2-407B-A25B-DBA3ECE7D736}" type="sibTrans" cxnId="{D89B18E1-450C-4C5E-8B2A-A5DBA4D4BB5C}">
      <dgm:prSet/>
      <dgm:spPr/>
      <dgm:t>
        <a:bodyPr/>
        <a:lstStyle/>
        <a:p>
          <a:endParaRPr lang="en-GB" sz="2400">
            <a:latin typeface="Arial" panose="020B0604020202020204" pitchFamily="34" charset="0"/>
            <a:cs typeface="Arial" panose="020B0604020202020204" pitchFamily="34" charset="0"/>
          </a:endParaRPr>
        </a:p>
      </dgm:t>
    </dgm:pt>
    <dgm:pt modelId="{550511CD-AED4-4EF5-A8AF-8F17882DA979}">
      <dgm:prSet phldrT="[Text]" custT="1"/>
      <dgm:spPr>
        <a:solidFill>
          <a:schemeClr val="accent3">
            <a:lumMod val="50000"/>
          </a:schemeClr>
        </a:solidFill>
      </dgm:spPr>
      <dgm:t>
        <a:bodyPr/>
        <a:lstStyle/>
        <a:p>
          <a:r>
            <a:rPr lang="en-GB" sz="2400">
              <a:latin typeface="Arial" panose="020B0604020202020204" pitchFamily="34" charset="0"/>
              <a:cs typeface="Arial" panose="020B0604020202020204" pitchFamily="34" charset="0"/>
            </a:rPr>
            <a:t>Dataset</a:t>
          </a:r>
        </a:p>
      </dgm:t>
    </dgm:pt>
    <dgm:pt modelId="{901BFC35-59CC-4AB8-B26B-9FDF02000CB8}" type="parTrans" cxnId="{73301B24-D072-428A-8552-0D2B6B2157F2}">
      <dgm:prSet/>
      <dgm:spPr/>
      <dgm:t>
        <a:bodyPr/>
        <a:lstStyle/>
        <a:p>
          <a:endParaRPr lang="en-GB" sz="2400">
            <a:latin typeface="Arial" panose="020B0604020202020204" pitchFamily="34" charset="0"/>
            <a:cs typeface="Arial" panose="020B0604020202020204" pitchFamily="34" charset="0"/>
          </a:endParaRPr>
        </a:p>
      </dgm:t>
    </dgm:pt>
    <dgm:pt modelId="{93FE3A95-58BC-4037-8B84-1B89632EA40B}" type="sibTrans" cxnId="{73301B24-D072-428A-8552-0D2B6B2157F2}">
      <dgm:prSet/>
      <dgm:spPr/>
      <dgm:t>
        <a:bodyPr/>
        <a:lstStyle/>
        <a:p>
          <a:endParaRPr lang="en-GB" sz="2400">
            <a:latin typeface="Arial" panose="020B0604020202020204" pitchFamily="34" charset="0"/>
            <a:cs typeface="Arial" panose="020B0604020202020204" pitchFamily="34" charset="0"/>
          </a:endParaRPr>
        </a:p>
      </dgm:t>
    </dgm:pt>
    <dgm:pt modelId="{A5BBD6F5-FABC-4787-A267-D107F57127CE}">
      <dgm:prSet phldrT="[Text]" custT="1"/>
      <dgm:spPr>
        <a:solidFill>
          <a:schemeClr val="accent3">
            <a:lumMod val="50000"/>
          </a:schemeClr>
        </a:solidFill>
      </dgm:spPr>
      <dgm:t>
        <a:bodyPr/>
        <a:lstStyle/>
        <a:p>
          <a:r>
            <a:rPr lang="en-GB" sz="2400">
              <a:latin typeface="Arial" panose="020B0604020202020204" pitchFamily="34" charset="0"/>
              <a:cs typeface="Arial" panose="020B0604020202020204" pitchFamily="34" charset="0"/>
            </a:rPr>
            <a:t>Methods and software</a:t>
          </a:r>
        </a:p>
      </dgm:t>
    </dgm:pt>
    <dgm:pt modelId="{B34EF559-5B50-4661-A677-B4DD8DC31C66}" type="parTrans" cxnId="{922E6A4E-4B53-4A08-B510-20CAB52ECB5A}">
      <dgm:prSet/>
      <dgm:spPr/>
      <dgm:t>
        <a:bodyPr/>
        <a:lstStyle/>
        <a:p>
          <a:endParaRPr lang="en-GB" sz="2400">
            <a:latin typeface="Arial" panose="020B0604020202020204" pitchFamily="34" charset="0"/>
            <a:cs typeface="Arial" panose="020B0604020202020204" pitchFamily="34" charset="0"/>
          </a:endParaRPr>
        </a:p>
      </dgm:t>
    </dgm:pt>
    <dgm:pt modelId="{70D5B3A3-8172-49D5-9EAE-1A97CB52F5E6}" type="sibTrans" cxnId="{922E6A4E-4B53-4A08-B510-20CAB52ECB5A}">
      <dgm:prSet/>
      <dgm:spPr/>
      <dgm:t>
        <a:bodyPr/>
        <a:lstStyle/>
        <a:p>
          <a:endParaRPr lang="en-GB" sz="2400">
            <a:latin typeface="Arial" panose="020B0604020202020204" pitchFamily="34" charset="0"/>
            <a:cs typeface="Arial" panose="020B0604020202020204" pitchFamily="34" charset="0"/>
          </a:endParaRPr>
        </a:p>
      </dgm:t>
    </dgm:pt>
    <dgm:pt modelId="{6695A473-2C56-4CA2-8BD1-882E673ED728}" type="pres">
      <dgm:prSet presAssocID="{80745705-401F-4E01-8AD4-D0C924E7C448}" presName="diagram" presStyleCnt="0">
        <dgm:presLayoutVars>
          <dgm:dir/>
          <dgm:resizeHandles val="exact"/>
        </dgm:presLayoutVars>
      </dgm:prSet>
      <dgm:spPr/>
    </dgm:pt>
    <dgm:pt modelId="{6B9796C1-1927-4614-B572-4749BA941E12}" type="pres">
      <dgm:prSet presAssocID="{24393EA8-BEBD-4509-A3D8-501B0AD5067B}" presName="node" presStyleLbl="node1" presStyleIdx="0" presStyleCnt="4" custScaleX="148468" custScaleY="143154">
        <dgm:presLayoutVars>
          <dgm:bulletEnabled val="1"/>
        </dgm:presLayoutVars>
      </dgm:prSet>
      <dgm:spPr/>
    </dgm:pt>
    <dgm:pt modelId="{2A51F287-7CBA-4697-B737-9959DE96FC6F}" type="pres">
      <dgm:prSet presAssocID="{97C00D35-9E19-467D-B9AF-C74767865DC7}" presName="sibTrans" presStyleCnt="0"/>
      <dgm:spPr/>
    </dgm:pt>
    <dgm:pt modelId="{DCF6C94E-833B-4724-B1F4-05124162CF20}" type="pres">
      <dgm:prSet presAssocID="{14461B1F-E197-4FEA-BA80-6AE6FF24BD6D}" presName="node" presStyleLbl="node1" presStyleIdx="1" presStyleCnt="4" custScaleX="159974" custScaleY="139383" custLinFactNeighborX="-6684" custLinFactNeighborY="-3053">
        <dgm:presLayoutVars>
          <dgm:bulletEnabled val="1"/>
        </dgm:presLayoutVars>
      </dgm:prSet>
      <dgm:spPr/>
    </dgm:pt>
    <dgm:pt modelId="{15348365-9AD2-4B9A-961E-A695716D9194}" type="pres">
      <dgm:prSet presAssocID="{1F164A8B-2B2F-4ED1-ABA3-AF7518BA25AB}" presName="sibTrans" presStyleCnt="0"/>
      <dgm:spPr/>
    </dgm:pt>
    <dgm:pt modelId="{C8303E77-BE92-4F27-9586-314417C3A3C9}" type="pres">
      <dgm:prSet presAssocID="{3FF70E0D-7AB5-4B7A-BFF2-4F55E318268F}" presName="node" presStyleLbl="node1" presStyleIdx="2" presStyleCnt="4" custScaleX="150406" custScaleY="142126" custLinFactNeighborX="1609" custLinFactNeighborY="-12908">
        <dgm:presLayoutVars>
          <dgm:bulletEnabled val="1"/>
        </dgm:presLayoutVars>
      </dgm:prSet>
      <dgm:spPr/>
    </dgm:pt>
    <dgm:pt modelId="{C95128D3-3C2E-403E-A39A-B7AEAD14D97B}" type="pres">
      <dgm:prSet presAssocID="{0E89EA99-EB76-4E59-9110-05A62E974331}" presName="sibTrans" presStyleCnt="0"/>
      <dgm:spPr/>
    </dgm:pt>
    <dgm:pt modelId="{E1E87802-ACF0-4CAA-85D9-283AED6519B5}" type="pres">
      <dgm:prSet presAssocID="{E7F3FE4A-C2D3-4564-A900-CC3F1B9F34EE}" presName="node" presStyleLbl="node1" presStyleIdx="3" presStyleCnt="4" custScaleX="161598" custScaleY="144126" custLinFactNeighborX="-4630" custLinFactNeighborY="-13907">
        <dgm:presLayoutVars>
          <dgm:bulletEnabled val="1"/>
        </dgm:presLayoutVars>
      </dgm:prSet>
      <dgm:spPr/>
    </dgm:pt>
  </dgm:ptLst>
  <dgm:cxnLst>
    <dgm:cxn modelId="{8099BF01-ACF6-45C8-BC57-472C925A67D3}" type="presOf" srcId="{A93E91B3-5287-4221-8E5D-7119B480CB02}" destId="{C8303E77-BE92-4F27-9586-314417C3A3C9}" srcOrd="0" destOrd="1" presId="urn:microsoft.com/office/officeart/2005/8/layout/default"/>
    <dgm:cxn modelId="{B4928519-33DC-4A49-B23B-39E2752CC316}" srcId="{80745705-401F-4E01-8AD4-D0C924E7C448}" destId="{E7F3FE4A-C2D3-4564-A900-CC3F1B9F34EE}" srcOrd="3" destOrd="0" parTransId="{6C7EF004-E460-4C62-8A2B-AF96D24FE69B}" sibTransId="{170C5DAD-707F-4937-9F7E-865F9F8DF428}"/>
    <dgm:cxn modelId="{73301B24-D072-428A-8552-0D2B6B2157F2}" srcId="{14461B1F-E197-4FEA-BA80-6AE6FF24BD6D}" destId="{550511CD-AED4-4EF5-A8AF-8F17882DA979}" srcOrd="1" destOrd="0" parTransId="{901BFC35-59CC-4AB8-B26B-9FDF02000CB8}" sibTransId="{93FE3A95-58BC-4037-8B84-1B89632EA40B}"/>
    <dgm:cxn modelId="{80AD0D5F-0A47-4330-946D-5A30B6F43127}" type="presOf" srcId="{2BBFED15-65FF-4328-B08F-0A180C59F7AA}" destId="{DCF6C94E-833B-4724-B1F4-05124162CF20}" srcOrd="0" destOrd="1" presId="urn:microsoft.com/office/officeart/2005/8/layout/default"/>
    <dgm:cxn modelId="{BDD26160-6E8E-4377-9C6E-8E904AED9869}" type="presOf" srcId="{550511CD-AED4-4EF5-A8AF-8F17882DA979}" destId="{DCF6C94E-833B-4724-B1F4-05124162CF20}" srcOrd="0" destOrd="2" presId="urn:microsoft.com/office/officeart/2005/8/layout/default"/>
    <dgm:cxn modelId="{AF533162-1A73-4B1C-9920-EAA02BF72BF7}" srcId="{80745705-401F-4E01-8AD4-D0C924E7C448}" destId="{24393EA8-BEBD-4509-A3D8-501B0AD5067B}" srcOrd="0" destOrd="0" parTransId="{98E18C92-CA43-4569-A147-3410A289F4A5}" sibTransId="{97C00D35-9E19-467D-B9AF-C74767865DC7}"/>
    <dgm:cxn modelId="{F7D8B642-F7C1-42B8-B82D-E9DF4BD7C167}" type="presOf" srcId="{24393EA8-BEBD-4509-A3D8-501B0AD5067B}" destId="{6B9796C1-1927-4614-B572-4749BA941E12}" srcOrd="0" destOrd="0" presId="urn:microsoft.com/office/officeart/2005/8/layout/default"/>
    <dgm:cxn modelId="{19B57C43-81C6-4642-9963-3BD2D5F467EB}" type="presOf" srcId="{3FF70E0D-7AB5-4B7A-BFF2-4F55E318268F}" destId="{C8303E77-BE92-4F27-9586-314417C3A3C9}" srcOrd="0" destOrd="0" presId="urn:microsoft.com/office/officeart/2005/8/layout/default"/>
    <dgm:cxn modelId="{EF539266-454D-4A8A-BA5A-635B9F1C95CF}" srcId="{24393EA8-BEBD-4509-A3D8-501B0AD5067B}" destId="{82908706-E126-450E-94D6-E09F7D43BABF}" srcOrd="0" destOrd="0" parTransId="{7DD7B2D8-7C84-4957-A82E-E1A3F9EA66D4}" sibTransId="{3DAA1E2D-1EFB-4364-99AC-780988B54102}"/>
    <dgm:cxn modelId="{922E6A4E-4B53-4A08-B510-20CAB52ECB5A}" srcId="{14461B1F-E197-4FEA-BA80-6AE6FF24BD6D}" destId="{A5BBD6F5-FABC-4787-A267-D107F57127CE}" srcOrd="2" destOrd="0" parTransId="{B34EF559-5B50-4661-A677-B4DD8DC31C66}" sibTransId="{70D5B3A3-8172-49D5-9EAE-1A97CB52F5E6}"/>
    <dgm:cxn modelId="{F792F670-B0D9-4BCA-A147-7FF92CCA57DE}" srcId="{E7F3FE4A-C2D3-4564-A900-CC3F1B9F34EE}" destId="{42F5F140-6190-4B6E-A102-82EB9C3156D4}" srcOrd="0" destOrd="0" parTransId="{3E56154F-59B1-4CA7-9814-6B205C91DE18}" sibTransId="{D9603ED3-A15F-4913-BC9C-2A1F579367E5}"/>
    <dgm:cxn modelId="{5B266D75-7E49-4B7A-830E-4AE5C28FE66E}" type="presOf" srcId="{82908706-E126-450E-94D6-E09F7D43BABF}" destId="{6B9796C1-1927-4614-B572-4749BA941E12}" srcOrd="0" destOrd="1" presId="urn:microsoft.com/office/officeart/2005/8/layout/default"/>
    <dgm:cxn modelId="{A95B7A87-0A1F-4513-85FA-ECAD2F77B52C}" type="presOf" srcId="{A5BBD6F5-FABC-4787-A267-D107F57127CE}" destId="{DCF6C94E-833B-4724-B1F4-05124162CF20}" srcOrd="0" destOrd="3" presId="urn:microsoft.com/office/officeart/2005/8/layout/default"/>
    <dgm:cxn modelId="{4C4CD496-5731-41D5-90EB-2019CCF4787A}" type="presOf" srcId="{80745705-401F-4E01-8AD4-D0C924E7C448}" destId="{6695A473-2C56-4CA2-8BD1-882E673ED728}" srcOrd="0" destOrd="0" presId="urn:microsoft.com/office/officeart/2005/8/layout/default"/>
    <dgm:cxn modelId="{791C64AA-1ACB-4D4B-8132-A7B2DCB4AA88}" type="presOf" srcId="{E7F3FE4A-C2D3-4564-A900-CC3F1B9F34EE}" destId="{E1E87802-ACF0-4CAA-85D9-283AED6519B5}" srcOrd="0" destOrd="0" presId="urn:microsoft.com/office/officeart/2005/8/layout/default"/>
    <dgm:cxn modelId="{70EC3EC8-4EBC-426F-B5D1-9BAA09853BAE}" type="presOf" srcId="{14461B1F-E197-4FEA-BA80-6AE6FF24BD6D}" destId="{DCF6C94E-833B-4724-B1F4-05124162CF20}" srcOrd="0" destOrd="0" presId="urn:microsoft.com/office/officeart/2005/8/layout/default"/>
    <dgm:cxn modelId="{BC4AC4D6-BF47-42A0-B0B1-4FED45E8076B}" srcId="{3FF70E0D-7AB5-4B7A-BFF2-4F55E318268F}" destId="{A93E91B3-5287-4221-8E5D-7119B480CB02}" srcOrd="0" destOrd="0" parTransId="{E79CFC26-2B5D-48F6-B8DC-4CB8A24ED01A}" sibTransId="{DAAD5479-0587-4F10-9C1B-A71CF6CBBAEE}"/>
    <dgm:cxn modelId="{99A7C9D8-640A-4D49-B7BE-A58FF8676C3A}" type="presOf" srcId="{42F5F140-6190-4B6E-A102-82EB9C3156D4}" destId="{E1E87802-ACF0-4CAA-85D9-283AED6519B5}" srcOrd="0" destOrd="1" presId="urn:microsoft.com/office/officeart/2005/8/layout/default"/>
    <dgm:cxn modelId="{12656DDD-6DDB-44EC-B1FB-932C4863258B}" srcId="{80745705-401F-4E01-8AD4-D0C924E7C448}" destId="{3FF70E0D-7AB5-4B7A-BFF2-4F55E318268F}" srcOrd="2" destOrd="0" parTransId="{4B30F8D4-B5B0-4107-B61A-C6BECDD0C712}" sibTransId="{0E89EA99-EB76-4E59-9110-05A62E974331}"/>
    <dgm:cxn modelId="{D89B18E1-450C-4C5E-8B2A-A5DBA4D4BB5C}" srcId="{14461B1F-E197-4FEA-BA80-6AE6FF24BD6D}" destId="{2BBFED15-65FF-4328-B08F-0A180C59F7AA}" srcOrd="0" destOrd="0" parTransId="{C3655DE2-0035-49DB-9C6F-82BA3E6B2784}" sibTransId="{16A275BC-58D2-407B-A25B-DBA3ECE7D736}"/>
    <dgm:cxn modelId="{289C27EA-5341-438D-A84C-FA244B6C0103}" srcId="{80745705-401F-4E01-8AD4-D0C924E7C448}" destId="{14461B1F-E197-4FEA-BA80-6AE6FF24BD6D}" srcOrd="1" destOrd="0" parTransId="{4AB95ECD-7F9D-4C06-88B6-C6F4D501FCB3}" sibTransId="{1F164A8B-2B2F-4ED1-ABA3-AF7518BA25AB}"/>
    <dgm:cxn modelId="{1F03C66C-C63D-44FE-B99C-2EEC7612D475}" type="presParOf" srcId="{6695A473-2C56-4CA2-8BD1-882E673ED728}" destId="{6B9796C1-1927-4614-B572-4749BA941E12}" srcOrd="0" destOrd="0" presId="urn:microsoft.com/office/officeart/2005/8/layout/default"/>
    <dgm:cxn modelId="{0CD7DD5D-6029-4A2F-BC4F-94BB218AF899}" type="presParOf" srcId="{6695A473-2C56-4CA2-8BD1-882E673ED728}" destId="{2A51F287-7CBA-4697-B737-9959DE96FC6F}" srcOrd="1" destOrd="0" presId="urn:microsoft.com/office/officeart/2005/8/layout/default"/>
    <dgm:cxn modelId="{0431A2AA-1B33-4C45-AF1A-273CAEFEF1EC}" type="presParOf" srcId="{6695A473-2C56-4CA2-8BD1-882E673ED728}" destId="{DCF6C94E-833B-4724-B1F4-05124162CF20}" srcOrd="2" destOrd="0" presId="urn:microsoft.com/office/officeart/2005/8/layout/default"/>
    <dgm:cxn modelId="{F3D54D58-EF7E-4382-84EA-F3460FA6BF68}" type="presParOf" srcId="{6695A473-2C56-4CA2-8BD1-882E673ED728}" destId="{15348365-9AD2-4B9A-961E-A695716D9194}" srcOrd="3" destOrd="0" presId="urn:microsoft.com/office/officeart/2005/8/layout/default"/>
    <dgm:cxn modelId="{859DA08D-E707-4C8C-8072-477C83AAAAA9}" type="presParOf" srcId="{6695A473-2C56-4CA2-8BD1-882E673ED728}" destId="{C8303E77-BE92-4F27-9586-314417C3A3C9}" srcOrd="4" destOrd="0" presId="urn:microsoft.com/office/officeart/2005/8/layout/default"/>
    <dgm:cxn modelId="{8B114AEF-F64D-4E96-BC43-DC96A1A24586}" type="presParOf" srcId="{6695A473-2C56-4CA2-8BD1-882E673ED728}" destId="{C95128D3-3C2E-403E-A39A-B7AEAD14D97B}" srcOrd="5" destOrd="0" presId="urn:microsoft.com/office/officeart/2005/8/layout/default"/>
    <dgm:cxn modelId="{E11CB1F0-45BC-4E0F-9D19-D96F8683B887}" type="presParOf" srcId="{6695A473-2C56-4CA2-8BD1-882E673ED728}" destId="{E1E87802-ACF0-4CAA-85D9-283AED6519B5}"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9796C1-1927-4614-B572-4749BA941E12}">
      <dsp:nvSpPr>
        <dsp:cNvPr id="0" name=""/>
        <dsp:cNvSpPr/>
      </dsp:nvSpPr>
      <dsp:spPr>
        <a:xfrm>
          <a:off x="256572" y="258"/>
          <a:ext cx="3692801" cy="2136376"/>
        </a:xfrm>
        <a:prstGeom prst="rect">
          <a:avLst/>
        </a:prstGeom>
        <a:solidFill>
          <a:srgbClr val="CE005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GB" sz="2400" b="1" kern="1200" dirty="0">
              <a:solidFill>
                <a:schemeClr val="bg1"/>
              </a:solidFill>
              <a:latin typeface="Arial" panose="020B0604020202020204" pitchFamily="34" charset="0"/>
              <a:cs typeface="Arial" panose="020B0604020202020204" pitchFamily="34" charset="0"/>
            </a:rPr>
            <a:t>Webinars , online workshops</a:t>
          </a:r>
          <a:r>
            <a:rPr lang="en-GB" sz="2400" b="1" i="0" u="none" strike="noStrike" kern="1200" cap="none" baseline="0" noProof="0" dirty="0">
              <a:solidFill>
                <a:schemeClr val="bg1"/>
              </a:solidFill>
              <a:latin typeface="Arial" panose="020B0604020202020204" pitchFamily="34" charset="0"/>
              <a:cs typeface="Arial" panose="020B0604020202020204" pitchFamily="34" charset="0"/>
            </a:rPr>
            <a:t> &amp; conferences</a:t>
          </a:r>
        </a:p>
        <a:p>
          <a:pPr marL="228600" lvl="1" indent="-228600" algn="l" defTabSz="1066800">
            <a:lnSpc>
              <a:spcPct val="90000"/>
            </a:lnSpc>
            <a:spcBef>
              <a:spcPct val="0"/>
            </a:spcBef>
            <a:spcAft>
              <a:spcPct val="15000"/>
            </a:spcAft>
            <a:buChar char="•"/>
          </a:pPr>
          <a:r>
            <a:rPr lang="en-GB" sz="2400" kern="1200">
              <a:latin typeface="Arial" panose="020B0604020202020204" pitchFamily="34" charset="0"/>
              <a:cs typeface="Arial" panose="020B0604020202020204" pitchFamily="34" charset="0"/>
            </a:rPr>
            <a:t>See events pages</a:t>
          </a:r>
        </a:p>
      </dsp:txBody>
      <dsp:txXfrm>
        <a:off x="256572" y="258"/>
        <a:ext cx="3692801" cy="2136376"/>
      </dsp:txXfrm>
    </dsp:sp>
    <dsp:sp modelId="{DCF6C94E-833B-4724-B1F4-05124162CF20}">
      <dsp:nvSpPr>
        <dsp:cNvPr id="0" name=""/>
        <dsp:cNvSpPr/>
      </dsp:nvSpPr>
      <dsp:spPr>
        <a:xfrm>
          <a:off x="4031852" y="0"/>
          <a:ext cx="3978987" cy="2080099"/>
        </a:xfrm>
        <a:prstGeom prst="rect">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GB" sz="2400" b="1" kern="1200">
              <a:latin typeface="Arial" panose="020B0604020202020204" pitchFamily="34" charset="0"/>
              <a:cs typeface="Arial" panose="020B0604020202020204" pitchFamily="34" charset="0"/>
            </a:rPr>
            <a:t>Guides, video tutorials, interactive modules</a:t>
          </a:r>
        </a:p>
        <a:p>
          <a:pPr marL="228600" lvl="1" indent="-228600" algn="l" defTabSz="1066800" rtl="0">
            <a:lnSpc>
              <a:spcPct val="90000"/>
            </a:lnSpc>
            <a:spcBef>
              <a:spcPct val="0"/>
            </a:spcBef>
            <a:spcAft>
              <a:spcPct val="15000"/>
            </a:spcAft>
            <a:buChar char="•"/>
          </a:pPr>
          <a:r>
            <a:rPr lang="en-GB" sz="2400" kern="1200" dirty="0">
              <a:latin typeface="Arial" panose="020B0604020202020204" pitchFamily="34" charset="0"/>
              <a:cs typeface="Arial" panose="020B0604020202020204" pitchFamily="34" charset="0"/>
            </a:rPr>
            <a:t>Topic </a:t>
          </a:r>
        </a:p>
        <a:p>
          <a:pPr marL="228600" lvl="1" indent="-228600" algn="l" defTabSz="1066800">
            <a:lnSpc>
              <a:spcPct val="90000"/>
            </a:lnSpc>
            <a:spcBef>
              <a:spcPct val="0"/>
            </a:spcBef>
            <a:spcAft>
              <a:spcPct val="15000"/>
            </a:spcAft>
            <a:buChar char="•"/>
          </a:pPr>
          <a:r>
            <a:rPr lang="en-GB" sz="2400" kern="1200">
              <a:latin typeface="Arial" panose="020B0604020202020204" pitchFamily="34" charset="0"/>
              <a:cs typeface="Arial" panose="020B0604020202020204" pitchFamily="34" charset="0"/>
            </a:rPr>
            <a:t>Dataset</a:t>
          </a:r>
        </a:p>
        <a:p>
          <a:pPr marL="228600" lvl="1" indent="-228600" algn="l" defTabSz="1066800">
            <a:lnSpc>
              <a:spcPct val="90000"/>
            </a:lnSpc>
            <a:spcBef>
              <a:spcPct val="0"/>
            </a:spcBef>
            <a:spcAft>
              <a:spcPct val="15000"/>
            </a:spcAft>
            <a:buChar char="•"/>
          </a:pPr>
          <a:r>
            <a:rPr lang="en-GB" sz="2400" kern="1200">
              <a:latin typeface="Arial" panose="020B0604020202020204" pitchFamily="34" charset="0"/>
              <a:cs typeface="Arial" panose="020B0604020202020204" pitchFamily="34" charset="0"/>
            </a:rPr>
            <a:t>Methods and software</a:t>
          </a:r>
        </a:p>
      </dsp:txBody>
      <dsp:txXfrm>
        <a:off x="4031852" y="0"/>
        <a:ext cx="3978987" cy="2080099"/>
      </dsp:txXfrm>
    </dsp:sp>
    <dsp:sp modelId="{C8303E77-BE92-4F27-9586-314417C3A3C9}">
      <dsp:nvSpPr>
        <dsp:cNvPr id="0" name=""/>
        <dsp:cNvSpPr/>
      </dsp:nvSpPr>
      <dsp:spPr>
        <a:xfrm>
          <a:off x="252294" y="2207652"/>
          <a:ext cx="3741004" cy="2121035"/>
        </a:xfrm>
        <a:prstGeom prst="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b="1" kern="1200">
              <a:latin typeface="Arial" panose="020B0604020202020204" pitchFamily="34" charset="0"/>
              <a:cs typeface="Arial" panose="020B0604020202020204" pitchFamily="34" charset="0"/>
            </a:rPr>
            <a:t>Helpdesk</a:t>
          </a:r>
        </a:p>
        <a:p>
          <a:pPr marL="228600" lvl="1" indent="-228600" algn="l" defTabSz="1066800">
            <a:lnSpc>
              <a:spcPct val="90000"/>
            </a:lnSpc>
            <a:spcBef>
              <a:spcPct val="0"/>
            </a:spcBef>
            <a:spcAft>
              <a:spcPct val="15000"/>
            </a:spcAft>
            <a:buChar char="•"/>
          </a:pPr>
          <a:r>
            <a:rPr lang="en-GB" sz="2400" kern="1200">
              <a:latin typeface="Arial" panose="020B0604020202020204" pitchFamily="34" charset="0"/>
              <a:cs typeface="Arial" panose="020B0604020202020204" pitchFamily="34" charset="0"/>
            </a:rPr>
            <a:t>Individual support by e-mail</a:t>
          </a:r>
        </a:p>
      </dsp:txBody>
      <dsp:txXfrm>
        <a:off x="252294" y="2207652"/>
        <a:ext cx="3741004" cy="2121035"/>
      </dsp:txXfrm>
    </dsp:sp>
    <dsp:sp modelId="{E1E87802-ACF0-4CAA-85D9-283AED6519B5}">
      <dsp:nvSpPr>
        <dsp:cNvPr id="0" name=""/>
        <dsp:cNvSpPr/>
      </dsp:nvSpPr>
      <dsp:spPr>
        <a:xfrm>
          <a:off x="4086845" y="2177819"/>
          <a:ext cx="4019380" cy="2150882"/>
        </a:xfrm>
        <a:prstGeom prst="rect">
          <a:avLst/>
        </a:prstGeom>
        <a:solidFill>
          <a:schemeClr val="accent4">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b="1" kern="1200">
              <a:latin typeface="Arial" panose="020B0604020202020204" pitchFamily="34" charset="0"/>
              <a:cs typeface="Arial" panose="020B0604020202020204" pitchFamily="34" charset="0"/>
            </a:rPr>
            <a:t>Case studies</a:t>
          </a:r>
        </a:p>
        <a:p>
          <a:pPr marL="228600" lvl="1" indent="-228600" algn="l" defTabSz="1066800">
            <a:lnSpc>
              <a:spcPct val="90000"/>
            </a:lnSpc>
            <a:spcBef>
              <a:spcPct val="0"/>
            </a:spcBef>
            <a:spcAft>
              <a:spcPct val="15000"/>
            </a:spcAft>
            <a:buChar char="•"/>
          </a:pPr>
          <a:r>
            <a:rPr lang="en-GB" sz="2400" kern="1200">
              <a:latin typeface="Arial" panose="020B0604020202020204" pitchFamily="34" charset="0"/>
              <a:cs typeface="Arial" panose="020B0604020202020204" pitchFamily="34" charset="0"/>
            </a:rPr>
            <a:t>How others used the data</a:t>
          </a:r>
        </a:p>
      </dsp:txBody>
      <dsp:txXfrm>
        <a:off x="4086845" y="2177819"/>
        <a:ext cx="4019380" cy="215088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F52136-306C-4703-BF06-D8529150C506}" type="datetimeFigureOut">
              <a:rPr lang="en-GB" smtClean="0"/>
              <a:t>09/02/2021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EEAF5F-AC25-4B97-9244-7425B9ED1240}" type="slidenum">
              <a:rPr lang="en-GB" smtClean="0"/>
              <a:t>‹#›</a:t>
            </a:fld>
            <a:endParaRPr lang="en-GB"/>
          </a:p>
        </p:txBody>
      </p:sp>
    </p:spTree>
    <p:extLst>
      <p:ext uri="{BB962C8B-B14F-4D97-AF65-F5344CB8AC3E}">
        <p14:creationId xmlns:p14="http://schemas.microsoft.com/office/powerpoint/2010/main" val="36735637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856B58-3E93-4719-B657-49D544B01852}" type="datetimeFigureOut">
              <a:rPr lang="en-GB" smtClean="0"/>
              <a:t>09/02/2021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0AD8A2-07E5-465C-9C44-9F9F9187BFD0}" type="slidenum">
              <a:rPr lang="en-GB" smtClean="0"/>
              <a:t>‹#›</a:t>
            </a:fld>
            <a:endParaRPr lang="en-GB"/>
          </a:p>
        </p:txBody>
      </p:sp>
    </p:spTree>
    <p:extLst>
      <p:ext uri="{BB962C8B-B14F-4D97-AF65-F5344CB8AC3E}">
        <p14:creationId xmlns:p14="http://schemas.microsoft.com/office/powerpoint/2010/main" val="1296629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a:t>RD 1-9</a:t>
            </a:r>
          </a:p>
        </p:txBody>
      </p:sp>
      <p:sp>
        <p:nvSpPr>
          <p:cNvPr id="4" name="Slide Number Placeholder 3"/>
          <p:cNvSpPr>
            <a:spLocks noGrp="1"/>
          </p:cNvSpPr>
          <p:nvPr>
            <p:ph type="sldNum" sz="quarter" idx="10"/>
          </p:nvPr>
        </p:nvSpPr>
        <p:spPr/>
        <p:txBody>
          <a:bodyPr/>
          <a:lstStyle/>
          <a:p>
            <a:fld id="{EA6583AA-ED6A-4C86-A582-8186CB3CD793}" type="slidenum">
              <a:rPr lang="en-GB" smtClean="0"/>
              <a:t>1</a:t>
            </a:fld>
            <a:endParaRPr lang="en-GB"/>
          </a:p>
        </p:txBody>
      </p:sp>
    </p:spTree>
    <p:extLst>
      <p:ext uri="{BB962C8B-B14F-4D97-AF65-F5344CB8AC3E}">
        <p14:creationId xmlns:p14="http://schemas.microsoft.com/office/powerpoint/2010/main" val="3316882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covered by the survey?</a:t>
            </a:r>
          </a:p>
          <a:p>
            <a:r>
              <a:rPr lang="en-GB" dirty="0"/>
              <a:t>Violent crime including assault and robbery</a:t>
            </a:r>
          </a:p>
          <a:p>
            <a:r>
              <a:rPr lang="en-GB" dirty="0"/>
              <a:t>Property crime including vandalism, personal theft and other household theft</a:t>
            </a:r>
          </a:p>
          <a:p>
            <a:r>
              <a:rPr lang="en-GB" dirty="0"/>
              <a:t>Public perceptions of crime, the police and the justice system.</a:t>
            </a:r>
          </a:p>
          <a:p>
            <a:r>
              <a:rPr lang="en-GB" dirty="0"/>
              <a:t>Respondents also self-complete a questionnaire that covers </a:t>
            </a:r>
            <a:r>
              <a:rPr lang="en-GB" dirty="0" err="1"/>
              <a:t>sensitivie</a:t>
            </a:r>
            <a:r>
              <a:rPr lang="en-GB" dirty="0"/>
              <a:t> topics including drug use, partner abuse, sexual victimisation and stalking.</a:t>
            </a:r>
          </a:p>
          <a:p>
            <a:endParaRPr lang="en-GB" dirty="0"/>
          </a:p>
          <a:p>
            <a:r>
              <a:rPr lang="en-GB" dirty="0"/>
              <a:t>What is not covered by the survey?</a:t>
            </a:r>
          </a:p>
          <a:p>
            <a:r>
              <a:rPr lang="en-GB" dirty="0"/>
              <a:t>Crime without a specific victim – e.g. drug possess, speeding</a:t>
            </a:r>
          </a:p>
          <a:p>
            <a:r>
              <a:rPr lang="en-GB" dirty="0"/>
              <a:t>Crimes against businesses – e.g. shoplifting</a:t>
            </a:r>
          </a:p>
          <a:p>
            <a:r>
              <a:rPr lang="en-GB" dirty="0"/>
              <a:t>Crime without a victim to interview – e.g. homicide.</a:t>
            </a:r>
          </a:p>
        </p:txBody>
      </p:sp>
      <p:sp>
        <p:nvSpPr>
          <p:cNvPr id="4" name="Slide Number Placeholder 3"/>
          <p:cNvSpPr>
            <a:spLocks noGrp="1"/>
          </p:cNvSpPr>
          <p:nvPr>
            <p:ph type="sldNum" sz="quarter" idx="5"/>
          </p:nvPr>
        </p:nvSpPr>
        <p:spPr/>
        <p:txBody>
          <a:bodyPr/>
          <a:lstStyle/>
          <a:p>
            <a:fld id="{490AD8A2-07E5-465C-9C44-9F9F9187BFD0}" type="slidenum">
              <a:rPr lang="en-GB" smtClean="0"/>
              <a:t>12</a:t>
            </a:fld>
            <a:endParaRPr lang="en-GB"/>
          </a:p>
        </p:txBody>
      </p:sp>
    </p:spTree>
    <p:extLst>
      <p:ext uri="{BB962C8B-B14F-4D97-AF65-F5344CB8AC3E}">
        <p14:creationId xmlns:p14="http://schemas.microsoft.com/office/powerpoint/2010/main" val="2288519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a:t>
            </a:r>
            <a:r>
              <a:rPr lang="en-GB" sz="1200" b="0" i="1" kern="1200" dirty="0">
                <a:solidFill>
                  <a:schemeClr val="tx1"/>
                </a:solidFill>
                <a:effectLst/>
                <a:latin typeface="+mn-lt"/>
                <a:ea typeface="+mn-ea"/>
                <a:cs typeface="+mn-cs"/>
              </a:rPr>
              <a:t>Commercial Victimisation Survey</a:t>
            </a:r>
            <a:r>
              <a:rPr lang="en-GB" sz="1200" b="0" i="0" kern="1200" dirty="0">
                <a:solidFill>
                  <a:schemeClr val="tx1"/>
                </a:solidFill>
                <a:effectLst/>
                <a:latin typeface="+mn-lt"/>
                <a:ea typeface="+mn-ea"/>
                <a:cs typeface="+mn-cs"/>
              </a:rPr>
              <a:t> (CVS) provides a source of information on crime and crime-related issues as they affect businesses in England and Wales.</a:t>
            </a:r>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E9BCE2-EC6D-444F-A5BD-EBFA3474EC9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7182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E9BCE2-EC6D-444F-A5BD-EBFA3474EC9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5414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20000"/>
          </a:bodyPr>
          <a:lstStyle/>
          <a:p>
            <a:endParaRPr lang="en-GB" baseline="0"/>
          </a:p>
          <a:p>
            <a:r>
              <a:rPr lang="en-GB"/>
              <a:t>Another</a:t>
            </a:r>
            <a:r>
              <a:rPr lang="en-GB" baseline="0"/>
              <a:t> point about different kinds of access to our data – most of the data you can download after registration from the website but you may come across data with other licences so it might be useful just to be aware of what that means.</a:t>
            </a:r>
            <a:endParaRPr lang="en-GB" baseline="0">
              <a:cs typeface="Calibri"/>
            </a:endParaRPr>
          </a:p>
          <a:p>
            <a:endParaRPr lang="en-GB" baseline="0"/>
          </a:p>
          <a:p>
            <a:r>
              <a:rPr lang="en-GB" baseline="0"/>
              <a:t>The different access arrangements reflect the risk of potential disclosure. </a:t>
            </a:r>
            <a:r>
              <a:rPr lang="en-GB"/>
              <a:t> </a:t>
            </a:r>
            <a:endParaRPr lang="en-GB" baseline="0"/>
          </a:p>
          <a:p>
            <a:r>
              <a:rPr lang="en-GB" baseline="0"/>
              <a:t>All the data are anonymised but if you had detailed information about, say, a persons job, which sector they work in, the area they live in as well as their age and gender and other information, there’s a danger that in some cases you could identify who that person is.  </a:t>
            </a:r>
          </a:p>
          <a:p>
            <a:endParaRPr lang="en-GB" baseline="0"/>
          </a:p>
          <a:p>
            <a:pPr defTabSz="901873">
              <a:defRPr/>
            </a:pPr>
            <a:r>
              <a:rPr lang="en-GB" baseline="0"/>
              <a:t>We have a small amount of open survey data that can be used for teaching but most of our data for research is in the second category – under the end user licence.  To get this, you just register with the UK Data Service and then you are free to download these kinds of data from the website.  Registration is quick and easy and takes less than ten minutes.</a:t>
            </a:r>
          </a:p>
          <a:p>
            <a:pPr defTabSz="901873">
              <a:defRPr/>
            </a:pPr>
            <a:endParaRPr lang="en-GB" baseline="0"/>
          </a:p>
          <a:p>
            <a:pPr defTabSz="901873">
              <a:defRPr/>
            </a:pPr>
            <a:r>
              <a:rPr lang="en-GB" baseline="0"/>
              <a:t>This kind of data is unlikely to lead to disclosure but when you agree to the end user licence, you’re agreeing to a range of things including that you won’t try to identify anybody in the data or share the data with anyone else.</a:t>
            </a:r>
          </a:p>
          <a:p>
            <a:pPr defTabSz="901873">
              <a:defRPr/>
            </a:pPr>
            <a:endParaRPr lang="en-GB" baseline="0"/>
          </a:p>
          <a:p>
            <a:pPr defTabSz="901873">
              <a:defRPr/>
            </a:pPr>
            <a:r>
              <a:rPr lang="en-GB" baseline="0"/>
              <a:t>The EUL data is good enough for most research, but if you need lower levels of geography or more detailed variables, you may need to use the special licence or secure access data.</a:t>
            </a:r>
            <a:r>
              <a:rPr lang="en-GB"/>
              <a:t> </a:t>
            </a:r>
            <a:r>
              <a:rPr lang="en-GB" baseline="0"/>
              <a:t> Note that these datasets are harder to obtain because they are more potentially </a:t>
            </a:r>
            <a:r>
              <a:rPr lang="en-GB" baseline="0" err="1"/>
              <a:t>disclosive</a:t>
            </a:r>
            <a:r>
              <a:rPr lang="en-GB" baseline="0"/>
              <a:t> – there’s more information about that on our website.</a:t>
            </a:r>
          </a:p>
          <a:p>
            <a:endParaRPr lang="en-GB" baseline="0"/>
          </a:p>
          <a:p>
            <a:r>
              <a:rPr lang="en-GB" baseline="0"/>
              <a:t>On a final note, we do not charge for our data unless it is for commercial use.</a:t>
            </a:r>
          </a:p>
          <a:p>
            <a:endParaRPr lang="en-GB" baseline="0"/>
          </a:p>
          <a:p>
            <a:endParaRPr lang="en-GB"/>
          </a:p>
        </p:txBody>
      </p:sp>
      <p:sp>
        <p:nvSpPr>
          <p:cNvPr id="4" name="Slide Number Placeholder 3"/>
          <p:cNvSpPr>
            <a:spLocks noGrp="1"/>
          </p:cNvSpPr>
          <p:nvPr>
            <p:ph type="sldNum" sz="quarter" idx="10"/>
          </p:nvPr>
        </p:nvSpPr>
        <p:spPr/>
        <p:txBody>
          <a:bodyPr/>
          <a:lstStyle/>
          <a:p>
            <a:fld id="{60AD55C9-684C-4B43-B31D-7F03C8782989}" type="slidenum">
              <a:rPr lang="en-GB" smtClean="0"/>
              <a:pPr/>
              <a:t>15</a:t>
            </a:fld>
            <a:endParaRPr lang="en-GB"/>
          </a:p>
        </p:txBody>
      </p:sp>
    </p:spTree>
    <p:extLst>
      <p:ext uri="{BB962C8B-B14F-4D97-AF65-F5344CB8AC3E}">
        <p14:creationId xmlns:p14="http://schemas.microsoft.com/office/powerpoint/2010/main" val="160792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documentation can be found in the second tab (called Documentation) in the catalogue page for each survey.</a:t>
            </a:r>
          </a:p>
        </p:txBody>
      </p:sp>
      <p:sp>
        <p:nvSpPr>
          <p:cNvPr id="4" name="Slide Number Placeholder 3"/>
          <p:cNvSpPr>
            <a:spLocks noGrp="1"/>
          </p:cNvSpPr>
          <p:nvPr>
            <p:ph type="sldNum" sz="quarter" idx="5"/>
          </p:nvPr>
        </p:nvSpPr>
        <p:spPr/>
        <p:txBody>
          <a:bodyPr/>
          <a:lstStyle/>
          <a:p>
            <a:fld id="{490AD8A2-07E5-465C-9C44-9F9F9187BFD0}" type="slidenum">
              <a:rPr lang="en-GB" smtClean="0"/>
              <a:t>16</a:t>
            </a:fld>
            <a:endParaRPr lang="en-GB"/>
          </a:p>
        </p:txBody>
      </p:sp>
    </p:spTree>
    <p:extLst>
      <p:ext uri="{BB962C8B-B14F-4D97-AF65-F5344CB8AC3E}">
        <p14:creationId xmlns:p14="http://schemas.microsoft.com/office/powerpoint/2010/main" val="586859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a:buChar char="•"/>
            </a:pPr>
            <a:r>
              <a:rPr lang="en-GB"/>
              <a:t>The UK Data Service is a comprehensive resource funded by the ESRC. </a:t>
            </a:r>
            <a:endParaRPr lang="en-US">
              <a:cs typeface="Calibri" panose="020F0502020204030204"/>
            </a:endParaRPr>
          </a:p>
          <a:p>
            <a:pPr marL="171450" indent="-171450">
              <a:buFont typeface="Arial"/>
              <a:buChar char="•"/>
            </a:pPr>
            <a:r>
              <a:rPr lang="en-GB"/>
              <a:t>It is made up of the former services ESDS, Census.ac.uk, and the Secure Data Service.</a:t>
            </a:r>
            <a:r>
              <a:rPr lang="en-US"/>
              <a:t> </a:t>
            </a:r>
            <a:r>
              <a:rPr lang="en-GB"/>
              <a:t> </a:t>
            </a:r>
            <a:endParaRPr lang="en-GB">
              <a:cs typeface="Calibri" panose="020F0502020204030204"/>
            </a:endParaRPr>
          </a:p>
          <a:p>
            <a:pPr marL="171450" indent="-171450">
              <a:buFont typeface="Arial"/>
              <a:buChar char="•"/>
            </a:pPr>
            <a:r>
              <a:rPr lang="en-GB"/>
              <a:t>Our aim is to provide a single point of access to a wide range of social science data</a:t>
            </a:r>
            <a:r>
              <a:rPr lang="en-US"/>
              <a:t> . </a:t>
            </a:r>
            <a:endParaRPr lang="en-GB">
              <a:cs typeface="Calibri" panose="020F0502020204030204"/>
            </a:endParaRPr>
          </a:p>
          <a:p>
            <a:pPr marL="171450" indent="-171450">
              <a:spcBef>
                <a:spcPct val="0"/>
              </a:spcBef>
              <a:buFont typeface="Arial"/>
              <a:buChar char="•"/>
            </a:pPr>
            <a:r>
              <a:rPr lang="en-GB"/>
              <a:t>As well as providing data, we also provide support, training and guidance for users, whether students or more experience researchers . </a:t>
            </a:r>
            <a:endParaRPr lang="en-GB">
              <a:cs typeface="Calibri" panose="020F0502020204030204"/>
            </a:endParaRP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32177" indent="-281607" eaLnBrk="0" hangingPunct="0">
              <a:spcBef>
                <a:spcPct val="30000"/>
              </a:spcBef>
              <a:defRPr sz="1200">
                <a:solidFill>
                  <a:schemeClr val="tx1"/>
                </a:solidFill>
                <a:latin typeface="Calibri" panose="020F0502020204030204" pitchFamily="34" charset="0"/>
              </a:defRPr>
            </a:lvl2pPr>
            <a:lvl3pPr marL="1126427" indent="-225285" eaLnBrk="0" hangingPunct="0">
              <a:spcBef>
                <a:spcPct val="30000"/>
              </a:spcBef>
              <a:defRPr sz="1200">
                <a:solidFill>
                  <a:schemeClr val="tx1"/>
                </a:solidFill>
                <a:latin typeface="Calibri" panose="020F0502020204030204" pitchFamily="34" charset="0"/>
              </a:defRPr>
            </a:lvl3pPr>
            <a:lvl4pPr marL="1576997" indent="-225285" eaLnBrk="0" hangingPunct="0">
              <a:spcBef>
                <a:spcPct val="30000"/>
              </a:spcBef>
              <a:defRPr sz="1200">
                <a:solidFill>
                  <a:schemeClr val="tx1"/>
                </a:solidFill>
                <a:latin typeface="Calibri" panose="020F0502020204030204" pitchFamily="34" charset="0"/>
              </a:defRPr>
            </a:lvl4pPr>
            <a:lvl5pPr marL="2027568" indent="-225285" eaLnBrk="0" hangingPunct="0">
              <a:spcBef>
                <a:spcPct val="30000"/>
              </a:spcBef>
              <a:defRPr sz="1200">
                <a:solidFill>
                  <a:schemeClr val="tx1"/>
                </a:solidFill>
                <a:latin typeface="Calibri" panose="020F0502020204030204" pitchFamily="34" charset="0"/>
              </a:defRPr>
            </a:lvl5pPr>
            <a:lvl6pPr marL="2478138" indent="-225285" eaLnBrk="0" fontAlgn="base" hangingPunct="0">
              <a:spcBef>
                <a:spcPct val="30000"/>
              </a:spcBef>
              <a:spcAft>
                <a:spcPct val="0"/>
              </a:spcAft>
              <a:defRPr sz="1200">
                <a:solidFill>
                  <a:schemeClr val="tx1"/>
                </a:solidFill>
                <a:latin typeface="Calibri" panose="020F0502020204030204" pitchFamily="34" charset="0"/>
              </a:defRPr>
            </a:lvl6pPr>
            <a:lvl7pPr marL="2928709" indent="-225285" eaLnBrk="0" fontAlgn="base" hangingPunct="0">
              <a:spcBef>
                <a:spcPct val="30000"/>
              </a:spcBef>
              <a:spcAft>
                <a:spcPct val="0"/>
              </a:spcAft>
              <a:defRPr sz="1200">
                <a:solidFill>
                  <a:schemeClr val="tx1"/>
                </a:solidFill>
                <a:latin typeface="Calibri" panose="020F0502020204030204" pitchFamily="34" charset="0"/>
              </a:defRPr>
            </a:lvl7pPr>
            <a:lvl8pPr marL="3379280" indent="-225285" eaLnBrk="0" fontAlgn="base" hangingPunct="0">
              <a:spcBef>
                <a:spcPct val="30000"/>
              </a:spcBef>
              <a:spcAft>
                <a:spcPct val="0"/>
              </a:spcAft>
              <a:defRPr sz="1200">
                <a:solidFill>
                  <a:schemeClr val="tx1"/>
                </a:solidFill>
                <a:latin typeface="Calibri" panose="020F0502020204030204" pitchFamily="34" charset="0"/>
              </a:defRPr>
            </a:lvl8pPr>
            <a:lvl9pPr marL="3829850" indent="-225285"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2B965C04-13AA-404D-97C9-AE2231FEEC42}" type="slidenum">
              <a:rPr lang="en-GB" altLang="en-US"/>
              <a:pPr eaLnBrk="1" hangingPunct="1">
                <a:spcBef>
                  <a:spcPct val="0"/>
                </a:spcBef>
              </a:pPr>
              <a:t>2</a:t>
            </a:fld>
            <a:endParaRPr lang="en-GB" altLang="en-US"/>
          </a:p>
        </p:txBody>
      </p:sp>
    </p:spTree>
    <p:extLst>
      <p:ext uri="{BB962C8B-B14F-4D97-AF65-F5344CB8AC3E}">
        <p14:creationId xmlns:p14="http://schemas.microsoft.com/office/powerpoint/2010/main" val="2733802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t>Who are we for? </a:t>
            </a:r>
            <a:endParaRPr lang="en-US">
              <a:cs typeface="Calibri" panose="020F0502020204030204"/>
            </a:endParaRPr>
          </a:p>
          <a:p>
            <a:pPr marL="171450" indent="-171450">
              <a:buFont typeface="Arial"/>
              <a:buChar char="•"/>
            </a:pPr>
            <a:r>
              <a:rPr lang="en-GB"/>
              <a:t>Well, our services are essentially for everybody. </a:t>
            </a:r>
            <a:endParaRPr lang="en-GB">
              <a:cs typeface="Calibri" panose="020F0502020204030204"/>
            </a:endParaRPr>
          </a:p>
          <a:p>
            <a:pPr marL="171450" indent="-171450">
              <a:buFont typeface="Arial"/>
              <a:buChar char="•"/>
            </a:pPr>
            <a:r>
              <a:rPr lang="en-GB"/>
              <a:t>Many of our users come from academia, researchers and students like yourself.   </a:t>
            </a:r>
            <a:endParaRPr lang="en-GB">
              <a:cs typeface="Calibri" panose="020F0502020204030204"/>
            </a:endParaRPr>
          </a:p>
          <a:p>
            <a:pPr marL="171450" indent="-171450">
              <a:buFont typeface="Arial"/>
              <a:buChar char="•"/>
            </a:pPr>
            <a:r>
              <a:rPr lang="en-GB"/>
              <a:t>We also have a lot of users that come from government departments </a:t>
            </a:r>
          </a:p>
          <a:p>
            <a:pPr marL="171450" indent="-171450">
              <a:buFont typeface="Arial"/>
              <a:buChar char="•"/>
            </a:pPr>
            <a:r>
              <a:rPr lang="en-GB"/>
              <a:t>Charities business consultants </a:t>
            </a:r>
            <a:endParaRPr lang="en-GB">
              <a:cs typeface="Calibri" panose="020F0502020204030204"/>
            </a:endParaRPr>
          </a:p>
          <a:p>
            <a:pPr marL="171450" indent="-171450">
              <a:buFont typeface="Arial"/>
              <a:buChar char="•"/>
            </a:pPr>
            <a:r>
              <a:rPr lang="en-GB"/>
              <a:t>Also independent research centres and think tanks. </a:t>
            </a:r>
            <a:endParaRPr lang="en-GB">
              <a:cs typeface="Calibri" panose="020F0502020204030204"/>
            </a:endParaRPr>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32177" indent="-281607" eaLnBrk="0" hangingPunct="0">
              <a:spcBef>
                <a:spcPct val="30000"/>
              </a:spcBef>
              <a:defRPr sz="1200">
                <a:solidFill>
                  <a:schemeClr val="tx1"/>
                </a:solidFill>
                <a:latin typeface="Calibri" panose="020F0502020204030204" pitchFamily="34" charset="0"/>
              </a:defRPr>
            </a:lvl2pPr>
            <a:lvl3pPr marL="1126427" indent="-225285" eaLnBrk="0" hangingPunct="0">
              <a:spcBef>
                <a:spcPct val="30000"/>
              </a:spcBef>
              <a:defRPr sz="1200">
                <a:solidFill>
                  <a:schemeClr val="tx1"/>
                </a:solidFill>
                <a:latin typeface="Calibri" panose="020F0502020204030204" pitchFamily="34" charset="0"/>
              </a:defRPr>
            </a:lvl3pPr>
            <a:lvl4pPr marL="1576997" indent="-225285" eaLnBrk="0" hangingPunct="0">
              <a:spcBef>
                <a:spcPct val="30000"/>
              </a:spcBef>
              <a:defRPr sz="1200">
                <a:solidFill>
                  <a:schemeClr val="tx1"/>
                </a:solidFill>
                <a:latin typeface="Calibri" panose="020F0502020204030204" pitchFamily="34" charset="0"/>
              </a:defRPr>
            </a:lvl4pPr>
            <a:lvl5pPr marL="2027568" indent="-225285" eaLnBrk="0" hangingPunct="0">
              <a:spcBef>
                <a:spcPct val="30000"/>
              </a:spcBef>
              <a:defRPr sz="1200">
                <a:solidFill>
                  <a:schemeClr val="tx1"/>
                </a:solidFill>
                <a:latin typeface="Calibri" panose="020F0502020204030204" pitchFamily="34" charset="0"/>
              </a:defRPr>
            </a:lvl5pPr>
            <a:lvl6pPr marL="2478138" indent="-225285" eaLnBrk="0" fontAlgn="base" hangingPunct="0">
              <a:spcBef>
                <a:spcPct val="30000"/>
              </a:spcBef>
              <a:spcAft>
                <a:spcPct val="0"/>
              </a:spcAft>
              <a:defRPr sz="1200">
                <a:solidFill>
                  <a:schemeClr val="tx1"/>
                </a:solidFill>
                <a:latin typeface="Calibri" panose="020F0502020204030204" pitchFamily="34" charset="0"/>
              </a:defRPr>
            </a:lvl6pPr>
            <a:lvl7pPr marL="2928709" indent="-225285" eaLnBrk="0" fontAlgn="base" hangingPunct="0">
              <a:spcBef>
                <a:spcPct val="30000"/>
              </a:spcBef>
              <a:spcAft>
                <a:spcPct val="0"/>
              </a:spcAft>
              <a:defRPr sz="1200">
                <a:solidFill>
                  <a:schemeClr val="tx1"/>
                </a:solidFill>
                <a:latin typeface="Calibri" panose="020F0502020204030204" pitchFamily="34" charset="0"/>
              </a:defRPr>
            </a:lvl7pPr>
            <a:lvl8pPr marL="3379280" indent="-225285" eaLnBrk="0" fontAlgn="base" hangingPunct="0">
              <a:spcBef>
                <a:spcPct val="30000"/>
              </a:spcBef>
              <a:spcAft>
                <a:spcPct val="0"/>
              </a:spcAft>
              <a:defRPr sz="1200">
                <a:solidFill>
                  <a:schemeClr val="tx1"/>
                </a:solidFill>
                <a:latin typeface="Calibri" panose="020F0502020204030204" pitchFamily="34" charset="0"/>
              </a:defRPr>
            </a:lvl8pPr>
            <a:lvl9pPr marL="3829850" indent="-225285"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FED63C2-4962-42D6-86AE-1FF0D2499AD3}" type="slidenum">
              <a:rPr lang="en-GB" altLang="en-US">
                <a:solidFill>
                  <a:prstClr val="black"/>
                </a:solidFill>
              </a:rPr>
              <a:pPr eaLnBrk="1" hangingPunct="1">
                <a:spcBef>
                  <a:spcPct val="0"/>
                </a:spcBef>
              </a:pPr>
              <a:t>3</a:t>
            </a:fld>
            <a:endParaRPr lang="en-GB" altLang="en-US">
              <a:solidFill>
                <a:prstClr val="black"/>
              </a:solidFill>
            </a:endParaRPr>
          </a:p>
        </p:txBody>
      </p:sp>
    </p:spTree>
    <p:extLst>
      <p:ext uri="{BB962C8B-B14F-4D97-AF65-F5344CB8AC3E}">
        <p14:creationId xmlns:p14="http://schemas.microsoft.com/office/powerpoint/2010/main" val="4138327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a:t>Data comes from different organisations. </a:t>
            </a:r>
            <a:endParaRPr lang="en-US"/>
          </a:p>
          <a:p>
            <a:pPr marL="171450" indent="-171450">
              <a:buFont typeface="Arial"/>
              <a:buChar char="•"/>
            </a:pPr>
            <a:r>
              <a:rPr lang="en-GB"/>
              <a:t>So, there are the national statistical authorities such as the Office for National Statistics they collect a lot of data. </a:t>
            </a:r>
            <a:endParaRPr lang="en-GB">
              <a:cs typeface="Calibri" panose="020F0502020204030204"/>
            </a:endParaRPr>
          </a:p>
          <a:p>
            <a:pPr marL="171450" indent="-171450">
              <a:buFont typeface="Arial"/>
              <a:buChar char="•"/>
            </a:pPr>
            <a:r>
              <a:rPr lang="en-GB"/>
              <a:t>But also, a lot of the government Department such as the Home Office Department for Work and Pensions </a:t>
            </a:r>
            <a:endParaRPr lang="en-GB">
              <a:cs typeface="Calibri" panose="020F0502020204030204"/>
            </a:endParaRPr>
          </a:p>
          <a:p>
            <a:pPr marL="171450" indent="-171450">
              <a:buFont typeface="Arial"/>
              <a:buChar char="•"/>
            </a:pPr>
            <a:r>
              <a:rPr lang="en-GB"/>
              <a:t>Intergovernmental organisations such as the World Bank  </a:t>
            </a:r>
            <a:endParaRPr lang="en-GB">
              <a:cs typeface="Calibri" panose="020F0502020204030204"/>
            </a:endParaRPr>
          </a:p>
          <a:p>
            <a:pPr marL="171450" indent="-171450">
              <a:buFont typeface="Arial"/>
              <a:buChar char="•"/>
            </a:pPr>
            <a:r>
              <a:rPr lang="en-GB"/>
              <a:t>Also, a lot of large surveys are run by research institutes such as the Institute for social and Economic Research which is based up here in Essex. </a:t>
            </a:r>
            <a:endParaRPr lang="en-GB">
              <a:cs typeface="Calibri" panose="020F0502020204030204"/>
            </a:endParaRPr>
          </a:p>
          <a:p>
            <a:pPr marL="171450" indent="-171450">
              <a:buFont typeface="Arial"/>
              <a:buChar char="•"/>
            </a:pPr>
            <a:r>
              <a:rPr lang="en-GB"/>
              <a:t>And also, now some individual researchers who have been funded to collect data they make the data available for reuse as part of the terms and conditions of funding. </a:t>
            </a:r>
            <a:endParaRPr lang="en-GB">
              <a:cs typeface="Calibri" panose="020F0502020204030204"/>
            </a:endParaRPr>
          </a:p>
          <a:p>
            <a:pPr marL="171450" indent="-171450">
              <a:buFont typeface="Arial"/>
              <a:buChar char="•"/>
            </a:pPr>
            <a:r>
              <a:rPr lang="en-GB"/>
              <a:t>There are Market research agencies</a:t>
            </a:r>
            <a:r>
              <a:rPr lang="en-US"/>
              <a:t> and </a:t>
            </a:r>
            <a:r>
              <a:rPr lang="en-GB"/>
              <a:t>public records/historical sources</a:t>
            </a:r>
            <a:r>
              <a:rPr lang="en-US"/>
              <a:t> </a:t>
            </a:r>
            <a:r>
              <a:rPr lang="en-GB"/>
              <a:t> </a:t>
            </a:r>
            <a:endParaRPr lang="en-GB">
              <a:cs typeface="Calibri" panose="020F0502020204030204"/>
            </a:endParaRPr>
          </a:p>
          <a:p>
            <a:pPr marL="171450" indent="-171450">
              <a:buFont typeface="Arial"/>
              <a:buChar char="•"/>
            </a:pPr>
            <a:r>
              <a:rPr lang="en-GB"/>
              <a:t>So, data really come through different sources.  </a:t>
            </a:r>
            <a:endParaRPr lang="en-GB">
              <a:cs typeface="Calibri" panose="020F0502020204030204"/>
            </a:endParaRPr>
          </a:p>
        </p:txBody>
      </p:sp>
      <p:sp>
        <p:nvSpPr>
          <p:cNvPr id="4" name="Slide Number Placeholder 3"/>
          <p:cNvSpPr>
            <a:spLocks noGrp="1"/>
          </p:cNvSpPr>
          <p:nvPr>
            <p:ph type="sldNum" sz="quarter" idx="10"/>
          </p:nvPr>
        </p:nvSpPr>
        <p:spPr/>
        <p:txBody>
          <a:bodyPr/>
          <a:lstStyle/>
          <a:p>
            <a:fld id="{EA6583AA-ED6A-4C86-A582-8186CB3CD793}" type="slidenum">
              <a:rPr lang="en-GB" smtClean="0"/>
              <a:t>4</a:t>
            </a:fld>
            <a:endParaRPr lang="en-GB"/>
          </a:p>
        </p:txBody>
      </p:sp>
    </p:spTree>
    <p:extLst>
      <p:ext uri="{BB962C8B-B14F-4D97-AF65-F5344CB8AC3E}">
        <p14:creationId xmlns:p14="http://schemas.microsoft.com/office/powerpoint/2010/main" val="1161479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Next we are going to look at the different types of data help within the Service. The main types are national surveys, longitudinal studies, international databanks, the UK census data, business micro-data and qualitative data.  We also host datasets produced by researchers during the courses of their research. In fact if you are funded by the ESRC, you are obliged to offer any data you produce to the UK Data Service. Many big funders now ask grantees to make the data they produce open and the UK Data Service is one platform you can use for this.</a:t>
            </a:r>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38539" indent="-284053">
              <a:defRPr>
                <a:solidFill>
                  <a:schemeClr val="tx1"/>
                </a:solidFill>
                <a:latin typeface="Arial" panose="020B0604020202020204" pitchFamily="34" charset="0"/>
                <a:cs typeface="Arial" panose="020B0604020202020204" pitchFamily="34" charset="0"/>
              </a:defRPr>
            </a:lvl2pPr>
            <a:lvl3pPr marL="1136212" indent="-227243">
              <a:defRPr>
                <a:solidFill>
                  <a:schemeClr val="tx1"/>
                </a:solidFill>
                <a:latin typeface="Arial" panose="020B0604020202020204" pitchFamily="34" charset="0"/>
                <a:cs typeface="Arial" panose="020B0604020202020204" pitchFamily="34" charset="0"/>
              </a:defRPr>
            </a:lvl3pPr>
            <a:lvl4pPr marL="1590698" indent="-227243">
              <a:defRPr>
                <a:solidFill>
                  <a:schemeClr val="tx1"/>
                </a:solidFill>
                <a:latin typeface="Arial" panose="020B0604020202020204" pitchFamily="34" charset="0"/>
                <a:cs typeface="Arial" panose="020B0604020202020204" pitchFamily="34" charset="0"/>
              </a:defRPr>
            </a:lvl4pPr>
            <a:lvl5pPr marL="2045183" indent="-227243">
              <a:defRPr>
                <a:solidFill>
                  <a:schemeClr val="tx1"/>
                </a:solidFill>
                <a:latin typeface="Arial" panose="020B0604020202020204" pitchFamily="34" charset="0"/>
                <a:cs typeface="Arial" panose="020B0604020202020204" pitchFamily="34" charset="0"/>
              </a:defRPr>
            </a:lvl5pPr>
            <a:lvl6pPr marL="2499668" indent="-22724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54153" indent="-22724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08638" indent="-22724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63123" indent="-22724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79D0B69-FB96-478E-98E3-0D4D8C603B1D}" type="slidenum">
              <a:rPr kumimoji="0" lang="en-GB"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157731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GB"/>
              <a:t>We</a:t>
            </a:r>
            <a:r>
              <a:rPr lang="en-GB" baseline="0"/>
              <a:t> offer a wide range of support to our users.</a:t>
            </a:r>
            <a:endParaRPr lang="en-GB"/>
          </a:p>
        </p:txBody>
      </p:sp>
      <p:sp>
        <p:nvSpPr>
          <p:cNvPr id="4" name="Slide Number Placeholder 3"/>
          <p:cNvSpPr>
            <a:spLocks noGrp="1"/>
          </p:cNvSpPr>
          <p:nvPr>
            <p:ph type="sldNum" sz="quarter" idx="10"/>
          </p:nvPr>
        </p:nvSpPr>
        <p:spPr/>
        <p:txBody>
          <a:bodyPr/>
          <a:lstStyle/>
          <a:p>
            <a:fld id="{39548267-049B-47AB-B279-BD90126A7A99}" type="slidenum">
              <a:rPr lang="en-GB" smtClean="0"/>
              <a:pPr/>
              <a:t>7</a:t>
            </a:fld>
            <a:endParaRPr lang="en-GB"/>
          </a:p>
        </p:txBody>
      </p:sp>
    </p:spTree>
    <p:extLst>
      <p:ext uri="{BB962C8B-B14F-4D97-AF65-F5344CB8AC3E}">
        <p14:creationId xmlns:p14="http://schemas.microsoft.com/office/powerpoint/2010/main" val="1369954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90AD8A2-07E5-465C-9C44-9F9F9187BFD0}" type="slidenum">
              <a:rPr lang="en-GB" smtClean="0"/>
              <a:t>8</a:t>
            </a:fld>
            <a:endParaRPr lang="en-GB"/>
          </a:p>
        </p:txBody>
      </p:sp>
    </p:spTree>
    <p:extLst>
      <p:ext uri="{BB962C8B-B14F-4D97-AF65-F5344CB8AC3E}">
        <p14:creationId xmlns:p14="http://schemas.microsoft.com/office/powerpoint/2010/main" val="2313180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Crime' encompasses a wide range of issues that lie within the remit of several academic disciplines, including sociology, psychology, law and economics</a:t>
            </a:r>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E9BCE2-EC6D-444F-A5BD-EBFA3474EC9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7777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90AD8A2-07E5-465C-9C44-9F9F9187BFD0}" type="slidenum">
              <a:rPr lang="en-GB" smtClean="0"/>
              <a:t>11</a:t>
            </a:fld>
            <a:endParaRPr lang="en-GB"/>
          </a:p>
        </p:txBody>
      </p:sp>
    </p:spTree>
    <p:extLst>
      <p:ext uri="{BB962C8B-B14F-4D97-AF65-F5344CB8AC3E}">
        <p14:creationId xmlns:p14="http://schemas.microsoft.com/office/powerpoint/2010/main" val="24636067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KDS TITLE">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335360" y="1772817"/>
            <a:ext cx="9697077" cy="1440159"/>
          </a:xfrm>
        </p:spPr>
        <p:txBody>
          <a:bodyPr>
            <a:normAutofit/>
          </a:bodyPr>
          <a:lstStyle>
            <a:lvl1pPr algn="l">
              <a:defRPr sz="4500" b="0" i="0" baseline="0">
                <a:latin typeface="Arial" panose="020B0604020202020204" pitchFamily="34" charset="0"/>
              </a:defRPr>
            </a:lvl1pPr>
          </a:lstStyle>
          <a:p>
            <a:r>
              <a:rPr lang="en-US"/>
              <a:t>Insert title here (45pt)</a:t>
            </a:r>
            <a:endParaRPr lang="en-GB"/>
          </a:p>
        </p:txBody>
      </p:sp>
      <p:sp>
        <p:nvSpPr>
          <p:cNvPr id="17" name="Subtitle 2"/>
          <p:cNvSpPr>
            <a:spLocks noGrp="1"/>
          </p:cNvSpPr>
          <p:nvPr>
            <p:ph type="subTitle" idx="1" hasCustomPrompt="1"/>
          </p:nvPr>
        </p:nvSpPr>
        <p:spPr>
          <a:xfrm>
            <a:off x="406401" y="3717033"/>
            <a:ext cx="9794055" cy="681681"/>
          </a:xfrm>
        </p:spPr>
        <p:txBody>
          <a:bodyPr>
            <a:noAutofit/>
          </a:bodyPr>
          <a:lstStyle>
            <a:lvl1pPr marL="0" indent="0" algn="l">
              <a:buNone/>
              <a:defRPr sz="3200" baseline="0">
                <a:solidFill>
                  <a:schemeClr val="tx1"/>
                </a:solidFill>
                <a:latin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Insert Name and Job Title on separate lines</a:t>
            </a:r>
            <a:endParaRPr lang="en-GB"/>
          </a:p>
        </p:txBody>
      </p:sp>
      <p:sp>
        <p:nvSpPr>
          <p:cNvPr id="22" name="Content Placeholder 21"/>
          <p:cNvSpPr>
            <a:spLocks noGrp="1"/>
          </p:cNvSpPr>
          <p:nvPr>
            <p:ph sz="quarter" idx="10" hasCustomPrompt="1"/>
          </p:nvPr>
        </p:nvSpPr>
        <p:spPr>
          <a:xfrm>
            <a:off x="406402" y="4581128"/>
            <a:ext cx="10010078" cy="1008462"/>
          </a:xfrm>
        </p:spPr>
        <p:txBody>
          <a:bodyPr>
            <a:noAutofit/>
          </a:bodyPr>
          <a:lstStyle>
            <a:lvl1pPr marL="0" indent="0">
              <a:buNone/>
              <a:defRPr sz="3200" baseline="0">
                <a:latin typeface="Arial" panose="020B0604020202020204" pitchFamily="34" charset="0"/>
              </a:defRPr>
            </a:lvl1pPr>
          </a:lstStyle>
          <a:p>
            <a:pPr lvl="0"/>
            <a:r>
              <a:rPr lang="en-GB"/>
              <a:t>Name of meeting and place followed by date on a separate line</a:t>
            </a:r>
          </a:p>
        </p:txBody>
      </p:sp>
      <p:sp>
        <p:nvSpPr>
          <p:cNvPr id="3" name="Rectangle 2"/>
          <p:cNvSpPr/>
          <p:nvPr userDrawn="1"/>
        </p:nvSpPr>
        <p:spPr>
          <a:xfrm>
            <a:off x="466048" y="6237312"/>
            <a:ext cx="6734539" cy="230832"/>
          </a:xfrm>
          <a:prstGeom prst="rect">
            <a:avLst/>
          </a:prstGeom>
        </p:spPr>
        <p:txBody>
          <a:bodyPr wrap="square">
            <a:spAutoFit/>
          </a:bodyPr>
          <a:lstStyle/>
          <a:p>
            <a:r>
              <a:rPr kumimoji="0" lang="en-GB" sz="9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Copyright © [year] UK Data Service. Created by [Organisation], [Institution]</a:t>
            </a:r>
            <a:endParaRPr lang="en-GB" sz="90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1384" y="6498098"/>
            <a:ext cx="987151" cy="171261"/>
          </a:xfrm>
          <a:prstGeom prst="rect">
            <a:avLst/>
          </a:prstGeom>
        </p:spPr>
      </p:pic>
      <p:pic>
        <p:nvPicPr>
          <p:cNvPr id="4" name="Picture 3" descr="UK Data Service logo" title="UK Data Service 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9745" y="575904"/>
            <a:ext cx="2803927" cy="667256"/>
          </a:xfrm>
          <a:prstGeom prst="rect">
            <a:avLst/>
          </a:prstGeom>
        </p:spPr>
      </p:pic>
    </p:spTree>
    <p:extLst>
      <p:ext uri="{BB962C8B-B14F-4D97-AF65-F5344CB8AC3E}">
        <p14:creationId xmlns:p14="http://schemas.microsoft.com/office/powerpoint/2010/main" val="174958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UKD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5360" y="260648"/>
            <a:ext cx="10972800" cy="1143000"/>
          </a:xfrm>
        </p:spPr>
        <p:txBody>
          <a:bodyPr>
            <a:normAutofit/>
          </a:bodyPr>
          <a:lstStyle>
            <a:lvl1pPr algn="l">
              <a:defRPr sz="4500">
                <a:latin typeface="Arial" panose="020B0604020202020204" pitchFamily="34" charset="0"/>
              </a:defRPr>
            </a:lvl1pPr>
          </a:lstStyle>
          <a:p>
            <a:r>
              <a:rPr lang="en-US"/>
              <a:t>Slide title here (sentence case)</a:t>
            </a:r>
            <a:endParaRPr lang="en-GB"/>
          </a:p>
        </p:txBody>
      </p:sp>
      <p:sp>
        <p:nvSpPr>
          <p:cNvPr id="3" name="Content Placeholder 2"/>
          <p:cNvSpPr>
            <a:spLocks noGrp="1"/>
          </p:cNvSpPr>
          <p:nvPr>
            <p:ph idx="1" hasCustomPrompt="1"/>
          </p:nvPr>
        </p:nvSpPr>
        <p:spPr>
          <a:xfrm>
            <a:off x="380300" y="1643459"/>
            <a:ext cx="10972800" cy="5141168"/>
          </a:xfrm>
        </p:spPr>
        <p:txBody>
          <a:bodyPr/>
          <a:lstStyle>
            <a:lvl1pPr>
              <a:defRPr sz="3800" baseline="0">
                <a:latin typeface="Arial" panose="020B0604020202020204" pitchFamily="34" charset="0"/>
              </a:defRPr>
            </a:lvl1pPr>
            <a:lvl2pPr marL="557213" indent="-214313">
              <a:buFont typeface="Arial" pitchFamily="34" charset="0"/>
              <a:buChar char="•"/>
              <a:defRPr sz="3600" baseline="0">
                <a:latin typeface="Arial" panose="020B0604020202020204" pitchFamily="34" charset="0"/>
              </a:defRPr>
            </a:lvl2pPr>
            <a:lvl3pPr marL="942975" indent="-257175">
              <a:buFont typeface="Arial" pitchFamily="34" charset="0"/>
              <a:buChar char="•"/>
              <a:defRPr sz="3200" baseline="0">
                <a:latin typeface="Arial" panose="020B0604020202020204" pitchFamily="34" charset="0"/>
              </a:defRPr>
            </a:lvl3pPr>
          </a:lstStyle>
          <a:p>
            <a:r>
              <a:rPr lang="en-GB"/>
              <a:t>Bullet points are in sentence case</a:t>
            </a:r>
          </a:p>
          <a:p>
            <a:pPr lvl="1"/>
            <a:r>
              <a:rPr lang="en-US"/>
              <a:t>Even second level points</a:t>
            </a:r>
          </a:p>
          <a:p>
            <a:pPr lvl="2"/>
            <a:r>
              <a:rPr lang="en-US"/>
              <a:t>Third level (no smaller than 32 </a:t>
            </a:r>
            <a:r>
              <a:rPr lang="en-US" err="1"/>
              <a:t>pt</a:t>
            </a:r>
            <a:r>
              <a:rPr lang="en-US"/>
              <a:t> for widescreen)</a:t>
            </a:r>
          </a:p>
        </p:txBody>
      </p:sp>
    </p:spTree>
    <p:extLst>
      <p:ext uri="{BB962C8B-B14F-4D97-AF65-F5344CB8AC3E}">
        <p14:creationId xmlns:p14="http://schemas.microsoft.com/office/powerpoint/2010/main" val="3709812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KDS SLIDE_with-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5360" y="260648"/>
            <a:ext cx="10972800" cy="1143000"/>
          </a:xfrm>
        </p:spPr>
        <p:txBody>
          <a:bodyPr>
            <a:normAutofit/>
          </a:bodyPr>
          <a:lstStyle>
            <a:lvl1pPr algn="l">
              <a:defRPr sz="4500">
                <a:latin typeface="Arial" panose="020B0604020202020204" pitchFamily="34" charset="0"/>
              </a:defRPr>
            </a:lvl1pPr>
          </a:lstStyle>
          <a:p>
            <a:r>
              <a:rPr lang="en-US"/>
              <a:t>Slide title here (sentence case)</a:t>
            </a:r>
            <a:endParaRPr lang="en-GB"/>
          </a:p>
        </p:txBody>
      </p:sp>
      <p:sp>
        <p:nvSpPr>
          <p:cNvPr id="7" name="Table Placeholder 6"/>
          <p:cNvSpPr>
            <a:spLocks noGrp="1"/>
          </p:cNvSpPr>
          <p:nvPr>
            <p:ph type="tbl" sz="quarter" idx="10" hasCustomPrompt="1"/>
          </p:nvPr>
        </p:nvSpPr>
        <p:spPr>
          <a:xfrm>
            <a:off x="310071" y="1556792"/>
            <a:ext cx="11018440" cy="5099050"/>
          </a:xfrm>
        </p:spPr>
        <p:txBody>
          <a:bodyPr>
            <a:normAutofit/>
          </a:bodyPr>
          <a:lstStyle>
            <a:lvl1pPr>
              <a:defRPr sz="3200"/>
            </a:lvl1pPr>
          </a:lstStyle>
          <a:p>
            <a:r>
              <a:rPr lang="en-GB"/>
              <a:t>Insert table title</a:t>
            </a:r>
          </a:p>
        </p:txBody>
      </p:sp>
    </p:spTree>
    <p:extLst>
      <p:ext uri="{BB962C8B-B14F-4D97-AF65-F5344CB8AC3E}">
        <p14:creationId xmlns:p14="http://schemas.microsoft.com/office/powerpoint/2010/main" val="2393859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KDS FINAL">
    <p:spTree>
      <p:nvGrpSpPr>
        <p:cNvPr id="1" name=""/>
        <p:cNvGrpSpPr/>
        <p:nvPr/>
      </p:nvGrpSpPr>
      <p:grpSpPr>
        <a:xfrm>
          <a:off x="0" y="0"/>
          <a:ext cx="0" cy="0"/>
          <a:chOff x="0" y="0"/>
          <a:chExt cx="0" cy="0"/>
        </a:xfrm>
      </p:grpSpPr>
      <p:sp>
        <p:nvSpPr>
          <p:cNvPr id="9" name="Content Placeholder 8"/>
          <p:cNvSpPr>
            <a:spLocks noGrp="1"/>
          </p:cNvSpPr>
          <p:nvPr>
            <p:ph sz="quarter" idx="14" hasCustomPrompt="1"/>
          </p:nvPr>
        </p:nvSpPr>
        <p:spPr>
          <a:xfrm>
            <a:off x="623394" y="2420888"/>
            <a:ext cx="6720417" cy="576064"/>
          </a:xfrm>
        </p:spPr>
        <p:txBody>
          <a:bodyPr>
            <a:noAutofit/>
          </a:bodyPr>
          <a:lstStyle>
            <a:lvl1pPr marL="0" indent="0">
              <a:buNone/>
              <a:defRPr sz="3200" baseline="0">
                <a:solidFill>
                  <a:schemeClr val="tx1"/>
                </a:solidFill>
                <a:latin typeface="Arial" panose="020B0604020202020204" pitchFamily="34" charset="0"/>
              </a:defRPr>
            </a:lvl1pPr>
          </a:lstStyle>
          <a:p>
            <a:pPr lvl="0"/>
            <a:r>
              <a:rPr lang="en-GB"/>
              <a:t>Contact details:</a:t>
            </a:r>
          </a:p>
        </p:txBody>
      </p:sp>
      <p:sp>
        <p:nvSpPr>
          <p:cNvPr id="11" name="Content Placeholder 10"/>
          <p:cNvSpPr>
            <a:spLocks noGrp="1"/>
          </p:cNvSpPr>
          <p:nvPr>
            <p:ph sz="quarter" idx="15" hasCustomPrompt="1"/>
          </p:nvPr>
        </p:nvSpPr>
        <p:spPr>
          <a:xfrm>
            <a:off x="624417" y="3213103"/>
            <a:ext cx="6720416" cy="576263"/>
          </a:xfrm>
        </p:spPr>
        <p:txBody>
          <a:bodyPr>
            <a:noAutofit/>
          </a:bodyPr>
          <a:lstStyle>
            <a:lvl1pPr marL="0" indent="0">
              <a:buNone/>
              <a:defRPr sz="3200" baseline="0">
                <a:latin typeface="Arial" panose="020B0604020202020204" pitchFamily="34" charset="0"/>
              </a:defRPr>
            </a:lvl1pPr>
          </a:lstStyle>
          <a:p>
            <a:pPr lvl="0"/>
            <a:r>
              <a:rPr lang="en-GB"/>
              <a:t>Name</a:t>
            </a:r>
          </a:p>
        </p:txBody>
      </p:sp>
      <p:sp>
        <p:nvSpPr>
          <p:cNvPr id="4" name="Content Placeholder 3"/>
          <p:cNvSpPr>
            <a:spLocks noGrp="1"/>
          </p:cNvSpPr>
          <p:nvPr>
            <p:ph sz="quarter" idx="16" hasCustomPrompt="1"/>
          </p:nvPr>
        </p:nvSpPr>
        <p:spPr>
          <a:xfrm>
            <a:off x="624417" y="4076703"/>
            <a:ext cx="6720416" cy="720725"/>
          </a:xfrm>
        </p:spPr>
        <p:txBody>
          <a:bodyPr>
            <a:normAutofit/>
          </a:bodyPr>
          <a:lstStyle>
            <a:lvl1pPr marL="0" indent="0">
              <a:buFontTx/>
              <a:buNone/>
              <a:defRPr sz="3200"/>
            </a:lvl1pPr>
          </a:lstStyle>
          <a:p>
            <a:pPr lvl="0"/>
            <a:r>
              <a:rPr lang="en-GB"/>
              <a:t>Email</a:t>
            </a:r>
          </a:p>
        </p:txBody>
      </p:sp>
      <p:sp>
        <p:nvSpPr>
          <p:cNvPr id="3" name="TextBox 2"/>
          <p:cNvSpPr txBox="1"/>
          <p:nvPr userDrawn="1"/>
        </p:nvSpPr>
        <p:spPr>
          <a:xfrm>
            <a:off x="335360" y="505782"/>
            <a:ext cx="7891453" cy="784830"/>
          </a:xfrm>
          <a:prstGeom prst="rect">
            <a:avLst/>
          </a:prstGeom>
          <a:noFill/>
        </p:spPr>
        <p:txBody>
          <a:bodyPr wrap="square" rtlCol="0">
            <a:spAutoFit/>
          </a:bodyPr>
          <a:lstStyle/>
          <a:p>
            <a:r>
              <a:rPr lang="en-GB" sz="4500">
                <a:latin typeface="Arial" panose="020B0604020202020204" pitchFamily="34" charset="0"/>
              </a:rPr>
              <a:t>Questions</a:t>
            </a:r>
          </a:p>
        </p:txBody>
      </p:sp>
      <p:pic>
        <p:nvPicPr>
          <p:cNvPr id="7" name="Picture 6" descr="UK Data Service logo" title="UK Data Service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9768408" y="6125671"/>
            <a:ext cx="1872208" cy="445533"/>
          </a:xfrm>
          <a:prstGeom prst="rect">
            <a:avLst/>
          </a:prstGeom>
          <a:noFill/>
        </p:spPr>
      </p:pic>
    </p:spTree>
    <p:extLst>
      <p:ext uri="{BB962C8B-B14F-4D97-AF65-F5344CB8AC3E}">
        <p14:creationId xmlns:p14="http://schemas.microsoft.com/office/powerpoint/2010/main" val="40436180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p:txBody>
      </p:sp>
      <p:sp>
        <p:nvSpPr>
          <p:cNvPr id="6" name="Slide Number Placeholder 5"/>
          <p:cNvSpPr>
            <a:spLocks noGrp="1"/>
          </p:cNvSpPr>
          <p:nvPr>
            <p:ph type="sldNum" sz="quarter" idx="4"/>
          </p:nvPr>
        </p:nvSpPr>
        <p:spPr>
          <a:xfrm>
            <a:off x="8737600" y="6309321"/>
            <a:ext cx="284480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defRPr>
            </a:lvl1pPr>
          </a:lstStyle>
          <a:p>
            <a:fld id="{95EB53F1-2B6B-4145-8690-A00B65B2E438}" type="slidenum">
              <a:rPr lang="en-GB" smtClean="0"/>
              <a:pPr/>
              <a:t>‹#›</a:t>
            </a:fld>
            <a:endParaRPr lang="en-GB"/>
          </a:p>
        </p:txBody>
      </p:sp>
    </p:spTree>
    <p:extLst>
      <p:ext uri="{BB962C8B-B14F-4D97-AF65-F5344CB8AC3E}">
        <p14:creationId xmlns:p14="http://schemas.microsoft.com/office/powerpoint/2010/main" val="282512926"/>
      </p:ext>
    </p:extLst>
  </p:cSld>
  <p:clrMap bg1="lt1" tx1="dk1" bg2="lt2" tx2="dk2" accent1="accent1" accent2="accent2" accent3="accent3" accent4="accent4" accent5="accent5" accent6="accent6" hlink="hlink" folHlink="folHlink"/>
  <p:sldLayoutIdLst>
    <p:sldLayoutId id="2147483672" r:id="rId1"/>
    <p:sldLayoutId id="2147483650" r:id="rId2"/>
    <p:sldLayoutId id="2147483675" r:id="rId3"/>
    <p:sldLayoutId id="2147483673" r:id="rId4"/>
  </p:sldLayoutIdLst>
  <p:txStyles>
    <p:titleStyle>
      <a:lvl1pPr algn="ctr" defTabSz="685800" rtl="0" eaLnBrk="1" latinLnBrk="0" hangingPunct="1">
        <a:spcBef>
          <a:spcPct val="0"/>
        </a:spcBef>
        <a:buNone/>
        <a:defRPr sz="4500" kern="1200">
          <a:solidFill>
            <a:schemeClr val="tx1"/>
          </a:solidFill>
          <a:latin typeface="Arial" panose="020B0604020202020204" pitchFamily="34" charset="0"/>
          <a:ea typeface="+mj-ea"/>
          <a:cs typeface="+mj-cs"/>
        </a:defRPr>
      </a:lvl1pPr>
    </p:titleStyle>
    <p:bodyStyle>
      <a:lvl1pPr marL="257175" indent="-257175" algn="l" defTabSz="685800" rtl="0" eaLnBrk="1" latinLnBrk="0" hangingPunct="1">
        <a:spcBef>
          <a:spcPct val="20000"/>
        </a:spcBef>
        <a:buFont typeface="Arial" pitchFamily="34" charset="0"/>
        <a:buChar char="•"/>
        <a:defRPr sz="3800" kern="1200">
          <a:solidFill>
            <a:schemeClr val="tx1"/>
          </a:solidFill>
          <a:latin typeface="Arial" panose="020B0604020202020204" pitchFamily="34" charset="0"/>
          <a:ea typeface="+mn-ea"/>
          <a:cs typeface="+mn-cs"/>
        </a:defRPr>
      </a:lvl1pPr>
      <a:lvl2pPr marL="557213" indent="-214313" algn="l" defTabSz="685800" rtl="0" eaLnBrk="1" latinLnBrk="0" hangingPunct="1">
        <a:spcBef>
          <a:spcPct val="20000"/>
        </a:spcBef>
        <a:buFont typeface="Arial" pitchFamily="34" charset="0"/>
        <a:buChar char="–"/>
        <a:defRPr sz="3600" kern="1200">
          <a:solidFill>
            <a:schemeClr val="tx1"/>
          </a:solidFill>
          <a:latin typeface="Arial" panose="020B0604020202020204" pitchFamily="34" charset="0"/>
          <a:ea typeface="+mn-ea"/>
          <a:cs typeface="+mn-cs"/>
        </a:defRPr>
      </a:lvl2pPr>
      <a:lvl3pPr marL="857250" indent="-171450" algn="l" defTabSz="6858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ons.gov.uk/peoplepopulationandcommunity/crimeandjustice/bulletins/childabuseinenglandandwales/january202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2.gov.scot/Topics/Statistics/Browse/Crime-Justice/crime-and-justice-survey"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beta.ukdataservice.ac.uk/datacatalogue/studies/study?id=4800" TargetMode="External"/><Relationship Id="rId3" Type="http://schemas.openxmlformats.org/officeDocument/2006/relationships/hyperlink" Target="https://beta.ukdataservice.ac.uk/datacatalogue/series/series?id=200009" TargetMode="External"/><Relationship Id="rId7" Type="http://schemas.openxmlformats.org/officeDocument/2006/relationships/hyperlink" Target="https://beta.ukdataservice.ac.uk/datacatalogue/studies/study?id=4596"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beta.ukdataservice.ac.uk/datacatalogue/studies/study?id=5807" TargetMode="External"/><Relationship Id="rId5" Type="http://schemas.openxmlformats.org/officeDocument/2006/relationships/hyperlink" Target="https://beta.ukdataservice.ac.uk/datacatalogue/studies/study?id=7143" TargetMode="External"/><Relationship Id="rId4" Type="http://schemas.openxmlformats.org/officeDocument/2006/relationships/hyperlink" Target="https://beta.ukdataservice.ac.uk/datacatalogue/series/series?id=2000046" TargetMode="External"/><Relationship Id="rId9" Type="http://schemas.openxmlformats.org/officeDocument/2006/relationships/hyperlink" Target="https://beta.ukdataservice.ac.uk/datacatalogue/studies/study?id=3935"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ukdataservice.ac.uk/get-data/how-to-access.aspx"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sarah.king-hele@manchester.ac.uk" TargetMode="External"/><Relationship Id="rId2" Type="http://schemas.openxmlformats.org/officeDocument/2006/relationships/hyperlink" Target="http://www.ukdataserviceac.uk/"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esds.ac.uk/governmen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www.esds.ac.uk/qualidata" TargetMode="External"/><Relationship Id="rId5" Type="http://schemas.openxmlformats.org/officeDocument/2006/relationships/hyperlink" Target="http://www.esds.ac.uk/longitudinal/" TargetMode="External"/><Relationship Id="rId4" Type="http://schemas.openxmlformats.org/officeDocument/2006/relationships/hyperlink" Target="http://www.esds.ac.uk/international/"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9.xml.rels><?xml version="1.0" encoding="UTF-8" standalone="yes"?>
<Relationships xmlns="http://schemas.openxmlformats.org/package/2006/relationships"><Relationship Id="rId3" Type="http://schemas.openxmlformats.org/officeDocument/2006/relationships/hyperlink" Target="https://www.ukdataservice.ac.uk/get-data/themes/crime.aspx"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55105F-6A92-48FE-9CAA-6CC76782DCB3}"/>
              </a:ext>
              <a:ext uri="{C183D7F6-B498-43B3-948B-1728B52AA6E4}">
                <adec:decorative xmlns:adec="http://schemas.microsoft.com/office/drawing/2017/decorative" val="1"/>
              </a:ext>
            </a:extLst>
          </p:cNvPr>
          <p:cNvSpPr/>
          <p:nvPr/>
        </p:nvSpPr>
        <p:spPr>
          <a:xfrm>
            <a:off x="494448" y="6217223"/>
            <a:ext cx="3880604" cy="253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98138" y="1003898"/>
            <a:ext cx="10354080" cy="2420888"/>
          </a:xfrm>
        </p:spPr>
        <p:txBody>
          <a:bodyPr>
            <a:normAutofit/>
          </a:bodyPr>
          <a:lstStyle/>
          <a:p>
            <a:r>
              <a:rPr lang="en-GB" dirty="0">
                <a:latin typeface="Arial"/>
                <a:cs typeface="Arial"/>
              </a:rPr>
              <a:t>Introduction to crime data available from the UK Data Service </a:t>
            </a:r>
            <a:endParaRPr lang="en-US" dirty="0">
              <a:cs typeface="Arial" panose="020B0604020202020204" pitchFamily="34" charset="0"/>
            </a:endParaRPr>
          </a:p>
        </p:txBody>
      </p:sp>
      <p:sp>
        <p:nvSpPr>
          <p:cNvPr id="3" name="Subtitle 2"/>
          <p:cNvSpPr>
            <a:spLocks noGrp="1"/>
          </p:cNvSpPr>
          <p:nvPr>
            <p:ph type="subTitle" idx="1"/>
          </p:nvPr>
        </p:nvSpPr>
        <p:spPr>
          <a:xfrm>
            <a:off x="511506" y="3148205"/>
            <a:ext cx="8536821" cy="1148409"/>
          </a:xfrm>
        </p:spPr>
        <p:txBody>
          <a:bodyPr vert="horz" lIns="91440" tIns="45720" rIns="91440" bIns="45720" rtlCol="0" anchor="t">
            <a:normAutofit/>
          </a:bodyPr>
          <a:lstStyle/>
          <a:p>
            <a:r>
              <a:rPr lang="en-GB" dirty="0">
                <a:cs typeface="Arial" panose="020B0604020202020204" pitchFamily="34" charset="0"/>
              </a:rPr>
              <a:t>Sarah King-Hele, UK Data Service, University of Manchester</a:t>
            </a:r>
          </a:p>
        </p:txBody>
      </p:sp>
      <p:sp>
        <p:nvSpPr>
          <p:cNvPr id="4" name="Content Placeholder 3"/>
          <p:cNvSpPr>
            <a:spLocks noGrp="1"/>
          </p:cNvSpPr>
          <p:nvPr>
            <p:ph sz="quarter" idx="10"/>
          </p:nvPr>
        </p:nvSpPr>
        <p:spPr>
          <a:xfrm>
            <a:off x="511506" y="4473508"/>
            <a:ext cx="9597694" cy="1439863"/>
          </a:xfrm>
        </p:spPr>
        <p:txBody>
          <a:bodyPr vert="horz" lIns="91440" tIns="45720" rIns="91440" bIns="45720" rtlCol="0" anchor="t">
            <a:noAutofit/>
          </a:bodyPr>
          <a:lstStyle/>
          <a:p>
            <a:r>
              <a:rPr lang="en-GB" sz="3200" dirty="0"/>
              <a:t>Introduction to analysing data about crime using R</a:t>
            </a:r>
          </a:p>
          <a:p>
            <a:r>
              <a:rPr lang="en-GB" dirty="0">
                <a:cs typeface="Arial" panose="020B0604020202020204" pitchFamily="34" charset="0"/>
              </a:rPr>
              <a:t>10 February 2021</a:t>
            </a:r>
          </a:p>
        </p:txBody>
      </p:sp>
      <p:sp>
        <p:nvSpPr>
          <p:cNvPr id="5" name="TextBox 4">
            <a:extLst>
              <a:ext uri="{FF2B5EF4-FFF2-40B4-BE49-F238E27FC236}">
                <a16:creationId xmlns:a16="http://schemas.microsoft.com/office/drawing/2014/main" id="{10E4335B-7375-47D9-8818-8579782483C8}"/>
              </a:ext>
            </a:extLst>
          </p:cNvPr>
          <p:cNvSpPr txBox="1"/>
          <p:nvPr/>
        </p:nvSpPr>
        <p:spPr>
          <a:xfrm>
            <a:off x="494448" y="6090265"/>
            <a:ext cx="6217920" cy="253916"/>
          </a:xfrm>
          <a:prstGeom prst="rect">
            <a:avLst/>
          </a:prstGeom>
          <a:noFill/>
        </p:spPr>
        <p:txBody>
          <a:bodyPr wrap="square" rtlCol="0">
            <a:spAutoFit/>
          </a:bodyPr>
          <a:lstStyle/>
          <a:p>
            <a:r>
              <a:rPr lang="en-GB" sz="1050" dirty="0"/>
              <a:t>Copyright © 2021 UK Data Service. Created by CMI, University of Manchester</a:t>
            </a:r>
          </a:p>
        </p:txBody>
      </p:sp>
      <p:sp>
        <p:nvSpPr>
          <p:cNvPr id="7" name="AutoShape 2">
            <a:extLst>
              <a:ext uri="{FF2B5EF4-FFF2-40B4-BE49-F238E27FC236}">
                <a16:creationId xmlns:a16="http://schemas.microsoft.com/office/drawing/2014/main" id="{D2A64793-8A2D-4100-9391-9DE6BD8DD5E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235833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1B8D-A5AA-4B43-BE5B-38820E3EE371}"/>
              </a:ext>
            </a:extLst>
          </p:cNvPr>
          <p:cNvSpPr>
            <a:spLocks noGrp="1"/>
          </p:cNvSpPr>
          <p:nvPr>
            <p:ph type="title"/>
          </p:nvPr>
        </p:nvSpPr>
        <p:spPr/>
        <p:txBody>
          <a:bodyPr/>
          <a:lstStyle/>
          <a:p>
            <a:r>
              <a:rPr lang="en-GB" dirty="0"/>
              <a:t>UKDS Crime data collection (2)</a:t>
            </a:r>
          </a:p>
        </p:txBody>
      </p:sp>
      <p:sp>
        <p:nvSpPr>
          <p:cNvPr id="3" name="Content Placeholder 2">
            <a:extLst>
              <a:ext uri="{FF2B5EF4-FFF2-40B4-BE49-F238E27FC236}">
                <a16:creationId xmlns:a16="http://schemas.microsoft.com/office/drawing/2014/main" id="{E48DBCC4-B6E0-4956-B112-77A708E2A504}"/>
              </a:ext>
            </a:extLst>
          </p:cNvPr>
          <p:cNvSpPr>
            <a:spLocks noGrp="1"/>
          </p:cNvSpPr>
          <p:nvPr>
            <p:ph idx="1"/>
          </p:nvPr>
        </p:nvSpPr>
        <p:spPr/>
        <p:txBody>
          <a:bodyPr>
            <a:normAutofit/>
          </a:bodyPr>
          <a:lstStyle/>
          <a:p>
            <a:r>
              <a:rPr lang="en-GB" sz="3000" dirty="0"/>
              <a:t>Data collected by Research Centres and Government Organisations</a:t>
            </a:r>
          </a:p>
          <a:p>
            <a:r>
              <a:rPr lang="en-GB" sz="3000" dirty="0"/>
              <a:t>Anonymised survey data at the individual level</a:t>
            </a:r>
          </a:p>
          <a:p>
            <a:r>
              <a:rPr lang="en-GB" sz="3000" dirty="0"/>
              <a:t>Heavily used by academics, Government organisations and research community</a:t>
            </a:r>
          </a:p>
          <a:p>
            <a:r>
              <a:rPr lang="en-GB" sz="3000" dirty="0"/>
              <a:t>Some of them used to obtain official statistics, i.e. CSEW, SCJS</a:t>
            </a:r>
          </a:p>
          <a:p>
            <a:endParaRPr lang="en-GB" sz="3000" dirty="0"/>
          </a:p>
        </p:txBody>
      </p:sp>
    </p:spTree>
    <p:extLst>
      <p:ext uri="{BB962C8B-B14F-4D97-AF65-F5344CB8AC3E}">
        <p14:creationId xmlns:p14="http://schemas.microsoft.com/office/powerpoint/2010/main" val="2676588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39A4-E943-4C3A-94A1-AA1E6E2DBCBE}"/>
              </a:ext>
            </a:extLst>
          </p:cNvPr>
          <p:cNvSpPr>
            <a:spLocks noGrp="1"/>
          </p:cNvSpPr>
          <p:nvPr>
            <p:ph type="title"/>
          </p:nvPr>
        </p:nvSpPr>
        <p:spPr/>
        <p:txBody>
          <a:bodyPr>
            <a:noAutofit/>
          </a:bodyPr>
          <a:lstStyle/>
          <a:p>
            <a:r>
              <a:rPr lang="en-GB" dirty="0"/>
              <a:t>Crime Survey for England and Wales (CSEW)</a:t>
            </a:r>
          </a:p>
        </p:txBody>
      </p:sp>
      <p:sp>
        <p:nvSpPr>
          <p:cNvPr id="3" name="Content Placeholder 2">
            <a:extLst>
              <a:ext uri="{FF2B5EF4-FFF2-40B4-BE49-F238E27FC236}">
                <a16:creationId xmlns:a16="http://schemas.microsoft.com/office/drawing/2014/main" id="{D34B3BAA-487D-4B60-A718-4A6C65A56D31}"/>
              </a:ext>
            </a:extLst>
          </p:cNvPr>
          <p:cNvSpPr>
            <a:spLocks noGrp="1"/>
          </p:cNvSpPr>
          <p:nvPr>
            <p:ph idx="1"/>
          </p:nvPr>
        </p:nvSpPr>
        <p:spPr>
          <a:xfrm>
            <a:off x="582612" y="5737573"/>
            <a:ext cx="11495087" cy="360040"/>
          </a:xfrm>
        </p:spPr>
        <p:txBody>
          <a:bodyPr>
            <a:noAutofit/>
          </a:bodyPr>
          <a:lstStyle/>
          <a:p>
            <a:pPr marL="0" indent="0">
              <a:buNone/>
            </a:pPr>
            <a:r>
              <a:rPr lang="en-GB" sz="1800" dirty="0">
                <a:hlinkClick r:id="rId3"/>
              </a:rPr>
              <a:t>https://www.ons.gov.uk/peoplepopulationandcommunity/crimeandjustice/bulletins/childabuseinenglandandwales/january2020</a:t>
            </a:r>
            <a:endParaRPr lang="en-GB" sz="1800" dirty="0"/>
          </a:p>
        </p:txBody>
      </p:sp>
      <p:pic>
        <p:nvPicPr>
          <p:cNvPr id="4" name="Picture 3">
            <a:extLst>
              <a:ext uri="{FF2B5EF4-FFF2-40B4-BE49-F238E27FC236}">
                <a16:creationId xmlns:a16="http://schemas.microsoft.com/office/drawing/2014/main" id="{9D98F89E-07B7-46FA-9B24-6CFA85467840}"/>
              </a:ext>
            </a:extLst>
          </p:cNvPr>
          <p:cNvPicPr>
            <a:picLocks noChangeAspect="1"/>
          </p:cNvPicPr>
          <p:nvPr/>
        </p:nvPicPr>
        <p:blipFill>
          <a:blip r:embed="rId4"/>
          <a:stretch>
            <a:fillRect/>
          </a:stretch>
        </p:blipFill>
        <p:spPr>
          <a:xfrm>
            <a:off x="455613" y="1549400"/>
            <a:ext cx="10831043" cy="4025900"/>
          </a:xfrm>
          <a:prstGeom prst="rect">
            <a:avLst/>
          </a:prstGeom>
        </p:spPr>
      </p:pic>
    </p:spTree>
    <p:extLst>
      <p:ext uri="{BB962C8B-B14F-4D97-AF65-F5344CB8AC3E}">
        <p14:creationId xmlns:p14="http://schemas.microsoft.com/office/powerpoint/2010/main" val="1220580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3D65EA-B972-475F-BAA5-1648A4DBDA45}"/>
              </a:ext>
            </a:extLst>
          </p:cNvPr>
          <p:cNvPicPr>
            <a:picLocks noChangeAspect="1"/>
          </p:cNvPicPr>
          <p:nvPr/>
        </p:nvPicPr>
        <p:blipFill>
          <a:blip r:embed="rId3"/>
          <a:stretch>
            <a:fillRect/>
          </a:stretch>
        </p:blipFill>
        <p:spPr>
          <a:xfrm>
            <a:off x="0" y="1019175"/>
            <a:ext cx="6924675" cy="5838825"/>
          </a:xfrm>
          <a:prstGeom prst="rect">
            <a:avLst/>
          </a:prstGeom>
        </p:spPr>
      </p:pic>
      <p:sp>
        <p:nvSpPr>
          <p:cNvPr id="5" name="Title 1">
            <a:extLst>
              <a:ext uri="{FF2B5EF4-FFF2-40B4-BE49-F238E27FC236}">
                <a16:creationId xmlns:a16="http://schemas.microsoft.com/office/drawing/2014/main" id="{A201321A-5F1E-42C1-B485-8D92B8D0EF0F}"/>
              </a:ext>
            </a:extLst>
          </p:cNvPr>
          <p:cNvSpPr>
            <a:spLocks noGrp="1"/>
          </p:cNvSpPr>
          <p:nvPr>
            <p:ph type="title"/>
          </p:nvPr>
        </p:nvSpPr>
        <p:spPr>
          <a:xfrm>
            <a:off x="645220" y="434840"/>
            <a:ext cx="11153080" cy="648072"/>
          </a:xfrm>
        </p:spPr>
        <p:txBody>
          <a:bodyPr>
            <a:noAutofit/>
          </a:bodyPr>
          <a:lstStyle/>
          <a:p>
            <a:r>
              <a:rPr lang="en-GB" dirty="0"/>
              <a:t>Scottish Crime and Justice Survey SCJS</a:t>
            </a:r>
          </a:p>
        </p:txBody>
      </p:sp>
      <p:sp>
        <p:nvSpPr>
          <p:cNvPr id="6" name="Content Placeholder 2">
            <a:extLst>
              <a:ext uri="{FF2B5EF4-FFF2-40B4-BE49-F238E27FC236}">
                <a16:creationId xmlns:a16="http://schemas.microsoft.com/office/drawing/2014/main" id="{858152E4-D94D-4154-9AA8-42B61942B3A5}"/>
              </a:ext>
            </a:extLst>
          </p:cNvPr>
          <p:cNvSpPr>
            <a:spLocks noGrp="1"/>
          </p:cNvSpPr>
          <p:nvPr>
            <p:ph idx="1"/>
          </p:nvPr>
        </p:nvSpPr>
        <p:spPr>
          <a:xfrm>
            <a:off x="7391400" y="4912208"/>
            <a:ext cx="4800600" cy="360040"/>
          </a:xfrm>
        </p:spPr>
        <p:txBody>
          <a:bodyPr>
            <a:noAutofit/>
          </a:bodyPr>
          <a:lstStyle/>
          <a:p>
            <a:pPr marL="0" indent="0">
              <a:buNone/>
            </a:pPr>
            <a:r>
              <a:rPr lang="en-GB" sz="1800" dirty="0">
                <a:hlinkClick r:id="rId4"/>
              </a:rPr>
              <a:t>https://www2.gov.scot/Topics/Statistics/Browse/Crime-Justice/crime-and-justice-survey</a:t>
            </a:r>
            <a:endParaRPr lang="en-GB" sz="1800" dirty="0"/>
          </a:p>
        </p:txBody>
      </p:sp>
    </p:spTree>
    <p:extLst>
      <p:ext uri="{BB962C8B-B14F-4D97-AF65-F5344CB8AC3E}">
        <p14:creationId xmlns:p14="http://schemas.microsoft.com/office/powerpoint/2010/main" val="162138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26D2B-AFD6-4075-9F69-DFD63F5FEBCF}"/>
              </a:ext>
            </a:extLst>
          </p:cNvPr>
          <p:cNvSpPr>
            <a:spLocks noGrp="1"/>
          </p:cNvSpPr>
          <p:nvPr>
            <p:ph type="title"/>
          </p:nvPr>
        </p:nvSpPr>
        <p:spPr/>
        <p:txBody>
          <a:bodyPr/>
          <a:lstStyle/>
          <a:p>
            <a:r>
              <a:rPr lang="en-GB" b="1" dirty="0"/>
              <a:t>Key data on crime </a:t>
            </a:r>
          </a:p>
        </p:txBody>
      </p:sp>
      <p:sp>
        <p:nvSpPr>
          <p:cNvPr id="3" name="Content Placeholder 2">
            <a:extLst>
              <a:ext uri="{FF2B5EF4-FFF2-40B4-BE49-F238E27FC236}">
                <a16:creationId xmlns:a16="http://schemas.microsoft.com/office/drawing/2014/main" id="{93236997-F036-43A5-A378-C860B6ABDA8A}"/>
              </a:ext>
            </a:extLst>
          </p:cNvPr>
          <p:cNvSpPr>
            <a:spLocks noGrp="1"/>
          </p:cNvSpPr>
          <p:nvPr>
            <p:ph idx="1"/>
          </p:nvPr>
        </p:nvSpPr>
        <p:spPr/>
        <p:txBody>
          <a:bodyPr>
            <a:normAutofit fontScale="62500" lnSpcReduction="20000"/>
          </a:bodyPr>
          <a:lstStyle/>
          <a:p>
            <a:pPr marL="0" indent="0">
              <a:buNone/>
            </a:pPr>
            <a:r>
              <a:rPr lang="en-GB" b="1" dirty="0"/>
              <a:t>Repeated Cross-sectional data:</a:t>
            </a:r>
          </a:p>
          <a:p>
            <a:r>
              <a:rPr lang="en-GB" dirty="0"/>
              <a:t>Crime Survey for England and Wales </a:t>
            </a:r>
            <a:r>
              <a:rPr lang="en-GB" dirty="0">
                <a:hlinkClick r:id="rId3"/>
              </a:rPr>
              <a:t>(CSEW)</a:t>
            </a:r>
            <a:endParaRPr lang="en-GB" dirty="0"/>
          </a:p>
          <a:p>
            <a:r>
              <a:rPr lang="en-GB" dirty="0"/>
              <a:t>Scottish Crime and Justice Survey </a:t>
            </a:r>
            <a:r>
              <a:rPr lang="en-GB" dirty="0">
                <a:hlinkClick r:id="rId4"/>
              </a:rPr>
              <a:t>(SCJS)</a:t>
            </a:r>
            <a:endParaRPr lang="en-GB" dirty="0"/>
          </a:p>
          <a:p>
            <a:r>
              <a:rPr lang="en-GB" dirty="0"/>
              <a:t>Commercial Victimisation Survey </a:t>
            </a:r>
            <a:r>
              <a:rPr lang="en-GB" dirty="0">
                <a:hlinkClick r:id="rId5"/>
              </a:rPr>
              <a:t>(CVS)</a:t>
            </a:r>
            <a:endParaRPr lang="en-GB" dirty="0"/>
          </a:p>
          <a:p>
            <a:pPr marL="0" indent="0">
              <a:buNone/>
            </a:pPr>
            <a:endParaRPr lang="en-GB" dirty="0"/>
          </a:p>
          <a:p>
            <a:pPr marL="0" indent="0">
              <a:buNone/>
            </a:pPr>
            <a:r>
              <a:rPr lang="en-GB" b="1" dirty="0"/>
              <a:t>Cross-Sectional Data</a:t>
            </a:r>
          </a:p>
          <a:p>
            <a:r>
              <a:rPr lang="en-GB" dirty="0">
                <a:hlinkClick r:id="rId6"/>
              </a:rPr>
              <a:t>Arrestee Survey, 2003-2006</a:t>
            </a:r>
            <a:endParaRPr lang="en-GB" dirty="0"/>
          </a:p>
          <a:p>
            <a:r>
              <a:rPr lang="en-GB" dirty="0">
                <a:hlinkClick r:id="rId7"/>
              </a:rPr>
              <a:t>Conflicts and Violence in Prison, 1998-2000</a:t>
            </a:r>
            <a:r>
              <a:rPr lang="en-GB" dirty="0"/>
              <a:t> (qualitative) </a:t>
            </a:r>
          </a:p>
          <a:p>
            <a:endParaRPr lang="en-GB" dirty="0"/>
          </a:p>
          <a:p>
            <a:pPr marL="0" indent="0">
              <a:buNone/>
            </a:pPr>
            <a:r>
              <a:rPr lang="en-GB" b="1" dirty="0"/>
              <a:t>Longitudinal</a:t>
            </a:r>
          </a:p>
          <a:p>
            <a:r>
              <a:rPr lang="en-GB" dirty="0">
                <a:hlinkClick r:id="rId8"/>
              </a:rPr>
              <a:t>Edinburgh Study of Youth Transitions and Crime : Waves One to Four, 1997-2001</a:t>
            </a:r>
            <a:r>
              <a:rPr lang="en-GB" dirty="0"/>
              <a:t> (not full collection)</a:t>
            </a:r>
          </a:p>
          <a:p>
            <a:r>
              <a:rPr lang="en-GB" dirty="0">
                <a:hlinkClick r:id="rId9"/>
              </a:rPr>
              <a:t>Offenders Index Cohort Data, 1953-1997</a:t>
            </a:r>
            <a:r>
              <a:rPr lang="en-GB" dirty="0"/>
              <a:t> (Cohort data)</a:t>
            </a:r>
          </a:p>
          <a:p>
            <a:pPr marL="0" indent="0">
              <a:buNone/>
            </a:pPr>
            <a:endParaRPr lang="en-GB" dirty="0"/>
          </a:p>
          <a:p>
            <a:pPr marL="0" indent="0">
              <a:buNone/>
            </a:pPr>
            <a:endParaRPr lang="en-GB" b="1" dirty="0"/>
          </a:p>
          <a:p>
            <a:endParaRPr lang="en-GB" b="1" dirty="0"/>
          </a:p>
          <a:p>
            <a:endParaRPr lang="en-GB" b="1" dirty="0"/>
          </a:p>
          <a:p>
            <a:endParaRPr lang="en-GB" dirty="0"/>
          </a:p>
        </p:txBody>
      </p:sp>
    </p:spTree>
    <p:extLst>
      <p:ext uri="{BB962C8B-B14F-4D97-AF65-F5344CB8AC3E}">
        <p14:creationId xmlns:p14="http://schemas.microsoft.com/office/powerpoint/2010/main" val="1959831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2DA13-4D37-4773-90EE-49C519678CB2}"/>
              </a:ext>
            </a:extLst>
          </p:cNvPr>
          <p:cNvSpPr>
            <a:spLocks noGrp="1"/>
          </p:cNvSpPr>
          <p:nvPr>
            <p:ph type="title"/>
          </p:nvPr>
        </p:nvSpPr>
        <p:spPr/>
        <p:txBody>
          <a:bodyPr/>
          <a:lstStyle/>
          <a:p>
            <a:r>
              <a:rPr lang="en-GB" dirty="0"/>
              <a:t>Access</a:t>
            </a:r>
          </a:p>
        </p:txBody>
      </p:sp>
      <p:sp>
        <p:nvSpPr>
          <p:cNvPr id="3" name="Content Placeholder 2">
            <a:extLst>
              <a:ext uri="{FF2B5EF4-FFF2-40B4-BE49-F238E27FC236}">
                <a16:creationId xmlns:a16="http://schemas.microsoft.com/office/drawing/2014/main" id="{52FC4165-12D2-4251-ADF1-A22C5D44EB16}"/>
              </a:ext>
            </a:extLst>
          </p:cNvPr>
          <p:cNvSpPr>
            <a:spLocks noGrp="1"/>
          </p:cNvSpPr>
          <p:nvPr>
            <p:ph idx="1"/>
          </p:nvPr>
        </p:nvSpPr>
        <p:spPr>
          <a:xfrm>
            <a:off x="335360" y="1342133"/>
            <a:ext cx="8745140" cy="5515867"/>
          </a:xfrm>
        </p:spPr>
        <p:txBody>
          <a:bodyPr/>
          <a:lstStyle/>
          <a:p>
            <a:pPr marL="0" indent="0">
              <a:buNone/>
            </a:pPr>
            <a:r>
              <a:rPr lang="en-GB" dirty="0"/>
              <a:t>Three levels of access</a:t>
            </a:r>
          </a:p>
          <a:p>
            <a:pPr marL="0" indent="0">
              <a:buNone/>
            </a:pPr>
            <a:endParaRPr lang="en-GB" dirty="0"/>
          </a:p>
          <a:p>
            <a:r>
              <a:rPr lang="en-GB" dirty="0"/>
              <a:t>Safeguarded Data</a:t>
            </a:r>
          </a:p>
          <a:p>
            <a:r>
              <a:rPr lang="en-GB" dirty="0"/>
              <a:t>Special Licence (not all series of data)</a:t>
            </a:r>
          </a:p>
          <a:p>
            <a:r>
              <a:rPr lang="en-GB" dirty="0"/>
              <a:t>Secure Access</a:t>
            </a:r>
          </a:p>
          <a:p>
            <a:endParaRPr lang="en-GB" dirty="0"/>
          </a:p>
        </p:txBody>
      </p:sp>
      <p:sp>
        <p:nvSpPr>
          <p:cNvPr id="7" name="TextBox 6">
            <a:extLst>
              <a:ext uri="{FF2B5EF4-FFF2-40B4-BE49-F238E27FC236}">
                <a16:creationId xmlns:a16="http://schemas.microsoft.com/office/drawing/2014/main" id="{84510011-E243-4DBA-BAD8-424043DB1164}"/>
              </a:ext>
            </a:extLst>
          </p:cNvPr>
          <p:cNvSpPr txBox="1"/>
          <p:nvPr/>
        </p:nvSpPr>
        <p:spPr>
          <a:xfrm>
            <a:off x="1775520" y="6210114"/>
            <a:ext cx="6768752" cy="400110"/>
          </a:xfrm>
          <a:prstGeom prst="rect">
            <a:avLst/>
          </a:prstGeom>
          <a:noFill/>
        </p:spPr>
        <p:txBody>
          <a:bodyPr wrap="square" rtlCol="0">
            <a:spAutoFit/>
          </a:bodyPr>
          <a:lstStyle/>
          <a:p>
            <a:r>
              <a:rPr lang="en-GB" sz="2000" dirty="0">
                <a:solidFill>
                  <a:prstClr val="black"/>
                </a:solidFill>
                <a:latin typeface="Museo Sans 500"/>
                <a:hlinkClick r:id="rId3"/>
              </a:rPr>
              <a:t>How to access data held by the UKDS?</a:t>
            </a:r>
            <a:endParaRPr lang="en-GB" dirty="0">
              <a:solidFill>
                <a:prstClr val="black"/>
              </a:solidFill>
              <a:latin typeface="Museo Sans 500"/>
            </a:endParaRPr>
          </a:p>
        </p:txBody>
      </p:sp>
    </p:spTree>
    <p:extLst>
      <p:ext uri="{BB962C8B-B14F-4D97-AF65-F5344CB8AC3E}">
        <p14:creationId xmlns:p14="http://schemas.microsoft.com/office/powerpoint/2010/main" val="2932733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cs typeface="Arial" panose="020B0604020202020204" pitchFamily="34" charset="0"/>
              </a:rPr>
              <a:t>Access conditions</a:t>
            </a:r>
          </a:p>
        </p:txBody>
      </p:sp>
      <p:graphicFrame>
        <p:nvGraphicFramePr>
          <p:cNvPr id="4" name="Content Placeholder 4"/>
          <p:cNvGraphicFramePr>
            <a:graphicFrameLocks/>
          </p:cNvGraphicFramePr>
          <p:nvPr>
            <p:extLst>
              <p:ext uri="{D42A27DB-BD31-4B8C-83A1-F6EECF244321}">
                <p14:modId xmlns:p14="http://schemas.microsoft.com/office/powerpoint/2010/main" val="969578992"/>
              </p:ext>
            </p:extLst>
          </p:nvPr>
        </p:nvGraphicFramePr>
        <p:xfrm>
          <a:off x="337618" y="1200448"/>
          <a:ext cx="11519022" cy="5599761"/>
        </p:xfrm>
        <a:graphic>
          <a:graphicData uri="http://schemas.openxmlformats.org/drawingml/2006/table">
            <a:tbl>
              <a:tblPr firstRow="1" bandRow="1">
                <a:tableStyleId>{00A15C55-8517-42AA-B614-E9B94910E393}</a:tableStyleId>
              </a:tblPr>
              <a:tblGrid>
                <a:gridCol w="4650623">
                  <a:extLst>
                    <a:ext uri="{9D8B030D-6E8A-4147-A177-3AD203B41FA5}">
                      <a16:colId xmlns:a16="http://schemas.microsoft.com/office/drawing/2014/main" val="20000"/>
                    </a:ext>
                  </a:extLst>
                </a:gridCol>
                <a:gridCol w="6868399">
                  <a:extLst>
                    <a:ext uri="{9D8B030D-6E8A-4147-A177-3AD203B41FA5}">
                      <a16:colId xmlns:a16="http://schemas.microsoft.com/office/drawing/2014/main" val="20001"/>
                    </a:ext>
                  </a:extLst>
                </a:gridCol>
              </a:tblGrid>
              <a:tr h="437483">
                <a:tc>
                  <a:txBody>
                    <a:bodyPr/>
                    <a:lstStyle/>
                    <a:p>
                      <a:r>
                        <a:rPr lang="en-GB" sz="2400">
                          <a:latin typeface="Arial" panose="020B0604020202020204" pitchFamily="34" charset="0"/>
                          <a:cs typeface="Arial" panose="020B0604020202020204" pitchFamily="34" charset="0"/>
                        </a:rPr>
                        <a:t> Data Type</a:t>
                      </a:r>
                    </a:p>
                  </a:txBody>
                  <a:tcPr/>
                </a:tc>
                <a:tc>
                  <a:txBody>
                    <a:bodyPr/>
                    <a:lstStyle/>
                    <a:p>
                      <a:r>
                        <a:rPr lang="en-GB" sz="2400">
                          <a:latin typeface="Arial" panose="020B0604020202020204" pitchFamily="34" charset="0"/>
                          <a:cs typeface="Arial" panose="020B0604020202020204" pitchFamily="34" charset="0"/>
                        </a:rPr>
                        <a:t>Access conditions</a:t>
                      </a:r>
                    </a:p>
                  </a:txBody>
                  <a:tcPr/>
                </a:tc>
                <a:extLst>
                  <a:ext uri="{0D108BD9-81ED-4DB2-BD59-A6C34878D82A}">
                    <a16:rowId xmlns:a16="http://schemas.microsoft.com/office/drawing/2014/main" val="10000"/>
                  </a:ext>
                </a:extLst>
              </a:tr>
              <a:tr h="6426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1" dirty="0">
                          <a:latin typeface="Arial" panose="020B0604020202020204" pitchFamily="34" charset="0"/>
                          <a:cs typeface="Arial" panose="020B0604020202020204" pitchFamily="34" charset="0"/>
                        </a:rPr>
                        <a:t>Open access</a:t>
                      </a:r>
                    </a:p>
                    <a:p>
                      <a:pPr marL="0" marR="0" indent="0" algn="l" defTabSz="914400" rtl="0" eaLnBrk="1" fontAlgn="auto" latinLnBrk="0" hangingPunct="1">
                        <a:lnSpc>
                          <a:spcPct val="100000"/>
                        </a:lnSpc>
                        <a:spcBef>
                          <a:spcPts val="0"/>
                        </a:spcBef>
                        <a:spcAft>
                          <a:spcPts val="0"/>
                        </a:spcAft>
                        <a:buClrTx/>
                        <a:buSzTx/>
                        <a:buFontTx/>
                        <a:buNone/>
                        <a:tabLst/>
                        <a:defRPr/>
                      </a:pPr>
                      <a:r>
                        <a:rPr lang="en-GB" sz="2400" i="1" dirty="0">
                          <a:latin typeface="Arial" panose="020B0604020202020204" pitchFamily="34" charset="0"/>
                          <a:cs typeface="Arial" panose="020B0604020202020204" pitchFamily="34" charset="0"/>
                        </a:rPr>
                        <a:t>Most Census / International - Small</a:t>
                      </a:r>
                      <a:r>
                        <a:rPr lang="en-GB" sz="2400" i="1" baseline="0" dirty="0">
                          <a:latin typeface="Arial" panose="020B0604020202020204" pitchFamily="34" charset="0"/>
                          <a:cs typeface="Arial" panose="020B0604020202020204" pitchFamily="34" charset="0"/>
                        </a:rPr>
                        <a:t> number of survey teaching datasets</a:t>
                      </a:r>
                      <a:endParaRPr lang="en-GB" sz="2400" b="1" i="1" dirty="0">
                        <a:latin typeface="Arial" panose="020B0604020202020204" pitchFamily="34" charset="0"/>
                        <a:cs typeface="Arial" panose="020B0604020202020204" pitchFamily="34" charset="0"/>
                      </a:endParaRPr>
                    </a:p>
                  </a:txBody>
                  <a:tcPr/>
                </a:tc>
                <a:tc>
                  <a:txBody>
                    <a:bodyPr/>
                    <a:lstStyle/>
                    <a:p>
                      <a:r>
                        <a:rPr lang="en-GB" sz="2400" b="0" dirty="0">
                          <a:latin typeface="Arial" panose="020B0604020202020204" pitchFamily="34" charset="0"/>
                          <a:cs typeface="Arial" panose="020B0604020202020204" pitchFamily="34" charset="0"/>
                        </a:rPr>
                        <a:t>Open access </a:t>
                      </a:r>
                    </a:p>
                  </a:txBody>
                  <a:tcPr/>
                </a:tc>
                <a:extLst>
                  <a:ext uri="{0D108BD9-81ED-4DB2-BD59-A6C34878D82A}">
                    <a16:rowId xmlns:a16="http://schemas.microsoft.com/office/drawing/2014/main" val="10001"/>
                  </a:ext>
                </a:extLst>
              </a:tr>
              <a:tr h="13681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1" baseline="0" dirty="0">
                          <a:latin typeface="Arial" panose="020B0604020202020204" pitchFamily="34" charset="0"/>
                          <a:cs typeface="Arial" panose="020B0604020202020204" pitchFamily="34" charset="0"/>
                        </a:rPr>
                        <a:t>End User Licence</a:t>
                      </a:r>
                    </a:p>
                    <a:p>
                      <a:pPr marL="0" marR="0" indent="0" algn="l" defTabSz="914400" rtl="0" eaLnBrk="1" fontAlgn="auto" latinLnBrk="0" hangingPunct="1">
                        <a:lnSpc>
                          <a:spcPct val="100000"/>
                        </a:lnSpc>
                        <a:spcBef>
                          <a:spcPts val="0"/>
                        </a:spcBef>
                        <a:spcAft>
                          <a:spcPts val="0"/>
                        </a:spcAft>
                        <a:buClrTx/>
                        <a:buSzTx/>
                        <a:buFontTx/>
                        <a:buNone/>
                        <a:tabLst/>
                        <a:defRPr/>
                      </a:pPr>
                      <a:r>
                        <a:rPr lang="en-GB" sz="2400" i="1" dirty="0">
                          <a:latin typeface="Arial" panose="020B0604020202020204" pitchFamily="34" charset="0"/>
                          <a:cs typeface="Arial" panose="020B0604020202020204" pitchFamily="34" charset="0"/>
                        </a:rPr>
                        <a:t>Most</a:t>
                      </a:r>
                      <a:r>
                        <a:rPr lang="en-GB" sz="2400" i="1" baseline="0" dirty="0">
                          <a:latin typeface="Arial" panose="020B0604020202020204" pitchFamily="34" charset="0"/>
                          <a:cs typeface="Arial" panose="020B0604020202020204" pitchFamily="34" charset="0"/>
                        </a:rPr>
                        <a:t> research datasets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2400" dirty="0">
                        <a:latin typeface="Arial" panose="020B0604020202020204" pitchFamily="34" charset="0"/>
                        <a:cs typeface="Arial" panose="020B0604020202020204" pitchFamily="34" charset="0"/>
                      </a:endParaRPr>
                    </a:p>
                  </a:txBody>
                  <a:tcPr/>
                </a:tc>
                <a:tc>
                  <a:txBody>
                    <a:bodyPr/>
                    <a:lstStyle/>
                    <a:p>
                      <a:r>
                        <a:rPr lang="en-GB" sz="2400" dirty="0">
                          <a:latin typeface="Arial" panose="020B0604020202020204" pitchFamily="34" charset="0"/>
                          <a:cs typeface="Arial" panose="020B0604020202020204" pitchFamily="34" charset="0"/>
                        </a:rPr>
                        <a:t>Requires registration and</a:t>
                      </a:r>
                      <a:r>
                        <a:rPr lang="en-GB" sz="2400" baseline="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user name and password. UK academics and students login using their institutional</a:t>
                      </a:r>
                      <a:r>
                        <a:rPr lang="en-GB" sz="2400" baseline="0" dirty="0">
                          <a:latin typeface="Arial" panose="020B0604020202020204" pitchFamily="34" charset="0"/>
                          <a:cs typeface="Arial" panose="020B0604020202020204" pitchFamily="34" charset="0"/>
                        </a:rPr>
                        <a:t> username and password</a:t>
                      </a:r>
                      <a:endParaRPr lang="en-GB"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1031209">
                <a:tc>
                  <a:txBody>
                    <a:bodyPr/>
                    <a:lstStyle/>
                    <a:p>
                      <a:pPr marL="0" marR="0" indent="0" algn="l" rtl="0" eaLnBrk="1" fontAlgn="auto" latinLnBrk="0" hangingPunct="1">
                        <a:lnSpc>
                          <a:spcPct val="100000"/>
                        </a:lnSpc>
                        <a:spcBef>
                          <a:spcPts val="0"/>
                        </a:spcBef>
                        <a:spcAft>
                          <a:spcPts val="0"/>
                        </a:spcAft>
                        <a:buFontTx/>
                        <a:buNone/>
                      </a:pPr>
                      <a:r>
                        <a:rPr lang="en-GB" sz="2400" b="1" dirty="0">
                          <a:latin typeface="Arial" panose="020B0604020202020204" pitchFamily="34" charset="0"/>
                          <a:cs typeface="Arial" panose="020B0604020202020204" pitchFamily="34" charset="0"/>
                        </a:rPr>
                        <a:t>Special Licence</a:t>
                      </a:r>
                      <a:br>
                        <a:rPr lang="en-GB" sz="2400" dirty="0">
                          <a:latin typeface="Arial" panose="020B0604020202020204" pitchFamily="34" charset="0"/>
                          <a:cs typeface="Arial" panose="020B0604020202020204" pitchFamily="34" charset="0"/>
                        </a:rPr>
                      </a:br>
                      <a:r>
                        <a:rPr lang="en-GB" sz="2400" i="1" dirty="0">
                          <a:latin typeface="Arial" panose="020B0604020202020204" pitchFamily="34" charset="0"/>
                          <a:cs typeface="Arial" panose="020B0604020202020204" pitchFamily="34" charset="0"/>
                        </a:rPr>
                        <a:t>e.g. Most survey microdata with lower level </a:t>
                      </a:r>
                      <a:r>
                        <a:rPr lang="en-GB" sz="2400" i="1" baseline="0" dirty="0">
                          <a:latin typeface="Arial" panose="020B0604020202020204" pitchFamily="34" charset="0"/>
                          <a:cs typeface="Arial" panose="020B0604020202020204" pitchFamily="34" charset="0"/>
                        </a:rPr>
                        <a:t>geography</a:t>
                      </a:r>
                      <a:endParaRPr lang="en-GB" sz="2400" dirty="0">
                        <a:latin typeface="Arial" panose="020B0604020202020204" pitchFamily="34" charset="0"/>
                        <a:cs typeface="Arial" panose="020B0604020202020204" pitchFamily="34" charset="0"/>
                      </a:endParaRPr>
                    </a:p>
                  </a:txBody>
                  <a:tcPr/>
                </a:tc>
                <a:tc>
                  <a:txBody>
                    <a:bodyPr/>
                    <a:lstStyle/>
                    <a:p>
                      <a:r>
                        <a:rPr lang="en-GB" sz="2400" dirty="0">
                          <a:latin typeface="Arial" panose="020B0604020202020204" pitchFamily="34" charset="0"/>
                          <a:cs typeface="Arial" panose="020B0604020202020204" pitchFamily="34" charset="0"/>
                        </a:rPr>
                        <a:t>Restricted</a:t>
                      </a:r>
                      <a:r>
                        <a:rPr lang="en-GB" sz="2400" baseline="0" dirty="0">
                          <a:latin typeface="Arial" panose="020B0604020202020204" pitchFamily="34" charset="0"/>
                          <a:cs typeface="Arial" panose="020B0604020202020204" pitchFamily="34" charset="0"/>
                        </a:rPr>
                        <a:t> to ‘Approved Researchers’ under the Statistics and Registration Act</a:t>
                      </a:r>
                      <a:endParaRPr lang="en-GB"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1031209">
                <a:tc>
                  <a:txBody>
                    <a:bodyPr/>
                    <a:lstStyle/>
                    <a:p>
                      <a:r>
                        <a:rPr lang="en-GB" sz="2400" b="1" dirty="0">
                          <a:latin typeface="Arial" panose="020B0604020202020204" pitchFamily="34" charset="0"/>
                          <a:cs typeface="Arial" panose="020B0604020202020204" pitchFamily="34" charset="0"/>
                        </a:rPr>
                        <a:t>Secure</a:t>
                      </a:r>
                      <a:r>
                        <a:rPr lang="en-GB" sz="2400" b="1" baseline="0" dirty="0">
                          <a:latin typeface="Arial" panose="020B0604020202020204" pitchFamily="34" charset="0"/>
                          <a:cs typeface="Arial" panose="020B0604020202020204" pitchFamily="34" charset="0"/>
                        </a:rPr>
                        <a:t> access</a:t>
                      </a:r>
                      <a:endParaRPr lang="en-GB" sz="2400" b="1" dirty="0">
                        <a:latin typeface="Arial" panose="020B0604020202020204" pitchFamily="34" charset="0"/>
                        <a:cs typeface="Arial" panose="020B0604020202020204" pitchFamily="34" charset="0"/>
                      </a:endParaRPr>
                    </a:p>
                  </a:txBody>
                  <a:tcPr/>
                </a:tc>
                <a:tc>
                  <a:txBody>
                    <a:bodyPr/>
                    <a:lstStyle/>
                    <a:p>
                      <a:r>
                        <a:rPr lang="en-GB" sz="2400" dirty="0">
                          <a:latin typeface="Arial" panose="020B0604020202020204" pitchFamily="34" charset="0"/>
                          <a:cs typeface="Arial" panose="020B0604020202020204" pitchFamily="34" charset="0"/>
                        </a:rPr>
                        <a:t>Restricted to ‘Approved Researchers’ and access</a:t>
                      </a:r>
                      <a:r>
                        <a:rPr lang="en-GB" sz="2400" baseline="0" dirty="0">
                          <a:latin typeface="Arial" panose="020B0604020202020204" pitchFamily="34" charset="0"/>
                          <a:cs typeface="Arial" panose="020B0604020202020204" pitchFamily="34" charset="0"/>
                        </a:rPr>
                        <a:t> limited through a physical or virtual environment </a:t>
                      </a:r>
                      <a:endParaRPr lang="en-GB"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bl>
          </a:graphicData>
        </a:graphic>
      </p:graphicFrame>
      <p:sp>
        <p:nvSpPr>
          <p:cNvPr id="5" name="Rectangle 4">
            <a:extLst>
              <a:ext uri="{C183D7F6-B498-43B3-948B-1728B52AA6E4}">
                <adec:decorative xmlns:adec="http://schemas.microsoft.com/office/drawing/2017/decorative" val="1"/>
              </a:ext>
            </a:extLst>
          </p:cNvPr>
          <p:cNvSpPr/>
          <p:nvPr/>
        </p:nvSpPr>
        <p:spPr>
          <a:xfrm>
            <a:off x="335360" y="3188072"/>
            <a:ext cx="11519022" cy="1409328"/>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404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40641-9004-4102-8C40-49671A5F8168}"/>
              </a:ext>
            </a:extLst>
          </p:cNvPr>
          <p:cNvSpPr>
            <a:spLocks noGrp="1"/>
          </p:cNvSpPr>
          <p:nvPr>
            <p:ph type="title"/>
          </p:nvPr>
        </p:nvSpPr>
        <p:spPr/>
        <p:txBody>
          <a:bodyPr/>
          <a:lstStyle/>
          <a:p>
            <a:r>
              <a:rPr lang="en-GB" dirty="0"/>
              <a:t>Documentation</a:t>
            </a:r>
          </a:p>
        </p:txBody>
      </p:sp>
      <p:pic>
        <p:nvPicPr>
          <p:cNvPr id="4" name="Content Placeholder 3">
            <a:extLst>
              <a:ext uri="{FF2B5EF4-FFF2-40B4-BE49-F238E27FC236}">
                <a16:creationId xmlns:a16="http://schemas.microsoft.com/office/drawing/2014/main" id="{55EDE821-B177-474B-8726-8C2F36789A58}"/>
              </a:ext>
            </a:extLst>
          </p:cNvPr>
          <p:cNvPicPr>
            <a:picLocks noGrp="1" noChangeAspect="1"/>
          </p:cNvPicPr>
          <p:nvPr>
            <p:ph idx="1"/>
          </p:nvPr>
        </p:nvPicPr>
        <p:blipFill>
          <a:blip r:embed="rId3"/>
          <a:stretch>
            <a:fillRect/>
          </a:stretch>
        </p:blipFill>
        <p:spPr>
          <a:xfrm>
            <a:off x="624384" y="1403648"/>
            <a:ext cx="7681416" cy="5102963"/>
          </a:xfrm>
          <a:prstGeom prst="rect">
            <a:avLst/>
          </a:prstGeom>
        </p:spPr>
      </p:pic>
    </p:spTree>
    <p:extLst>
      <p:ext uri="{BB962C8B-B14F-4D97-AF65-F5344CB8AC3E}">
        <p14:creationId xmlns:p14="http://schemas.microsoft.com/office/powerpoint/2010/main" val="2645072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3476-89DA-4EB8-AB60-37AF6B639A3C}"/>
              </a:ext>
            </a:extLst>
          </p:cNvPr>
          <p:cNvSpPr>
            <a:spLocks noGrp="1"/>
          </p:cNvSpPr>
          <p:nvPr>
            <p:ph type="title"/>
          </p:nvPr>
        </p:nvSpPr>
        <p:spPr/>
        <p:txBody>
          <a:bodyPr/>
          <a:lstStyle/>
          <a:p>
            <a:r>
              <a:rPr lang="en-GB" dirty="0"/>
              <a:t>Where/how to analyse this data?</a:t>
            </a:r>
          </a:p>
        </p:txBody>
      </p:sp>
      <p:sp>
        <p:nvSpPr>
          <p:cNvPr id="3" name="Content Placeholder 2">
            <a:extLst>
              <a:ext uri="{FF2B5EF4-FFF2-40B4-BE49-F238E27FC236}">
                <a16:creationId xmlns:a16="http://schemas.microsoft.com/office/drawing/2014/main" id="{4D5AE0AA-902F-44DA-B619-5F982136C393}"/>
              </a:ext>
            </a:extLst>
          </p:cNvPr>
          <p:cNvSpPr>
            <a:spLocks noGrp="1"/>
          </p:cNvSpPr>
          <p:nvPr>
            <p:ph idx="1"/>
          </p:nvPr>
        </p:nvSpPr>
        <p:spPr/>
        <p:txBody>
          <a:bodyPr>
            <a:normAutofit fontScale="77500" lnSpcReduction="20000"/>
          </a:bodyPr>
          <a:lstStyle/>
          <a:p>
            <a:pPr marL="0" indent="0">
              <a:buNone/>
            </a:pPr>
            <a:r>
              <a:rPr lang="en-GB" dirty="0"/>
              <a:t>Online using</a:t>
            </a:r>
          </a:p>
          <a:p>
            <a:r>
              <a:rPr lang="en-GB" dirty="0" err="1"/>
              <a:t>Nesstar</a:t>
            </a:r>
            <a:endParaRPr lang="en-GB" dirty="0"/>
          </a:p>
          <a:p>
            <a:endParaRPr lang="en-GB" dirty="0"/>
          </a:p>
          <a:p>
            <a:pPr marL="0" indent="0">
              <a:buNone/>
            </a:pPr>
            <a:endParaRPr lang="en-GB" dirty="0"/>
          </a:p>
          <a:p>
            <a:pPr marL="0" indent="0">
              <a:buNone/>
            </a:pPr>
            <a:endParaRPr lang="en-GB" dirty="0"/>
          </a:p>
          <a:p>
            <a:pPr marL="0" indent="0">
              <a:buNone/>
            </a:pPr>
            <a:r>
              <a:rPr lang="en-GB" dirty="0"/>
              <a:t>Directly on your </a:t>
            </a:r>
          </a:p>
          <a:p>
            <a:pPr marL="0" indent="0">
              <a:buNone/>
            </a:pPr>
            <a:r>
              <a:rPr lang="en-GB" dirty="0"/>
              <a:t>Computer using</a:t>
            </a:r>
          </a:p>
          <a:p>
            <a:r>
              <a:rPr lang="en-GB" dirty="0"/>
              <a:t>SPSS</a:t>
            </a:r>
          </a:p>
          <a:p>
            <a:r>
              <a:rPr lang="en-GB" dirty="0"/>
              <a:t>Stata</a:t>
            </a:r>
          </a:p>
          <a:p>
            <a:r>
              <a:rPr lang="en-GB" dirty="0"/>
              <a:t>SAS</a:t>
            </a:r>
          </a:p>
          <a:p>
            <a:r>
              <a:rPr lang="en-GB" dirty="0">
                <a:solidFill>
                  <a:srgbClr val="00B050"/>
                </a:solidFill>
              </a:rPr>
              <a:t>R or R Studio</a:t>
            </a:r>
          </a:p>
          <a:p>
            <a:pPr marL="0" indent="0">
              <a:buNone/>
            </a:pPr>
            <a:endParaRPr lang="en-GB" dirty="0"/>
          </a:p>
          <a:p>
            <a:endParaRPr lang="en-GB" dirty="0"/>
          </a:p>
        </p:txBody>
      </p:sp>
      <p:pic>
        <p:nvPicPr>
          <p:cNvPr id="4" name="Picture 3">
            <a:extLst>
              <a:ext uri="{FF2B5EF4-FFF2-40B4-BE49-F238E27FC236}">
                <a16:creationId xmlns:a16="http://schemas.microsoft.com/office/drawing/2014/main" id="{8C55BC00-C999-42A4-A63E-B028615E27D9}"/>
              </a:ext>
            </a:extLst>
          </p:cNvPr>
          <p:cNvPicPr>
            <a:picLocks noChangeAspect="1"/>
          </p:cNvPicPr>
          <p:nvPr/>
        </p:nvPicPr>
        <p:blipFill>
          <a:blip r:embed="rId2"/>
          <a:stretch>
            <a:fillRect/>
          </a:stretch>
        </p:blipFill>
        <p:spPr>
          <a:xfrm>
            <a:off x="4211240" y="1403648"/>
            <a:ext cx="7645400" cy="3496733"/>
          </a:xfrm>
          <a:prstGeom prst="rect">
            <a:avLst/>
          </a:prstGeom>
        </p:spPr>
      </p:pic>
    </p:spTree>
    <p:extLst>
      <p:ext uri="{BB962C8B-B14F-4D97-AF65-F5344CB8AC3E}">
        <p14:creationId xmlns:p14="http://schemas.microsoft.com/office/powerpoint/2010/main" val="317004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Questions</a:t>
            </a:r>
          </a:p>
        </p:txBody>
      </p:sp>
      <p:sp>
        <p:nvSpPr>
          <p:cNvPr id="3" name="Content Placeholder 2"/>
          <p:cNvSpPr>
            <a:spLocks noGrp="1"/>
          </p:cNvSpPr>
          <p:nvPr>
            <p:ph idx="1"/>
          </p:nvPr>
        </p:nvSpPr>
        <p:spPr/>
        <p:txBody>
          <a:bodyPr>
            <a:normAutofit/>
          </a:bodyPr>
          <a:lstStyle/>
          <a:p>
            <a:pPr marL="0" indent="0">
              <a:buNone/>
            </a:pPr>
            <a:r>
              <a:rPr lang="en-GB" sz="3200" dirty="0">
                <a:cs typeface="Arial" panose="020B0604020202020204" pitchFamily="34" charset="0"/>
              </a:rPr>
              <a:t>Website:</a:t>
            </a:r>
          </a:p>
          <a:p>
            <a:pPr marL="0" indent="0">
              <a:buNone/>
            </a:pPr>
            <a:r>
              <a:rPr lang="en-GB" sz="3200" dirty="0">
                <a:cs typeface="Arial" panose="020B0604020202020204" pitchFamily="34" charset="0"/>
                <a:hlinkClick r:id="rId2"/>
              </a:rPr>
              <a:t>www.ukdataservice.ac.uk</a:t>
            </a:r>
            <a:endParaRPr lang="en-GB" sz="3200" dirty="0">
              <a:cs typeface="Arial" panose="020B0604020202020204" pitchFamily="34" charset="0"/>
            </a:endParaRPr>
          </a:p>
          <a:p>
            <a:pPr marL="0" indent="0">
              <a:buNone/>
            </a:pPr>
            <a:r>
              <a:rPr lang="en-GB" sz="3200" dirty="0">
                <a:cs typeface="Arial" panose="020B0604020202020204" pitchFamily="34" charset="0"/>
              </a:rPr>
              <a:t>- New website in spring 2021</a:t>
            </a:r>
          </a:p>
          <a:p>
            <a:pPr marL="0" indent="0">
              <a:buNone/>
            </a:pPr>
            <a:endParaRPr lang="en-GB" sz="3200" dirty="0">
              <a:cs typeface="Arial" panose="020B0604020202020204" pitchFamily="34" charset="0"/>
            </a:endParaRPr>
          </a:p>
          <a:p>
            <a:pPr marL="0" indent="0">
              <a:buNone/>
            </a:pPr>
            <a:r>
              <a:rPr lang="en-GB" sz="3200" dirty="0">
                <a:cs typeface="Arial" panose="020B0604020202020204" pitchFamily="34" charset="0"/>
              </a:rPr>
              <a:t>Contacts:</a:t>
            </a:r>
          </a:p>
          <a:p>
            <a:pPr marL="0" indent="0">
              <a:buNone/>
            </a:pPr>
            <a:r>
              <a:rPr lang="en-GB" sz="3200" dirty="0">
                <a:cs typeface="Arial" panose="020B0604020202020204" pitchFamily="34" charset="0"/>
                <a:hlinkClick r:id="rId3"/>
              </a:rPr>
              <a:t>sarah.king-hele@manchester.ac.uk</a:t>
            </a:r>
            <a:endParaRPr lang="en-GB" sz="3200" dirty="0">
              <a:cs typeface="Arial" panose="020B0604020202020204" pitchFamily="34" charset="0"/>
            </a:endParaRPr>
          </a:p>
          <a:p>
            <a:pPr marL="0" indent="0">
              <a:buNone/>
            </a:pPr>
            <a:endParaRPr lang="en-GB" sz="3200" dirty="0">
              <a:latin typeface="+mn-lt"/>
            </a:endParaRPr>
          </a:p>
          <a:p>
            <a:pPr marL="0" indent="0">
              <a:buNone/>
            </a:pPr>
            <a:endParaRPr lang="en-GB" sz="3200" dirty="0">
              <a:latin typeface="+mn-lt"/>
            </a:endParaRPr>
          </a:p>
        </p:txBody>
      </p:sp>
      <p:pic>
        <p:nvPicPr>
          <p:cNvPr id="5" name="Picture 4">
            <a:extLst>
              <a:ext uri="{FF2B5EF4-FFF2-40B4-BE49-F238E27FC236}">
                <a16:creationId xmlns:a16="http://schemas.microsoft.com/office/drawing/2014/main" id="{A217F69F-1A55-4728-AC0E-D66FEE47BC8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9596437" y="5843587"/>
            <a:ext cx="2053593" cy="628651"/>
          </a:xfrm>
          <a:prstGeom prst="rect">
            <a:avLst/>
          </a:prstGeom>
        </p:spPr>
      </p:pic>
    </p:spTree>
    <p:extLst>
      <p:ext uri="{BB962C8B-B14F-4D97-AF65-F5344CB8AC3E}">
        <p14:creationId xmlns:p14="http://schemas.microsoft.com/office/powerpoint/2010/main" val="3806147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82123" y="320906"/>
            <a:ext cx="8229600" cy="1143000"/>
          </a:xfrm>
        </p:spPr>
        <p:txBody>
          <a:bodyPr>
            <a:normAutofit/>
          </a:bodyPr>
          <a:lstStyle/>
          <a:p>
            <a:pPr eaLnBrk="1" hangingPunct="1"/>
            <a:r>
              <a:rPr lang="en-GB" altLang="en-US">
                <a:solidFill>
                  <a:srgbClr val="000000"/>
                </a:solidFill>
                <a:cs typeface="Arial" panose="020B0604020202020204" pitchFamily="34" charset="0"/>
              </a:rPr>
              <a:t>What is the UK Data Service?</a:t>
            </a:r>
          </a:p>
        </p:txBody>
      </p:sp>
      <p:sp>
        <p:nvSpPr>
          <p:cNvPr id="7171" name="Content Placeholder 2"/>
          <p:cNvSpPr>
            <a:spLocks noGrp="1"/>
          </p:cNvSpPr>
          <p:nvPr>
            <p:ph idx="1"/>
          </p:nvPr>
        </p:nvSpPr>
        <p:spPr>
          <a:xfrm>
            <a:off x="581253" y="1963336"/>
            <a:ext cx="9786636" cy="2648698"/>
          </a:xfrm>
        </p:spPr>
        <p:txBody>
          <a:bodyPr vert="horz" lIns="91440" tIns="45720" rIns="91440" bIns="45720" rtlCol="0" anchor="t">
            <a:noAutofit/>
          </a:bodyPr>
          <a:lstStyle/>
          <a:p>
            <a:pPr>
              <a:spcBef>
                <a:spcPts val="800"/>
              </a:spcBef>
            </a:pPr>
            <a:r>
              <a:rPr lang="en-GB" altLang="en-US" sz="3600">
                <a:cs typeface="Arial" panose="020B0604020202020204" pitchFamily="34" charset="0"/>
              </a:rPr>
              <a:t>A comprehensive resource funded by the ESRC</a:t>
            </a:r>
            <a:endParaRPr lang="en-US" sz="3600">
              <a:cs typeface="Arial" panose="020B0604020202020204" pitchFamily="34" charset="0"/>
            </a:endParaRPr>
          </a:p>
          <a:p>
            <a:pPr>
              <a:spcBef>
                <a:spcPts val="800"/>
              </a:spcBef>
            </a:pPr>
            <a:r>
              <a:rPr lang="en-GB" altLang="en-US" sz="3600">
                <a:cs typeface="Arial" panose="020B0604020202020204" pitchFamily="34" charset="0"/>
              </a:rPr>
              <a:t>A single point of access to a wide range of secondary social science data </a:t>
            </a:r>
          </a:p>
          <a:p>
            <a:pPr>
              <a:spcBef>
                <a:spcPts val="800"/>
              </a:spcBef>
            </a:pPr>
            <a:r>
              <a:rPr lang="en-GB" altLang="en-US" sz="3600">
                <a:cs typeface="Arial" panose="020B0604020202020204" pitchFamily="34" charset="0"/>
              </a:rPr>
              <a:t>Support, training and guidance</a:t>
            </a:r>
          </a:p>
        </p:txBody>
      </p:sp>
    </p:spTree>
    <p:extLst>
      <p:ext uri="{BB962C8B-B14F-4D97-AF65-F5344CB8AC3E}">
        <p14:creationId xmlns:p14="http://schemas.microsoft.com/office/powerpoint/2010/main" val="886171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96191" y="305767"/>
            <a:ext cx="8229600" cy="1143000"/>
          </a:xfrm>
        </p:spPr>
        <p:txBody>
          <a:bodyPr>
            <a:normAutofit/>
          </a:bodyPr>
          <a:lstStyle/>
          <a:p>
            <a:pPr eaLnBrk="1" hangingPunct="1"/>
            <a:r>
              <a:rPr lang="en-GB" altLang="en-US">
                <a:cs typeface="Arial" panose="020B0604020202020204" pitchFamily="34" charset="0"/>
              </a:rPr>
              <a:t>Who is it for?</a:t>
            </a:r>
          </a:p>
        </p:txBody>
      </p:sp>
      <p:sp>
        <p:nvSpPr>
          <p:cNvPr id="9219" name="Content Placeholder 2"/>
          <p:cNvSpPr>
            <a:spLocks noGrp="1"/>
          </p:cNvSpPr>
          <p:nvPr>
            <p:ph idx="1"/>
          </p:nvPr>
        </p:nvSpPr>
        <p:spPr>
          <a:xfrm>
            <a:off x="528519" y="1448767"/>
            <a:ext cx="8255027" cy="4599843"/>
          </a:xfrm>
        </p:spPr>
        <p:txBody>
          <a:bodyPr vert="horz" lIns="91440" tIns="45720" rIns="91440" bIns="45720" rtlCol="0" anchor="t">
            <a:noAutofit/>
          </a:bodyPr>
          <a:lstStyle/>
          <a:p>
            <a:pPr eaLnBrk="1" hangingPunct="1">
              <a:lnSpc>
                <a:spcPct val="160000"/>
              </a:lnSpc>
            </a:pPr>
            <a:r>
              <a:rPr lang="en-GB" altLang="en-US" sz="3400">
                <a:cs typeface="Arial" panose="020B0604020202020204" pitchFamily="34" charset="0"/>
              </a:rPr>
              <a:t>Academic researchers and students</a:t>
            </a:r>
            <a:endParaRPr lang="en-US" sz="3400">
              <a:cs typeface="Arial" panose="020B0604020202020204" pitchFamily="34" charset="0"/>
            </a:endParaRPr>
          </a:p>
          <a:p>
            <a:pPr eaLnBrk="1" hangingPunct="1">
              <a:lnSpc>
                <a:spcPct val="150000"/>
              </a:lnSpc>
            </a:pPr>
            <a:r>
              <a:rPr lang="en-GB" altLang="en-US" sz="3400">
                <a:cs typeface="Arial" panose="020B0604020202020204" pitchFamily="34" charset="0"/>
              </a:rPr>
              <a:t>Government analysts</a:t>
            </a:r>
          </a:p>
          <a:p>
            <a:pPr eaLnBrk="1" hangingPunct="1">
              <a:lnSpc>
                <a:spcPct val="150000"/>
              </a:lnSpc>
            </a:pPr>
            <a:r>
              <a:rPr lang="en-GB" altLang="en-US" sz="3400">
                <a:cs typeface="Arial" panose="020B0604020202020204" pitchFamily="34" charset="0"/>
              </a:rPr>
              <a:t>Charities and foundations</a:t>
            </a:r>
          </a:p>
          <a:p>
            <a:pPr eaLnBrk="1" hangingPunct="1">
              <a:lnSpc>
                <a:spcPct val="150000"/>
              </a:lnSpc>
            </a:pPr>
            <a:r>
              <a:rPr lang="en-GB" altLang="en-US" sz="3400">
                <a:cs typeface="Arial" panose="020B0604020202020204" pitchFamily="34" charset="0"/>
              </a:rPr>
              <a:t>Business consultant</a:t>
            </a:r>
          </a:p>
          <a:p>
            <a:pPr eaLnBrk="1" hangingPunct="1">
              <a:lnSpc>
                <a:spcPct val="150000"/>
              </a:lnSpc>
            </a:pPr>
            <a:r>
              <a:rPr lang="en-GB" altLang="en-US" sz="3400">
                <a:cs typeface="Arial" panose="020B0604020202020204" pitchFamily="34" charset="0"/>
              </a:rPr>
              <a:t>Independent research centres</a:t>
            </a:r>
          </a:p>
          <a:p>
            <a:pPr eaLnBrk="1" hangingPunct="1">
              <a:lnSpc>
                <a:spcPct val="150000"/>
              </a:lnSpc>
            </a:pPr>
            <a:r>
              <a:rPr lang="en-GB" altLang="en-US" sz="3400">
                <a:cs typeface="Arial" panose="020B0604020202020204" pitchFamily="34" charset="0"/>
              </a:rPr>
              <a:t>Think tanks</a:t>
            </a:r>
          </a:p>
          <a:p>
            <a:pPr eaLnBrk="1" hangingPunct="1">
              <a:lnSpc>
                <a:spcPct val="150000"/>
              </a:lnSpc>
              <a:buFont typeface="Arial" panose="020B0604020202020204" pitchFamily="34" charset="0"/>
              <a:buNone/>
            </a:pPr>
            <a:endParaRPr lang="en-GB" altLang="en-US" sz="3400">
              <a:cs typeface="Arial" panose="020B0604020202020204" pitchFamily="34" charset="0"/>
            </a:endParaRPr>
          </a:p>
          <a:p>
            <a:pPr eaLnBrk="1" hangingPunct="1">
              <a:lnSpc>
                <a:spcPct val="150000"/>
              </a:lnSpc>
              <a:buFont typeface="Arial" panose="020B0604020202020204" pitchFamily="34" charset="0"/>
              <a:buNone/>
            </a:pPr>
            <a:r>
              <a:rPr lang="en-GB" altLang="en-US" sz="3400" b="1">
                <a:solidFill>
                  <a:srgbClr val="385E9D"/>
                </a:solidFill>
                <a:cs typeface="Arial" panose="020B0604020202020204" pitchFamily="34" charset="0"/>
              </a:rPr>
              <a:t>ukdataservice.ac.uk</a:t>
            </a:r>
          </a:p>
          <a:p>
            <a:pPr eaLnBrk="1" hangingPunct="1"/>
            <a:endParaRPr lang="en-GB" altLang="en-US" sz="3400">
              <a:cs typeface="Arial" panose="020B0604020202020204" pitchFamily="34" charset="0"/>
            </a:endParaRPr>
          </a:p>
        </p:txBody>
      </p:sp>
      <p:pic>
        <p:nvPicPr>
          <p:cNvPr id="2" name="Picture 2">
            <a:extLst>
              <a:ext uri="{FF2B5EF4-FFF2-40B4-BE49-F238E27FC236}">
                <a16:creationId xmlns:a16="http://schemas.microsoft.com/office/drawing/2014/main" id="{2F6DFCB6-4CFA-4EDE-812C-D63E2BADEDF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608168" y="2348880"/>
            <a:ext cx="4042012" cy="3114142"/>
          </a:xfrm>
          <a:prstGeom prst="rect">
            <a:avLst/>
          </a:prstGeom>
        </p:spPr>
      </p:pic>
    </p:spTree>
    <p:extLst>
      <p:ext uri="{BB962C8B-B14F-4D97-AF65-F5344CB8AC3E}">
        <p14:creationId xmlns:p14="http://schemas.microsoft.com/office/powerpoint/2010/main" val="672784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a:cs typeface="Arial" panose="020B0604020202020204" pitchFamily="34" charset="0"/>
              </a:rPr>
              <a:t>Sources of data</a:t>
            </a:r>
          </a:p>
        </p:txBody>
      </p:sp>
      <p:sp>
        <p:nvSpPr>
          <p:cNvPr id="9" name="Content Placeholder 8"/>
          <p:cNvSpPr>
            <a:spLocks noGrp="1"/>
          </p:cNvSpPr>
          <p:nvPr>
            <p:ph idx="1"/>
          </p:nvPr>
        </p:nvSpPr>
        <p:spPr>
          <a:xfrm>
            <a:off x="597884" y="1403648"/>
            <a:ext cx="8435280" cy="5141168"/>
          </a:xfrm>
        </p:spPr>
        <p:txBody>
          <a:bodyPr vert="horz" lIns="91440" tIns="45720" rIns="91440" bIns="45720" rtlCol="0" anchor="t">
            <a:noAutofit/>
          </a:bodyPr>
          <a:lstStyle/>
          <a:p>
            <a:pPr>
              <a:lnSpc>
                <a:spcPct val="150000"/>
              </a:lnSpc>
            </a:pPr>
            <a:r>
              <a:rPr lang="en-GB" sz="3200">
                <a:cs typeface="Arial" panose="020B0604020202020204" pitchFamily="34" charset="0"/>
              </a:rPr>
              <a:t>Official agencies, mainly central government</a:t>
            </a:r>
            <a:endParaRPr lang="en-US" sz="3200">
              <a:cs typeface="Arial" panose="020B0604020202020204" pitchFamily="34" charset="0"/>
            </a:endParaRPr>
          </a:p>
          <a:p>
            <a:pPr>
              <a:lnSpc>
                <a:spcPct val="150000"/>
              </a:lnSpc>
            </a:pPr>
            <a:r>
              <a:rPr lang="en-GB" sz="3200">
                <a:cs typeface="Arial" panose="020B0604020202020204" pitchFamily="34" charset="0"/>
              </a:rPr>
              <a:t>International government organisations</a:t>
            </a:r>
          </a:p>
          <a:p>
            <a:pPr>
              <a:lnSpc>
                <a:spcPct val="150000"/>
              </a:lnSpc>
            </a:pPr>
            <a:r>
              <a:rPr lang="en-GB" sz="3200">
                <a:cs typeface="Arial" panose="020B0604020202020204" pitchFamily="34" charset="0"/>
              </a:rPr>
              <a:t>Research institutions</a:t>
            </a:r>
          </a:p>
          <a:p>
            <a:pPr>
              <a:lnSpc>
                <a:spcPct val="150000"/>
              </a:lnSpc>
            </a:pPr>
            <a:r>
              <a:rPr lang="en-GB" sz="3200">
                <a:cs typeface="Arial" panose="020B0604020202020204" pitchFamily="34" charset="0"/>
              </a:rPr>
              <a:t>Individual academics - research grants</a:t>
            </a:r>
          </a:p>
          <a:p>
            <a:pPr>
              <a:lnSpc>
                <a:spcPct val="150000"/>
              </a:lnSpc>
            </a:pPr>
            <a:r>
              <a:rPr lang="en-GB" sz="3200">
                <a:cs typeface="Arial" panose="020B0604020202020204" pitchFamily="34" charset="0"/>
              </a:rPr>
              <a:t>Market research agencies</a:t>
            </a:r>
          </a:p>
          <a:p>
            <a:pPr>
              <a:lnSpc>
                <a:spcPct val="150000"/>
              </a:lnSpc>
            </a:pPr>
            <a:r>
              <a:rPr lang="en-GB" sz="3200">
                <a:cs typeface="Arial" panose="020B0604020202020204" pitchFamily="34" charset="0"/>
              </a:rPr>
              <a:t>Public records/historical sources</a:t>
            </a:r>
          </a:p>
        </p:txBody>
      </p:sp>
    </p:spTree>
    <p:extLst>
      <p:ext uri="{BB962C8B-B14F-4D97-AF65-F5344CB8AC3E}">
        <p14:creationId xmlns:p14="http://schemas.microsoft.com/office/powerpoint/2010/main" val="2401692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FA9B2-A9CF-40AC-8DF6-4E64F196118F}"/>
              </a:ext>
            </a:extLst>
          </p:cNvPr>
          <p:cNvSpPr>
            <a:spLocks noGrp="1"/>
          </p:cNvSpPr>
          <p:nvPr>
            <p:ph type="title"/>
          </p:nvPr>
        </p:nvSpPr>
        <p:spPr>
          <a:xfrm>
            <a:off x="380300" y="276701"/>
            <a:ext cx="9144000" cy="1143000"/>
          </a:xfrm>
        </p:spPr>
        <p:txBody>
          <a:bodyPr>
            <a:noAutofit/>
          </a:bodyPr>
          <a:lstStyle/>
          <a:p>
            <a:r>
              <a:rPr lang="en-GB" dirty="0">
                <a:cs typeface="Arial" panose="020B0604020202020204" pitchFamily="34" charset="0"/>
              </a:rPr>
              <a:t>www.ukdataservice.ac.uk</a:t>
            </a:r>
          </a:p>
        </p:txBody>
      </p:sp>
      <p:sp>
        <p:nvSpPr>
          <p:cNvPr id="3" name="Content Placeholder 2">
            <a:extLst>
              <a:ext uri="{FF2B5EF4-FFF2-40B4-BE49-F238E27FC236}">
                <a16:creationId xmlns:a16="http://schemas.microsoft.com/office/drawing/2014/main" id="{CC4F1FAA-07D9-4410-BD4D-2CA83E10AF6F}"/>
              </a:ext>
            </a:extLst>
          </p:cNvPr>
          <p:cNvSpPr>
            <a:spLocks noGrp="1"/>
          </p:cNvSpPr>
          <p:nvPr>
            <p:ph idx="1"/>
          </p:nvPr>
        </p:nvSpPr>
        <p:spPr/>
        <p:txBody>
          <a:bodyPr/>
          <a:lstStyle/>
          <a:p>
            <a:endParaRPr lang="en-GB"/>
          </a:p>
        </p:txBody>
      </p:sp>
      <p:pic>
        <p:nvPicPr>
          <p:cNvPr id="5" name="Picture 4" descr="Graphical user interface, website for UK Data Service and highlights the search bar and the 'get data' menu as key ways to search or browse for data.">
            <a:extLst>
              <a:ext uri="{FF2B5EF4-FFF2-40B4-BE49-F238E27FC236}">
                <a16:creationId xmlns:a16="http://schemas.microsoft.com/office/drawing/2014/main" id="{6BFA5407-1B1F-4D0E-A9E9-D669452CCFCE}"/>
              </a:ext>
            </a:extLst>
          </p:cNvPr>
          <p:cNvPicPr>
            <a:picLocks noChangeAspect="1"/>
          </p:cNvPicPr>
          <p:nvPr/>
        </p:nvPicPr>
        <p:blipFill rotWithShape="1">
          <a:blip r:embed="rId2"/>
          <a:srcRect l="23277" t="6517" r="24748"/>
          <a:stretch/>
        </p:blipFill>
        <p:spPr>
          <a:xfrm>
            <a:off x="367204" y="1419701"/>
            <a:ext cx="10985896" cy="11986501"/>
          </a:xfrm>
          <a:prstGeom prst="rect">
            <a:avLst/>
          </a:prstGeom>
          <a:ln>
            <a:solidFill>
              <a:schemeClr val="bg1">
                <a:lumMod val="65000"/>
              </a:schemeClr>
            </a:solidFill>
          </a:ln>
        </p:spPr>
      </p:pic>
    </p:spTree>
    <p:extLst>
      <p:ext uri="{BB962C8B-B14F-4D97-AF65-F5344CB8AC3E}">
        <p14:creationId xmlns:p14="http://schemas.microsoft.com/office/powerpoint/2010/main" val="1261930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774825" y="260648"/>
            <a:ext cx="8229600" cy="1143000"/>
          </a:xfrm>
        </p:spPr>
        <p:txBody>
          <a:bodyPr/>
          <a:lstStyle/>
          <a:p>
            <a:r>
              <a:rPr lang="en-GB" altLang="en-US" sz="3600" dirty="0">
                <a:cs typeface="Arial" panose="020B0604020202020204" pitchFamily="34" charset="0"/>
              </a:rPr>
              <a:t>What data do we hold?</a:t>
            </a:r>
          </a:p>
        </p:txBody>
      </p:sp>
      <p:grpSp>
        <p:nvGrpSpPr>
          <p:cNvPr id="22531" name="Group 3"/>
          <p:cNvGrpSpPr>
            <a:grpSpLocks/>
          </p:cNvGrpSpPr>
          <p:nvPr/>
        </p:nvGrpSpPr>
        <p:grpSpPr bwMode="auto">
          <a:xfrm>
            <a:off x="698500" y="1355039"/>
            <a:ext cx="9194800" cy="551190"/>
            <a:chOff x="1043608" y="1561330"/>
            <a:chExt cx="5730669" cy="231873"/>
          </a:xfrm>
        </p:grpSpPr>
        <p:sp>
          <p:nvSpPr>
            <p:cNvPr id="22543" name="TextBox 1">
              <a:hlinkClick r:id="rId3"/>
            </p:cNvPr>
            <p:cNvSpPr txBox="1">
              <a:spLocks noChangeArrowheads="1"/>
            </p:cNvSpPr>
            <p:nvPr/>
          </p:nvSpPr>
          <p:spPr bwMode="auto">
            <a:xfrm>
              <a:off x="1043608" y="1561330"/>
              <a:ext cx="1800160" cy="23187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None/>
              </a:pPr>
              <a:r>
                <a:rPr lang="en-GB" altLang="en-US" sz="2400">
                  <a:solidFill>
                    <a:prstClr val="white"/>
                  </a:solidFill>
                  <a:ea typeface="ＭＳ Ｐゴシック" panose="020B0600070205080204" pitchFamily="34" charset="-128"/>
                </a:rPr>
                <a:t>Surveys</a:t>
              </a:r>
            </a:p>
          </p:txBody>
        </p:sp>
        <p:sp>
          <p:nvSpPr>
            <p:cNvPr id="22544" name="TextBox 4">
              <a:hlinkClick r:id="rId4"/>
            </p:cNvPr>
            <p:cNvSpPr txBox="1">
              <a:spLocks noChangeArrowheads="1"/>
            </p:cNvSpPr>
            <p:nvPr/>
          </p:nvSpPr>
          <p:spPr bwMode="auto">
            <a:xfrm>
              <a:off x="5045551" y="1561330"/>
              <a:ext cx="1728726" cy="231873"/>
            </a:xfrm>
            <a:prstGeom prst="rect">
              <a:avLst/>
            </a:prstGeom>
            <a:solidFill>
              <a:schemeClr val="accent3">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None/>
              </a:pPr>
              <a:r>
                <a:rPr lang="en-GB" altLang="en-US" sz="2400" dirty="0">
                  <a:solidFill>
                    <a:prstClr val="white"/>
                  </a:solidFill>
                  <a:ea typeface="ＭＳ Ｐゴシック" panose="020B0600070205080204" pitchFamily="34" charset="-128"/>
                </a:rPr>
                <a:t>International</a:t>
              </a:r>
            </a:p>
          </p:txBody>
        </p:sp>
        <p:sp>
          <p:nvSpPr>
            <p:cNvPr id="7" name="TextBox 5">
              <a:hlinkClick r:id="rId5"/>
            </p:cNvPr>
            <p:cNvSpPr txBox="1">
              <a:spLocks noChangeArrowheads="1"/>
            </p:cNvSpPr>
            <p:nvPr/>
          </p:nvSpPr>
          <p:spPr bwMode="auto">
            <a:xfrm>
              <a:off x="3080606" y="1561330"/>
              <a:ext cx="1728870" cy="231873"/>
            </a:xfrm>
            <a:prstGeom prst="rect">
              <a:avLst/>
            </a:prstGeom>
            <a:solidFill>
              <a:schemeClr val="accent6">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Times New Roman" pitchFamily="18" charset="0"/>
                </a:defRPr>
              </a:lvl1pPr>
              <a:lvl2pPr marL="742950" indent="-285750">
                <a:defRPr sz="3600">
                  <a:solidFill>
                    <a:schemeClr val="tx1"/>
                  </a:solidFill>
                  <a:latin typeface="Times New Roman" pitchFamily="18" charset="0"/>
                </a:defRPr>
              </a:lvl2pPr>
              <a:lvl3pPr marL="1143000" indent="-228600">
                <a:defRPr sz="3600">
                  <a:solidFill>
                    <a:schemeClr val="tx1"/>
                  </a:solidFill>
                  <a:latin typeface="Times New Roman" pitchFamily="18" charset="0"/>
                </a:defRPr>
              </a:lvl3pPr>
              <a:lvl4pPr marL="1600200" indent="-228600">
                <a:defRPr sz="3600">
                  <a:solidFill>
                    <a:schemeClr val="tx1"/>
                  </a:solidFill>
                  <a:latin typeface="Times New Roman" pitchFamily="18" charset="0"/>
                </a:defRPr>
              </a:lvl4pPr>
              <a:lvl5pPr marL="2057400" indent="-22860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defRPr/>
              </a:pPr>
              <a:r>
                <a:rPr lang="en-GB" sz="2400" dirty="0">
                  <a:solidFill>
                    <a:prstClr val="white"/>
                  </a:solidFill>
                  <a:latin typeface="Arial" panose="020B0604020202020204" pitchFamily="34" charset="0"/>
                  <a:ea typeface="ＭＳ Ｐゴシック" pitchFamily="34" charset="-128"/>
                </a:rPr>
                <a:t>Longitudinal</a:t>
              </a:r>
            </a:p>
          </p:txBody>
        </p:sp>
      </p:grpSp>
      <p:sp>
        <p:nvSpPr>
          <p:cNvPr id="22532" name="TextBox 8"/>
          <p:cNvSpPr txBox="1">
            <a:spLocks noChangeArrowheads="1"/>
          </p:cNvSpPr>
          <p:nvPr/>
        </p:nvSpPr>
        <p:spPr bwMode="auto">
          <a:xfrm>
            <a:off x="627742" y="1956977"/>
            <a:ext cx="284030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None/>
            </a:pPr>
            <a:r>
              <a:rPr lang="en-GB" altLang="en-US" sz="2400" dirty="0">
                <a:solidFill>
                  <a:prstClr val="black"/>
                </a:solidFill>
                <a:ea typeface="ＭＳ Ｐゴシック" panose="020B0600070205080204" pitchFamily="34" charset="-128"/>
              </a:rPr>
              <a:t>Large-scale government funded UK and cross-national surveys</a:t>
            </a:r>
          </a:p>
        </p:txBody>
      </p:sp>
      <p:grpSp>
        <p:nvGrpSpPr>
          <p:cNvPr id="22533" name="Group 3"/>
          <p:cNvGrpSpPr>
            <a:grpSpLocks/>
          </p:cNvGrpSpPr>
          <p:nvPr/>
        </p:nvGrpSpPr>
        <p:grpSpPr bwMode="auto">
          <a:xfrm>
            <a:off x="787401" y="3849691"/>
            <a:ext cx="6100764" cy="461665"/>
            <a:chOff x="1043608" y="1561330"/>
            <a:chExt cx="3765415" cy="251893"/>
          </a:xfrm>
        </p:grpSpPr>
        <p:sp>
          <p:nvSpPr>
            <p:cNvPr id="22541" name="TextBox 1">
              <a:hlinkClick r:id="rId3"/>
            </p:cNvPr>
            <p:cNvSpPr txBox="1">
              <a:spLocks noChangeArrowheads="1"/>
            </p:cNvSpPr>
            <p:nvPr/>
          </p:nvSpPr>
          <p:spPr bwMode="auto">
            <a:xfrm>
              <a:off x="1043608" y="1561330"/>
              <a:ext cx="1800160" cy="251893"/>
            </a:xfrm>
            <a:prstGeom prst="rect">
              <a:avLst/>
            </a:prstGeom>
            <a:solidFill>
              <a:schemeClr val="accent5">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None/>
              </a:pPr>
              <a:r>
                <a:rPr lang="en-GB" altLang="en-US" sz="2400" dirty="0">
                  <a:solidFill>
                    <a:prstClr val="white"/>
                  </a:solidFill>
                  <a:ea typeface="ＭＳ Ｐゴシック" panose="020B0600070205080204" pitchFamily="34" charset="-128"/>
                </a:rPr>
                <a:t>Census</a:t>
              </a:r>
            </a:p>
          </p:txBody>
        </p:sp>
        <p:sp>
          <p:nvSpPr>
            <p:cNvPr id="22542" name="TextBox 5">
              <a:hlinkClick r:id="rId5"/>
            </p:cNvPr>
            <p:cNvSpPr txBox="1">
              <a:spLocks noChangeArrowheads="1"/>
            </p:cNvSpPr>
            <p:nvPr/>
          </p:nvSpPr>
          <p:spPr bwMode="auto">
            <a:xfrm>
              <a:off x="3080297" y="1561330"/>
              <a:ext cx="1728726" cy="251893"/>
            </a:xfrm>
            <a:prstGeom prst="rect">
              <a:avLst/>
            </a:prstGeom>
            <a:solidFill>
              <a:srgbClr val="CE005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None/>
              </a:pPr>
              <a:r>
                <a:rPr lang="en-GB" altLang="en-US" sz="2400" dirty="0">
                  <a:solidFill>
                    <a:prstClr val="white"/>
                  </a:solidFill>
                  <a:ea typeface="ＭＳ Ｐゴシック" panose="020B0600070205080204" pitchFamily="34" charset="-128"/>
                </a:rPr>
                <a:t>Business</a:t>
              </a:r>
            </a:p>
          </p:txBody>
        </p:sp>
      </p:grpSp>
      <p:sp>
        <p:nvSpPr>
          <p:cNvPr id="22534" name="TextBox 14"/>
          <p:cNvSpPr txBox="1">
            <a:spLocks noChangeArrowheads="1"/>
          </p:cNvSpPr>
          <p:nvPr/>
        </p:nvSpPr>
        <p:spPr bwMode="auto">
          <a:xfrm>
            <a:off x="3899128" y="2094131"/>
            <a:ext cx="29166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None/>
            </a:pPr>
            <a:r>
              <a:rPr lang="en-GB" altLang="en-US" sz="2400" dirty="0">
                <a:solidFill>
                  <a:prstClr val="black"/>
                </a:solidFill>
                <a:ea typeface="ＭＳ Ｐゴシック" panose="020B0600070205080204" pitchFamily="34" charset="-128"/>
              </a:rPr>
              <a:t>Major UK surveys following individuals over time</a:t>
            </a:r>
          </a:p>
        </p:txBody>
      </p:sp>
      <p:sp>
        <p:nvSpPr>
          <p:cNvPr id="22535" name="TextBox 15"/>
          <p:cNvSpPr txBox="1">
            <a:spLocks noChangeArrowheads="1"/>
          </p:cNvSpPr>
          <p:nvPr/>
        </p:nvSpPr>
        <p:spPr bwMode="auto">
          <a:xfrm>
            <a:off x="6986543" y="2027587"/>
            <a:ext cx="342954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None/>
            </a:pPr>
            <a:r>
              <a:rPr lang="en-GB" altLang="en-US" sz="2400" dirty="0">
                <a:solidFill>
                  <a:prstClr val="black"/>
                </a:solidFill>
                <a:ea typeface="ＭＳ Ｐゴシック" panose="020B0600070205080204" pitchFamily="34" charset="-128"/>
              </a:rPr>
              <a:t>Multi-nation aggregate databanks and survey data</a:t>
            </a:r>
          </a:p>
        </p:txBody>
      </p:sp>
      <p:sp>
        <p:nvSpPr>
          <p:cNvPr id="22536" name="TextBox 16"/>
          <p:cNvSpPr txBox="1">
            <a:spLocks noChangeArrowheads="1"/>
          </p:cNvSpPr>
          <p:nvPr/>
        </p:nvSpPr>
        <p:spPr bwMode="auto">
          <a:xfrm>
            <a:off x="7123110" y="4481218"/>
            <a:ext cx="3557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None/>
            </a:pPr>
            <a:r>
              <a:rPr lang="en-GB" altLang="en-US" sz="2400" dirty="0">
                <a:solidFill>
                  <a:prstClr val="black"/>
                </a:solidFill>
                <a:ea typeface="ＭＳ Ｐゴシック" panose="020B0600070205080204" pitchFamily="34" charset="-128"/>
              </a:rPr>
              <a:t>Range of multimedia qualitative data sources</a:t>
            </a:r>
          </a:p>
        </p:txBody>
      </p:sp>
      <p:sp>
        <p:nvSpPr>
          <p:cNvPr id="22537" name="TextBox 17"/>
          <p:cNvSpPr txBox="1">
            <a:spLocks noChangeArrowheads="1"/>
          </p:cNvSpPr>
          <p:nvPr/>
        </p:nvSpPr>
        <p:spPr bwMode="auto">
          <a:xfrm>
            <a:off x="787401" y="4482159"/>
            <a:ext cx="22320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None/>
            </a:pPr>
            <a:r>
              <a:rPr lang="en-GB" altLang="en-US" sz="2400" dirty="0">
                <a:solidFill>
                  <a:prstClr val="black"/>
                </a:solidFill>
                <a:ea typeface="ＭＳ Ｐゴシック" panose="020B0600070205080204" pitchFamily="34" charset="-128"/>
              </a:rPr>
              <a:t>Census data 1961 – 2011</a:t>
            </a:r>
            <a:br>
              <a:rPr lang="en-GB" altLang="en-US" sz="2400" dirty="0">
                <a:solidFill>
                  <a:prstClr val="black"/>
                </a:solidFill>
                <a:ea typeface="ＭＳ Ｐゴシック" panose="020B0600070205080204" pitchFamily="34" charset="-128"/>
              </a:rPr>
            </a:br>
            <a:r>
              <a:rPr lang="en-GB" altLang="en-US" sz="2400" dirty="0">
                <a:solidFill>
                  <a:prstClr val="black"/>
                </a:solidFill>
                <a:ea typeface="ＭＳ Ｐゴシック" panose="020B0600070205080204" pitchFamily="34" charset="-128"/>
              </a:rPr>
              <a:t> </a:t>
            </a:r>
          </a:p>
        </p:txBody>
      </p:sp>
      <p:sp>
        <p:nvSpPr>
          <p:cNvPr id="22538" name="TextBox 18"/>
          <p:cNvSpPr txBox="1">
            <a:spLocks noChangeArrowheads="1"/>
          </p:cNvSpPr>
          <p:nvPr/>
        </p:nvSpPr>
        <p:spPr bwMode="auto">
          <a:xfrm>
            <a:off x="4040389" y="4511963"/>
            <a:ext cx="28477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None/>
            </a:pPr>
            <a:r>
              <a:rPr lang="en-GB" altLang="en-US" sz="2400" dirty="0">
                <a:solidFill>
                  <a:prstClr val="black"/>
                </a:solidFill>
                <a:ea typeface="ＭＳ Ｐゴシック" panose="020B0600070205080204" pitchFamily="34" charset="-128"/>
              </a:rPr>
              <a:t>Microdata and administrative data</a:t>
            </a:r>
          </a:p>
        </p:txBody>
      </p:sp>
      <p:sp>
        <p:nvSpPr>
          <p:cNvPr id="22539" name="TextBox 6">
            <a:hlinkClick r:id="rId6"/>
          </p:cNvPr>
          <p:cNvSpPr txBox="1">
            <a:spLocks noChangeArrowheads="1"/>
          </p:cNvSpPr>
          <p:nvPr/>
        </p:nvSpPr>
        <p:spPr bwMode="auto">
          <a:xfrm>
            <a:off x="7212012" y="3849691"/>
            <a:ext cx="2490788" cy="461665"/>
          </a:xfrm>
          <a:prstGeom prst="rect">
            <a:avLst/>
          </a:prstGeom>
          <a:solidFill>
            <a:schemeClr val="tx1">
              <a:lumMod val="50000"/>
              <a:lumOff val="50000"/>
            </a:schemeClr>
          </a:solid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None/>
            </a:pPr>
            <a:r>
              <a:rPr lang="en-GB" altLang="en-US" sz="2400" dirty="0">
                <a:solidFill>
                  <a:prstClr val="white"/>
                </a:solidFill>
                <a:ea typeface="ＭＳ Ｐゴシック" panose="020B0600070205080204" pitchFamily="34" charset="-128"/>
              </a:rPr>
              <a:t>Qualitative</a:t>
            </a:r>
          </a:p>
        </p:txBody>
      </p:sp>
    </p:spTree>
    <p:extLst>
      <p:ext uri="{BB962C8B-B14F-4D97-AF65-F5344CB8AC3E}">
        <p14:creationId xmlns:p14="http://schemas.microsoft.com/office/powerpoint/2010/main" val="940751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GB" dirty="0">
                <a:cs typeface="Arial" panose="020B0604020202020204" pitchFamily="34" charset="0"/>
              </a:rPr>
              <a:t>Other resources and support from UKDS</a:t>
            </a:r>
          </a:p>
        </p:txBody>
      </p:sp>
      <p:graphicFrame>
        <p:nvGraphicFramePr>
          <p:cNvPr id="5" name="Content Placeholder 4">
            <a:extLst>
              <a:ext uri="{C183D7F6-B498-43B3-948B-1728B52AA6E4}">
                <adec:decorative xmlns:adec="http://schemas.microsoft.com/office/drawing/2017/decorative" val="1"/>
              </a:ext>
            </a:extLst>
          </p:cNvPr>
          <p:cNvGraphicFramePr>
            <a:graphicFrameLocks noGrp="1"/>
          </p:cNvGraphicFramePr>
          <p:nvPr>
            <p:ph idx="1"/>
          </p:nvPr>
        </p:nvGraphicFramePr>
        <p:xfrm>
          <a:off x="1673490" y="1573210"/>
          <a:ext cx="8433661"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1407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8457-B444-455F-BDF5-F6AAA58B7D8C}"/>
              </a:ext>
            </a:extLst>
          </p:cNvPr>
          <p:cNvSpPr>
            <a:spLocks noGrp="1"/>
          </p:cNvSpPr>
          <p:nvPr>
            <p:ph type="title"/>
          </p:nvPr>
        </p:nvSpPr>
        <p:spPr/>
        <p:txBody>
          <a:bodyPr/>
          <a:lstStyle/>
          <a:p>
            <a:r>
              <a:rPr lang="en-GB"/>
              <a:t>Cite the Data</a:t>
            </a:r>
          </a:p>
        </p:txBody>
      </p:sp>
      <p:sp>
        <p:nvSpPr>
          <p:cNvPr id="3" name="Content Placeholder 2">
            <a:extLst>
              <a:ext uri="{FF2B5EF4-FFF2-40B4-BE49-F238E27FC236}">
                <a16:creationId xmlns:a16="http://schemas.microsoft.com/office/drawing/2014/main" id="{13826E74-2876-4D73-8D9C-E409C67FF8C5}"/>
              </a:ext>
            </a:extLst>
          </p:cNvPr>
          <p:cNvSpPr>
            <a:spLocks noGrp="1"/>
          </p:cNvSpPr>
          <p:nvPr>
            <p:ph idx="1"/>
          </p:nvPr>
        </p:nvSpPr>
        <p:spPr/>
        <p:txBody>
          <a:bodyPr vert="horz" lIns="91440" tIns="45720" rIns="91440" bIns="45720" rtlCol="0" anchor="t">
            <a:normAutofit/>
          </a:bodyPr>
          <a:lstStyle/>
          <a:p>
            <a:r>
              <a:rPr lang="en-GB" sz="3200">
                <a:latin typeface="Arial"/>
                <a:cs typeface="Arial"/>
              </a:rPr>
              <a:t>Citations provided for every record and dataset </a:t>
            </a:r>
            <a:endParaRPr lang="en-GB" sz="3200"/>
          </a:p>
          <a:p>
            <a:r>
              <a:rPr lang="en-GB" sz="3200"/>
              <a:t>Use the UK Data Service citation tool to copy and paste the correct citation</a:t>
            </a:r>
          </a:p>
          <a:p>
            <a:endParaRPr lang="en-GB"/>
          </a:p>
        </p:txBody>
      </p:sp>
      <p:pic>
        <p:nvPicPr>
          <p:cNvPr id="4" name="Picture 3">
            <a:extLst>
              <a:ext uri="{FF2B5EF4-FFF2-40B4-BE49-F238E27FC236}">
                <a16:creationId xmlns:a16="http://schemas.microsoft.com/office/drawing/2014/main" id="{5E3E9CE6-9BCC-4921-8B13-A40C77F2DF0F}"/>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t="74682" r="7048"/>
          <a:stretch/>
        </p:blipFill>
        <p:spPr>
          <a:xfrm>
            <a:off x="4746263" y="3719199"/>
            <a:ext cx="7272365" cy="2213583"/>
          </a:xfrm>
          <a:prstGeom prst="rect">
            <a:avLst/>
          </a:prstGeom>
          <a:effectLst>
            <a:outerShdw blurRad="63500" sx="102000" sy="102000" algn="ctr" rotWithShape="0">
              <a:prstClr val="black">
                <a:alpha val="40000"/>
              </a:prstClr>
            </a:outerShdw>
          </a:effectLst>
        </p:spPr>
      </p:pic>
      <p:pic>
        <p:nvPicPr>
          <p:cNvPr id="5" name="Picture 2">
            <a:extLst>
              <a:ext uri="{FF2B5EF4-FFF2-40B4-BE49-F238E27FC236}">
                <a16:creationId xmlns:a16="http://schemas.microsoft.com/office/drawing/2014/main" id="{3F7EAD94-55F0-4C56-89C3-4FEFB19828FA}"/>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502" y="3735696"/>
            <a:ext cx="3440028" cy="2213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24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98" y="260648"/>
            <a:ext cx="8229600" cy="1143000"/>
          </a:xfrm>
        </p:spPr>
        <p:txBody>
          <a:bodyPr/>
          <a:lstStyle/>
          <a:p>
            <a:r>
              <a:rPr lang="en-GB" dirty="0"/>
              <a:t>UKDS Crime data collection</a:t>
            </a:r>
          </a:p>
        </p:txBody>
      </p:sp>
      <p:sp>
        <p:nvSpPr>
          <p:cNvPr id="3" name="Content Placeholder 2"/>
          <p:cNvSpPr>
            <a:spLocks noGrp="1"/>
          </p:cNvSpPr>
          <p:nvPr>
            <p:ph idx="1"/>
          </p:nvPr>
        </p:nvSpPr>
        <p:spPr>
          <a:xfrm>
            <a:off x="530920" y="1448396"/>
            <a:ext cx="3926780" cy="4905672"/>
          </a:xfrm>
        </p:spPr>
        <p:txBody>
          <a:bodyPr>
            <a:normAutofit/>
          </a:bodyPr>
          <a:lstStyle/>
          <a:p>
            <a:pPr marL="0" indent="0">
              <a:buNone/>
            </a:pPr>
            <a:r>
              <a:rPr lang="en-GB" sz="2400" dirty="0">
                <a:hlinkClick r:id="rId3"/>
              </a:rPr>
              <a:t>Data by theme</a:t>
            </a:r>
            <a:r>
              <a:rPr lang="en-GB" sz="2400" dirty="0"/>
              <a:t>: Crime</a:t>
            </a:r>
          </a:p>
          <a:p>
            <a:pPr marL="0" indent="0">
              <a:buNone/>
            </a:pPr>
            <a:endParaRPr lang="en-GB" sz="2400" b="1" dirty="0"/>
          </a:p>
          <a:p>
            <a:pPr lvl="1"/>
            <a:r>
              <a:rPr lang="en-GB" sz="2400" dirty="0"/>
              <a:t>List of key datasets</a:t>
            </a:r>
          </a:p>
          <a:p>
            <a:pPr lvl="1"/>
            <a:r>
              <a:rPr lang="en-GB" sz="2400" dirty="0"/>
              <a:t>Examples on how to find data</a:t>
            </a:r>
          </a:p>
          <a:p>
            <a:pPr lvl="1"/>
            <a:r>
              <a:rPr lang="en-GB" sz="2400" dirty="0"/>
              <a:t>Case studies</a:t>
            </a:r>
          </a:p>
          <a:p>
            <a:pPr lvl="1"/>
            <a:r>
              <a:rPr lang="en-GB" sz="2400" dirty="0"/>
              <a:t>Teaching and case studies of data analysis on crime</a:t>
            </a:r>
          </a:p>
          <a:p>
            <a:pPr lvl="1"/>
            <a:endParaRPr lang="en-GB" sz="2400" b="1" dirty="0"/>
          </a:p>
          <a:p>
            <a:pPr marL="0" indent="0">
              <a:buNone/>
            </a:pPr>
            <a:endParaRPr lang="en-GB" sz="2400" b="1" dirty="0"/>
          </a:p>
          <a:p>
            <a:endParaRPr lang="en-GB" sz="2400" dirty="0"/>
          </a:p>
          <a:p>
            <a:endParaRPr lang="en-GB" sz="2400" dirty="0"/>
          </a:p>
        </p:txBody>
      </p:sp>
      <p:pic>
        <p:nvPicPr>
          <p:cNvPr id="4" name="Picture 3">
            <a:extLst>
              <a:ext uri="{FF2B5EF4-FFF2-40B4-BE49-F238E27FC236}">
                <a16:creationId xmlns:a16="http://schemas.microsoft.com/office/drawing/2014/main" id="{C41CAF87-7DA8-4B2A-B45D-0ADEB5561B4F}"/>
              </a:ext>
            </a:extLst>
          </p:cNvPr>
          <p:cNvPicPr>
            <a:picLocks noChangeAspect="1"/>
          </p:cNvPicPr>
          <p:nvPr/>
        </p:nvPicPr>
        <p:blipFill>
          <a:blip r:embed="rId4"/>
          <a:stretch>
            <a:fillRect/>
          </a:stretch>
        </p:blipFill>
        <p:spPr>
          <a:xfrm>
            <a:off x="4692060" y="1238344"/>
            <a:ext cx="7525008" cy="3930556"/>
          </a:xfrm>
          <a:prstGeom prst="rect">
            <a:avLst/>
          </a:prstGeom>
        </p:spPr>
      </p:pic>
    </p:spTree>
    <p:extLst>
      <p:ext uri="{BB962C8B-B14F-4D97-AF65-F5344CB8AC3E}">
        <p14:creationId xmlns:p14="http://schemas.microsoft.com/office/powerpoint/2010/main" val="3434492753"/>
      </p:ext>
    </p:extLst>
  </p:cSld>
  <p:clrMapOvr>
    <a:masterClrMapping/>
  </p:clrMapOvr>
</p:sld>
</file>

<file path=ppt/theme/theme1.xml><?xml version="1.0" encoding="utf-8"?>
<a:theme xmlns:a="http://schemas.openxmlformats.org/drawingml/2006/main" name="UKDS_UKD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029396E0-DCCD-40EB-A64B-1B09E20BB3B6}" vid="{36AF281D-08BC-4AC0-ACE4-4B2CAA963A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D5F373B85FCF47AAFC80BC7D80700A" ma:contentTypeVersion="12" ma:contentTypeDescription="Create a new document." ma:contentTypeScope="" ma:versionID="0fa676acea34f85b33eda98ec8b69cc0">
  <xsd:schema xmlns:xsd="http://www.w3.org/2001/XMLSchema" xmlns:xs="http://www.w3.org/2001/XMLSchema" xmlns:p="http://schemas.microsoft.com/office/2006/metadata/properties" xmlns:ns2="28b91107-4a81-451c-84f7-f52706813e27" xmlns:ns3="1d2e6339-9963-4444-b0f2-be5dad007de0" targetNamespace="http://schemas.microsoft.com/office/2006/metadata/properties" ma:root="true" ma:fieldsID="c0f5b59ac3ceff5367a6028a8a8c1a5f" ns2:_="" ns3:_="">
    <xsd:import namespace="28b91107-4a81-451c-84f7-f52706813e27"/>
    <xsd:import namespace="1d2e6339-9963-4444-b0f2-be5dad007de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b91107-4a81-451c-84f7-f52706813e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2e6339-9963-4444-b0f2-be5dad007de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1d2e6339-9963-4444-b0f2-be5dad007de0">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B6A8C8-F544-4275-9D92-069FCCF9B48F}">
  <ds:schemaRefs>
    <ds:schemaRef ds:uri="1d2e6339-9963-4444-b0f2-be5dad007de0"/>
    <ds:schemaRef ds:uri="28b91107-4a81-451c-84f7-f52706813e2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989689-63BA-4961-801F-6259F6A34C01}">
  <ds:schemaRefs>
    <ds:schemaRef ds:uri="http://purl.org/dc/terms/"/>
    <ds:schemaRef ds:uri="28b91107-4a81-451c-84f7-f52706813e27"/>
    <ds:schemaRef ds:uri="1d2e6339-9963-4444-b0f2-be5dad007de0"/>
    <ds:schemaRef ds:uri="http://purl.org/dc/dcmityp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579E2D9-2976-4F02-A7CF-FC754F84BB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ACCESSIBLE_UKDS_POLL_PptTemplate_widescreen_version_with poll</Template>
  <TotalTime>2581</TotalTime>
  <Words>1505</Words>
  <Application>Microsoft Office PowerPoint</Application>
  <PresentationFormat>Widescreen</PresentationFormat>
  <Paragraphs>188</Paragraphs>
  <Slides>18</Slides>
  <Notes>14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UKDS_UKDA</vt:lpstr>
      <vt:lpstr>Introduction to crime data available from the UK Data Service </vt:lpstr>
      <vt:lpstr>What is the UK Data Service?</vt:lpstr>
      <vt:lpstr>Who is it for?</vt:lpstr>
      <vt:lpstr>Sources of data</vt:lpstr>
      <vt:lpstr>www.ukdataservice.ac.uk</vt:lpstr>
      <vt:lpstr>What data do we hold?</vt:lpstr>
      <vt:lpstr>Other resources and support from UKDS</vt:lpstr>
      <vt:lpstr>Cite the Data</vt:lpstr>
      <vt:lpstr>UKDS Crime data collection</vt:lpstr>
      <vt:lpstr>UKDS Crime data collection (2)</vt:lpstr>
      <vt:lpstr>Crime Survey for England and Wales (CSEW)</vt:lpstr>
      <vt:lpstr>Scottish Crime and Justice Survey SCJS</vt:lpstr>
      <vt:lpstr>Key data on crime </vt:lpstr>
      <vt:lpstr>Access</vt:lpstr>
      <vt:lpstr>Access conditions</vt:lpstr>
      <vt:lpstr>Documentation</vt:lpstr>
      <vt:lpstr>Where/how to analyse this data?</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the UK Data Service</dc:title>
  <dc:creator>Alle Bloom</dc:creator>
  <cp:lastModifiedBy>Sarah King-Hele</cp:lastModifiedBy>
  <cp:revision>7</cp:revision>
  <dcterms:created xsi:type="dcterms:W3CDTF">2020-11-17T12:07:30Z</dcterms:created>
  <dcterms:modified xsi:type="dcterms:W3CDTF">2021-02-09T11:39:55Z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0x01010082D5F373B85FCF47AAFC80BC7D80700A</vt:lpwstr>
  </property>
  <property fmtid="{D5CDD505-2E9C-101B-9397-08002B2CF9AE}" pid="3" name="Order">
    <vt:r8>688600</vt:r8>
  </property>
  <property fmtid="{D5CDD505-2E9C-101B-9397-08002B2CF9AE}" pid="4" name="ComplianceAssetId">
    <vt:lpwstr/>
  </property>
</Properties>
</file>