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43.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42.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3"/>
  </p:notesMasterIdLst>
  <p:sldIdLst>
    <p:sldId id="256" r:id="rId2"/>
    <p:sldId id="315" r:id="rId3"/>
    <p:sldId id="257" r:id="rId4"/>
    <p:sldId id="258" r:id="rId5"/>
    <p:sldId id="297" r:id="rId6"/>
    <p:sldId id="259" r:id="rId7"/>
    <p:sldId id="298" r:id="rId8"/>
    <p:sldId id="260" r:id="rId9"/>
    <p:sldId id="299" r:id="rId10"/>
    <p:sldId id="301" r:id="rId11"/>
    <p:sldId id="300" r:id="rId12"/>
    <p:sldId id="302" r:id="rId13"/>
    <p:sldId id="262" r:id="rId14"/>
    <p:sldId id="296" r:id="rId15"/>
    <p:sldId id="263" r:id="rId16"/>
    <p:sldId id="264" r:id="rId17"/>
    <p:sldId id="265" r:id="rId18"/>
    <p:sldId id="266" r:id="rId19"/>
    <p:sldId id="306" r:id="rId20"/>
    <p:sldId id="307" r:id="rId21"/>
    <p:sldId id="308" r:id="rId22"/>
    <p:sldId id="309" r:id="rId23"/>
    <p:sldId id="269" r:id="rId24"/>
    <p:sldId id="270" r:id="rId25"/>
    <p:sldId id="310" r:id="rId26"/>
    <p:sldId id="312" r:id="rId27"/>
    <p:sldId id="272" r:id="rId28"/>
    <p:sldId id="273" r:id="rId29"/>
    <p:sldId id="274" r:id="rId30"/>
    <p:sldId id="313" r:id="rId31"/>
    <p:sldId id="31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304" r:id="rId48"/>
    <p:sldId id="305" r:id="rId49"/>
    <p:sldId id="303" r:id="rId50"/>
    <p:sldId id="291" r:id="rId51"/>
    <p:sldId id="292" r:id="rId5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oundtripDataSignature="AMtx7miXaF3FFee4whF0ESaRP7C5xgC51Q==" r:id="rId54"/>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F18274-C4EE-41D9-A325-961ADA7DF203}">
  <a:tblStyle styleId="{F1F18274-C4EE-41D9-A325-961ADA7DF203}" styleName="Table_0">
    <a:wholeTbl>
      <a:tcTxStyle b="off" i="off">
        <a:font>
          <a:latin typeface="Museo Sans 500"/>
          <a:ea typeface="Museo Sans 500"/>
          <a:cs typeface="Museo Sans 500"/>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Museo Sans 500"/>
          <a:ea typeface="Museo Sans 500"/>
          <a:cs typeface="Museo Sans 500"/>
        </a:font>
        <a:schemeClr val="lt1"/>
      </a:tcTxStyle>
      <a:tcStyle>
        <a:tcBdr/>
        <a:fill>
          <a:solidFill>
            <a:schemeClr val="accent1"/>
          </a:solidFill>
        </a:fill>
      </a:tcStyle>
    </a:lastCol>
    <a:firstCol>
      <a:tcTxStyle b="on" i="off">
        <a:font>
          <a:latin typeface="Museo Sans 500"/>
          <a:ea typeface="Museo Sans 500"/>
          <a:cs typeface="Museo Sans 500"/>
        </a:font>
        <a:schemeClr val="lt1"/>
      </a:tcTxStyle>
      <a:tcStyle>
        <a:tcBdr/>
        <a:fill>
          <a:solidFill>
            <a:schemeClr val="accent1"/>
          </a:solidFill>
        </a:fill>
      </a:tcStyle>
    </a:firstCol>
    <a:lastRow>
      <a:tcTxStyle b="on" i="off">
        <a:font>
          <a:latin typeface="Museo Sans 500"/>
          <a:ea typeface="Museo Sans 500"/>
          <a:cs typeface="Museo Sans 500"/>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Museo Sans 500"/>
          <a:ea typeface="Museo Sans 500"/>
          <a:cs typeface="Museo Sans 500"/>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68" autoAdjust="0"/>
  </p:normalViewPr>
  <p:slideViewPr>
    <p:cSldViewPr snapToGrid="0">
      <p:cViewPr varScale="1">
        <p:scale>
          <a:sx n="88" d="100"/>
          <a:sy n="88" d="100"/>
        </p:scale>
        <p:origin x="143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 name="Google Shape;2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90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Why do you need to know this stuff about </a:t>
            </a:r>
            <a:r>
              <a:rPr lang="en-GB" dirty="0" err="1"/>
              <a:t>subsetting</a:t>
            </a:r>
            <a:r>
              <a:rPr lang="en-GB" dirty="0"/>
              <a:t> differently? Well, it will be essential when you go to add the </a:t>
            </a:r>
            <a:r>
              <a:rPr lang="en-GB" dirty="0" err="1"/>
              <a:t>subsetted</a:t>
            </a:r>
            <a:r>
              <a:rPr lang="en-GB" dirty="0"/>
              <a:t> values together or add them onto other </a:t>
            </a:r>
            <a:r>
              <a:rPr lang="en-GB" dirty="0" err="1"/>
              <a:t>tibbles</a:t>
            </a:r>
            <a:r>
              <a:rPr lang="en-GB" dirty="0"/>
              <a:t>. </a:t>
            </a:r>
            <a:endParaRPr dirty="0"/>
          </a:p>
        </p:txBody>
      </p:sp>
      <p:sp>
        <p:nvSpPr>
          <p:cNvPr id="75" name="Google Shape;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590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699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b45a169f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8b45a169f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b45a169f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8b45a169f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402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b45a169f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Add something </a:t>
            </a:r>
            <a:r>
              <a:rPr lang="en-GB"/>
              <a:t>about counting?</a:t>
            </a:r>
            <a:endParaRPr/>
          </a:p>
        </p:txBody>
      </p:sp>
      <p:sp>
        <p:nvSpPr>
          <p:cNvPr id="88" name="Google Shape;88;g8b45a169f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b45a169f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8b45a169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In general, I recommend starting any R formula that manipulates data with a new name for the output and the naming function.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Then, you want the name for the data that you want to manipulate – in this case it is called </a:t>
            </a:r>
            <a:r>
              <a:rPr lang="en-GB" sz="1100" dirty="0" err="1">
                <a:solidFill>
                  <a:srgbClr val="4472C4"/>
                </a:solidFill>
                <a:sym typeface="Arial"/>
              </a:rPr>
              <a:t>heros</a:t>
            </a:r>
            <a:endParaRPr lang="en-GB" sz="1100" dirty="0">
              <a:solidFill>
                <a:srgbClr val="4472C4"/>
              </a:solidFil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Next, the name of the manipulating function. In this case, gather.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With gather, you want 3 inputs.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First, the Name of new column that will hold the gathered column HEADINGS, which here is ‘universe’ written in blue and with a blue box around the column headings that will be gathered in the new universe column. </a:t>
            </a:r>
            <a:endParaRPr lang="en-GB"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Second, the </a:t>
            </a:r>
            <a:r>
              <a:rPr lang="en-GB" sz="1100" dirty="0">
                <a:solidFill>
                  <a:srgbClr val="7030A0"/>
                </a:solidFill>
                <a:sym typeface="Arial"/>
              </a:rPr>
              <a:t>Name of new column that will hold the gathered column DATA, which here is ‘name’ and with a </a:t>
            </a:r>
            <a:r>
              <a:rPr lang="en-GB" dirty="0"/>
              <a:t>purple box around the data that will be gathered in the new name column.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Finally, you want a list or a range to capture the columns that will be gathered. Here I show a range, with the first column name, a colon, and the final column name, both marked in green. The intervening column will be captured too as this is a range. </a:t>
            </a:r>
            <a:endParaRPr lang="en-GB" sz="1100" dirty="0"/>
          </a:p>
          <a:p>
            <a:pPr marL="0" lvl="0" indent="0" algn="l" rtl="0">
              <a:spcBef>
                <a:spcPts val="0"/>
              </a:spcBef>
              <a:spcAft>
                <a:spcPts val="0"/>
              </a:spcAft>
              <a:buNone/>
            </a:pPr>
            <a:endParaRPr dirty="0"/>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And here you can see the output, with two long columns instead of three short ones. </a:t>
            </a:r>
            <a:endParaRPr dirty="0"/>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60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583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Spread is basically the opposite of gather because it turns long data into wide. </a:t>
            </a:r>
            <a:endParaRPr dirty="0"/>
          </a:p>
        </p:txBody>
      </p:sp>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1194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Again, start with a name for your post-spread data, with the naming symbol in R, then the name for the data that you want to manipulate – in this case it is called </a:t>
            </a:r>
            <a:r>
              <a:rPr lang="en-GB" sz="1100" dirty="0" err="1">
                <a:solidFill>
                  <a:srgbClr val="4472C4"/>
                </a:solidFill>
                <a:sym typeface="Arial"/>
              </a:rPr>
              <a:t>gathered_heros</a:t>
            </a:r>
            <a:endParaRPr lang="en-GB" sz="1100" dirty="0">
              <a:solidFill>
                <a:srgbClr val="4472C4"/>
              </a:solidFil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Next, the name of the manipulating function. In this case, spread which only takes 2 inputs.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First, the name of column that holds what you want to become column headings, which here is called ‘universe’ and which is written in blue and bound by a blue box. </a:t>
            </a:r>
            <a:endParaRPr lang="en-GB"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Second, the </a:t>
            </a:r>
            <a:r>
              <a:rPr lang="en-GB" sz="1100" dirty="0">
                <a:solidFill>
                  <a:srgbClr val="7030A0"/>
                </a:solidFill>
                <a:sym typeface="Arial"/>
              </a:rPr>
              <a:t>Name of column that holds data which you want to populate the soon-to-be columns, here it is called ‘name’ and is written in purple and bound by a </a:t>
            </a:r>
            <a:r>
              <a:rPr lang="en-GB" dirty="0"/>
              <a:t>purple box. </a:t>
            </a:r>
          </a:p>
          <a:p>
            <a:pPr marL="0" lvl="0" indent="0" algn="l" rtl="0">
              <a:spcBef>
                <a:spcPts val="0"/>
              </a:spcBef>
              <a:spcAft>
                <a:spcPts val="0"/>
              </a:spcAft>
              <a:buNone/>
            </a:pPr>
            <a:endParaRPr dirty="0"/>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256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Again, start with a name for your post-spread data, with the naming symbol in R, then the name for the data that you want to manipulate – in this case it is called </a:t>
            </a:r>
            <a:r>
              <a:rPr lang="en-GB" sz="1100" dirty="0" err="1">
                <a:solidFill>
                  <a:srgbClr val="4472C4"/>
                </a:solidFill>
                <a:sym typeface="Arial"/>
              </a:rPr>
              <a:t>gathered_heros</a:t>
            </a:r>
            <a:endParaRPr lang="en-GB" sz="1100" dirty="0">
              <a:solidFill>
                <a:srgbClr val="4472C4"/>
              </a:solidFil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Next, the name of the manipulating function. In this case, spread which only takes 2 inputs.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First, the name of column that holds what you want to become column headings, which here is called ‘universe’ and which is written in blue and bound by a blue box. </a:t>
            </a:r>
            <a:endParaRPr lang="en-GB"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Second, the </a:t>
            </a:r>
            <a:r>
              <a:rPr lang="en-GB" sz="1100" dirty="0">
                <a:solidFill>
                  <a:srgbClr val="7030A0"/>
                </a:solidFill>
                <a:sym typeface="Arial"/>
              </a:rPr>
              <a:t>Name of column that holds data which you want to populate the soon-to-be columns, here it is called ‘name’ and is written in purple and bound by a </a:t>
            </a:r>
            <a:r>
              <a:rPr lang="en-GB" dirty="0"/>
              <a:t>purple box. </a:t>
            </a:r>
          </a:p>
          <a:p>
            <a:pPr marL="0" lvl="0" indent="0" algn="l" rtl="0">
              <a:spcBef>
                <a:spcPts val="0"/>
              </a:spcBef>
              <a:spcAft>
                <a:spcPts val="0"/>
              </a:spcAft>
              <a:buNone/>
            </a:pPr>
            <a:endParaRPr dirty="0"/>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699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Again, start by naming a new variable to hold your manipulated data, then the naming character, then the existing data to be manipulated, which in this case is called </a:t>
            </a:r>
            <a:r>
              <a:rPr lang="en-GB" sz="1100" dirty="0" err="1">
                <a:solidFill>
                  <a:srgbClr val="4472C4"/>
                </a:solidFill>
                <a:sym typeface="Arial"/>
              </a:rPr>
              <a:t>heros_extra</a:t>
            </a:r>
            <a:r>
              <a:rPr lang="en-GB" sz="1100" dirty="0">
                <a:solidFill>
                  <a:srgbClr val="4472C4"/>
                </a:solidFill>
                <a:sym typeface="Arial"/>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Next, the pipe followed by the name of the manipulating function, which here is spread.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Spread takes three inputs.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First, the Name of existing column that has data to be split, which here is called </a:t>
            </a:r>
            <a:r>
              <a:rPr lang="en-GB" sz="1100" dirty="0" err="1">
                <a:solidFill>
                  <a:srgbClr val="4472C4"/>
                </a:solidFill>
                <a:sym typeface="Arial"/>
              </a:rPr>
              <a:t>Gender_film</a:t>
            </a:r>
            <a:r>
              <a:rPr lang="en-GB" sz="1100" dirty="0">
                <a:solidFill>
                  <a:srgbClr val="4472C4"/>
                </a:solidFill>
                <a:sym typeface="Arial"/>
              </a:rPr>
              <a:t> and which is written in blue and </a:t>
            </a:r>
            <a:r>
              <a:rPr lang="en-GB" sz="1100" dirty="0" err="1">
                <a:solidFill>
                  <a:srgbClr val="4472C4"/>
                </a:solidFill>
                <a:sym typeface="Arial"/>
              </a:rPr>
              <a:t>incidated</a:t>
            </a:r>
            <a:r>
              <a:rPr lang="en-GB" sz="1100" dirty="0">
                <a:solidFill>
                  <a:srgbClr val="4472C4"/>
                </a:solidFill>
                <a:sym typeface="Arial"/>
              </a:rPr>
              <a:t> with a blue box.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Second, the </a:t>
            </a:r>
            <a:r>
              <a:rPr lang="en-GB" sz="1100" dirty="0">
                <a:solidFill>
                  <a:srgbClr val="7030A0"/>
                </a:solidFill>
                <a:sym typeface="Arial"/>
              </a:rPr>
              <a:t>Names of the new columns that will hold the data after the split. In this case, they are called ‘gender’ and ‘</a:t>
            </a:r>
            <a:r>
              <a:rPr lang="en-GB" sz="1100" dirty="0" err="1">
                <a:solidFill>
                  <a:srgbClr val="7030A0"/>
                </a:solidFill>
                <a:sym typeface="Arial"/>
              </a:rPr>
              <a:t>has_film</a:t>
            </a:r>
            <a:r>
              <a:rPr lang="en-GB" sz="1100" dirty="0">
                <a:solidFill>
                  <a:srgbClr val="7030A0"/>
                </a:solidFill>
                <a:sym typeface="Arial"/>
              </a:rPr>
              <a:t>’. As there is more than one column post-split, you need to concatenate the column names, which you do by writing a letter `c` and putting paratheses around the column names, separated by a comma. Again, written in </a:t>
            </a:r>
            <a:r>
              <a:rPr lang="en-GB" dirty="0"/>
              <a:t>purple and with purple boxes marking what will go in each of the two new columns.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Finally, you specify where to split the column. This can be a character, as in this case a comma, which is written and marked in green. The character will not be included in either of the two new columns and the separate function will split the multi-value cell no matter where in the cell this character is found. </a:t>
            </a:r>
          </a:p>
          <a:p>
            <a:pPr marL="0" lvl="0" indent="0" algn="l" rtl="0">
              <a:spcBef>
                <a:spcPts val="0"/>
              </a:spcBef>
              <a:spcAft>
                <a:spcPts val="0"/>
              </a:spcAft>
              <a:buNone/>
            </a:pPr>
            <a:endParaRPr dirty="0"/>
          </a:p>
        </p:txBody>
      </p:sp>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You can also specify the split to occur at a particular numerical position.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Imagine, for example, that the multi-value column was in the other order. The name of the column would probably be different, the names of the new columns would go the other way round, and we could choose to split at the second position  - no matter what character is at that position -  rather than looking inside the contents to match to a particular character. </a:t>
            </a:r>
            <a:endParaRPr dirty="0"/>
          </a:p>
        </p:txBody>
      </p:sp>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3893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Again, start by naming a new variable to hold your manipulated data, then the naming character, then the existing data to be manipulated, which in this case is called </a:t>
            </a:r>
            <a:r>
              <a:rPr lang="en-GB" sz="1100" dirty="0" err="1">
                <a:solidFill>
                  <a:srgbClr val="4472C4"/>
                </a:solidFill>
                <a:sym typeface="Arial"/>
              </a:rPr>
              <a:t>heros_extra</a:t>
            </a:r>
            <a:r>
              <a:rPr lang="en-GB" sz="1100" dirty="0">
                <a:solidFill>
                  <a:srgbClr val="4472C4"/>
                </a:solidFill>
                <a:sym typeface="Arial"/>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Next, the pipe followed by the name of the manipulating function, which here is spread.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Spread takes three inputs.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First, the Name of existing column that has data to be split, which here is called </a:t>
            </a:r>
            <a:r>
              <a:rPr lang="en-GB" sz="1100" dirty="0" err="1">
                <a:solidFill>
                  <a:srgbClr val="4472C4"/>
                </a:solidFill>
                <a:sym typeface="Arial"/>
              </a:rPr>
              <a:t>Gender_film</a:t>
            </a:r>
            <a:r>
              <a:rPr lang="en-GB" sz="1100" dirty="0">
                <a:solidFill>
                  <a:srgbClr val="4472C4"/>
                </a:solidFill>
                <a:sym typeface="Arial"/>
              </a:rPr>
              <a:t> and which is written in blue and </a:t>
            </a:r>
            <a:r>
              <a:rPr lang="en-GB" sz="1100" dirty="0" err="1">
                <a:solidFill>
                  <a:srgbClr val="4472C4"/>
                </a:solidFill>
                <a:sym typeface="Arial"/>
              </a:rPr>
              <a:t>incidated</a:t>
            </a:r>
            <a:r>
              <a:rPr lang="en-GB" sz="1100" dirty="0">
                <a:solidFill>
                  <a:srgbClr val="4472C4"/>
                </a:solidFill>
                <a:sym typeface="Arial"/>
              </a:rPr>
              <a:t> with a blue box.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4472C4"/>
                </a:solidFill>
                <a:sym typeface="Arial"/>
              </a:rPr>
              <a:t>Second, the </a:t>
            </a:r>
            <a:r>
              <a:rPr lang="en-GB" sz="1100" dirty="0">
                <a:solidFill>
                  <a:srgbClr val="7030A0"/>
                </a:solidFill>
                <a:sym typeface="Arial"/>
              </a:rPr>
              <a:t>Names of the new columns that will hold the data after the split. In this case, they are called ‘gender’ and ‘</a:t>
            </a:r>
            <a:r>
              <a:rPr lang="en-GB" sz="1100" dirty="0" err="1">
                <a:solidFill>
                  <a:srgbClr val="7030A0"/>
                </a:solidFill>
                <a:sym typeface="Arial"/>
              </a:rPr>
              <a:t>has_film</a:t>
            </a:r>
            <a:r>
              <a:rPr lang="en-GB" sz="1100" dirty="0">
                <a:solidFill>
                  <a:srgbClr val="7030A0"/>
                </a:solidFill>
                <a:sym typeface="Arial"/>
              </a:rPr>
              <a:t>’. As there is more than one column post-split, you need to concatenate the column names, which you do by writing a letter `c` and putting paratheses around the column names, separated by a comma. Again, written in </a:t>
            </a:r>
            <a:r>
              <a:rPr lang="en-GB" dirty="0"/>
              <a:t>purple and with purple boxes marking what will go in each of the two new columns.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Finally, you specify where to split the column. This can be a character, as in this case a comma, which is written and marked in green. The character will not be included in either of the two new columns and the separate function will split the multi-value cell no matter where in the cell this character is found. </a:t>
            </a:r>
          </a:p>
          <a:p>
            <a:pPr marL="0" lvl="0" indent="0" algn="l" rtl="0">
              <a:spcBef>
                <a:spcPts val="0"/>
              </a:spcBef>
              <a:spcAft>
                <a:spcPts val="0"/>
              </a:spcAft>
              <a:buNone/>
            </a:pPr>
            <a:endParaRPr dirty="0"/>
          </a:p>
        </p:txBody>
      </p:sp>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913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will start my looking at the first 5 and leave “join” for the next segment. </a:t>
            </a:r>
            <a:endParaRPr dirty="0"/>
          </a:p>
        </p:txBody>
      </p:sp>
      <p:sp>
        <p:nvSpPr>
          <p:cNvPr id="191" name="Google Shape;19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b300fe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8b300fe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b300fe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Again, good practice on storing your manipulated output as a new variable. </a:t>
            </a:r>
          </a:p>
          <a:p>
            <a:pPr marL="0" lvl="0" indent="0" algn="l" rtl="0">
              <a:spcBef>
                <a:spcPts val="0"/>
              </a:spcBef>
              <a:spcAft>
                <a:spcPts val="0"/>
              </a:spcAft>
              <a:buNone/>
            </a:pPr>
            <a:r>
              <a:rPr lang="en-GB" dirty="0"/>
              <a:t>After select, you need the names of all the columns that you want to keep. </a:t>
            </a:r>
            <a:endParaRPr dirty="0"/>
          </a:p>
        </p:txBody>
      </p:sp>
      <p:sp>
        <p:nvSpPr>
          <p:cNvPr id="198" name="Google Shape;198;g8b300fe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386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b300fe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There are other ways to select columns, including ranges, mixtures of ranges and lists, or using the `-` to nope out the column following the minus. </a:t>
            </a:r>
          </a:p>
        </p:txBody>
      </p:sp>
      <p:sp>
        <p:nvSpPr>
          <p:cNvPr id="198" name="Google Shape;198;g8b300fe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499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b300fe5a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Similarly, `filter` isolates subsets of rows.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By now you already know about how to save manipulated data to new variable names so I am going to speed up a bit.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You can filter once by listing one column name,  double equals, and what criterion you want your subset of rows to match to in that column as the top box here indicated with a blue arrow shows.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You can filter more than once if you use more column names, more double equals and more matching criteria. </a:t>
            </a:r>
            <a:endParaRPr dirty="0"/>
          </a:p>
        </p:txBody>
      </p:sp>
      <p:sp>
        <p:nvSpPr>
          <p:cNvPr id="207" name="Google Shape;207;g8b300fe5a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b300fe5a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You can arrange the rows according to one or more columns, alphabetically for strings and increasing for numbers.  </a:t>
            </a:r>
          </a:p>
          <a:p>
            <a:pPr marL="0" lvl="0" indent="0" algn="l" rtl="0">
              <a:spcBef>
                <a:spcPts val="0"/>
              </a:spcBef>
              <a:spcAft>
                <a:spcPts val="0"/>
              </a:spcAft>
              <a:buNone/>
            </a:pPr>
            <a:r>
              <a:rPr lang="en-GB" dirty="0"/>
              <a:t>You can also can reverse the order by adding a minus in front of the column name. </a:t>
            </a:r>
            <a:endParaRPr dirty="0"/>
          </a:p>
        </p:txBody>
      </p:sp>
      <p:sp>
        <p:nvSpPr>
          <p:cNvPr id="218" name="Google Shape;218;g8b300fe5a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b300fe5a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8b300fe5a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b300fe5a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8b300fe5a5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b300fe5a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8b300fe5a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Now we come back to the join functions! Joining is important. </a:t>
            </a:r>
            <a:endParaRPr dirty="0"/>
          </a:p>
        </p:txBody>
      </p:sp>
      <p:sp>
        <p:nvSpPr>
          <p:cNvPr id="260" name="Google Shape;26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b300fe5a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8b300fe5a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b300fe5a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8b300fe5a5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b300fe5a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8b300fe5a5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b300fe5a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8b300fe5a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b300fe5a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8b300fe5a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800" dirty="0">
                <a:solidFill>
                  <a:schemeClr val="dk1"/>
                </a:solidFill>
                <a:latin typeface="Arial"/>
                <a:ea typeface="Arial"/>
                <a:cs typeface="Arial"/>
                <a:sym typeface="Arial"/>
              </a:rPr>
              <a:t>The </a:t>
            </a:r>
            <a:r>
              <a:rPr lang="en-GB" sz="2800" dirty="0" err="1">
                <a:solidFill>
                  <a:schemeClr val="dk1"/>
                </a:solidFill>
                <a:latin typeface="Arial"/>
                <a:ea typeface="Arial"/>
                <a:cs typeface="Arial"/>
                <a:sym typeface="Arial"/>
              </a:rPr>
              <a:t>aes</a:t>
            </a:r>
            <a:r>
              <a:rPr lang="en-GB" sz="2800" dirty="0">
                <a:solidFill>
                  <a:schemeClr val="dk1"/>
                </a:solidFill>
                <a:latin typeface="Arial"/>
                <a:ea typeface="Arial"/>
                <a:cs typeface="Arial"/>
                <a:sym typeface="Arial"/>
              </a:rPr>
              <a:t>() function takes as arguments the things you want to plot</a:t>
            </a:r>
            <a:endParaRPr lang="en-GB" sz="2800" dirty="0"/>
          </a:p>
          <a:p>
            <a:pPr marL="698500" marR="0" lvl="1" indent="-228600" algn="l" rtl="0">
              <a:lnSpc>
                <a:spcPct val="100000"/>
              </a:lnSpc>
              <a:spcBef>
                <a:spcPts val="245"/>
              </a:spcBef>
              <a:spcAft>
                <a:spcPts val="0"/>
              </a:spcAft>
              <a:buClr>
                <a:schemeClr val="dk1"/>
              </a:buClr>
              <a:buSzPts val="2400"/>
              <a:buFont typeface="Arial"/>
              <a:buChar char="•"/>
            </a:pPr>
            <a:r>
              <a:rPr lang="en-GB" sz="2800" b="0" i="0" u="none" strike="noStrike" cap="none" dirty="0">
                <a:solidFill>
                  <a:schemeClr val="dk1"/>
                </a:solidFill>
                <a:latin typeface="Arial"/>
                <a:ea typeface="Arial"/>
                <a:cs typeface="Arial"/>
                <a:sym typeface="Arial"/>
              </a:rPr>
              <a:t>For a histogram of bar chart, this would be one variable in your data</a:t>
            </a:r>
            <a:endParaRPr lang="en-GB" sz="2800" dirty="0"/>
          </a:p>
          <a:p>
            <a:pPr marL="698500" marR="0" lvl="1" indent="-228600" algn="l" rtl="0">
              <a:lnSpc>
                <a:spcPct val="100000"/>
              </a:lnSpc>
              <a:spcBef>
                <a:spcPts val="215"/>
              </a:spcBef>
              <a:spcAft>
                <a:spcPts val="0"/>
              </a:spcAft>
              <a:buClr>
                <a:schemeClr val="dk1"/>
              </a:buClr>
              <a:buSzPts val="2400"/>
              <a:buFont typeface="Arial"/>
              <a:buChar char="•"/>
            </a:pPr>
            <a:r>
              <a:rPr lang="en-GB" sz="2800" b="0" i="0" u="none" strike="noStrike" cap="none" dirty="0">
                <a:solidFill>
                  <a:schemeClr val="dk1"/>
                </a:solidFill>
                <a:latin typeface="Arial"/>
                <a:ea typeface="Arial"/>
                <a:cs typeface="Arial"/>
                <a:sym typeface="Arial"/>
              </a:rPr>
              <a:t>For a scatter plot this would be two variables corresponding to the x and y axes</a:t>
            </a:r>
            <a:endParaRPr lang="en-GB" sz="2800" dirty="0"/>
          </a:p>
          <a:p>
            <a:pPr marL="457200" marR="0" lvl="1" indent="0" algn="l" rtl="0">
              <a:lnSpc>
                <a:spcPct val="100000"/>
              </a:lnSpc>
              <a:spcBef>
                <a:spcPts val="30"/>
              </a:spcBef>
              <a:spcAft>
                <a:spcPts val="0"/>
              </a:spcAft>
              <a:buClr>
                <a:schemeClr val="dk1"/>
              </a:buClr>
              <a:buSzPts val="3500"/>
              <a:buFont typeface="Verdana"/>
              <a:buNone/>
            </a:pPr>
            <a:endParaRPr lang="en-GB" sz="2800" b="0" i="0" u="none" strike="noStrike" cap="none" dirty="0">
              <a:solidFill>
                <a:schemeClr val="dk1"/>
              </a:solidFill>
              <a:latin typeface="Arial"/>
              <a:ea typeface="Arial"/>
              <a:cs typeface="Arial"/>
              <a:sym typeface="Arial"/>
            </a:endParaRPr>
          </a:p>
          <a:p>
            <a:pPr marL="0" marR="5080" lvl="0" indent="0" algn="l" rtl="0">
              <a:lnSpc>
                <a:spcPct val="108214"/>
              </a:lnSpc>
              <a:spcBef>
                <a:spcPts val="0"/>
              </a:spcBef>
              <a:spcAft>
                <a:spcPts val="0"/>
              </a:spcAft>
              <a:buNone/>
            </a:pPr>
            <a:r>
              <a:rPr lang="en-GB" sz="2800" dirty="0">
                <a:solidFill>
                  <a:schemeClr val="dk1"/>
                </a:solidFill>
              </a:rPr>
              <a:t>The </a:t>
            </a:r>
            <a:r>
              <a:rPr lang="en-GB" sz="2800" dirty="0" err="1">
                <a:solidFill>
                  <a:schemeClr val="dk1"/>
                </a:solidFill>
              </a:rPr>
              <a:t>aes</a:t>
            </a:r>
            <a:r>
              <a:rPr lang="en-GB" sz="2800" dirty="0">
                <a:solidFill>
                  <a:schemeClr val="dk1"/>
                </a:solidFill>
              </a:rPr>
              <a:t>() function also takes any specifications for colour, shape, style, etc. that use data.</a:t>
            </a:r>
            <a:endParaRPr lang="en-GB" sz="2800" dirty="0"/>
          </a:p>
          <a:p>
            <a:pPr marL="469900" marR="0" lvl="1" algn="l" rtl="0">
              <a:lnSpc>
                <a:spcPct val="117083"/>
              </a:lnSpc>
              <a:spcBef>
                <a:spcPts val="0"/>
              </a:spcBef>
              <a:spcAft>
                <a:spcPts val="0"/>
              </a:spcAft>
              <a:buClr>
                <a:schemeClr val="dk1"/>
              </a:buClr>
              <a:buSzPts val="2400"/>
            </a:pPr>
            <a:endParaRPr lang="en-GB" sz="2800" dirty="0"/>
          </a:p>
          <a:p>
            <a:pPr marL="0" lvl="0" indent="0" algn="l" rtl="0">
              <a:spcBef>
                <a:spcPts val="0"/>
              </a:spcBef>
              <a:spcAft>
                <a:spcPts val="0"/>
              </a:spcAft>
              <a:buNone/>
            </a:pPr>
            <a:endParaRPr dirty="0"/>
          </a:p>
        </p:txBody>
      </p:sp>
      <p:sp>
        <p:nvSpPr>
          <p:cNvPr id="332" name="Google Shape;33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061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800" dirty="0">
                <a:solidFill>
                  <a:schemeClr val="dk1"/>
                </a:solidFill>
                <a:latin typeface="Arial"/>
                <a:ea typeface="Arial"/>
                <a:cs typeface="Arial"/>
                <a:sym typeface="Arial"/>
              </a:rPr>
              <a:t>The </a:t>
            </a:r>
            <a:r>
              <a:rPr lang="en-GB" sz="2800" dirty="0" err="1">
                <a:solidFill>
                  <a:schemeClr val="dk1"/>
                </a:solidFill>
                <a:latin typeface="Arial"/>
                <a:ea typeface="Arial"/>
                <a:cs typeface="Arial"/>
                <a:sym typeface="Arial"/>
              </a:rPr>
              <a:t>aes</a:t>
            </a:r>
            <a:r>
              <a:rPr lang="en-GB" sz="2800" dirty="0">
                <a:solidFill>
                  <a:schemeClr val="dk1"/>
                </a:solidFill>
                <a:latin typeface="Arial"/>
                <a:ea typeface="Arial"/>
                <a:cs typeface="Arial"/>
                <a:sym typeface="Arial"/>
              </a:rPr>
              <a:t>() function takes as arguments the things you want to plot</a:t>
            </a:r>
            <a:endParaRPr lang="en-GB" sz="2800" dirty="0"/>
          </a:p>
          <a:p>
            <a:pPr marL="698500" marR="0" lvl="1" indent="-228600" algn="l" rtl="0">
              <a:lnSpc>
                <a:spcPct val="100000"/>
              </a:lnSpc>
              <a:spcBef>
                <a:spcPts val="245"/>
              </a:spcBef>
              <a:spcAft>
                <a:spcPts val="0"/>
              </a:spcAft>
              <a:buClr>
                <a:schemeClr val="dk1"/>
              </a:buClr>
              <a:buSzPts val="2400"/>
              <a:buFont typeface="Arial"/>
              <a:buChar char="•"/>
            </a:pPr>
            <a:r>
              <a:rPr lang="en-GB" sz="2800" b="0" i="0" u="none" strike="noStrike" cap="none" dirty="0">
                <a:solidFill>
                  <a:schemeClr val="dk1"/>
                </a:solidFill>
                <a:latin typeface="Arial"/>
                <a:ea typeface="Arial"/>
                <a:cs typeface="Arial"/>
                <a:sym typeface="Arial"/>
              </a:rPr>
              <a:t>For a histogram of bar chart, this would be one variable in your data</a:t>
            </a:r>
            <a:endParaRPr lang="en-GB" sz="2800" dirty="0"/>
          </a:p>
          <a:p>
            <a:pPr marL="698500" marR="0" lvl="1" indent="-228600" algn="l" rtl="0">
              <a:lnSpc>
                <a:spcPct val="100000"/>
              </a:lnSpc>
              <a:spcBef>
                <a:spcPts val="215"/>
              </a:spcBef>
              <a:spcAft>
                <a:spcPts val="0"/>
              </a:spcAft>
              <a:buClr>
                <a:schemeClr val="dk1"/>
              </a:buClr>
              <a:buSzPts val="2400"/>
              <a:buFont typeface="Arial"/>
              <a:buChar char="•"/>
            </a:pPr>
            <a:r>
              <a:rPr lang="en-GB" sz="2800" b="0" i="0" u="none" strike="noStrike" cap="none" dirty="0">
                <a:solidFill>
                  <a:schemeClr val="dk1"/>
                </a:solidFill>
                <a:latin typeface="Arial"/>
                <a:ea typeface="Arial"/>
                <a:cs typeface="Arial"/>
                <a:sym typeface="Arial"/>
              </a:rPr>
              <a:t>For a scatter plot this would be two variables corresponding to the x and y axes</a:t>
            </a:r>
            <a:endParaRPr lang="en-GB" sz="2800" dirty="0"/>
          </a:p>
          <a:p>
            <a:pPr marL="457200" marR="0" lvl="1" indent="0" algn="l" rtl="0">
              <a:lnSpc>
                <a:spcPct val="100000"/>
              </a:lnSpc>
              <a:spcBef>
                <a:spcPts val="30"/>
              </a:spcBef>
              <a:spcAft>
                <a:spcPts val="0"/>
              </a:spcAft>
              <a:buClr>
                <a:schemeClr val="dk1"/>
              </a:buClr>
              <a:buSzPts val="3500"/>
              <a:buFont typeface="Verdana"/>
              <a:buNone/>
            </a:pPr>
            <a:endParaRPr lang="en-GB" sz="2800" b="0" i="0" u="none" strike="noStrike" cap="none" dirty="0">
              <a:solidFill>
                <a:schemeClr val="dk1"/>
              </a:solidFill>
              <a:latin typeface="Arial"/>
              <a:ea typeface="Arial"/>
              <a:cs typeface="Arial"/>
              <a:sym typeface="Arial"/>
            </a:endParaRPr>
          </a:p>
          <a:p>
            <a:pPr marL="0" marR="5080" lvl="0" indent="0" algn="l" rtl="0">
              <a:lnSpc>
                <a:spcPct val="108214"/>
              </a:lnSpc>
              <a:spcBef>
                <a:spcPts val="0"/>
              </a:spcBef>
              <a:spcAft>
                <a:spcPts val="0"/>
              </a:spcAft>
              <a:buNone/>
            </a:pPr>
            <a:r>
              <a:rPr lang="en-GB" sz="2800" dirty="0">
                <a:solidFill>
                  <a:schemeClr val="dk1"/>
                </a:solidFill>
              </a:rPr>
              <a:t>The </a:t>
            </a:r>
            <a:r>
              <a:rPr lang="en-GB" sz="2800" dirty="0" err="1">
                <a:solidFill>
                  <a:schemeClr val="dk1"/>
                </a:solidFill>
              </a:rPr>
              <a:t>aes</a:t>
            </a:r>
            <a:r>
              <a:rPr lang="en-GB" sz="2800" dirty="0">
                <a:solidFill>
                  <a:schemeClr val="dk1"/>
                </a:solidFill>
              </a:rPr>
              <a:t>() function also takes any specifications for colour, shape, style, etc. that use data.</a:t>
            </a:r>
            <a:endParaRPr lang="en-GB" sz="2800" dirty="0"/>
          </a:p>
          <a:p>
            <a:pPr marL="469900" marR="0" lvl="1" algn="l" rtl="0">
              <a:lnSpc>
                <a:spcPct val="117083"/>
              </a:lnSpc>
              <a:spcBef>
                <a:spcPts val="0"/>
              </a:spcBef>
              <a:spcAft>
                <a:spcPts val="0"/>
              </a:spcAft>
              <a:buClr>
                <a:schemeClr val="dk1"/>
              </a:buClr>
              <a:buSzPts val="2400"/>
            </a:pPr>
            <a:endParaRPr lang="en-GB" sz="2800" dirty="0"/>
          </a:p>
          <a:p>
            <a:pPr marL="0" lvl="0" indent="0" algn="l" rtl="0">
              <a:spcBef>
                <a:spcPts val="0"/>
              </a:spcBef>
              <a:spcAft>
                <a:spcPts val="0"/>
              </a:spcAft>
              <a:buNone/>
            </a:pPr>
            <a:endParaRPr dirty="0"/>
          </a:p>
        </p:txBody>
      </p:sp>
      <p:sp>
        <p:nvSpPr>
          <p:cNvPr id="332" name="Google Shape;33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4212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50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50810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377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Can it be even tidier?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What about the date? Should it be broken into day month and year or not?</a:t>
            </a:r>
            <a:endParaRPr dirty="0"/>
          </a:p>
        </p:txBody>
      </p:sp>
      <p:sp>
        <p:nvSpPr>
          <p:cNvPr id="67" name="Google Shape;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882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KDS TITLE">
  <p:cSld name="UKDS TITLE">
    <p:spTree>
      <p:nvGrpSpPr>
        <p:cNvPr id="1" name="Shape 9"/>
        <p:cNvGrpSpPr/>
        <p:nvPr/>
      </p:nvGrpSpPr>
      <p:grpSpPr>
        <a:xfrm>
          <a:off x="0" y="0"/>
          <a:ext cx="0" cy="0"/>
          <a:chOff x="0" y="0"/>
          <a:chExt cx="0" cy="0"/>
        </a:xfrm>
      </p:grpSpPr>
      <p:pic>
        <p:nvPicPr>
          <p:cNvPr id="10" name="Google Shape;10;p41" descr="I:\Publicity\OpenAccess\UKDataService\TestArea\bit1.png"/>
          <p:cNvPicPr preferRelativeResize="0"/>
          <p:nvPr/>
        </p:nvPicPr>
        <p:blipFill rotWithShape="1">
          <a:blip r:embed="rId2">
            <a:alphaModFix/>
          </a:blip>
          <a:srcRect r="43416"/>
          <a:stretch/>
        </p:blipFill>
        <p:spPr>
          <a:xfrm>
            <a:off x="8688288" y="0"/>
            <a:ext cx="3503712" cy="6858000"/>
          </a:xfrm>
          <a:prstGeom prst="rect">
            <a:avLst/>
          </a:prstGeom>
          <a:noFill/>
          <a:ln>
            <a:noFill/>
          </a:ln>
        </p:spPr>
      </p:pic>
      <p:sp>
        <p:nvSpPr>
          <p:cNvPr id="11" name="Google Shape;11;p41"/>
          <p:cNvSpPr txBox="1">
            <a:spLocks noGrp="1"/>
          </p:cNvSpPr>
          <p:nvPr>
            <p:ph type="title"/>
          </p:nvPr>
        </p:nvSpPr>
        <p:spPr>
          <a:xfrm>
            <a:off x="335360" y="1772817"/>
            <a:ext cx="9697077" cy="144015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600"/>
              <a:buFont typeface="Arial"/>
              <a:buNone/>
              <a:defRPr sz="3600"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41"/>
          <p:cNvSpPr txBox="1">
            <a:spLocks noGrp="1"/>
          </p:cNvSpPr>
          <p:nvPr>
            <p:ph type="subTitle" idx="1"/>
          </p:nvPr>
        </p:nvSpPr>
        <p:spPr>
          <a:xfrm>
            <a:off x="406401" y="3717033"/>
            <a:ext cx="5376597" cy="681681"/>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Clr>
                <a:schemeClr val="dk1"/>
              </a:buClr>
              <a:buSzPts val="2000"/>
              <a:buNone/>
              <a:defRPr sz="2000">
                <a:solidFill>
                  <a:schemeClr val="dk1"/>
                </a:solidFill>
                <a:latin typeface="Arial"/>
                <a:ea typeface="Arial"/>
                <a:cs typeface="Arial"/>
                <a:sym typeface="Arial"/>
              </a:defRPr>
            </a:lvl1pPr>
            <a:lvl2pPr lvl="1" algn="ctr">
              <a:spcBef>
                <a:spcPts val="42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80"/>
              </a:spcBef>
              <a:spcAft>
                <a:spcPts val="0"/>
              </a:spcAft>
              <a:buClr>
                <a:srgbClr val="888888"/>
              </a:buClr>
              <a:buSzPts val="19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13" name="Google Shape;13;p41"/>
          <p:cNvSpPr txBox="1">
            <a:spLocks noGrp="1"/>
          </p:cNvSpPr>
          <p:nvPr>
            <p:ph type="body" idx="2"/>
          </p:nvPr>
        </p:nvSpPr>
        <p:spPr>
          <a:xfrm>
            <a:off x="406402" y="4581128"/>
            <a:ext cx="5306484" cy="1008462"/>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Clr>
                <a:schemeClr val="dk1"/>
              </a:buClr>
              <a:buSzPts val="2000"/>
              <a:buNone/>
              <a:defRPr sz="2000">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4" name="Google Shape;14;p41"/>
          <p:cNvPicPr preferRelativeResize="0"/>
          <p:nvPr/>
        </p:nvPicPr>
        <p:blipFill rotWithShape="1">
          <a:blip r:embed="rId3">
            <a:alphaModFix/>
          </a:blip>
          <a:srcRect/>
          <a:stretch/>
        </p:blipFill>
        <p:spPr>
          <a:xfrm>
            <a:off x="551384" y="6498098"/>
            <a:ext cx="987151" cy="171261"/>
          </a:xfrm>
          <a:prstGeom prst="rect">
            <a:avLst/>
          </a:prstGeom>
          <a:noFill/>
          <a:ln>
            <a:noFill/>
          </a:ln>
        </p:spPr>
      </p:pic>
      <p:pic>
        <p:nvPicPr>
          <p:cNvPr id="15" name="Google Shape;15;p41"/>
          <p:cNvPicPr preferRelativeResize="0"/>
          <p:nvPr/>
        </p:nvPicPr>
        <p:blipFill rotWithShape="1">
          <a:blip r:embed="rId4">
            <a:alphaModFix/>
          </a:blip>
          <a:srcRect/>
          <a:stretch/>
        </p:blipFill>
        <p:spPr>
          <a:xfrm>
            <a:off x="339745" y="575904"/>
            <a:ext cx="2803927" cy="6672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UKDS SLIDE" type="obj">
  <p:cSld name="OBJECT">
    <p:spTree>
      <p:nvGrpSpPr>
        <p:cNvPr id="1" name="Shape 16"/>
        <p:cNvGrpSpPr/>
        <p:nvPr/>
      </p:nvGrpSpPr>
      <p:grpSpPr>
        <a:xfrm>
          <a:off x="0" y="0"/>
          <a:ext cx="0" cy="0"/>
          <a:chOff x="0" y="0"/>
          <a:chExt cx="0" cy="0"/>
        </a:xfrm>
      </p:grpSpPr>
      <p:sp>
        <p:nvSpPr>
          <p:cNvPr id="17" name="Google Shape;17;p42"/>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000"/>
              <a:buFont typeface="Arial"/>
              <a:buNone/>
              <a:defRPr sz="3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2"/>
          <p:cNvSpPr txBox="1">
            <a:spLocks noGrp="1"/>
          </p:cNvSpPr>
          <p:nvPr>
            <p:ph type="body" idx="1"/>
          </p:nvPr>
        </p:nvSpPr>
        <p:spPr>
          <a:xfrm>
            <a:off x="380300" y="1643459"/>
            <a:ext cx="10972800" cy="514116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atin typeface="Arial"/>
                <a:ea typeface="Arial"/>
                <a:cs typeface="Arial"/>
                <a:sym typeface="Arial"/>
              </a:defRPr>
            </a:lvl1pPr>
            <a:lvl2pPr marL="914400" lvl="1" indent="-361950" algn="l">
              <a:spcBef>
                <a:spcPts val="420"/>
              </a:spcBef>
              <a:spcAft>
                <a:spcPts val="0"/>
              </a:spcAft>
              <a:buClr>
                <a:schemeClr val="dk1"/>
              </a:buClr>
              <a:buSzPts val="2100"/>
              <a:buFont typeface="Arial"/>
              <a:buChar char="•"/>
              <a:defRPr sz="2100">
                <a:latin typeface="Arial"/>
                <a:ea typeface="Arial"/>
                <a:cs typeface="Arial"/>
                <a:sym typeface="Arial"/>
              </a:defRPr>
            </a:lvl2pPr>
            <a:lvl3pPr marL="1371600" lvl="2" indent="-355600" algn="l">
              <a:spcBef>
                <a:spcPts val="400"/>
              </a:spcBef>
              <a:spcAft>
                <a:spcPts val="0"/>
              </a:spcAft>
              <a:buClr>
                <a:schemeClr val="dk1"/>
              </a:buClr>
              <a:buSzPts val="2000"/>
              <a:buFont typeface="Arial"/>
              <a:buChar char="•"/>
              <a:defRPr sz="2000">
                <a:latin typeface="Arial"/>
                <a:ea typeface="Arial"/>
                <a:cs typeface="Arial"/>
                <a:sym typeface="Arial"/>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9" name="Google Shape;19;p42" descr="I:\Publicity\OpenAccess\UKDataService\TestArea\bit1.png"/>
          <p:cNvPicPr preferRelativeResize="0"/>
          <p:nvPr/>
        </p:nvPicPr>
        <p:blipFill rotWithShape="1">
          <a:blip r:embed="rId2">
            <a:alphaModFix/>
          </a:blip>
          <a:srcRect r="88382"/>
          <a:stretch/>
        </p:blipFill>
        <p:spPr>
          <a:xfrm>
            <a:off x="11472597" y="-1683568"/>
            <a:ext cx="719403" cy="6858000"/>
          </a:xfrm>
          <a:prstGeom prst="rect">
            <a:avLst/>
          </a:prstGeom>
          <a:noFill/>
          <a:ln>
            <a:noFill/>
          </a:ln>
        </p:spPr>
      </p:pic>
      <p:pic>
        <p:nvPicPr>
          <p:cNvPr id="20" name="Google Shape;20;p42"/>
          <p:cNvPicPr preferRelativeResize="0"/>
          <p:nvPr/>
        </p:nvPicPr>
        <p:blipFill rotWithShape="1">
          <a:blip r:embed="rId3">
            <a:alphaModFix/>
          </a:blip>
          <a:srcRect/>
          <a:stretch/>
        </p:blipFill>
        <p:spPr>
          <a:xfrm>
            <a:off x="9768408" y="6125671"/>
            <a:ext cx="1872208" cy="4455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UKDS FINAL">
  <p:cSld name="UKDS FINAL">
    <p:spTree>
      <p:nvGrpSpPr>
        <p:cNvPr id="1" name="Shape 21"/>
        <p:cNvGrpSpPr/>
        <p:nvPr/>
      </p:nvGrpSpPr>
      <p:grpSpPr>
        <a:xfrm>
          <a:off x="0" y="0"/>
          <a:ext cx="0" cy="0"/>
          <a:chOff x="0" y="0"/>
          <a:chExt cx="0" cy="0"/>
        </a:xfrm>
      </p:grpSpPr>
      <p:pic>
        <p:nvPicPr>
          <p:cNvPr id="22" name="Google Shape;22;p43"/>
          <p:cNvPicPr preferRelativeResize="0"/>
          <p:nvPr/>
        </p:nvPicPr>
        <p:blipFill rotWithShape="1">
          <a:blip r:embed="rId2">
            <a:alphaModFix/>
          </a:blip>
          <a:srcRect/>
          <a:stretch/>
        </p:blipFill>
        <p:spPr>
          <a:xfrm>
            <a:off x="8688918" y="1588"/>
            <a:ext cx="3503084" cy="6858000"/>
          </a:xfrm>
          <a:prstGeom prst="rect">
            <a:avLst/>
          </a:prstGeom>
          <a:noFill/>
          <a:ln>
            <a:noFill/>
          </a:ln>
        </p:spPr>
      </p:pic>
      <p:sp>
        <p:nvSpPr>
          <p:cNvPr id="23" name="Google Shape;23;p43"/>
          <p:cNvSpPr txBox="1">
            <a:spLocks noGrp="1"/>
          </p:cNvSpPr>
          <p:nvPr>
            <p:ph type="body" idx="1"/>
          </p:nvPr>
        </p:nvSpPr>
        <p:spPr>
          <a:xfrm>
            <a:off x="623394" y="2420888"/>
            <a:ext cx="6720417" cy="576064"/>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a:solidFill>
                  <a:schemeClr val="dk1"/>
                </a:solidFill>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3"/>
          <p:cNvSpPr txBox="1">
            <a:spLocks noGrp="1"/>
          </p:cNvSpPr>
          <p:nvPr>
            <p:ph type="body" idx="2"/>
          </p:nvPr>
        </p:nvSpPr>
        <p:spPr>
          <a:xfrm>
            <a:off x="624417" y="3213103"/>
            <a:ext cx="6720416" cy="576263"/>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43"/>
          <p:cNvSpPr txBox="1">
            <a:spLocks noGrp="1"/>
          </p:cNvSpPr>
          <p:nvPr>
            <p:ph type="body" idx="3"/>
          </p:nvPr>
        </p:nvSpPr>
        <p:spPr>
          <a:xfrm>
            <a:off x="624417" y="4076703"/>
            <a:ext cx="6720416" cy="720725"/>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Arial"/>
              <a:buNone/>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43"/>
          <p:cNvSpPr txBox="1"/>
          <p:nvPr/>
        </p:nvSpPr>
        <p:spPr>
          <a:xfrm>
            <a:off x="335360" y="505782"/>
            <a:ext cx="789145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000">
                <a:solidFill>
                  <a:schemeClr val="dk1"/>
                </a:solidFill>
                <a:latin typeface="Arial"/>
                <a:ea typeface="Arial"/>
                <a:cs typeface="Arial"/>
                <a:sym typeface="Arial"/>
              </a:rPr>
              <a:t>Questions</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0"/>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 name="Google Shape;8;p40"/>
          <p:cNvSpPr txBox="1">
            <a:spLocks noGrp="1"/>
          </p:cNvSpPr>
          <p:nvPr>
            <p:ph type="sldNum" idx="12"/>
          </p:nvPr>
        </p:nvSpPr>
        <p:spPr>
          <a:xfrm>
            <a:off x="8737600" y="630932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2" name="Google Shape;32;p1">
            <a:extLst>
              <a:ext uri="{C183D7F6-B498-43B3-948B-1728B52AA6E4}">
                <adec:decorative xmlns:adec="http://schemas.microsoft.com/office/drawing/2017/decorative" val="0"/>
              </a:ext>
            </a:extLst>
          </p:cNvPr>
          <p:cNvSpPr txBox="1">
            <a:spLocks noGrp="1"/>
          </p:cNvSpPr>
          <p:nvPr>
            <p:ph type="title"/>
          </p:nvPr>
        </p:nvSpPr>
        <p:spPr>
          <a:xfrm>
            <a:off x="335360" y="1601870"/>
            <a:ext cx="4760843" cy="1440159"/>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3600"/>
              <a:buFont typeface="Arial"/>
              <a:buNone/>
            </a:pPr>
            <a:r>
              <a:rPr lang="en-GB" sz="4800" dirty="0"/>
              <a:t>Into the </a:t>
            </a:r>
            <a:r>
              <a:rPr lang="en-GB" sz="4800" dirty="0" err="1"/>
              <a:t>Tidyverse</a:t>
            </a:r>
            <a:r>
              <a:rPr lang="en-GB" sz="4800" dirty="0"/>
              <a:t>: analysing crime data in R</a:t>
            </a:r>
            <a:endParaRPr sz="4800" dirty="0"/>
          </a:p>
        </p:txBody>
      </p:sp>
      <p:sp>
        <p:nvSpPr>
          <p:cNvPr id="34" name="Google Shape;34;p1">
            <a:extLst>
              <a:ext uri="{C183D7F6-B498-43B3-948B-1728B52AA6E4}">
                <adec:decorative xmlns:adec="http://schemas.microsoft.com/office/drawing/2017/decorative" val="0"/>
              </a:ext>
            </a:extLst>
          </p:cNvPr>
          <p:cNvSpPr txBox="1">
            <a:spLocks noGrp="1"/>
          </p:cNvSpPr>
          <p:nvPr>
            <p:ph type="body" idx="2"/>
          </p:nvPr>
        </p:nvSpPr>
        <p:spPr>
          <a:xfrm>
            <a:off x="406402" y="4865914"/>
            <a:ext cx="5306400" cy="1598707"/>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ts val="2000"/>
              <a:buNone/>
            </a:pPr>
            <a:r>
              <a:rPr lang="en-GB" sz="2800" dirty="0" err="1"/>
              <a:t>Dr.</a:t>
            </a:r>
            <a:r>
              <a:rPr lang="en-GB" sz="2800" dirty="0"/>
              <a:t> J. Kasmire, </a:t>
            </a:r>
          </a:p>
          <a:p>
            <a:pPr marL="0" lvl="0" indent="0" algn="l" rtl="0">
              <a:spcBef>
                <a:spcPts val="0"/>
              </a:spcBef>
              <a:spcAft>
                <a:spcPts val="0"/>
              </a:spcAft>
              <a:buClr>
                <a:schemeClr val="dk1"/>
              </a:buClr>
              <a:buSzPts val="2000"/>
              <a:buNone/>
            </a:pPr>
            <a:r>
              <a:rPr lang="en-GB" sz="2800" dirty="0"/>
              <a:t>Research Fellow</a:t>
            </a:r>
          </a:p>
          <a:p>
            <a:pPr marL="0" lvl="0" indent="0" algn="l" rtl="0">
              <a:spcBef>
                <a:spcPts val="0"/>
              </a:spcBef>
              <a:spcAft>
                <a:spcPts val="0"/>
              </a:spcAft>
              <a:buClr>
                <a:schemeClr val="dk1"/>
              </a:buClr>
              <a:buSzPts val="2000"/>
              <a:buNone/>
            </a:pPr>
            <a:r>
              <a:rPr lang="en-GB" sz="2800" dirty="0"/>
              <a:t>Crime Data in R Workshop</a:t>
            </a:r>
          </a:p>
          <a:p>
            <a:pPr marL="0" lvl="0" indent="0" algn="l" rtl="0">
              <a:spcBef>
                <a:spcPts val="0"/>
              </a:spcBef>
              <a:spcAft>
                <a:spcPts val="0"/>
              </a:spcAft>
              <a:buClr>
                <a:schemeClr val="dk1"/>
              </a:buClr>
              <a:buSzPts val="2000"/>
              <a:buNone/>
            </a:pPr>
            <a:r>
              <a:rPr lang="en-GB" sz="2800" dirty="0"/>
              <a:t>Feb 10 – 12, 2021</a:t>
            </a:r>
          </a:p>
        </p:txBody>
      </p:sp>
      <p:grpSp>
        <p:nvGrpSpPr>
          <p:cNvPr id="2" name="Group 1">
            <a:extLst>
              <a:ext uri="{FF2B5EF4-FFF2-40B4-BE49-F238E27FC236}">
                <a16:creationId xmlns:a16="http://schemas.microsoft.com/office/drawing/2014/main" id="{0EB01750-D0B1-409A-BB68-D53A9CCC3669}"/>
              </a:ext>
              <a:ext uri="{C183D7F6-B498-43B3-948B-1728B52AA6E4}">
                <adec:decorative xmlns:adec="http://schemas.microsoft.com/office/drawing/2017/decorative" val="1"/>
              </a:ext>
            </a:extLst>
          </p:cNvPr>
          <p:cNvGrpSpPr/>
          <p:nvPr/>
        </p:nvGrpSpPr>
        <p:grpSpPr>
          <a:xfrm>
            <a:off x="5748849" y="146304"/>
            <a:ext cx="4031734" cy="4339681"/>
            <a:chOff x="5084818" y="734131"/>
            <a:chExt cx="4031734" cy="4339681"/>
          </a:xfrm>
        </p:grpSpPr>
        <p:sp>
          <p:nvSpPr>
            <p:cNvPr id="31" name="Google Shape;31;p1">
              <a:extLst>
                <a:ext uri="{C183D7F6-B498-43B3-948B-1728B52AA6E4}">
                  <adec:decorative xmlns:adec="http://schemas.microsoft.com/office/drawing/2017/decorative" val="1"/>
                </a:ext>
              </a:extLst>
            </p:cNvPr>
            <p:cNvSpPr/>
            <p:nvPr/>
          </p:nvSpPr>
          <p:spPr>
            <a:xfrm>
              <a:off x="6236946" y="1732753"/>
              <a:ext cx="1161287" cy="13380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6" name="Google Shape;36;p1" descr="dplyr hex sticker"/>
            <p:cNvPicPr preferRelativeResize="0"/>
            <p:nvPr/>
          </p:nvPicPr>
          <p:blipFill rotWithShape="1">
            <a:blip r:embed="rId4">
              <a:alphaModFix/>
            </a:blip>
            <a:srcRect/>
            <a:stretch/>
          </p:blipFill>
          <p:spPr>
            <a:xfrm>
              <a:off x="5084818" y="1741288"/>
              <a:ext cx="1162800" cy="1342408"/>
            </a:xfrm>
            <a:prstGeom prst="rect">
              <a:avLst/>
            </a:prstGeom>
            <a:noFill/>
            <a:ln>
              <a:noFill/>
            </a:ln>
          </p:spPr>
        </p:pic>
        <p:pic>
          <p:nvPicPr>
            <p:cNvPr id="37" name="Google Shape;37;p1" descr="ggplot2 hex sticker"/>
            <p:cNvPicPr preferRelativeResize="0"/>
            <p:nvPr/>
          </p:nvPicPr>
          <p:blipFill rotWithShape="1">
            <a:blip r:embed="rId5">
              <a:alphaModFix/>
            </a:blip>
            <a:srcRect/>
            <a:stretch/>
          </p:blipFill>
          <p:spPr>
            <a:xfrm>
              <a:off x="7383024" y="1721148"/>
              <a:ext cx="1162800" cy="1347812"/>
            </a:xfrm>
            <a:prstGeom prst="rect">
              <a:avLst/>
            </a:prstGeom>
            <a:noFill/>
            <a:ln>
              <a:noFill/>
            </a:ln>
          </p:spPr>
        </p:pic>
        <p:pic>
          <p:nvPicPr>
            <p:cNvPr id="38" name="Google Shape;38;p1" descr="readr hex sticker"/>
            <p:cNvPicPr preferRelativeResize="0"/>
            <p:nvPr/>
          </p:nvPicPr>
          <p:blipFill rotWithShape="1">
            <a:blip r:embed="rId6">
              <a:alphaModFix/>
            </a:blip>
            <a:srcRect/>
            <a:stretch/>
          </p:blipFill>
          <p:spPr>
            <a:xfrm>
              <a:off x="6813010" y="734132"/>
              <a:ext cx="1162800" cy="1347812"/>
            </a:xfrm>
            <a:prstGeom prst="rect">
              <a:avLst/>
            </a:prstGeom>
            <a:noFill/>
            <a:ln>
              <a:noFill/>
            </a:ln>
          </p:spPr>
        </p:pic>
        <p:pic>
          <p:nvPicPr>
            <p:cNvPr id="39" name="Google Shape;39;p1" descr="tibble hex sticker"/>
            <p:cNvPicPr preferRelativeResize="0"/>
            <p:nvPr/>
          </p:nvPicPr>
          <p:blipFill rotWithShape="1">
            <a:blip r:embed="rId7">
              <a:alphaModFix/>
            </a:blip>
            <a:srcRect/>
            <a:stretch/>
          </p:blipFill>
          <p:spPr>
            <a:xfrm>
              <a:off x="5655546" y="734132"/>
              <a:ext cx="1162800" cy="1347812"/>
            </a:xfrm>
            <a:prstGeom prst="rect">
              <a:avLst/>
            </a:prstGeom>
            <a:noFill/>
            <a:ln>
              <a:noFill/>
            </a:ln>
          </p:spPr>
        </p:pic>
        <p:pic>
          <p:nvPicPr>
            <p:cNvPr id="40" name="Google Shape;40;p1" descr="tidyr hex sticker"/>
            <p:cNvPicPr preferRelativeResize="0"/>
            <p:nvPr/>
          </p:nvPicPr>
          <p:blipFill rotWithShape="1">
            <a:blip r:embed="rId8">
              <a:alphaModFix/>
            </a:blip>
            <a:srcRect/>
            <a:stretch/>
          </p:blipFill>
          <p:spPr>
            <a:xfrm>
              <a:off x="6817589" y="2729259"/>
              <a:ext cx="1162800" cy="1347813"/>
            </a:xfrm>
            <a:prstGeom prst="rect">
              <a:avLst/>
            </a:prstGeom>
            <a:noFill/>
            <a:ln>
              <a:noFill/>
            </a:ln>
          </p:spPr>
        </p:pic>
        <p:pic>
          <p:nvPicPr>
            <p:cNvPr id="41" name="Google Shape;41;p1" descr="purrr hex sticker"/>
            <p:cNvPicPr preferRelativeResize="0"/>
            <p:nvPr/>
          </p:nvPicPr>
          <p:blipFill rotWithShape="1">
            <a:blip r:embed="rId9">
              <a:alphaModFix/>
            </a:blip>
            <a:srcRect/>
            <a:stretch/>
          </p:blipFill>
          <p:spPr>
            <a:xfrm>
              <a:off x="5655546" y="2729260"/>
              <a:ext cx="1162800" cy="1347812"/>
            </a:xfrm>
            <a:prstGeom prst="rect">
              <a:avLst/>
            </a:prstGeom>
            <a:noFill/>
            <a:ln>
              <a:noFill/>
            </a:ln>
          </p:spPr>
        </p:pic>
        <p:pic>
          <p:nvPicPr>
            <p:cNvPr id="42" name="Google Shape;42;p1" descr="stringr hex sticker"/>
            <p:cNvPicPr preferRelativeResize="0"/>
            <p:nvPr/>
          </p:nvPicPr>
          <p:blipFill rotWithShape="1">
            <a:blip r:embed="rId10">
              <a:alphaModFix/>
            </a:blip>
            <a:srcRect/>
            <a:stretch/>
          </p:blipFill>
          <p:spPr>
            <a:xfrm>
              <a:off x="7953752" y="734131"/>
              <a:ext cx="1162800" cy="1347812"/>
            </a:xfrm>
            <a:prstGeom prst="rect">
              <a:avLst/>
            </a:prstGeom>
            <a:noFill/>
            <a:ln>
              <a:noFill/>
            </a:ln>
          </p:spPr>
        </p:pic>
        <p:pic>
          <p:nvPicPr>
            <p:cNvPr id="43" name="Google Shape;43;p1" descr="forcats hex sticker"/>
            <p:cNvPicPr preferRelativeResize="0"/>
            <p:nvPr/>
          </p:nvPicPr>
          <p:blipFill rotWithShape="1">
            <a:blip r:embed="rId11">
              <a:alphaModFix/>
            </a:blip>
            <a:srcRect/>
            <a:stretch/>
          </p:blipFill>
          <p:spPr>
            <a:xfrm>
              <a:off x="6242978" y="3726000"/>
              <a:ext cx="1162800" cy="1347812"/>
            </a:xfrm>
            <a:prstGeom prst="rect">
              <a:avLst/>
            </a:prstGeom>
            <a:noFill/>
            <a:ln>
              <a:noFill/>
            </a:ln>
          </p:spPr>
        </p:pic>
      </p:grpSp>
      <p:pic>
        <p:nvPicPr>
          <p:cNvPr id="44" name="Google Shape;44;p1">
            <a:extLst>
              <a:ext uri="{C183D7F6-B498-43B3-948B-1728B52AA6E4}">
                <adec:decorative xmlns:adec="http://schemas.microsoft.com/office/drawing/2017/decorative" val="1"/>
              </a:ext>
            </a:extLst>
          </p:cNvPr>
          <p:cNvPicPr preferRelativeResize="0"/>
          <p:nvPr/>
        </p:nvPicPr>
        <p:blipFill>
          <a:blip r:embed="rId12"/>
          <a:srcRect/>
          <a:stretch/>
        </p:blipFill>
        <p:spPr>
          <a:xfrm>
            <a:off x="406399" y="3502136"/>
            <a:ext cx="1386750" cy="138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6"/>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a:t>Printing: Tibble vs. Classic</a:t>
            </a:r>
            <a:endParaRPr sz="4800" dirty="0"/>
          </a:p>
        </p:txBody>
      </p:sp>
      <p:sp>
        <p:nvSpPr>
          <p:cNvPr id="78" name="Google Shape;78;p6"/>
          <p:cNvSpPr txBox="1">
            <a:spLocks noGrp="1"/>
          </p:cNvSpPr>
          <p:nvPr>
            <p:ph type="body" idx="1"/>
          </p:nvPr>
        </p:nvSpPr>
        <p:spPr>
          <a:xfrm>
            <a:off x="380300" y="1643459"/>
            <a:ext cx="10972800" cy="5141168"/>
          </a:xfrm>
          <a:prstGeom prst="rect">
            <a:avLst/>
          </a:prstGeom>
          <a:noFill/>
          <a:ln>
            <a:noFill/>
          </a:ln>
        </p:spPr>
        <p:txBody>
          <a:bodyPr spcFirstLastPara="1" wrap="square" lIns="91425" tIns="45700" rIns="91425" bIns="45700" anchor="t" anchorCtr="0">
            <a:noAutofit/>
          </a:bodyPr>
          <a:lstStyle/>
          <a:p>
            <a:pPr marL="914400" marR="215900" lvl="1" indent="-361950" algn="l" rtl="0">
              <a:lnSpc>
                <a:spcPct val="126250"/>
              </a:lnSpc>
              <a:spcBef>
                <a:spcPts val="0"/>
              </a:spcBef>
              <a:spcAft>
                <a:spcPts val="0"/>
              </a:spcAft>
              <a:buSzPts val="2100"/>
              <a:buChar char="•"/>
            </a:pPr>
            <a:r>
              <a:rPr lang="en-GB" sz="2800" dirty="0"/>
              <a:t>Specifies the type of each column</a:t>
            </a:r>
            <a:endParaRPr sz="2800" dirty="0"/>
          </a:p>
          <a:p>
            <a:pPr marL="914400" marR="215900" lvl="1" indent="-361950" algn="l" rtl="0">
              <a:lnSpc>
                <a:spcPct val="126250"/>
              </a:lnSpc>
              <a:spcBef>
                <a:spcPts val="0"/>
              </a:spcBef>
              <a:spcAft>
                <a:spcPts val="0"/>
              </a:spcAft>
              <a:buSzPts val="2100"/>
              <a:buChar char="•"/>
            </a:pPr>
            <a:r>
              <a:rPr lang="en-GB" sz="2800" dirty="0"/>
              <a:t>Shows 10 rows (unless told otherwise)</a:t>
            </a:r>
          </a:p>
          <a:p>
            <a:pPr marL="914400" marR="215900" lvl="1" indent="-361950" algn="l" rtl="0">
              <a:lnSpc>
                <a:spcPct val="126250"/>
              </a:lnSpc>
              <a:spcBef>
                <a:spcPts val="0"/>
              </a:spcBef>
              <a:spcAft>
                <a:spcPts val="0"/>
              </a:spcAft>
              <a:buSzPts val="2100"/>
              <a:buChar char="•"/>
            </a:pPr>
            <a:r>
              <a:rPr lang="en-GB" sz="2800" dirty="0"/>
              <a:t>Fits columns to display</a:t>
            </a:r>
            <a:endParaRPr sz="2800" dirty="0"/>
          </a:p>
        </p:txBody>
      </p:sp>
      <p:pic>
        <p:nvPicPr>
          <p:cNvPr id="79" name="Google Shape;79;p6">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9264343" y="255582"/>
            <a:ext cx="1162800" cy="1347812"/>
          </a:xfrm>
          <a:prstGeom prst="rect">
            <a:avLst/>
          </a:prstGeom>
          <a:noFill/>
          <a:ln>
            <a:noFill/>
          </a:ln>
        </p:spPr>
      </p:pic>
    </p:spTree>
    <p:extLst>
      <p:ext uri="{BB962C8B-B14F-4D97-AF65-F5344CB8AC3E}">
        <p14:creationId xmlns:p14="http://schemas.microsoft.com/office/powerpoint/2010/main" val="396706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6"/>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err="1"/>
              <a:t>Subsetting</a:t>
            </a:r>
            <a:r>
              <a:rPr lang="en-GB" sz="4800" dirty="0"/>
              <a:t>: Tibble vs. Classic</a:t>
            </a:r>
            <a:endParaRPr sz="4800" dirty="0"/>
          </a:p>
        </p:txBody>
      </p:sp>
      <p:sp>
        <p:nvSpPr>
          <p:cNvPr id="78" name="Google Shape;78;p6"/>
          <p:cNvSpPr txBox="1">
            <a:spLocks noGrp="1"/>
          </p:cNvSpPr>
          <p:nvPr>
            <p:ph type="body" idx="1"/>
          </p:nvPr>
        </p:nvSpPr>
        <p:spPr>
          <a:xfrm>
            <a:off x="380300" y="1545485"/>
            <a:ext cx="10972800" cy="5141168"/>
          </a:xfrm>
          <a:prstGeom prst="rect">
            <a:avLst/>
          </a:prstGeom>
          <a:noFill/>
          <a:ln>
            <a:noFill/>
          </a:ln>
        </p:spPr>
        <p:txBody>
          <a:bodyPr spcFirstLastPara="1" wrap="square" lIns="91425" tIns="45700" rIns="91425" bIns="45700" anchor="t" anchorCtr="0">
            <a:noAutofit/>
          </a:bodyPr>
          <a:lstStyle/>
          <a:p>
            <a:pPr marL="76200" marR="215900" lvl="0" indent="0" algn="l" rtl="0">
              <a:lnSpc>
                <a:spcPct val="126250"/>
              </a:lnSpc>
              <a:spcBef>
                <a:spcPts val="0"/>
              </a:spcBef>
              <a:spcAft>
                <a:spcPts val="0"/>
              </a:spcAft>
              <a:buSzPts val="2400"/>
              <a:buNone/>
            </a:pPr>
            <a:r>
              <a:rPr lang="en-GB" sz="2800" dirty="0" err="1"/>
              <a:t>Subsetting</a:t>
            </a:r>
            <a:r>
              <a:rPr lang="en-GB" sz="2800" dirty="0"/>
              <a:t> a column as a value:</a:t>
            </a:r>
          </a:p>
          <a:p>
            <a:pPr marL="76200" marR="215900" lvl="0" indent="0" algn="l" rtl="0">
              <a:lnSpc>
                <a:spcPct val="126250"/>
              </a:lnSpc>
              <a:spcBef>
                <a:spcPts val="0"/>
              </a:spcBef>
              <a:spcAft>
                <a:spcPts val="0"/>
              </a:spcAft>
              <a:buSzPts val="2400"/>
              <a:buNone/>
            </a:pPr>
            <a:r>
              <a:rPr lang="en-GB" sz="2800" dirty="0"/>
              <a:t>	</a:t>
            </a:r>
            <a:r>
              <a:rPr lang="en-GB" sz="2800" dirty="0" err="1"/>
              <a:t>tibble$column_name</a:t>
            </a:r>
            <a:endParaRPr lang="en-GB" sz="2800" dirty="0"/>
          </a:p>
          <a:p>
            <a:pPr marL="76200" marR="215900" lvl="0" indent="0" algn="l" rtl="0">
              <a:lnSpc>
                <a:spcPct val="126250"/>
              </a:lnSpc>
              <a:spcBef>
                <a:spcPts val="0"/>
              </a:spcBef>
              <a:spcAft>
                <a:spcPts val="0"/>
              </a:spcAft>
              <a:buSzPts val="2400"/>
              <a:buNone/>
            </a:pPr>
            <a:r>
              <a:rPr lang="en-GB" sz="2800" dirty="0"/>
              <a:t>	</a:t>
            </a:r>
            <a:r>
              <a:rPr lang="en-GB" sz="2800" dirty="0" err="1"/>
              <a:t>tibble</a:t>
            </a:r>
            <a:r>
              <a:rPr lang="en-GB" sz="2800" dirty="0"/>
              <a:t>[[‘</a:t>
            </a:r>
            <a:r>
              <a:rPr lang="en-GB" sz="2800" dirty="0" err="1"/>
              <a:t>column_name</a:t>
            </a:r>
            <a:r>
              <a:rPr lang="en-GB" sz="2800" dirty="0"/>
              <a:t>’]]	</a:t>
            </a:r>
            <a:endParaRPr sz="2800" dirty="0"/>
          </a:p>
          <a:p>
            <a:pPr marL="914400" marR="215900" lvl="0" indent="0" algn="l" rtl="0">
              <a:lnSpc>
                <a:spcPct val="126250"/>
              </a:lnSpc>
              <a:spcBef>
                <a:spcPts val="0"/>
              </a:spcBef>
              <a:spcAft>
                <a:spcPts val="0"/>
              </a:spcAft>
              <a:buNone/>
            </a:pPr>
            <a:r>
              <a:rPr lang="en-GB" sz="2800" dirty="0" err="1"/>
              <a:t>tibble</a:t>
            </a:r>
            <a:r>
              <a:rPr lang="en-GB" sz="2800" dirty="0"/>
              <a:t>[[1]]</a:t>
            </a:r>
          </a:p>
          <a:p>
            <a:pPr marL="76200" marR="215900" indent="0">
              <a:lnSpc>
                <a:spcPct val="126250"/>
              </a:lnSpc>
              <a:spcBef>
                <a:spcPts val="0"/>
              </a:spcBef>
              <a:buNone/>
            </a:pPr>
            <a:r>
              <a:rPr lang="en-GB" sz="2800" dirty="0" err="1"/>
              <a:t>Subsetting</a:t>
            </a:r>
            <a:r>
              <a:rPr lang="en-GB" sz="2800" dirty="0"/>
              <a:t> a column as a variable:</a:t>
            </a:r>
          </a:p>
          <a:p>
            <a:pPr marL="76200" marR="215900" indent="0">
              <a:lnSpc>
                <a:spcPct val="126250"/>
              </a:lnSpc>
              <a:spcBef>
                <a:spcPts val="0"/>
              </a:spcBef>
              <a:buNone/>
            </a:pPr>
            <a:r>
              <a:rPr lang="en-GB" sz="2800" dirty="0"/>
              <a:t>	</a:t>
            </a:r>
            <a:r>
              <a:rPr lang="en-GB" sz="2800" dirty="0" err="1"/>
              <a:t>tibble</a:t>
            </a:r>
            <a:r>
              <a:rPr lang="en-GB" sz="2800" dirty="0"/>
              <a:t>[1]</a:t>
            </a:r>
          </a:p>
          <a:p>
            <a:pPr marL="76200" marR="215900" indent="0">
              <a:lnSpc>
                <a:spcPct val="126250"/>
              </a:lnSpc>
              <a:spcBef>
                <a:spcPts val="0"/>
              </a:spcBef>
              <a:buNone/>
            </a:pPr>
            <a:r>
              <a:rPr lang="en-GB" sz="2800" dirty="0"/>
              <a:t>	</a:t>
            </a:r>
            <a:r>
              <a:rPr lang="en-GB" sz="2800" dirty="0" err="1"/>
              <a:t>tibble</a:t>
            </a:r>
            <a:r>
              <a:rPr lang="en-GB" sz="2800" dirty="0"/>
              <a:t>[,1]</a:t>
            </a:r>
          </a:p>
          <a:p>
            <a:pPr marL="76200" marR="215900" indent="0">
              <a:lnSpc>
                <a:spcPct val="126250"/>
              </a:lnSpc>
              <a:spcBef>
                <a:spcPts val="0"/>
              </a:spcBef>
              <a:buNone/>
            </a:pPr>
            <a:r>
              <a:rPr lang="en-GB" sz="2800" dirty="0" err="1"/>
              <a:t>Subsetting</a:t>
            </a:r>
            <a:r>
              <a:rPr lang="en-GB" sz="2800" dirty="0"/>
              <a:t> a row as a variable:</a:t>
            </a:r>
          </a:p>
          <a:p>
            <a:pPr marL="76200" marR="215900" indent="0">
              <a:lnSpc>
                <a:spcPct val="126250"/>
              </a:lnSpc>
              <a:spcBef>
                <a:spcPts val="0"/>
              </a:spcBef>
              <a:buNone/>
            </a:pPr>
            <a:r>
              <a:rPr lang="en-GB" sz="2800" dirty="0"/>
              <a:t>	</a:t>
            </a:r>
            <a:r>
              <a:rPr lang="en-GB" sz="2800" dirty="0" err="1"/>
              <a:t>tibble</a:t>
            </a:r>
            <a:r>
              <a:rPr lang="en-GB" sz="2800" dirty="0"/>
              <a:t>[1,]</a:t>
            </a:r>
          </a:p>
          <a:p>
            <a:pPr marL="76200" marR="215900" indent="0">
              <a:lnSpc>
                <a:spcPct val="126250"/>
              </a:lnSpc>
              <a:spcBef>
                <a:spcPts val="0"/>
              </a:spcBef>
              <a:buNone/>
            </a:pPr>
            <a:endParaRPr lang="en-GB" sz="2800" dirty="0"/>
          </a:p>
        </p:txBody>
      </p:sp>
      <p:pic>
        <p:nvPicPr>
          <p:cNvPr id="79" name="Google Shape;79;p6">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9264343" y="255582"/>
            <a:ext cx="1162800" cy="1347812"/>
          </a:xfrm>
          <a:prstGeom prst="rect">
            <a:avLst/>
          </a:prstGeom>
          <a:noFill/>
          <a:ln>
            <a:noFill/>
          </a:ln>
        </p:spPr>
      </p:pic>
    </p:spTree>
    <p:extLst>
      <p:ext uri="{BB962C8B-B14F-4D97-AF65-F5344CB8AC3E}">
        <p14:creationId xmlns:p14="http://schemas.microsoft.com/office/powerpoint/2010/main" val="287782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6"/>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a:t>Embedding: Tibble vs. Classic</a:t>
            </a:r>
            <a:endParaRPr sz="4800" dirty="0"/>
          </a:p>
        </p:txBody>
      </p:sp>
      <p:sp>
        <p:nvSpPr>
          <p:cNvPr id="78" name="Google Shape;78;p6"/>
          <p:cNvSpPr txBox="1">
            <a:spLocks noGrp="1"/>
          </p:cNvSpPr>
          <p:nvPr>
            <p:ph type="body" idx="1"/>
          </p:nvPr>
        </p:nvSpPr>
        <p:spPr>
          <a:xfrm>
            <a:off x="380300" y="1643459"/>
            <a:ext cx="10972800" cy="5141168"/>
          </a:xfrm>
          <a:prstGeom prst="rect">
            <a:avLst/>
          </a:prstGeom>
          <a:noFill/>
          <a:ln>
            <a:noFill/>
          </a:ln>
        </p:spPr>
        <p:txBody>
          <a:bodyPr spcFirstLastPara="1" wrap="square" lIns="91425" tIns="45700" rIns="91425" bIns="45700" anchor="t" anchorCtr="0">
            <a:noAutofit/>
          </a:bodyPr>
          <a:lstStyle/>
          <a:p>
            <a:pPr marL="76200" marR="215900" lvl="0" indent="0" algn="l" rtl="0">
              <a:lnSpc>
                <a:spcPct val="126250"/>
              </a:lnSpc>
              <a:spcBef>
                <a:spcPts val="0"/>
              </a:spcBef>
              <a:spcAft>
                <a:spcPts val="0"/>
              </a:spcAft>
              <a:buSzPts val="2400"/>
              <a:buNone/>
            </a:pPr>
            <a:r>
              <a:rPr lang="en-GB" sz="2800" dirty="0"/>
              <a:t>Embed </a:t>
            </a:r>
            <a:r>
              <a:rPr lang="en-GB" sz="2800" dirty="0" err="1"/>
              <a:t>subsetted</a:t>
            </a:r>
            <a:r>
              <a:rPr lang="en-GB" sz="2800" dirty="0"/>
              <a:t> variables and values using a pipe and ‘.’</a:t>
            </a:r>
            <a:endParaRPr sz="2800" dirty="0"/>
          </a:p>
          <a:p>
            <a:pPr marL="552450" marR="215900" lvl="1" indent="0" algn="l" rtl="0">
              <a:lnSpc>
                <a:spcPct val="126250"/>
              </a:lnSpc>
              <a:spcBef>
                <a:spcPts val="0"/>
              </a:spcBef>
              <a:spcAft>
                <a:spcPts val="0"/>
              </a:spcAft>
              <a:buSzPts val="2100"/>
              <a:buNone/>
            </a:pPr>
            <a:r>
              <a:rPr lang="en-GB" sz="2800" dirty="0" err="1"/>
              <a:t>tibble</a:t>
            </a:r>
            <a:r>
              <a:rPr lang="en-GB" sz="2800" dirty="0"/>
              <a:t> %&gt;% .$</a:t>
            </a:r>
            <a:r>
              <a:rPr lang="en-GB" sz="2800" dirty="0" err="1"/>
              <a:t>column_name</a:t>
            </a:r>
            <a:endParaRPr lang="en-GB" sz="2800" dirty="0"/>
          </a:p>
          <a:p>
            <a:pPr marL="552450" marR="215900" lvl="1" indent="0" algn="l" rtl="0">
              <a:lnSpc>
                <a:spcPct val="126250"/>
              </a:lnSpc>
              <a:spcBef>
                <a:spcPts val="0"/>
              </a:spcBef>
              <a:spcAft>
                <a:spcPts val="0"/>
              </a:spcAft>
              <a:buSzPts val="2100"/>
              <a:buNone/>
            </a:pPr>
            <a:r>
              <a:rPr lang="en-GB" sz="2800" dirty="0" err="1"/>
              <a:t>tibble</a:t>
            </a:r>
            <a:r>
              <a:rPr lang="en-GB" sz="2800" dirty="0"/>
              <a:t> %&gt;% .[[‘</a:t>
            </a:r>
            <a:r>
              <a:rPr lang="en-GB" sz="2800" dirty="0" err="1"/>
              <a:t>column_name</a:t>
            </a:r>
            <a:r>
              <a:rPr lang="en-GB" sz="2800" dirty="0"/>
              <a:t>’]] </a:t>
            </a:r>
          </a:p>
          <a:p>
            <a:pPr marL="552450" marR="215900" lvl="1" indent="0" algn="l" rtl="0">
              <a:lnSpc>
                <a:spcPct val="126250"/>
              </a:lnSpc>
              <a:spcBef>
                <a:spcPts val="0"/>
              </a:spcBef>
              <a:spcAft>
                <a:spcPts val="0"/>
              </a:spcAft>
              <a:buSzPts val="2100"/>
              <a:buNone/>
            </a:pPr>
            <a:r>
              <a:rPr lang="en-GB" sz="2800" dirty="0" err="1"/>
              <a:t>tibble</a:t>
            </a:r>
            <a:r>
              <a:rPr lang="en-GB" sz="2800" dirty="0"/>
              <a:t> %&gt;% .[[1]]</a:t>
            </a:r>
            <a:endParaRPr sz="2800" dirty="0"/>
          </a:p>
          <a:p>
            <a:pPr marL="0" marR="215900" lvl="0" indent="0" algn="l" rtl="0">
              <a:lnSpc>
                <a:spcPct val="126250"/>
              </a:lnSpc>
              <a:spcBef>
                <a:spcPts val="0"/>
              </a:spcBef>
              <a:spcAft>
                <a:spcPts val="0"/>
              </a:spcAft>
              <a:buNone/>
            </a:pPr>
            <a:endParaRPr sz="2800" dirty="0"/>
          </a:p>
        </p:txBody>
      </p:sp>
      <p:pic>
        <p:nvPicPr>
          <p:cNvPr id="79" name="Google Shape;79;p6">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9264343" y="255582"/>
            <a:ext cx="1162800" cy="1347812"/>
          </a:xfrm>
          <a:prstGeom prst="rect">
            <a:avLst/>
          </a:prstGeom>
          <a:noFill/>
          <a:ln>
            <a:noFill/>
          </a:ln>
        </p:spPr>
      </p:pic>
    </p:spTree>
    <p:extLst>
      <p:ext uri="{BB962C8B-B14F-4D97-AF65-F5344CB8AC3E}">
        <p14:creationId xmlns:p14="http://schemas.microsoft.com/office/powerpoint/2010/main" val="2396113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8b45a169fc_1_8"/>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000"/>
              <a:buFont typeface="Arial"/>
              <a:buNone/>
            </a:pPr>
            <a:r>
              <a:rPr lang="en-GB" sz="4800" dirty="0"/>
              <a:t>Creating </a:t>
            </a:r>
            <a:r>
              <a:rPr lang="en-GB" sz="4800" dirty="0" err="1"/>
              <a:t>tibbles</a:t>
            </a:r>
            <a:endParaRPr sz="4800" dirty="0"/>
          </a:p>
        </p:txBody>
      </p:sp>
      <p:sp>
        <p:nvSpPr>
          <p:cNvPr id="85" name="Google Shape;85;g8b45a169fc_1_8"/>
          <p:cNvSpPr txBox="1">
            <a:spLocks noGrp="1"/>
          </p:cNvSpPr>
          <p:nvPr>
            <p:ph type="body" idx="1"/>
          </p:nvPr>
        </p:nvSpPr>
        <p:spPr>
          <a:xfrm>
            <a:off x="380300" y="1643459"/>
            <a:ext cx="10972800" cy="5141100"/>
          </a:xfrm>
          <a:prstGeom prst="rect">
            <a:avLst/>
          </a:prstGeom>
          <a:noFill/>
          <a:ln>
            <a:noFill/>
          </a:ln>
        </p:spPr>
        <p:txBody>
          <a:bodyPr spcFirstLastPara="1" wrap="square" lIns="91425" tIns="45700" rIns="91425" bIns="45700" anchor="t" anchorCtr="0">
            <a:noAutofit/>
          </a:bodyPr>
          <a:lstStyle/>
          <a:p>
            <a:pPr marL="0" marR="215900" lvl="0" indent="0" algn="l" rtl="0">
              <a:lnSpc>
                <a:spcPct val="126250"/>
              </a:lnSpc>
              <a:spcBef>
                <a:spcPts val="0"/>
              </a:spcBef>
              <a:spcAft>
                <a:spcPts val="0"/>
              </a:spcAft>
              <a:buNone/>
            </a:pPr>
            <a:r>
              <a:rPr lang="en-GB" sz="2800" dirty="0"/>
              <a:t>Coerce existing </a:t>
            </a:r>
            <a:r>
              <a:rPr lang="en-GB" sz="2800" dirty="0" err="1"/>
              <a:t>data.frames</a:t>
            </a:r>
            <a:r>
              <a:rPr lang="en-GB" sz="2800" dirty="0"/>
              <a:t> into </a:t>
            </a:r>
            <a:r>
              <a:rPr lang="en-GB" sz="2800" dirty="0" err="1"/>
              <a:t>tibbles</a:t>
            </a:r>
            <a:r>
              <a:rPr lang="en-GB" sz="2800" dirty="0"/>
              <a:t> using:</a:t>
            </a:r>
            <a:endParaRPr sz="2800" dirty="0"/>
          </a:p>
          <a:p>
            <a:pPr marL="457200" marR="215900" lvl="0" indent="457200" algn="l" rtl="0">
              <a:lnSpc>
                <a:spcPct val="126250"/>
              </a:lnSpc>
              <a:spcBef>
                <a:spcPts val="0"/>
              </a:spcBef>
              <a:spcAft>
                <a:spcPts val="0"/>
              </a:spcAft>
              <a:buNone/>
            </a:pPr>
            <a:r>
              <a:rPr lang="en-GB" sz="2800" dirty="0" err="1"/>
              <a:t>tibble_name</a:t>
            </a:r>
            <a:r>
              <a:rPr lang="en-GB" sz="2800" dirty="0"/>
              <a:t> &lt;- </a:t>
            </a:r>
            <a:r>
              <a:rPr lang="en-GB" sz="2800" dirty="0" err="1"/>
              <a:t>as_tibble</a:t>
            </a:r>
            <a:r>
              <a:rPr lang="en-GB" sz="2800" dirty="0"/>
              <a:t>(</a:t>
            </a:r>
            <a:r>
              <a:rPr lang="en-GB" sz="2800" dirty="0" err="1"/>
              <a:t>non_tibble_data_frame</a:t>
            </a:r>
            <a:r>
              <a:rPr lang="en-GB" sz="2800" dirty="0"/>
              <a:t>)</a:t>
            </a:r>
            <a:endParaRPr sz="2800" dirty="0"/>
          </a:p>
          <a:p>
            <a:pPr marL="0" marR="215900" lvl="0" indent="0" algn="l" rtl="0">
              <a:lnSpc>
                <a:spcPct val="126250"/>
              </a:lnSpc>
              <a:spcBef>
                <a:spcPts val="0"/>
              </a:spcBef>
              <a:spcAft>
                <a:spcPts val="0"/>
              </a:spcAft>
              <a:buNone/>
            </a:pPr>
            <a:endParaRPr sz="2800" dirty="0"/>
          </a:p>
          <a:p>
            <a:pPr marL="0" marR="215900" lvl="0" indent="0" algn="l" rtl="0">
              <a:lnSpc>
                <a:spcPct val="126250"/>
              </a:lnSpc>
              <a:spcBef>
                <a:spcPts val="0"/>
              </a:spcBef>
              <a:spcAft>
                <a:spcPts val="0"/>
              </a:spcAft>
              <a:buNone/>
            </a:pPr>
            <a:r>
              <a:rPr lang="en-GB" sz="2800" dirty="0"/>
              <a:t>Create new </a:t>
            </a:r>
            <a:r>
              <a:rPr lang="en-GB" sz="2800" dirty="0" err="1"/>
              <a:t>tibbles</a:t>
            </a:r>
            <a:r>
              <a:rPr lang="en-GB" sz="2800" dirty="0"/>
              <a:t> from column variables using:</a:t>
            </a:r>
            <a:endParaRPr sz="2800" dirty="0"/>
          </a:p>
          <a:p>
            <a:pPr marL="457200" marR="215900" lvl="0" indent="457200" algn="l" rtl="0">
              <a:lnSpc>
                <a:spcPct val="126250"/>
              </a:lnSpc>
              <a:spcBef>
                <a:spcPts val="0"/>
              </a:spcBef>
              <a:spcAft>
                <a:spcPts val="0"/>
              </a:spcAft>
              <a:buNone/>
            </a:pPr>
            <a:r>
              <a:rPr lang="en-GB" sz="2800" dirty="0" err="1"/>
              <a:t>tibble_name</a:t>
            </a:r>
            <a:r>
              <a:rPr lang="en-GB" sz="2800" dirty="0"/>
              <a:t> &lt;- </a:t>
            </a:r>
            <a:r>
              <a:rPr lang="en-GB" sz="2800" b="1" dirty="0" err="1"/>
              <a:t>tibble</a:t>
            </a:r>
            <a:r>
              <a:rPr lang="en-GB" sz="2800" dirty="0"/>
              <a:t>(</a:t>
            </a:r>
            <a:r>
              <a:rPr lang="en-GB" sz="2800" dirty="0" err="1"/>
              <a:t>columnA</a:t>
            </a:r>
            <a:r>
              <a:rPr lang="en-GB" sz="2800" dirty="0"/>
              <a:t>, </a:t>
            </a:r>
            <a:r>
              <a:rPr lang="en-GB" sz="2800" dirty="0" err="1"/>
              <a:t>columnB</a:t>
            </a:r>
            <a:r>
              <a:rPr lang="en-GB" sz="2800" dirty="0"/>
              <a:t>, </a:t>
            </a:r>
            <a:r>
              <a:rPr lang="en-GB" sz="2800" dirty="0" err="1"/>
              <a:t>columnN</a:t>
            </a:r>
            <a:r>
              <a:rPr lang="en-GB" sz="2800" dirty="0"/>
              <a:t>)</a:t>
            </a:r>
          </a:p>
          <a:p>
            <a:pPr marL="0" marR="215900" lvl="0" indent="0" algn="l" rtl="0">
              <a:lnSpc>
                <a:spcPct val="126250"/>
              </a:lnSpc>
              <a:spcBef>
                <a:spcPts val="0"/>
              </a:spcBef>
              <a:spcAft>
                <a:spcPts val="0"/>
              </a:spcAft>
              <a:buNone/>
            </a:pPr>
            <a:endParaRPr lang="en-GB" sz="2800" dirty="0"/>
          </a:p>
          <a:p>
            <a:pPr marL="0" marR="215900" lvl="0" indent="0" algn="l" rtl="0">
              <a:lnSpc>
                <a:spcPct val="126250"/>
              </a:lnSpc>
              <a:spcBef>
                <a:spcPts val="0"/>
              </a:spcBef>
              <a:spcAft>
                <a:spcPts val="0"/>
              </a:spcAft>
              <a:buNone/>
            </a:pPr>
            <a:r>
              <a:rPr lang="en-GB" sz="2800" dirty="0"/>
              <a:t>Create new </a:t>
            </a:r>
            <a:r>
              <a:rPr lang="en-GB" sz="2800" dirty="0" err="1"/>
              <a:t>tibbles</a:t>
            </a:r>
            <a:r>
              <a:rPr lang="en-GB" sz="2800" dirty="0"/>
              <a:t> while importing data by:</a:t>
            </a:r>
          </a:p>
          <a:p>
            <a:pPr marL="457200" marR="215900" lvl="0" indent="457200" algn="l" rtl="0">
              <a:lnSpc>
                <a:spcPct val="126250"/>
              </a:lnSpc>
              <a:spcBef>
                <a:spcPts val="0"/>
              </a:spcBef>
              <a:spcAft>
                <a:spcPts val="0"/>
              </a:spcAft>
              <a:buNone/>
            </a:pPr>
            <a:r>
              <a:rPr lang="en-GB" sz="2800" dirty="0" err="1"/>
              <a:t>tibble_name</a:t>
            </a:r>
            <a:r>
              <a:rPr lang="en-GB" sz="2800" dirty="0"/>
              <a:t> &lt;- </a:t>
            </a:r>
            <a:r>
              <a:rPr lang="en-GB" sz="2800" dirty="0" err="1"/>
              <a:t>as_tibble</a:t>
            </a:r>
            <a:r>
              <a:rPr lang="en-GB" sz="2800" dirty="0"/>
              <a:t>(read.csv(“data_file.csv“))</a:t>
            </a:r>
          </a:p>
        </p:txBody>
      </p:sp>
      <p:pic>
        <p:nvPicPr>
          <p:cNvPr id="7" name="Google Shape;38;p1">
            <a:extLst>
              <a:ext uri="{FF2B5EF4-FFF2-40B4-BE49-F238E27FC236}">
                <a16:creationId xmlns:a16="http://schemas.microsoft.com/office/drawing/2014/main" id="{3BEAD9BC-FF7B-4B47-B792-4536E8DBC6A4}"/>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9262800" y="255600"/>
            <a:ext cx="1162800" cy="13478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8b45a169fc_1_8"/>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000"/>
              <a:buFont typeface="Arial"/>
              <a:buNone/>
            </a:pPr>
            <a:r>
              <a:rPr lang="en-GB" sz="4800" dirty="0"/>
              <a:t>Adding to </a:t>
            </a:r>
            <a:r>
              <a:rPr lang="en-GB" sz="4800" dirty="0" err="1"/>
              <a:t>tibbles</a:t>
            </a:r>
            <a:endParaRPr sz="4800" dirty="0"/>
          </a:p>
        </p:txBody>
      </p:sp>
      <p:sp>
        <p:nvSpPr>
          <p:cNvPr id="85" name="Google Shape;85;g8b45a169fc_1_8"/>
          <p:cNvSpPr txBox="1">
            <a:spLocks noGrp="1"/>
          </p:cNvSpPr>
          <p:nvPr>
            <p:ph type="body" idx="1"/>
          </p:nvPr>
        </p:nvSpPr>
        <p:spPr>
          <a:xfrm>
            <a:off x="380300" y="1643459"/>
            <a:ext cx="10972800" cy="5141100"/>
          </a:xfrm>
          <a:prstGeom prst="rect">
            <a:avLst/>
          </a:prstGeom>
          <a:noFill/>
          <a:ln>
            <a:noFill/>
          </a:ln>
        </p:spPr>
        <p:txBody>
          <a:bodyPr spcFirstLastPara="1" wrap="square" lIns="91425" tIns="45700" rIns="91425" bIns="45700" anchor="t" anchorCtr="0">
            <a:noAutofit/>
          </a:bodyPr>
          <a:lstStyle/>
          <a:p>
            <a:pPr marL="0" marR="215900" lvl="0" indent="0" algn="l" rtl="0">
              <a:lnSpc>
                <a:spcPct val="126250"/>
              </a:lnSpc>
              <a:spcBef>
                <a:spcPts val="0"/>
              </a:spcBef>
              <a:spcAft>
                <a:spcPts val="0"/>
              </a:spcAft>
              <a:buNone/>
            </a:pPr>
            <a:r>
              <a:rPr lang="en-GB" sz="2800" dirty="0"/>
              <a:t>Add columns to existing:</a:t>
            </a:r>
            <a:endParaRPr sz="2800" dirty="0"/>
          </a:p>
          <a:p>
            <a:pPr marL="457200" marR="215900" lvl="0" indent="457200" algn="l" rtl="0">
              <a:lnSpc>
                <a:spcPct val="126250"/>
              </a:lnSpc>
              <a:spcBef>
                <a:spcPts val="0"/>
              </a:spcBef>
              <a:spcAft>
                <a:spcPts val="0"/>
              </a:spcAft>
              <a:buNone/>
            </a:pPr>
            <a:r>
              <a:rPr lang="en-GB" sz="2800" dirty="0" err="1"/>
              <a:t>new_data_name</a:t>
            </a:r>
            <a:r>
              <a:rPr lang="en-GB" sz="2800" dirty="0"/>
              <a:t> &lt;- </a:t>
            </a:r>
            <a:r>
              <a:rPr lang="en-GB" sz="2800" dirty="0" err="1"/>
              <a:t>original_data_name</a:t>
            </a:r>
            <a:r>
              <a:rPr lang="en-GB" sz="2800" dirty="0"/>
              <a:t> %&gt;%</a:t>
            </a:r>
          </a:p>
          <a:p>
            <a:pPr marL="457200" marR="215900" lvl="0" indent="457200" algn="l" rtl="0">
              <a:lnSpc>
                <a:spcPct val="126250"/>
              </a:lnSpc>
              <a:spcBef>
                <a:spcPts val="0"/>
              </a:spcBef>
              <a:spcAft>
                <a:spcPts val="0"/>
              </a:spcAft>
              <a:buNone/>
            </a:pPr>
            <a:r>
              <a:rPr lang="en-GB" sz="2800" dirty="0"/>
              <a:t>	</a:t>
            </a:r>
            <a:r>
              <a:rPr lang="en-GB" sz="2800" dirty="0" err="1"/>
              <a:t>add_column</a:t>
            </a:r>
            <a:r>
              <a:rPr lang="en-GB" sz="2800" dirty="0"/>
              <a:t>(</a:t>
            </a:r>
            <a:r>
              <a:rPr lang="en-GB" sz="2800" dirty="0" err="1"/>
              <a:t>column_variable</a:t>
            </a:r>
            <a:r>
              <a:rPr lang="en-GB" sz="2800" dirty="0"/>
              <a:t>)</a:t>
            </a:r>
            <a:endParaRPr sz="2800" dirty="0"/>
          </a:p>
          <a:p>
            <a:pPr marL="0" marR="215900" lvl="0" indent="0" algn="l" rtl="0">
              <a:lnSpc>
                <a:spcPct val="126250"/>
              </a:lnSpc>
              <a:spcBef>
                <a:spcPts val="0"/>
              </a:spcBef>
              <a:spcAft>
                <a:spcPts val="0"/>
              </a:spcAft>
              <a:buNone/>
            </a:pPr>
            <a:endParaRPr sz="2800" dirty="0"/>
          </a:p>
          <a:p>
            <a:pPr marL="0" marR="215900" lvl="0" indent="0" algn="l" rtl="0">
              <a:lnSpc>
                <a:spcPct val="126250"/>
              </a:lnSpc>
              <a:spcBef>
                <a:spcPts val="0"/>
              </a:spcBef>
              <a:spcAft>
                <a:spcPts val="0"/>
              </a:spcAft>
              <a:buNone/>
            </a:pPr>
            <a:r>
              <a:rPr lang="en-GB" sz="2800" dirty="0"/>
              <a:t>Add rows to existing:</a:t>
            </a:r>
          </a:p>
          <a:p>
            <a:pPr marL="457200" marR="215900" lvl="0" indent="457200" algn="l" rtl="0">
              <a:lnSpc>
                <a:spcPct val="126250"/>
              </a:lnSpc>
              <a:spcBef>
                <a:spcPts val="0"/>
              </a:spcBef>
              <a:spcAft>
                <a:spcPts val="0"/>
              </a:spcAft>
              <a:buNone/>
            </a:pPr>
            <a:r>
              <a:rPr lang="en-GB" sz="2800" dirty="0" err="1"/>
              <a:t>new_data_name</a:t>
            </a:r>
            <a:r>
              <a:rPr lang="en-GB" sz="2800" dirty="0"/>
              <a:t> &lt;- </a:t>
            </a:r>
            <a:r>
              <a:rPr lang="en-GB" sz="2800" dirty="0" err="1"/>
              <a:t>original_data_name</a:t>
            </a:r>
            <a:r>
              <a:rPr lang="en-GB" sz="2800" dirty="0"/>
              <a:t> %&gt;%</a:t>
            </a:r>
          </a:p>
          <a:p>
            <a:pPr marL="457200" marR="215900" lvl="0" indent="457200" algn="l" rtl="0">
              <a:lnSpc>
                <a:spcPct val="126250"/>
              </a:lnSpc>
              <a:spcBef>
                <a:spcPts val="0"/>
              </a:spcBef>
              <a:spcAft>
                <a:spcPts val="0"/>
              </a:spcAft>
              <a:buNone/>
            </a:pPr>
            <a:r>
              <a:rPr lang="en-GB" sz="2800" dirty="0"/>
              <a:t>	</a:t>
            </a:r>
            <a:r>
              <a:rPr lang="en-GB" sz="2800" dirty="0" err="1"/>
              <a:t>add_row</a:t>
            </a:r>
            <a:r>
              <a:rPr lang="en-GB" sz="2800" dirty="0"/>
              <a:t>(</a:t>
            </a:r>
            <a:r>
              <a:rPr lang="en-GB" sz="2800" dirty="0" err="1"/>
              <a:t>row_variable</a:t>
            </a:r>
            <a:r>
              <a:rPr lang="en-GB" sz="2800" dirty="0"/>
              <a:t>)</a:t>
            </a:r>
          </a:p>
        </p:txBody>
      </p:sp>
    </p:spTree>
    <p:extLst>
      <p:ext uri="{BB962C8B-B14F-4D97-AF65-F5344CB8AC3E}">
        <p14:creationId xmlns:p14="http://schemas.microsoft.com/office/powerpoint/2010/main" val="25915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8b45a169fc_1_14"/>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000"/>
              <a:buFont typeface="Arial"/>
              <a:buNone/>
            </a:pPr>
            <a:r>
              <a:rPr lang="en-GB" sz="4800" dirty="0"/>
              <a:t>Exercises: Tidyverse_1_Tibble.Rmd</a:t>
            </a:r>
            <a:endParaRPr sz="4800" dirty="0"/>
          </a:p>
        </p:txBody>
      </p:sp>
      <p:sp>
        <p:nvSpPr>
          <p:cNvPr id="91" name="Google Shape;91;g8b45a169fc_1_14"/>
          <p:cNvSpPr txBox="1">
            <a:spLocks noGrp="1"/>
          </p:cNvSpPr>
          <p:nvPr>
            <p:ph type="body" idx="1"/>
          </p:nvPr>
        </p:nvSpPr>
        <p:spPr>
          <a:xfrm>
            <a:off x="380300" y="1643459"/>
            <a:ext cx="10972800" cy="5141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3200" dirty="0"/>
              <a:t>Open up the Day_1_Tidyverse_Worksheet.Rmd file and work through the first group of exercises on </a:t>
            </a:r>
            <a:r>
              <a:rPr lang="en-GB" sz="3200" dirty="0" err="1"/>
              <a:t>tibbles</a:t>
            </a:r>
            <a:r>
              <a:rPr lang="en-GB" sz="3200" dirty="0"/>
              <a:t>. </a:t>
            </a:r>
            <a:br>
              <a:rPr lang="en-GB" sz="3200" dirty="0"/>
            </a:br>
            <a:endParaRPr lang="en-GB" sz="3200" dirty="0"/>
          </a:p>
          <a:p>
            <a:pPr marL="0" lvl="0" indent="0" algn="l" rtl="0">
              <a:spcBef>
                <a:spcPts val="0"/>
              </a:spcBef>
              <a:spcAft>
                <a:spcPts val="0"/>
              </a:spcAft>
              <a:buNone/>
            </a:pPr>
            <a:r>
              <a:rPr lang="en-GB" sz="3200" dirty="0"/>
              <a:t>Stop when you get to the</a:t>
            </a:r>
          </a:p>
          <a:p>
            <a:pPr marL="0" lvl="0" indent="0" algn="l" rtl="0">
              <a:spcBef>
                <a:spcPts val="0"/>
              </a:spcBef>
              <a:spcAft>
                <a:spcPts val="0"/>
              </a:spcAft>
              <a:buNone/>
            </a:pPr>
            <a:r>
              <a:rPr lang="en-GB" sz="3200" dirty="0"/>
              <a:t>--~--~--~--~--~--~--~--~--~--~--~--~--~--~--~--~--~--~--~--~--</a:t>
            </a:r>
          </a:p>
          <a:p>
            <a:pPr marL="0" lvl="0" indent="0" algn="l" rtl="0">
              <a:spcBef>
                <a:spcPts val="0"/>
              </a:spcBef>
              <a:spcAft>
                <a:spcPts val="0"/>
              </a:spcAft>
              <a:buNone/>
            </a:pPr>
            <a:r>
              <a:rPr lang="en-GB" sz="3200" dirty="0"/>
              <a:t># Tidy Exercises</a:t>
            </a:r>
          </a:p>
          <a:p>
            <a:pPr marL="0" lvl="0" indent="0" algn="l" rtl="0">
              <a:spcBef>
                <a:spcPts val="0"/>
              </a:spcBef>
              <a:spcAft>
                <a:spcPts val="0"/>
              </a:spcAft>
              <a:buNone/>
            </a:pPr>
            <a:endParaRPr lang="en-GB" sz="3200" dirty="0"/>
          </a:p>
          <a:p>
            <a:pPr marL="0" indent="0">
              <a:spcBef>
                <a:spcPts val="0"/>
              </a:spcBef>
              <a:buNone/>
            </a:pPr>
            <a:r>
              <a:rPr lang="en-GB" sz="3200" dirty="0">
                <a:solidFill>
                  <a:schemeClr val="dk1"/>
                </a:solidFill>
              </a:rPr>
              <a:t>Fully functional code </a:t>
            </a:r>
            <a:r>
              <a:rPr lang="en-GB" sz="3200" dirty="0"/>
              <a:t>for each question is written out </a:t>
            </a:r>
            <a:r>
              <a:rPr lang="en-GB" sz="3200" dirty="0">
                <a:solidFill>
                  <a:schemeClr val="dk1"/>
                </a:solidFill>
              </a:rPr>
              <a:t>in a separate but appropriately name .</a:t>
            </a:r>
            <a:r>
              <a:rPr lang="en-GB" sz="3200" dirty="0" err="1">
                <a:solidFill>
                  <a:schemeClr val="dk1"/>
                </a:solidFill>
              </a:rPr>
              <a:t>Rmd</a:t>
            </a:r>
            <a:r>
              <a:rPr lang="en-GB" sz="3200" dirty="0">
                <a:solidFill>
                  <a:schemeClr val="dk1"/>
                </a:solidFill>
              </a:rPr>
              <a:t>. </a:t>
            </a:r>
          </a:p>
          <a:p>
            <a:pPr marL="0" indent="0">
              <a:spcBef>
                <a:spcPts val="0"/>
              </a:spcBef>
              <a:buNone/>
            </a:pPr>
            <a:r>
              <a:rPr lang="en-GB" sz="3200" dirty="0">
                <a:solidFill>
                  <a:schemeClr val="dk1"/>
                </a:solidFill>
              </a:rPr>
              <a:t>But I warn you, it contains all the answers. </a:t>
            </a:r>
          </a:p>
          <a:p>
            <a:pPr marL="0" lvl="0" indent="0" algn="l" rtl="0">
              <a:spcBef>
                <a:spcPts val="0"/>
              </a:spcBef>
              <a:spcAft>
                <a:spcPts val="0"/>
              </a:spcAft>
              <a:buNone/>
            </a:pPr>
            <a:endParaRPr lang="en-GB"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b45a169fc_1_0"/>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000"/>
              <a:buFont typeface="Arial"/>
              <a:buNone/>
            </a:pPr>
            <a:r>
              <a:rPr lang="en-GB" sz="4800" dirty="0"/>
              <a:t>Manipulation – Make it tidy!</a:t>
            </a:r>
            <a:endParaRPr sz="4800" dirty="0"/>
          </a:p>
        </p:txBody>
      </p:sp>
      <p:sp>
        <p:nvSpPr>
          <p:cNvPr id="97" name="Google Shape;97;g8b45a169fc_1_0"/>
          <p:cNvSpPr txBox="1">
            <a:spLocks noGrp="1"/>
          </p:cNvSpPr>
          <p:nvPr>
            <p:ph type="body" idx="1"/>
          </p:nvPr>
        </p:nvSpPr>
        <p:spPr>
          <a:xfrm>
            <a:off x="380300" y="1643459"/>
            <a:ext cx="10972800" cy="5141100"/>
          </a:xfrm>
          <a:prstGeom prst="rect">
            <a:avLst/>
          </a:prstGeom>
          <a:noFill/>
          <a:ln>
            <a:noFill/>
          </a:ln>
        </p:spPr>
        <p:txBody>
          <a:bodyPr spcFirstLastPara="1" wrap="square" lIns="91425" tIns="45700" rIns="91425" bIns="45700" anchor="t" anchorCtr="0">
            <a:noAutofit/>
          </a:bodyPr>
          <a:lstStyle/>
          <a:p>
            <a:pPr marL="241300" marR="215900" lvl="0" indent="-228600" algn="l" rtl="0">
              <a:lnSpc>
                <a:spcPct val="126250"/>
              </a:lnSpc>
              <a:spcBef>
                <a:spcPts val="0"/>
              </a:spcBef>
              <a:spcAft>
                <a:spcPts val="0"/>
              </a:spcAft>
              <a:buClr>
                <a:schemeClr val="dk1"/>
              </a:buClr>
              <a:buSzPts val="2400"/>
              <a:buChar char="•"/>
            </a:pPr>
            <a:r>
              <a:rPr lang="en-GB" sz="2800" dirty="0">
                <a:latin typeface="Arial"/>
                <a:ea typeface="Arial"/>
                <a:cs typeface="Arial"/>
                <a:sym typeface="Arial"/>
              </a:rPr>
              <a:t>A dedicated tool to get data into a tidy format</a:t>
            </a:r>
            <a:endParaRPr sz="2800" dirty="0"/>
          </a:p>
          <a:p>
            <a:pPr marL="241300" marR="215900" lvl="0" indent="-228600" algn="l" rtl="0">
              <a:lnSpc>
                <a:spcPct val="126250"/>
              </a:lnSpc>
              <a:spcBef>
                <a:spcPts val="470"/>
              </a:spcBef>
              <a:spcAft>
                <a:spcPts val="0"/>
              </a:spcAft>
              <a:buClr>
                <a:schemeClr val="dk1"/>
              </a:buClr>
              <a:buSzPts val="2400"/>
              <a:buChar char="•"/>
            </a:pPr>
            <a:r>
              <a:rPr lang="en-GB" sz="2800" dirty="0">
                <a:latin typeface="Arial"/>
                <a:ea typeface="Arial"/>
                <a:cs typeface="Arial"/>
                <a:sym typeface="Arial"/>
              </a:rPr>
              <a:t>3 main functions:</a:t>
            </a:r>
            <a:endParaRPr sz="2800" dirty="0"/>
          </a:p>
          <a:p>
            <a:pPr marL="541337" marR="215900" lvl="1" indent="-228600" algn="l" rtl="0">
              <a:lnSpc>
                <a:spcPct val="144285"/>
              </a:lnSpc>
              <a:spcBef>
                <a:spcPts val="470"/>
              </a:spcBef>
              <a:spcAft>
                <a:spcPts val="0"/>
              </a:spcAft>
              <a:buClr>
                <a:schemeClr val="dk1"/>
              </a:buClr>
              <a:buSzPts val="2100"/>
              <a:buChar char="•"/>
            </a:pPr>
            <a:r>
              <a:rPr lang="en-GB" sz="2800" dirty="0">
                <a:latin typeface="Arial"/>
                <a:ea typeface="Arial"/>
                <a:cs typeface="Arial"/>
                <a:sym typeface="Arial"/>
              </a:rPr>
              <a:t>gather()  - puts each observation in its own row</a:t>
            </a:r>
            <a:endParaRPr sz="2800" dirty="0"/>
          </a:p>
          <a:p>
            <a:pPr marL="541337" marR="215900" lvl="1" indent="-228600" algn="l" rtl="0">
              <a:lnSpc>
                <a:spcPct val="144285"/>
              </a:lnSpc>
              <a:spcBef>
                <a:spcPts val="470"/>
              </a:spcBef>
              <a:spcAft>
                <a:spcPts val="0"/>
              </a:spcAft>
              <a:buClr>
                <a:schemeClr val="dk1"/>
              </a:buClr>
              <a:buSzPts val="2100"/>
              <a:buChar char="•"/>
            </a:pPr>
            <a:r>
              <a:rPr lang="en-GB" sz="2800" dirty="0">
                <a:latin typeface="Arial"/>
                <a:ea typeface="Arial"/>
                <a:cs typeface="Arial"/>
                <a:sym typeface="Arial"/>
              </a:rPr>
              <a:t>spread() – puts each variable in its own column</a:t>
            </a:r>
            <a:endParaRPr sz="2800" dirty="0"/>
          </a:p>
          <a:p>
            <a:pPr marL="541337" marR="215900" lvl="1" indent="-228600" algn="l" rtl="0">
              <a:lnSpc>
                <a:spcPct val="144285"/>
              </a:lnSpc>
              <a:spcBef>
                <a:spcPts val="470"/>
              </a:spcBef>
              <a:spcAft>
                <a:spcPts val="0"/>
              </a:spcAft>
              <a:buClr>
                <a:schemeClr val="dk1"/>
              </a:buClr>
              <a:buSzPts val="2100"/>
              <a:buChar char="•"/>
            </a:pPr>
            <a:r>
              <a:rPr lang="en-GB" sz="2800" dirty="0">
                <a:latin typeface="Arial"/>
                <a:ea typeface="Arial"/>
                <a:cs typeface="Arial"/>
                <a:sym typeface="Arial"/>
              </a:rPr>
              <a:t>separate() – puts each value in its own cell</a:t>
            </a:r>
            <a:endParaRPr sz="2800" dirty="0"/>
          </a:p>
        </p:txBody>
      </p:sp>
      <p:pic>
        <p:nvPicPr>
          <p:cNvPr id="98" name="Google Shape;98;g8b45a169fc_1_0">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9264352" y="267255"/>
            <a:ext cx="1162800" cy="13478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235150" y="372200"/>
            <a:ext cx="11256900"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gather() – turns wide data into long data</a:t>
            </a:r>
            <a:endParaRPr sz="4800" dirty="0">
              <a:latin typeface="Arial"/>
              <a:ea typeface="Arial"/>
              <a:cs typeface="Arial"/>
              <a:sym typeface="Arial"/>
            </a:endParaRPr>
          </a:p>
        </p:txBody>
      </p:sp>
      <p:grpSp>
        <p:nvGrpSpPr>
          <p:cNvPr id="2" name="Group 1">
            <a:extLst>
              <a:ext uri="{FF2B5EF4-FFF2-40B4-BE49-F238E27FC236}">
                <a16:creationId xmlns:a16="http://schemas.microsoft.com/office/drawing/2014/main" id="{238C8842-C471-4F26-8EB8-6E6A6D0DB07B}"/>
              </a:ext>
              <a:ext uri="{C183D7F6-B498-43B3-948B-1728B52AA6E4}">
                <adec:decorative xmlns:adec="http://schemas.microsoft.com/office/drawing/2017/decorative" val="1"/>
              </a:ext>
            </a:extLst>
          </p:cNvPr>
          <p:cNvGrpSpPr/>
          <p:nvPr/>
        </p:nvGrpSpPr>
        <p:grpSpPr>
          <a:xfrm>
            <a:off x="245361" y="2670448"/>
            <a:ext cx="5672350" cy="2380201"/>
            <a:chOff x="245361" y="2670448"/>
            <a:chExt cx="5672350" cy="2380201"/>
          </a:xfrm>
        </p:grpSpPr>
        <p:graphicFrame>
          <p:nvGraphicFramePr>
            <p:cNvPr id="106" name="Google Shape;106;p7"/>
            <p:cNvGraphicFramePr/>
            <p:nvPr>
              <p:extLst>
                <p:ext uri="{D42A27DB-BD31-4B8C-83A1-F6EECF244321}">
                  <p14:modId xmlns:p14="http://schemas.microsoft.com/office/powerpoint/2010/main" val="587521191"/>
                </p:ext>
              </p:extLst>
            </p:nvPr>
          </p:nvGraphicFramePr>
          <p:xfrm>
            <a:off x="245361" y="2670448"/>
            <a:ext cx="5672350" cy="1798350"/>
          </p:xfrm>
          <a:graphic>
            <a:graphicData uri="http://schemas.openxmlformats.org/drawingml/2006/table">
              <a:tbl>
                <a:tblPr firstRow="1" bandRow="1">
                  <a:noFill/>
                  <a:tableStyleId>{F1F18274-C4EE-41D9-A325-961ADA7DF203}</a:tableStyleId>
                </a:tblPr>
                <a:tblGrid>
                  <a:gridCol w="1082750">
                    <a:extLst>
                      <a:ext uri="{9D8B030D-6E8A-4147-A177-3AD203B41FA5}">
                        <a16:colId xmlns:a16="http://schemas.microsoft.com/office/drawing/2014/main" val="20000"/>
                      </a:ext>
                    </a:extLst>
                  </a:gridCol>
                  <a:gridCol w="1152325">
                    <a:extLst>
                      <a:ext uri="{9D8B030D-6E8A-4147-A177-3AD203B41FA5}">
                        <a16:colId xmlns:a16="http://schemas.microsoft.com/office/drawing/2014/main" val="20001"/>
                      </a:ext>
                    </a:extLst>
                  </a:gridCol>
                  <a:gridCol w="1565075">
                    <a:extLst>
                      <a:ext uri="{9D8B030D-6E8A-4147-A177-3AD203B41FA5}">
                        <a16:colId xmlns:a16="http://schemas.microsoft.com/office/drawing/2014/main" val="20002"/>
                      </a:ext>
                    </a:extLst>
                  </a:gridCol>
                  <a:gridCol w="1872200">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dirty="0">
                            <a:solidFill>
                              <a:schemeClr val="dk1"/>
                            </a:solidFill>
                          </a:rPr>
                          <a:t>Marvel</a:t>
                        </a:r>
                        <a:endParaRPr sz="2000" dirty="0">
                          <a:solidFill>
                            <a:schemeClr val="dk1"/>
                          </a:solidFill>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solidFill>
                              <a:schemeClr val="dk1"/>
                            </a:solidFill>
                          </a:rPr>
                          <a:t>DC Comics </a:t>
                        </a:r>
                        <a:endParaRPr sz="2000">
                          <a:solidFill>
                            <a:schemeClr val="dk1"/>
                          </a:solidFill>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solidFill>
                              <a:schemeClr val="dk1"/>
                            </a:solidFill>
                          </a:rPr>
                          <a:t>Dark Horse Comics</a:t>
                        </a:r>
                        <a:endParaRPr/>
                      </a:p>
                    </a:txBody>
                    <a:tcPr marL="91450" marR="91450" marT="45725" marB="45725">
                      <a:solidFill>
                        <a:srgbClr val="FDE9D8">
                          <a:alpha val="83920"/>
                        </a:srgbClr>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 Ant-Man</a:t>
                        </a:r>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Green Arrow</a:t>
                        </a:r>
                        <a:endParaRPr sz="2000"/>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alpha val="83920"/>
                        </a:srgbClr>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Zatanna</a:t>
                        </a:r>
                        <a:endParaRPr sz="2000"/>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alpha val="83920"/>
                        </a:srgbClr>
                      </a:solidFill>
                    </a:tcPr>
                  </a:tc>
                  <a:extLst>
                    <a:ext uri="{0D108BD9-81ED-4DB2-BD59-A6C34878D82A}">
                      <a16:rowId xmlns:a16="http://schemas.microsoft.com/office/drawing/2014/main" val="10002"/>
                    </a:ext>
                  </a:extLst>
                </a:tr>
              </a:tbl>
            </a:graphicData>
          </a:graphic>
        </p:graphicFrame>
        <p:sp>
          <p:nvSpPr>
            <p:cNvPr id="7" name="Google Shape;104;p7">
              <a:extLst>
                <a:ext uri="{FF2B5EF4-FFF2-40B4-BE49-F238E27FC236}">
                  <a16:creationId xmlns:a16="http://schemas.microsoft.com/office/drawing/2014/main" id="{F8F09BC2-CEFB-4FDB-9A0B-7B48DA3C5470}"/>
                </a:ext>
              </a:extLst>
            </p:cNvPr>
            <p:cNvSpPr txBox="1"/>
            <p:nvPr/>
          </p:nvSpPr>
          <p:spPr>
            <a:xfrm>
              <a:off x="2255367" y="4465949"/>
              <a:ext cx="103834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chemeClr val="dk1"/>
                  </a:solidFill>
                  <a:sym typeface="Arial"/>
                </a:rPr>
                <a:t>wide</a:t>
              </a:r>
              <a:endParaRPr sz="2800" dirty="0"/>
            </a:p>
          </p:txBody>
        </p:sp>
      </p:grpSp>
      <p:grpSp>
        <p:nvGrpSpPr>
          <p:cNvPr id="3" name="Group 2">
            <a:extLst>
              <a:ext uri="{FF2B5EF4-FFF2-40B4-BE49-F238E27FC236}">
                <a16:creationId xmlns:a16="http://schemas.microsoft.com/office/drawing/2014/main" id="{0635A19D-8482-4D70-A46D-AB4C2A7FB315}"/>
              </a:ext>
              <a:ext uri="{C183D7F6-B498-43B3-948B-1728B52AA6E4}">
                <adec:decorative xmlns:adec="http://schemas.microsoft.com/office/drawing/2017/decorative" val="1"/>
              </a:ext>
            </a:extLst>
          </p:cNvPr>
          <p:cNvGrpSpPr/>
          <p:nvPr/>
        </p:nvGrpSpPr>
        <p:grpSpPr>
          <a:xfrm>
            <a:off x="6159053" y="2298576"/>
            <a:ext cx="4977475" cy="3334732"/>
            <a:chOff x="6159053" y="2298576"/>
            <a:chExt cx="4977475" cy="3334732"/>
          </a:xfrm>
        </p:grpSpPr>
        <p:graphicFrame>
          <p:nvGraphicFramePr>
            <p:cNvPr id="105" name="Google Shape;105;p7"/>
            <p:cNvGraphicFramePr/>
            <p:nvPr>
              <p:extLst>
                <p:ext uri="{D42A27DB-BD31-4B8C-83A1-F6EECF244321}">
                  <p14:modId xmlns:p14="http://schemas.microsoft.com/office/powerpoint/2010/main" val="1731277962"/>
                </p:ext>
              </p:extLst>
            </p:nvPr>
          </p:nvGraphicFramePr>
          <p:xfrm>
            <a:off x="6159053" y="2298576"/>
            <a:ext cx="4977475" cy="2773750"/>
          </p:xfrm>
          <a:graphic>
            <a:graphicData uri="http://schemas.openxmlformats.org/drawingml/2006/table">
              <a:tbl>
                <a:tblPr firstRow="1" bandRow="1">
                  <a:noFill/>
                  <a:tableStyleId>{F1F18274-C4EE-41D9-A325-961ADA7DF203}</a:tableStyleId>
                </a:tblPr>
                <a:tblGrid>
                  <a:gridCol w="1233600">
                    <a:extLst>
                      <a:ext uri="{9D8B030D-6E8A-4147-A177-3AD203B41FA5}">
                        <a16:colId xmlns:a16="http://schemas.microsoft.com/office/drawing/2014/main" val="20000"/>
                      </a:ext>
                    </a:extLst>
                  </a:gridCol>
                  <a:gridCol w="2178800">
                    <a:extLst>
                      <a:ext uri="{9D8B030D-6E8A-4147-A177-3AD203B41FA5}">
                        <a16:colId xmlns:a16="http://schemas.microsoft.com/office/drawing/2014/main" val="20001"/>
                      </a:ext>
                    </a:extLst>
                  </a:gridCol>
                  <a:gridCol w="1565075">
                    <a:extLst>
                      <a:ext uri="{9D8B030D-6E8A-4147-A177-3AD203B41FA5}">
                        <a16:colId xmlns:a16="http://schemas.microsoft.com/office/drawing/2014/main" val="20002"/>
                      </a:ext>
                    </a:extLst>
                  </a:gridCol>
                </a:tblGrid>
                <a:tr h="154825">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Marvel</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Dark Horse Comics</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8" name="Google Shape;104;p7">
              <a:extLst>
                <a:ext uri="{FF2B5EF4-FFF2-40B4-BE49-F238E27FC236}">
                  <a16:creationId xmlns:a16="http://schemas.microsoft.com/office/drawing/2014/main" id="{CA8391E2-F4F8-4876-925C-0F83D631F5C2}"/>
                </a:ext>
              </a:extLst>
            </p:cNvPr>
            <p:cNvSpPr txBox="1"/>
            <p:nvPr/>
          </p:nvSpPr>
          <p:spPr>
            <a:xfrm>
              <a:off x="8128620" y="5048608"/>
              <a:ext cx="103834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chemeClr val="dk1"/>
                  </a:solidFill>
                  <a:sym typeface="Arial"/>
                </a:rPr>
                <a:t>long</a:t>
              </a:r>
              <a:endParaRPr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235150" y="341441"/>
            <a:ext cx="11179800"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gather() – how to write the formula</a:t>
            </a:r>
            <a:endParaRPr sz="4800" dirty="0">
              <a:latin typeface="Arial"/>
              <a:ea typeface="Arial"/>
              <a:cs typeface="Arial"/>
              <a:sym typeface="Arial"/>
            </a:endParaRPr>
          </a:p>
        </p:txBody>
      </p:sp>
      <p:sp>
        <p:nvSpPr>
          <p:cNvPr id="116" name="Google Shape;116;p8"/>
          <p:cNvSpPr txBox="1"/>
          <p:nvPr/>
        </p:nvSpPr>
        <p:spPr>
          <a:xfrm>
            <a:off x="330150" y="1340775"/>
            <a:ext cx="1108470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dirty="0" err="1">
                <a:solidFill>
                  <a:schemeClr val="dk1"/>
                </a:solidFill>
                <a:latin typeface="Arial"/>
                <a:ea typeface="Arial"/>
                <a:cs typeface="Arial"/>
                <a:sym typeface="Arial"/>
              </a:rPr>
              <a:t>gathered_heros</a:t>
            </a:r>
            <a:r>
              <a:rPr lang="en-GB" sz="2800" dirty="0">
                <a:solidFill>
                  <a:schemeClr val="dk1"/>
                </a:solidFill>
                <a:latin typeface="Arial"/>
                <a:ea typeface="Arial"/>
                <a:cs typeface="Arial"/>
                <a:sym typeface="Arial"/>
              </a:rPr>
              <a:t> &lt;- heroes %&gt;% </a:t>
            </a:r>
          </a:p>
          <a:p>
            <a:pPr marL="0" marR="0" lvl="0" indent="0" algn="l" rtl="0">
              <a:spcBef>
                <a:spcPts val="0"/>
              </a:spcBef>
              <a:spcAft>
                <a:spcPts val="0"/>
              </a:spcAft>
              <a:buNone/>
            </a:pPr>
            <a:r>
              <a:rPr lang="en-GB" sz="2800" dirty="0">
                <a:solidFill>
                  <a:schemeClr val="dk1"/>
                </a:solidFill>
              </a:rPr>
              <a:t>	</a:t>
            </a:r>
            <a:r>
              <a:rPr lang="en-GB" sz="2800" dirty="0">
                <a:solidFill>
                  <a:schemeClr val="dk1"/>
                </a:solidFill>
                <a:latin typeface="Arial"/>
                <a:ea typeface="Arial"/>
                <a:cs typeface="Arial"/>
                <a:sym typeface="Arial"/>
              </a:rPr>
              <a:t>gather(</a:t>
            </a:r>
            <a:r>
              <a:rPr lang="en-GB" sz="2800" dirty="0">
                <a:solidFill>
                  <a:srgbClr val="0070C0"/>
                </a:solidFill>
                <a:latin typeface="Arial"/>
                <a:ea typeface="Arial"/>
                <a:cs typeface="Arial"/>
                <a:sym typeface="Arial"/>
              </a:rPr>
              <a:t>Universe</a:t>
            </a:r>
            <a:r>
              <a:rPr lang="en-GB" sz="2800" dirty="0">
                <a:solidFill>
                  <a:schemeClr val="dk1"/>
                </a:solidFill>
                <a:latin typeface="Arial"/>
                <a:ea typeface="Arial"/>
                <a:cs typeface="Arial"/>
                <a:sym typeface="Arial"/>
              </a:rPr>
              <a:t>, </a:t>
            </a:r>
            <a:r>
              <a:rPr lang="en-GB" sz="2800" dirty="0">
                <a:solidFill>
                  <a:srgbClr val="7030A0"/>
                </a:solidFill>
                <a:latin typeface="Arial"/>
                <a:ea typeface="Arial"/>
                <a:cs typeface="Arial"/>
                <a:sym typeface="Arial"/>
              </a:rPr>
              <a:t>Name</a:t>
            </a:r>
            <a:r>
              <a:rPr lang="en-GB" sz="2800" dirty="0">
                <a:solidFill>
                  <a:schemeClr val="dk1"/>
                </a:solidFill>
                <a:latin typeface="Arial"/>
                <a:ea typeface="Arial"/>
                <a:cs typeface="Arial"/>
                <a:sym typeface="Arial"/>
              </a:rPr>
              <a:t>, </a:t>
            </a:r>
            <a:r>
              <a:rPr lang="en-GB" sz="2800" dirty="0" err="1">
                <a:solidFill>
                  <a:srgbClr val="00B050"/>
                </a:solidFill>
                <a:latin typeface="Arial"/>
                <a:ea typeface="Arial"/>
                <a:cs typeface="Arial"/>
                <a:sym typeface="Arial"/>
              </a:rPr>
              <a:t>Marvel:DarkHorseComics</a:t>
            </a:r>
            <a:r>
              <a:rPr lang="en-GB" sz="2800" dirty="0">
                <a:solidFill>
                  <a:schemeClr val="dk1"/>
                </a:solidFill>
                <a:latin typeface="Arial"/>
                <a:ea typeface="Arial"/>
                <a:cs typeface="Arial"/>
                <a:sym typeface="Arial"/>
              </a:rPr>
              <a:t>)</a:t>
            </a:r>
            <a:endParaRPr sz="2800" dirty="0"/>
          </a:p>
        </p:txBody>
      </p:sp>
      <p:grpSp>
        <p:nvGrpSpPr>
          <p:cNvPr id="4" name="Group 3">
            <a:extLst>
              <a:ext uri="{FF2B5EF4-FFF2-40B4-BE49-F238E27FC236}">
                <a16:creationId xmlns:a16="http://schemas.microsoft.com/office/drawing/2014/main" id="{8606D6F8-6FAC-4D9E-9A69-C0F237B5875B}"/>
              </a:ext>
              <a:ext uri="{C183D7F6-B498-43B3-948B-1728B52AA6E4}">
                <adec:decorative xmlns:adec="http://schemas.microsoft.com/office/drawing/2017/decorative" val="1"/>
              </a:ext>
            </a:extLst>
          </p:cNvPr>
          <p:cNvGrpSpPr/>
          <p:nvPr/>
        </p:nvGrpSpPr>
        <p:grpSpPr>
          <a:xfrm>
            <a:off x="235150" y="2463287"/>
            <a:ext cx="5765656" cy="2102983"/>
            <a:chOff x="169161" y="2463282"/>
            <a:chExt cx="5765656" cy="2102983"/>
          </a:xfrm>
        </p:grpSpPr>
        <p:graphicFrame>
          <p:nvGraphicFramePr>
            <p:cNvPr id="115" name="Google Shape;115;p8"/>
            <p:cNvGraphicFramePr/>
            <p:nvPr>
              <p:extLst>
                <p:ext uri="{D42A27DB-BD31-4B8C-83A1-F6EECF244321}">
                  <p14:modId xmlns:p14="http://schemas.microsoft.com/office/powerpoint/2010/main" val="1239212019"/>
                </p:ext>
              </p:extLst>
            </p:nvPr>
          </p:nvGraphicFramePr>
          <p:xfrm>
            <a:off x="169161" y="2594248"/>
            <a:ext cx="5672350" cy="1798350"/>
          </p:xfrm>
          <a:graphic>
            <a:graphicData uri="http://schemas.openxmlformats.org/drawingml/2006/table">
              <a:tbl>
                <a:tblPr firstRow="1" bandRow="1">
                  <a:noFill/>
                  <a:tableStyleId>{F1F18274-C4EE-41D9-A325-961ADA7DF203}</a:tableStyleId>
                </a:tblPr>
                <a:tblGrid>
                  <a:gridCol w="1098225">
                    <a:extLst>
                      <a:ext uri="{9D8B030D-6E8A-4147-A177-3AD203B41FA5}">
                        <a16:colId xmlns:a16="http://schemas.microsoft.com/office/drawing/2014/main" val="20000"/>
                      </a:ext>
                    </a:extLst>
                  </a:gridCol>
                  <a:gridCol w="1296150">
                    <a:extLst>
                      <a:ext uri="{9D8B030D-6E8A-4147-A177-3AD203B41FA5}">
                        <a16:colId xmlns:a16="http://schemas.microsoft.com/office/drawing/2014/main" val="20001"/>
                      </a:ext>
                    </a:extLst>
                  </a:gridCol>
                  <a:gridCol w="1405775">
                    <a:extLst>
                      <a:ext uri="{9D8B030D-6E8A-4147-A177-3AD203B41FA5}">
                        <a16:colId xmlns:a16="http://schemas.microsoft.com/office/drawing/2014/main" val="20002"/>
                      </a:ext>
                    </a:extLst>
                  </a:gridCol>
                  <a:gridCol w="1872200">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solidFill>
                              <a:schemeClr val="dk1"/>
                            </a:solidFill>
                          </a:rPr>
                          <a:t>Marvel</a:t>
                        </a:r>
                        <a:endParaRPr sz="2000">
                          <a:solidFill>
                            <a:schemeClr val="dk1"/>
                          </a:solidFill>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solidFill>
                              <a:schemeClr val="dk1"/>
                            </a:solidFill>
                          </a:rPr>
                          <a:t>DC Comics </a:t>
                        </a:r>
                        <a:endParaRPr sz="2000">
                          <a:solidFill>
                            <a:schemeClr val="dk1"/>
                          </a:solidFill>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solidFill>
                              <a:schemeClr val="dk1"/>
                            </a:solidFill>
                          </a:rPr>
                          <a:t>Dark Horse Comics</a:t>
                        </a:r>
                        <a:endParaRPr/>
                      </a:p>
                    </a:txBody>
                    <a:tcPr marL="91450" marR="91450" marT="45725" marB="45725">
                      <a:solidFill>
                        <a:srgbClr val="FDE9D8">
                          <a:alpha val="83921"/>
                        </a:srgbClr>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t> Ant-Man</a:t>
                        </a:r>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t>Green Arrow</a:t>
                        </a:r>
                        <a:endParaRPr sz="2000"/>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dirty="0" err="1"/>
                          <a:t>Hellboy</a:t>
                        </a:r>
                        <a:endParaRPr sz="2000" dirty="0"/>
                      </a:p>
                    </a:txBody>
                    <a:tcPr marL="91450" marR="91450" marT="45725" marB="45725">
                      <a:solidFill>
                        <a:srgbClr val="FDE9D8">
                          <a:alpha val="83921"/>
                        </a:srgbClr>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t>Zatanna</a:t>
                        </a:r>
                        <a:endParaRPr sz="2000"/>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alpha val="83921"/>
                        </a:srgbClr>
                      </a:solidFill>
                    </a:tcPr>
                  </a:tc>
                  <a:extLst>
                    <a:ext uri="{0D108BD9-81ED-4DB2-BD59-A6C34878D82A}">
                      <a16:rowId xmlns:a16="http://schemas.microsoft.com/office/drawing/2014/main" val="10002"/>
                    </a:ext>
                  </a:extLst>
                </a:tr>
              </a:tbl>
            </a:graphicData>
          </a:graphic>
        </p:graphicFrame>
        <p:sp>
          <p:nvSpPr>
            <p:cNvPr id="2" name="Rectangle: Rounded Corners 1">
              <a:extLst>
                <a:ext uri="{FF2B5EF4-FFF2-40B4-BE49-F238E27FC236}">
                  <a16:creationId xmlns:a16="http://schemas.microsoft.com/office/drawing/2014/main" id="{7D823115-7832-46C5-A6DF-8C3BA18192C8}"/>
                </a:ext>
              </a:extLst>
            </p:cNvPr>
            <p:cNvSpPr/>
            <p:nvPr/>
          </p:nvSpPr>
          <p:spPr>
            <a:xfrm>
              <a:off x="1268963" y="2594248"/>
              <a:ext cx="4572548" cy="662136"/>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3C1C792C-6175-45A0-AB2C-4CEECBFF6D59}"/>
                </a:ext>
              </a:extLst>
            </p:cNvPr>
            <p:cNvSpPr/>
            <p:nvPr/>
          </p:nvSpPr>
          <p:spPr>
            <a:xfrm>
              <a:off x="1272072" y="3297160"/>
              <a:ext cx="4569439" cy="1095437"/>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C77EBB68-F177-4B69-9A64-F02A17E74B7E}"/>
                </a:ext>
              </a:extLst>
            </p:cNvPr>
            <p:cNvSpPr/>
            <p:nvPr/>
          </p:nvSpPr>
          <p:spPr>
            <a:xfrm>
              <a:off x="1175657" y="2463282"/>
              <a:ext cx="1408923" cy="2099877"/>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Rounded Corners 18">
              <a:extLst>
                <a:ext uri="{FF2B5EF4-FFF2-40B4-BE49-F238E27FC236}">
                  <a16:creationId xmlns:a16="http://schemas.microsoft.com/office/drawing/2014/main" id="{84195D2E-1F25-49E9-858C-ED75DE720A78}"/>
                </a:ext>
              </a:extLst>
            </p:cNvPr>
            <p:cNvSpPr/>
            <p:nvPr/>
          </p:nvSpPr>
          <p:spPr>
            <a:xfrm>
              <a:off x="3959295" y="2466388"/>
              <a:ext cx="1975522" cy="2099877"/>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235150" y="341441"/>
            <a:ext cx="11179800"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err="1"/>
              <a:t>g</a:t>
            </a:r>
            <a:r>
              <a:rPr lang="en-GB" sz="4800" dirty="0" err="1">
                <a:latin typeface="Arial"/>
                <a:ea typeface="Arial"/>
                <a:cs typeface="Arial"/>
                <a:sym typeface="Arial"/>
              </a:rPr>
              <a:t>athered_heros</a:t>
            </a:r>
            <a:r>
              <a:rPr lang="en-GB" sz="4800" dirty="0">
                <a:latin typeface="Arial"/>
                <a:ea typeface="Arial"/>
                <a:cs typeface="Arial"/>
                <a:sym typeface="Arial"/>
              </a:rPr>
              <a:t> looks like</a:t>
            </a:r>
            <a:endParaRPr sz="4800" dirty="0">
              <a:latin typeface="Arial"/>
              <a:ea typeface="Arial"/>
              <a:cs typeface="Arial"/>
              <a:sym typeface="Arial"/>
            </a:endParaRPr>
          </a:p>
        </p:txBody>
      </p:sp>
      <p:sp>
        <p:nvSpPr>
          <p:cNvPr id="116" name="Google Shape;116;p8"/>
          <p:cNvSpPr txBox="1"/>
          <p:nvPr/>
        </p:nvSpPr>
        <p:spPr>
          <a:xfrm>
            <a:off x="330150" y="1340775"/>
            <a:ext cx="1108470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dirty="0" err="1">
                <a:solidFill>
                  <a:schemeClr val="dk1"/>
                </a:solidFill>
                <a:latin typeface="Arial"/>
                <a:ea typeface="Arial"/>
                <a:cs typeface="Arial"/>
                <a:sym typeface="Arial"/>
              </a:rPr>
              <a:t>gathered_heros</a:t>
            </a:r>
            <a:r>
              <a:rPr lang="en-GB" sz="2800" dirty="0">
                <a:solidFill>
                  <a:schemeClr val="dk1"/>
                </a:solidFill>
                <a:latin typeface="Arial"/>
                <a:ea typeface="Arial"/>
                <a:cs typeface="Arial"/>
                <a:sym typeface="Arial"/>
              </a:rPr>
              <a:t> &lt;- heroes %&gt;% </a:t>
            </a:r>
          </a:p>
          <a:p>
            <a:pPr marL="0" marR="0" lvl="0" indent="0" algn="l" rtl="0">
              <a:spcBef>
                <a:spcPts val="0"/>
              </a:spcBef>
              <a:spcAft>
                <a:spcPts val="0"/>
              </a:spcAft>
              <a:buNone/>
            </a:pPr>
            <a:r>
              <a:rPr lang="en-GB" sz="2800" dirty="0">
                <a:solidFill>
                  <a:schemeClr val="dk1"/>
                </a:solidFill>
              </a:rPr>
              <a:t>	</a:t>
            </a:r>
            <a:r>
              <a:rPr lang="en-GB" sz="2800" dirty="0">
                <a:solidFill>
                  <a:schemeClr val="dk1"/>
                </a:solidFill>
                <a:latin typeface="Arial"/>
                <a:ea typeface="Arial"/>
                <a:cs typeface="Arial"/>
                <a:sym typeface="Arial"/>
              </a:rPr>
              <a:t>gather(</a:t>
            </a:r>
            <a:r>
              <a:rPr lang="en-GB" sz="2800" dirty="0">
                <a:solidFill>
                  <a:srgbClr val="0070C0"/>
                </a:solidFill>
                <a:latin typeface="Arial"/>
                <a:ea typeface="Arial"/>
                <a:cs typeface="Arial"/>
                <a:sym typeface="Arial"/>
              </a:rPr>
              <a:t>Universe</a:t>
            </a:r>
            <a:r>
              <a:rPr lang="en-GB" sz="2800" dirty="0">
                <a:solidFill>
                  <a:schemeClr val="dk1"/>
                </a:solidFill>
                <a:latin typeface="Arial"/>
                <a:ea typeface="Arial"/>
                <a:cs typeface="Arial"/>
                <a:sym typeface="Arial"/>
              </a:rPr>
              <a:t>, </a:t>
            </a:r>
            <a:r>
              <a:rPr lang="en-GB" sz="2800" dirty="0">
                <a:solidFill>
                  <a:srgbClr val="7030A0"/>
                </a:solidFill>
                <a:latin typeface="Arial"/>
                <a:ea typeface="Arial"/>
                <a:cs typeface="Arial"/>
                <a:sym typeface="Arial"/>
              </a:rPr>
              <a:t>Name</a:t>
            </a:r>
            <a:r>
              <a:rPr lang="en-GB" sz="2800" dirty="0">
                <a:solidFill>
                  <a:schemeClr val="dk1"/>
                </a:solidFill>
                <a:latin typeface="Arial"/>
                <a:ea typeface="Arial"/>
                <a:cs typeface="Arial"/>
                <a:sym typeface="Arial"/>
              </a:rPr>
              <a:t>, </a:t>
            </a:r>
            <a:r>
              <a:rPr lang="en-GB" sz="2800" dirty="0" err="1">
                <a:solidFill>
                  <a:srgbClr val="00B050"/>
                </a:solidFill>
                <a:latin typeface="Arial"/>
                <a:ea typeface="Arial"/>
                <a:cs typeface="Arial"/>
                <a:sym typeface="Arial"/>
              </a:rPr>
              <a:t>Marvel:DarkHorseComics</a:t>
            </a:r>
            <a:r>
              <a:rPr lang="en-GB" sz="2800" dirty="0">
                <a:solidFill>
                  <a:schemeClr val="dk1"/>
                </a:solidFill>
                <a:latin typeface="Arial"/>
                <a:ea typeface="Arial"/>
                <a:cs typeface="Arial"/>
                <a:sym typeface="Arial"/>
              </a:rPr>
              <a:t>)</a:t>
            </a:r>
            <a:endParaRPr sz="2800" dirty="0"/>
          </a:p>
        </p:txBody>
      </p:sp>
      <p:grpSp>
        <p:nvGrpSpPr>
          <p:cNvPr id="5" name="Group 4">
            <a:extLst>
              <a:ext uri="{FF2B5EF4-FFF2-40B4-BE49-F238E27FC236}">
                <a16:creationId xmlns:a16="http://schemas.microsoft.com/office/drawing/2014/main" id="{B6202320-D1D5-4BA5-8E51-2BA95464F410}"/>
              </a:ext>
              <a:ext uri="{C183D7F6-B498-43B3-948B-1728B52AA6E4}">
                <adec:decorative xmlns:adec="http://schemas.microsoft.com/office/drawing/2017/decorative" val="1"/>
              </a:ext>
            </a:extLst>
          </p:cNvPr>
          <p:cNvGrpSpPr/>
          <p:nvPr/>
        </p:nvGrpSpPr>
        <p:grpSpPr>
          <a:xfrm>
            <a:off x="6159053" y="2423305"/>
            <a:ext cx="4977475" cy="3030440"/>
            <a:chOff x="6159053" y="2423305"/>
            <a:chExt cx="4977475" cy="3030440"/>
          </a:xfrm>
        </p:grpSpPr>
        <p:graphicFrame>
          <p:nvGraphicFramePr>
            <p:cNvPr id="13" name="Google Shape;105;p7">
              <a:extLst>
                <a:ext uri="{FF2B5EF4-FFF2-40B4-BE49-F238E27FC236}">
                  <a16:creationId xmlns:a16="http://schemas.microsoft.com/office/drawing/2014/main" id="{E26F20D3-2A18-4790-ACD0-A0EC74ABF76F}"/>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58719705"/>
                </p:ext>
              </p:extLst>
            </p:nvPr>
          </p:nvGraphicFramePr>
          <p:xfrm>
            <a:off x="6159053" y="2548948"/>
            <a:ext cx="4977475" cy="2773750"/>
          </p:xfrm>
          <a:graphic>
            <a:graphicData uri="http://schemas.openxmlformats.org/drawingml/2006/table">
              <a:tbl>
                <a:tblPr firstRow="1" bandRow="1">
                  <a:noFill/>
                  <a:tableStyleId>{F1F18274-C4EE-41D9-A325-961ADA7DF203}</a:tableStyleId>
                </a:tblPr>
                <a:tblGrid>
                  <a:gridCol w="1233600">
                    <a:extLst>
                      <a:ext uri="{9D8B030D-6E8A-4147-A177-3AD203B41FA5}">
                        <a16:colId xmlns:a16="http://schemas.microsoft.com/office/drawing/2014/main" val="20000"/>
                      </a:ext>
                    </a:extLst>
                  </a:gridCol>
                  <a:gridCol w="2178800">
                    <a:extLst>
                      <a:ext uri="{9D8B030D-6E8A-4147-A177-3AD203B41FA5}">
                        <a16:colId xmlns:a16="http://schemas.microsoft.com/office/drawing/2014/main" val="20001"/>
                      </a:ext>
                    </a:extLst>
                  </a:gridCol>
                  <a:gridCol w="1565075">
                    <a:extLst>
                      <a:ext uri="{9D8B030D-6E8A-4147-A177-3AD203B41FA5}">
                        <a16:colId xmlns:a16="http://schemas.microsoft.com/office/drawing/2014/main" val="20002"/>
                      </a:ext>
                    </a:extLst>
                  </a:gridCol>
                </a:tblGrid>
                <a:tr h="154825">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Marvel</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2000" dirty="0"/>
                          <a:t>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Dark Horse Comics</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14" name="Rectangle: Rounded Corners 13">
              <a:extLst>
                <a:ext uri="{FF2B5EF4-FFF2-40B4-BE49-F238E27FC236}">
                  <a16:creationId xmlns:a16="http://schemas.microsoft.com/office/drawing/2014/main" id="{77A4A438-0F2C-460A-9BA0-778F164E7B77}"/>
                </a:ext>
              </a:extLst>
            </p:cNvPr>
            <p:cNvSpPr/>
            <p:nvPr/>
          </p:nvSpPr>
          <p:spPr>
            <a:xfrm>
              <a:off x="7425682" y="2450477"/>
              <a:ext cx="2083608" cy="3003268"/>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9D0915AC-2DD7-4FB6-A940-1BD7E8959CB0}"/>
                </a:ext>
              </a:extLst>
            </p:cNvPr>
            <p:cNvSpPr/>
            <p:nvPr/>
          </p:nvSpPr>
          <p:spPr>
            <a:xfrm>
              <a:off x="9515042" y="2423305"/>
              <a:ext cx="1621486" cy="300326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1188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a:t>What crime data are we using today?</a:t>
            </a:r>
            <a:endParaRPr sz="4800" dirty="0"/>
          </a:p>
        </p:txBody>
      </p:sp>
      <p:sp>
        <p:nvSpPr>
          <p:cNvPr id="57" name="Google Shape;57;p3"/>
          <p:cNvSpPr txBox="1">
            <a:spLocks noGrp="1"/>
          </p:cNvSpPr>
          <p:nvPr>
            <p:ph type="body" idx="1"/>
          </p:nvPr>
        </p:nvSpPr>
        <p:spPr>
          <a:xfrm>
            <a:off x="380300" y="1491059"/>
            <a:ext cx="10972800" cy="5141100"/>
          </a:xfrm>
          <a:prstGeom prst="rect">
            <a:avLst/>
          </a:prstGeom>
          <a:noFill/>
          <a:ln>
            <a:noFill/>
          </a:ln>
        </p:spPr>
        <p:txBody>
          <a:bodyPr spcFirstLastPara="1" wrap="square" lIns="91425" tIns="45700" rIns="91425" bIns="45700" anchor="t" anchorCtr="0">
            <a:noAutofit/>
          </a:bodyPr>
          <a:lstStyle/>
          <a:p>
            <a:pPr marL="241300" marR="215900" lvl="0" indent="-228600">
              <a:lnSpc>
                <a:spcPct val="126250"/>
              </a:lnSpc>
              <a:spcBef>
                <a:spcPts val="0"/>
              </a:spcBef>
            </a:pPr>
            <a:r>
              <a:rPr lang="en-GB" sz="2800" b="1" dirty="0"/>
              <a:t>British Crime Survey 2007-2008</a:t>
            </a:r>
            <a:r>
              <a:rPr lang="en-GB" sz="2800" dirty="0"/>
              <a:t>: Unrestricted Access Teaching Dataset from UKDS</a:t>
            </a:r>
          </a:p>
          <a:p>
            <a:pPr marL="241300" marR="215900" lvl="0" indent="-228600">
              <a:lnSpc>
                <a:spcPct val="126250"/>
              </a:lnSpc>
              <a:spcBef>
                <a:spcPts val="0"/>
              </a:spcBef>
            </a:pPr>
            <a:r>
              <a:rPr lang="en-GB" sz="2800" dirty="0"/>
              <a:t>Jackson, L. (2015). </a:t>
            </a:r>
            <a:r>
              <a:rPr lang="en-GB" sz="2800" b="1" dirty="0"/>
              <a:t>Criminal justice statistics and sexual offences</a:t>
            </a:r>
            <a:r>
              <a:rPr lang="en-GB" sz="2800" dirty="0"/>
              <a:t> (England and Wales) 1918-1970 from UKDS</a:t>
            </a:r>
          </a:p>
          <a:p>
            <a:pPr marL="241300" marR="215900" lvl="0" indent="-228600">
              <a:lnSpc>
                <a:spcPct val="126250"/>
              </a:lnSpc>
              <a:spcBef>
                <a:spcPts val="0"/>
              </a:spcBef>
            </a:pPr>
            <a:r>
              <a:rPr lang="en-GB" sz="2800" dirty="0"/>
              <a:t>ONS. (2015). </a:t>
            </a:r>
            <a:r>
              <a:rPr lang="en-GB" sz="2800" b="1" dirty="0"/>
              <a:t>UK Population Estimates</a:t>
            </a:r>
            <a:r>
              <a:rPr lang="en-GB" sz="2800" dirty="0"/>
              <a:t> 1851 to 2014 Release date: Reference number: 004356 from ONS</a:t>
            </a:r>
          </a:p>
          <a:p>
            <a:pPr marL="241300" marR="215900" lvl="0" indent="-228600">
              <a:lnSpc>
                <a:spcPct val="126250"/>
              </a:lnSpc>
              <a:spcBef>
                <a:spcPts val="0"/>
              </a:spcBef>
            </a:pPr>
            <a:r>
              <a:rPr lang="en-GB" sz="2800" dirty="0"/>
              <a:t>National Statistics. (2021). </a:t>
            </a:r>
            <a:r>
              <a:rPr lang="en-GB" sz="2800" b="1" dirty="0"/>
              <a:t>Seizures of drugs in England and Wales</a:t>
            </a:r>
            <a:r>
              <a:rPr lang="en-GB" sz="2800" dirty="0"/>
              <a:t>, financial year ending 2020: data tables</a:t>
            </a:r>
          </a:p>
        </p:txBody>
      </p:sp>
    </p:spTree>
    <p:extLst>
      <p:ext uri="{BB962C8B-B14F-4D97-AF65-F5344CB8AC3E}">
        <p14:creationId xmlns:p14="http://schemas.microsoft.com/office/powerpoint/2010/main" val="73130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235150" y="372200"/>
            <a:ext cx="11256900"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spread() – turns long data into wide data</a:t>
            </a:r>
            <a:endParaRPr sz="4800" dirty="0">
              <a:latin typeface="Arial"/>
              <a:ea typeface="Arial"/>
              <a:cs typeface="Arial"/>
              <a:sym typeface="Arial"/>
            </a:endParaRPr>
          </a:p>
        </p:txBody>
      </p:sp>
      <p:grpSp>
        <p:nvGrpSpPr>
          <p:cNvPr id="2" name="Group 1">
            <a:extLst>
              <a:ext uri="{FF2B5EF4-FFF2-40B4-BE49-F238E27FC236}">
                <a16:creationId xmlns:a16="http://schemas.microsoft.com/office/drawing/2014/main" id="{238C8842-C471-4F26-8EB8-6E6A6D0DB07B}"/>
              </a:ext>
              <a:ext uri="{C183D7F6-B498-43B3-948B-1728B52AA6E4}">
                <adec:decorative xmlns:adec="http://schemas.microsoft.com/office/drawing/2017/decorative" val="1"/>
              </a:ext>
            </a:extLst>
          </p:cNvPr>
          <p:cNvGrpSpPr/>
          <p:nvPr/>
        </p:nvGrpSpPr>
        <p:grpSpPr>
          <a:xfrm>
            <a:off x="245361" y="2670448"/>
            <a:ext cx="5672350" cy="2380201"/>
            <a:chOff x="245361" y="2670448"/>
            <a:chExt cx="5672350" cy="2380201"/>
          </a:xfrm>
        </p:grpSpPr>
        <p:graphicFrame>
          <p:nvGraphicFramePr>
            <p:cNvPr id="106" name="Google Shape;106;p7"/>
            <p:cNvGraphicFramePr/>
            <p:nvPr/>
          </p:nvGraphicFramePr>
          <p:xfrm>
            <a:off x="245361" y="2670448"/>
            <a:ext cx="5672350" cy="1798350"/>
          </p:xfrm>
          <a:graphic>
            <a:graphicData uri="http://schemas.openxmlformats.org/drawingml/2006/table">
              <a:tbl>
                <a:tblPr firstRow="1" bandRow="1">
                  <a:noFill/>
                  <a:tableStyleId>{F1F18274-C4EE-41D9-A325-961ADA7DF203}</a:tableStyleId>
                </a:tblPr>
                <a:tblGrid>
                  <a:gridCol w="1082750">
                    <a:extLst>
                      <a:ext uri="{9D8B030D-6E8A-4147-A177-3AD203B41FA5}">
                        <a16:colId xmlns:a16="http://schemas.microsoft.com/office/drawing/2014/main" val="20000"/>
                      </a:ext>
                    </a:extLst>
                  </a:gridCol>
                  <a:gridCol w="1152325">
                    <a:extLst>
                      <a:ext uri="{9D8B030D-6E8A-4147-A177-3AD203B41FA5}">
                        <a16:colId xmlns:a16="http://schemas.microsoft.com/office/drawing/2014/main" val="20001"/>
                      </a:ext>
                    </a:extLst>
                  </a:gridCol>
                  <a:gridCol w="1565075">
                    <a:extLst>
                      <a:ext uri="{9D8B030D-6E8A-4147-A177-3AD203B41FA5}">
                        <a16:colId xmlns:a16="http://schemas.microsoft.com/office/drawing/2014/main" val="20002"/>
                      </a:ext>
                    </a:extLst>
                  </a:gridCol>
                  <a:gridCol w="1872200">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dirty="0">
                            <a:solidFill>
                              <a:schemeClr val="dk1"/>
                            </a:solidFill>
                          </a:rPr>
                          <a:t>Marvel</a:t>
                        </a:r>
                        <a:endParaRPr sz="2000" dirty="0">
                          <a:solidFill>
                            <a:schemeClr val="dk1"/>
                          </a:solidFill>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solidFill>
                              <a:schemeClr val="dk1"/>
                            </a:solidFill>
                          </a:rPr>
                          <a:t>DC Comics </a:t>
                        </a:r>
                        <a:endParaRPr sz="2000">
                          <a:solidFill>
                            <a:schemeClr val="dk1"/>
                          </a:solidFill>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solidFill>
                              <a:schemeClr val="dk1"/>
                            </a:solidFill>
                          </a:rPr>
                          <a:t>Dark Horse Comics</a:t>
                        </a:r>
                        <a:endParaRPr/>
                      </a:p>
                    </a:txBody>
                    <a:tcPr marL="91450" marR="91450" marT="45725" marB="45725">
                      <a:solidFill>
                        <a:srgbClr val="FDE9D8">
                          <a:alpha val="83920"/>
                        </a:srgbClr>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 Ant-Man</a:t>
                        </a:r>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Green Arrow</a:t>
                        </a:r>
                        <a:endParaRPr sz="2000"/>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alpha val="83920"/>
                        </a:srgbClr>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a:t>Zatanna</a:t>
                        </a:r>
                        <a:endParaRPr sz="2000"/>
                      </a:p>
                    </a:txBody>
                    <a:tcPr marL="91450" marR="91450" marT="45725" marB="45725">
                      <a:solidFill>
                        <a:srgbClr val="FDE9D8">
                          <a:alpha val="83920"/>
                        </a:srgbClr>
                      </a:solidFill>
                    </a:tcPr>
                  </a:tc>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alpha val="83920"/>
                        </a:srgbClr>
                      </a:solidFill>
                    </a:tcPr>
                  </a:tc>
                  <a:extLst>
                    <a:ext uri="{0D108BD9-81ED-4DB2-BD59-A6C34878D82A}">
                      <a16:rowId xmlns:a16="http://schemas.microsoft.com/office/drawing/2014/main" val="10002"/>
                    </a:ext>
                  </a:extLst>
                </a:tr>
              </a:tbl>
            </a:graphicData>
          </a:graphic>
        </p:graphicFrame>
        <p:sp>
          <p:nvSpPr>
            <p:cNvPr id="7" name="Google Shape;104;p7">
              <a:extLst>
                <a:ext uri="{FF2B5EF4-FFF2-40B4-BE49-F238E27FC236}">
                  <a16:creationId xmlns:a16="http://schemas.microsoft.com/office/drawing/2014/main" id="{F8F09BC2-CEFB-4FDB-9A0B-7B48DA3C5470}"/>
                </a:ext>
              </a:extLst>
            </p:cNvPr>
            <p:cNvSpPr txBox="1"/>
            <p:nvPr/>
          </p:nvSpPr>
          <p:spPr>
            <a:xfrm>
              <a:off x="2255367" y="4465949"/>
              <a:ext cx="103834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chemeClr val="dk1"/>
                  </a:solidFill>
                  <a:sym typeface="Arial"/>
                </a:rPr>
                <a:t>wide</a:t>
              </a:r>
              <a:endParaRPr sz="2800" dirty="0"/>
            </a:p>
          </p:txBody>
        </p:sp>
      </p:grpSp>
      <p:grpSp>
        <p:nvGrpSpPr>
          <p:cNvPr id="3" name="Group 2">
            <a:extLst>
              <a:ext uri="{FF2B5EF4-FFF2-40B4-BE49-F238E27FC236}">
                <a16:creationId xmlns:a16="http://schemas.microsoft.com/office/drawing/2014/main" id="{0635A19D-8482-4D70-A46D-AB4C2A7FB315}"/>
              </a:ext>
              <a:ext uri="{C183D7F6-B498-43B3-948B-1728B52AA6E4}">
                <adec:decorative xmlns:adec="http://schemas.microsoft.com/office/drawing/2017/decorative" val="1"/>
              </a:ext>
            </a:extLst>
          </p:cNvPr>
          <p:cNvGrpSpPr/>
          <p:nvPr/>
        </p:nvGrpSpPr>
        <p:grpSpPr>
          <a:xfrm>
            <a:off x="6159053" y="2298576"/>
            <a:ext cx="4977475" cy="3334732"/>
            <a:chOff x="6159053" y="2298576"/>
            <a:chExt cx="4977475" cy="3334732"/>
          </a:xfrm>
        </p:grpSpPr>
        <p:graphicFrame>
          <p:nvGraphicFramePr>
            <p:cNvPr id="105" name="Google Shape;105;p7"/>
            <p:cNvGraphicFramePr/>
            <p:nvPr/>
          </p:nvGraphicFramePr>
          <p:xfrm>
            <a:off x="6159053" y="2298576"/>
            <a:ext cx="4977475" cy="2773750"/>
          </p:xfrm>
          <a:graphic>
            <a:graphicData uri="http://schemas.openxmlformats.org/drawingml/2006/table">
              <a:tbl>
                <a:tblPr firstRow="1" bandRow="1">
                  <a:noFill/>
                  <a:tableStyleId>{F1F18274-C4EE-41D9-A325-961ADA7DF203}</a:tableStyleId>
                </a:tblPr>
                <a:tblGrid>
                  <a:gridCol w="1233600">
                    <a:extLst>
                      <a:ext uri="{9D8B030D-6E8A-4147-A177-3AD203B41FA5}">
                        <a16:colId xmlns:a16="http://schemas.microsoft.com/office/drawing/2014/main" val="20000"/>
                      </a:ext>
                    </a:extLst>
                  </a:gridCol>
                  <a:gridCol w="2178800">
                    <a:extLst>
                      <a:ext uri="{9D8B030D-6E8A-4147-A177-3AD203B41FA5}">
                        <a16:colId xmlns:a16="http://schemas.microsoft.com/office/drawing/2014/main" val="20001"/>
                      </a:ext>
                    </a:extLst>
                  </a:gridCol>
                  <a:gridCol w="1565075">
                    <a:extLst>
                      <a:ext uri="{9D8B030D-6E8A-4147-A177-3AD203B41FA5}">
                        <a16:colId xmlns:a16="http://schemas.microsoft.com/office/drawing/2014/main" val="20002"/>
                      </a:ext>
                    </a:extLst>
                  </a:gridCol>
                </a:tblGrid>
                <a:tr h="154825">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Marvel</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Dark Horse Comics</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8" name="Google Shape;104;p7">
              <a:extLst>
                <a:ext uri="{FF2B5EF4-FFF2-40B4-BE49-F238E27FC236}">
                  <a16:creationId xmlns:a16="http://schemas.microsoft.com/office/drawing/2014/main" id="{CA8391E2-F4F8-4876-925C-0F83D631F5C2}"/>
                </a:ext>
              </a:extLst>
            </p:cNvPr>
            <p:cNvSpPr txBox="1"/>
            <p:nvPr/>
          </p:nvSpPr>
          <p:spPr>
            <a:xfrm>
              <a:off x="8128620" y="5048608"/>
              <a:ext cx="103834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chemeClr val="dk1"/>
                  </a:solidFill>
                  <a:sym typeface="Arial"/>
                </a:rPr>
                <a:t>long</a:t>
              </a:r>
              <a:endParaRPr sz="2800" dirty="0"/>
            </a:p>
          </p:txBody>
        </p:sp>
      </p:grpSp>
    </p:spTree>
    <p:extLst>
      <p:ext uri="{BB962C8B-B14F-4D97-AF65-F5344CB8AC3E}">
        <p14:creationId xmlns:p14="http://schemas.microsoft.com/office/powerpoint/2010/main" val="122365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235150" y="341441"/>
            <a:ext cx="11179800"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t>spread</a:t>
            </a:r>
            <a:r>
              <a:rPr lang="en-GB" sz="4800" dirty="0">
                <a:latin typeface="Arial"/>
                <a:ea typeface="Arial"/>
                <a:cs typeface="Arial"/>
                <a:sym typeface="Arial"/>
              </a:rPr>
              <a:t>() – how to write the formula</a:t>
            </a:r>
            <a:endParaRPr sz="4800" dirty="0">
              <a:latin typeface="Arial"/>
              <a:ea typeface="Arial"/>
              <a:cs typeface="Arial"/>
              <a:sym typeface="Arial"/>
            </a:endParaRPr>
          </a:p>
        </p:txBody>
      </p:sp>
      <p:sp>
        <p:nvSpPr>
          <p:cNvPr id="116" name="Google Shape;116;p8"/>
          <p:cNvSpPr txBox="1"/>
          <p:nvPr/>
        </p:nvSpPr>
        <p:spPr>
          <a:xfrm>
            <a:off x="330150" y="1340775"/>
            <a:ext cx="1108470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dirty="0" err="1">
                <a:solidFill>
                  <a:schemeClr val="dk1"/>
                </a:solidFill>
                <a:latin typeface="Arial"/>
                <a:ea typeface="Arial"/>
                <a:cs typeface="Arial"/>
                <a:sym typeface="Arial"/>
              </a:rPr>
              <a:t>spread_heros</a:t>
            </a:r>
            <a:r>
              <a:rPr lang="en-GB" sz="2800" dirty="0">
                <a:solidFill>
                  <a:schemeClr val="dk1"/>
                </a:solidFill>
                <a:latin typeface="Arial"/>
                <a:ea typeface="Arial"/>
                <a:cs typeface="Arial"/>
                <a:sym typeface="Arial"/>
              </a:rPr>
              <a:t> &lt;- </a:t>
            </a:r>
            <a:r>
              <a:rPr lang="en-GB" sz="2800" dirty="0" err="1">
                <a:solidFill>
                  <a:schemeClr val="dk1"/>
                </a:solidFill>
                <a:latin typeface="Arial"/>
                <a:ea typeface="Arial"/>
                <a:cs typeface="Arial"/>
                <a:sym typeface="Arial"/>
              </a:rPr>
              <a:t>gathered_heroes</a:t>
            </a:r>
            <a:r>
              <a:rPr lang="en-GB" sz="2800" dirty="0">
                <a:solidFill>
                  <a:schemeClr val="dk1"/>
                </a:solidFill>
                <a:latin typeface="Arial"/>
                <a:ea typeface="Arial"/>
                <a:cs typeface="Arial"/>
                <a:sym typeface="Arial"/>
              </a:rPr>
              <a:t> %&gt;% </a:t>
            </a:r>
          </a:p>
          <a:p>
            <a:r>
              <a:rPr lang="en-GB" sz="2800" dirty="0">
                <a:solidFill>
                  <a:schemeClr val="dk1"/>
                </a:solidFill>
              </a:rPr>
              <a:t>	</a:t>
            </a:r>
            <a:r>
              <a:rPr lang="en-GB" sz="2800" dirty="0">
                <a:solidFill>
                  <a:schemeClr val="dk1"/>
                </a:solidFill>
                <a:latin typeface="Arial"/>
                <a:ea typeface="Arial"/>
                <a:cs typeface="Arial"/>
                <a:sym typeface="Arial"/>
              </a:rPr>
              <a:t>spread(</a:t>
            </a:r>
            <a:r>
              <a:rPr lang="en-GB" sz="2800" dirty="0">
                <a:solidFill>
                  <a:srgbClr val="0070C0"/>
                </a:solidFill>
                <a:latin typeface="Arial"/>
                <a:ea typeface="Arial"/>
                <a:cs typeface="Arial"/>
                <a:sym typeface="Arial"/>
              </a:rPr>
              <a:t>Universe</a:t>
            </a:r>
            <a:r>
              <a:rPr lang="en-GB" sz="2800" dirty="0">
                <a:solidFill>
                  <a:schemeClr val="dk1"/>
                </a:solidFill>
                <a:latin typeface="Arial"/>
                <a:ea typeface="Arial"/>
                <a:cs typeface="Arial"/>
                <a:sym typeface="Arial"/>
              </a:rPr>
              <a:t>, </a:t>
            </a:r>
            <a:r>
              <a:rPr lang="en-GB" sz="2800" dirty="0">
                <a:solidFill>
                  <a:srgbClr val="7030A0"/>
                </a:solidFill>
                <a:latin typeface="Arial"/>
                <a:ea typeface="Arial"/>
                <a:cs typeface="Arial"/>
                <a:sym typeface="Arial"/>
              </a:rPr>
              <a:t>Name</a:t>
            </a:r>
            <a:r>
              <a:rPr lang="en-GB" sz="2800" dirty="0">
                <a:solidFill>
                  <a:schemeClr val="dk1"/>
                </a:solidFill>
                <a:latin typeface="Arial"/>
                <a:ea typeface="Arial"/>
                <a:cs typeface="Arial"/>
                <a:sym typeface="Arial"/>
              </a:rPr>
              <a:t>)</a:t>
            </a:r>
            <a:endParaRPr sz="2800" dirty="0"/>
          </a:p>
        </p:txBody>
      </p:sp>
      <p:grpSp>
        <p:nvGrpSpPr>
          <p:cNvPr id="10" name="Group 9">
            <a:extLst>
              <a:ext uri="{FF2B5EF4-FFF2-40B4-BE49-F238E27FC236}">
                <a16:creationId xmlns:a16="http://schemas.microsoft.com/office/drawing/2014/main" id="{44983AEE-E0DF-46E2-BEB1-348A0A11AB7C}"/>
              </a:ext>
              <a:ext uri="{C183D7F6-B498-43B3-948B-1728B52AA6E4}">
                <adec:decorative xmlns:adec="http://schemas.microsoft.com/office/drawing/2017/decorative" val="1"/>
              </a:ext>
            </a:extLst>
          </p:cNvPr>
          <p:cNvGrpSpPr/>
          <p:nvPr/>
        </p:nvGrpSpPr>
        <p:grpSpPr>
          <a:xfrm>
            <a:off x="6159053" y="2423305"/>
            <a:ext cx="4977475" cy="3030440"/>
            <a:chOff x="6159053" y="2423305"/>
            <a:chExt cx="4977475" cy="3030440"/>
          </a:xfrm>
        </p:grpSpPr>
        <p:graphicFrame>
          <p:nvGraphicFramePr>
            <p:cNvPr id="11" name="Google Shape;105;p7">
              <a:extLst>
                <a:ext uri="{FF2B5EF4-FFF2-40B4-BE49-F238E27FC236}">
                  <a16:creationId xmlns:a16="http://schemas.microsoft.com/office/drawing/2014/main" id="{037C55D5-2223-4086-8269-438D2D5C7B1D}"/>
                </a:ext>
              </a:extLst>
            </p:cNvPr>
            <p:cNvGraphicFramePr/>
            <p:nvPr>
              <p:extLst>
                <p:ext uri="{D42A27DB-BD31-4B8C-83A1-F6EECF244321}">
                  <p14:modId xmlns:p14="http://schemas.microsoft.com/office/powerpoint/2010/main" val="204481184"/>
                </p:ext>
              </p:extLst>
            </p:nvPr>
          </p:nvGraphicFramePr>
          <p:xfrm>
            <a:off x="6159053" y="2548948"/>
            <a:ext cx="4977475" cy="2773750"/>
          </p:xfrm>
          <a:graphic>
            <a:graphicData uri="http://schemas.openxmlformats.org/drawingml/2006/table">
              <a:tbl>
                <a:tblPr firstRow="1" bandRow="1">
                  <a:noFill/>
                  <a:tableStyleId>{F1F18274-C4EE-41D9-A325-961ADA7DF203}</a:tableStyleId>
                </a:tblPr>
                <a:tblGrid>
                  <a:gridCol w="1233600">
                    <a:extLst>
                      <a:ext uri="{9D8B030D-6E8A-4147-A177-3AD203B41FA5}">
                        <a16:colId xmlns:a16="http://schemas.microsoft.com/office/drawing/2014/main" val="20000"/>
                      </a:ext>
                    </a:extLst>
                  </a:gridCol>
                  <a:gridCol w="2178800">
                    <a:extLst>
                      <a:ext uri="{9D8B030D-6E8A-4147-A177-3AD203B41FA5}">
                        <a16:colId xmlns:a16="http://schemas.microsoft.com/office/drawing/2014/main" val="20001"/>
                      </a:ext>
                    </a:extLst>
                  </a:gridCol>
                  <a:gridCol w="1565075">
                    <a:extLst>
                      <a:ext uri="{9D8B030D-6E8A-4147-A177-3AD203B41FA5}">
                        <a16:colId xmlns:a16="http://schemas.microsoft.com/office/drawing/2014/main" val="20002"/>
                      </a:ext>
                    </a:extLst>
                  </a:gridCol>
                </a:tblGrid>
                <a:tr h="154825">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Dark Horse Comics</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12" name="Rectangle: Rounded Corners 11">
              <a:extLst>
                <a:ext uri="{FF2B5EF4-FFF2-40B4-BE49-F238E27FC236}">
                  <a16:creationId xmlns:a16="http://schemas.microsoft.com/office/drawing/2014/main" id="{4DFE3F3B-4575-4193-BEDD-6101E3929150}"/>
                </a:ext>
              </a:extLst>
            </p:cNvPr>
            <p:cNvSpPr/>
            <p:nvPr/>
          </p:nvSpPr>
          <p:spPr>
            <a:xfrm>
              <a:off x="7425682" y="2450477"/>
              <a:ext cx="2083608" cy="3003268"/>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82213C65-2709-49C9-B48A-B87205D48680}"/>
                </a:ext>
              </a:extLst>
            </p:cNvPr>
            <p:cNvSpPr/>
            <p:nvPr/>
          </p:nvSpPr>
          <p:spPr>
            <a:xfrm>
              <a:off x="9515042" y="2423305"/>
              <a:ext cx="1621486" cy="300326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88158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235150" y="341441"/>
            <a:ext cx="11179800"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err="1"/>
              <a:t>spread_heros</a:t>
            </a:r>
            <a:r>
              <a:rPr lang="en-GB" sz="4800" dirty="0"/>
              <a:t> looks like</a:t>
            </a:r>
            <a:endParaRPr sz="4800" dirty="0">
              <a:latin typeface="Arial"/>
              <a:ea typeface="Arial"/>
              <a:cs typeface="Arial"/>
              <a:sym typeface="Arial"/>
            </a:endParaRPr>
          </a:p>
        </p:txBody>
      </p:sp>
      <p:sp>
        <p:nvSpPr>
          <p:cNvPr id="116" name="Google Shape;116;p8"/>
          <p:cNvSpPr txBox="1"/>
          <p:nvPr/>
        </p:nvSpPr>
        <p:spPr>
          <a:xfrm>
            <a:off x="330150" y="1340775"/>
            <a:ext cx="1108470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dirty="0" err="1">
                <a:solidFill>
                  <a:schemeClr val="dk1"/>
                </a:solidFill>
                <a:latin typeface="Arial"/>
                <a:ea typeface="Arial"/>
                <a:cs typeface="Arial"/>
                <a:sym typeface="Arial"/>
              </a:rPr>
              <a:t>spread_heros</a:t>
            </a:r>
            <a:r>
              <a:rPr lang="en-GB" sz="2800" dirty="0">
                <a:solidFill>
                  <a:schemeClr val="dk1"/>
                </a:solidFill>
                <a:latin typeface="Arial"/>
                <a:ea typeface="Arial"/>
                <a:cs typeface="Arial"/>
                <a:sym typeface="Arial"/>
              </a:rPr>
              <a:t> &lt;- </a:t>
            </a:r>
            <a:r>
              <a:rPr lang="en-GB" sz="2800" dirty="0" err="1">
                <a:solidFill>
                  <a:schemeClr val="dk1"/>
                </a:solidFill>
                <a:latin typeface="Arial"/>
                <a:ea typeface="Arial"/>
                <a:cs typeface="Arial"/>
                <a:sym typeface="Arial"/>
              </a:rPr>
              <a:t>gathered_heroes</a:t>
            </a:r>
            <a:r>
              <a:rPr lang="en-GB" sz="2800" dirty="0">
                <a:solidFill>
                  <a:schemeClr val="dk1"/>
                </a:solidFill>
                <a:latin typeface="Arial"/>
                <a:ea typeface="Arial"/>
                <a:cs typeface="Arial"/>
                <a:sym typeface="Arial"/>
              </a:rPr>
              <a:t> %&gt;% </a:t>
            </a:r>
          </a:p>
          <a:p>
            <a:r>
              <a:rPr lang="en-GB" sz="2800" dirty="0">
                <a:solidFill>
                  <a:schemeClr val="dk1"/>
                </a:solidFill>
              </a:rPr>
              <a:t>	</a:t>
            </a:r>
            <a:r>
              <a:rPr lang="en-GB" sz="2800" dirty="0">
                <a:solidFill>
                  <a:schemeClr val="dk1"/>
                </a:solidFill>
                <a:latin typeface="Arial"/>
                <a:ea typeface="Arial"/>
                <a:cs typeface="Arial"/>
                <a:sym typeface="Arial"/>
              </a:rPr>
              <a:t>spread(</a:t>
            </a:r>
            <a:r>
              <a:rPr lang="en-GB" sz="2800" dirty="0">
                <a:solidFill>
                  <a:srgbClr val="0070C0"/>
                </a:solidFill>
                <a:latin typeface="Arial"/>
                <a:ea typeface="Arial"/>
                <a:cs typeface="Arial"/>
                <a:sym typeface="Arial"/>
              </a:rPr>
              <a:t>Universe</a:t>
            </a:r>
            <a:r>
              <a:rPr lang="en-GB" sz="2800" dirty="0">
                <a:solidFill>
                  <a:schemeClr val="dk1"/>
                </a:solidFill>
                <a:latin typeface="Arial"/>
                <a:ea typeface="Arial"/>
                <a:cs typeface="Arial"/>
                <a:sym typeface="Arial"/>
              </a:rPr>
              <a:t>, </a:t>
            </a:r>
            <a:r>
              <a:rPr lang="en-GB" sz="2800" dirty="0">
                <a:solidFill>
                  <a:srgbClr val="7030A0"/>
                </a:solidFill>
                <a:latin typeface="Arial"/>
                <a:ea typeface="Arial"/>
                <a:cs typeface="Arial"/>
                <a:sym typeface="Arial"/>
              </a:rPr>
              <a:t>Name</a:t>
            </a:r>
            <a:r>
              <a:rPr lang="en-GB" sz="2800" dirty="0">
                <a:solidFill>
                  <a:schemeClr val="dk1"/>
                </a:solidFill>
                <a:latin typeface="Arial"/>
                <a:ea typeface="Arial"/>
                <a:cs typeface="Arial"/>
                <a:sym typeface="Arial"/>
              </a:rPr>
              <a:t>)</a:t>
            </a:r>
            <a:endParaRPr sz="2800" dirty="0"/>
          </a:p>
        </p:txBody>
      </p:sp>
      <p:grpSp>
        <p:nvGrpSpPr>
          <p:cNvPr id="2" name="Group 1">
            <a:extLst>
              <a:ext uri="{FF2B5EF4-FFF2-40B4-BE49-F238E27FC236}">
                <a16:creationId xmlns:a16="http://schemas.microsoft.com/office/drawing/2014/main" id="{0F74D631-9DAD-4920-9501-EA212EBC177B}"/>
              </a:ext>
              <a:ext uri="{C183D7F6-B498-43B3-948B-1728B52AA6E4}">
                <adec:decorative xmlns:adec="http://schemas.microsoft.com/office/drawing/2017/decorative" val="1"/>
              </a:ext>
            </a:extLst>
          </p:cNvPr>
          <p:cNvGrpSpPr/>
          <p:nvPr/>
        </p:nvGrpSpPr>
        <p:grpSpPr>
          <a:xfrm>
            <a:off x="169161" y="2594248"/>
            <a:ext cx="5672350" cy="1798350"/>
            <a:chOff x="169161" y="2594248"/>
            <a:chExt cx="5672350" cy="1798350"/>
          </a:xfrm>
        </p:grpSpPr>
        <p:graphicFrame>
          <p:nvGraphicFramePr>
            <p:cNvPr id="9" name="Google Shape;115;p8">
              <a:extLst>
                <a:ext uri="{FF2B5EF4-FFF2-40B4-BE49-F238E27FC236}">
                  <a16:creationId xmlns:a16="http://schemas.microsoft.com/office/drawing/2014/main" id="{48C8174C-79F2-45F8-B8B1-3E484E197534}"/>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991018641"/>
                </p:ext>
              </p:extLst>
            </p:nvPr>
          </p:nvGraphicFramePr>
          <p:xfrm>
            <a:off x="169161" y="2594248"/>
            <a:ext cx="5672350" cy="1798350"/>
          </p:xfrm>
          <a:graphic>
            <a:graphicData uri="http://schemas.openxmlformats.org/drawingml/2006/table">
              <a:tbl>
                <a:tblPr firstRow="1" bandRow="1">
                  <a:noFill/>
                  <a:tableStyleId>{F1F18274-C4EE-41D9-A325-961ADA7DF203}</a:tableStyleId>
                </a:tblPr>
                <a:tblGrid>
                  <a:gridCol w="1098225">
                    <a:extLst>
                      <a:ext uri="{9D8B030D-6E8A-4147-A177-3AD203B41FA5}">
                        <a16:colId xmlns:a16="http://schemas.microsoft.com/office/drawing/2014/main" val="20000"/>
                      </a:ext>
                    </a:extLst>
                  </a:gridCol>
                  <a:gridCol w="1296150">
                    <a:extLst>
                      <a:ext uri="{9D8B030D-6E8A-4147-A177-3AD203B41FA5}">
                        <a16:colId xmlns:a16="http://schemas.microsoft.com/office/drawing/2014/main" val="20001"/>
                      </a:ext>
                    </a:extLst>
                  </a:gridCol>
                  <a:gridCol w="1405775">
                    <a:extLst>
                      <a:ext uri="{9D8B030D-6E8A-4147-A177-3AD203B41FA5}">
                        <a16:colId xmlns:a16="http://schemas.microsoft.com/office/drawing/2014/main" val="20002"/>
                      </a:ext>
                    </a:extLst>
                  </a:gridCol>
                  <a:gridCol w="1872200">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solidFill>
                              <a:schemeClr val="dk1"/>
                            </a:solidFill>
                          </a:rPr>
                          <a:t>Marvel</a:t>
                        </a:r>
                        <a:endParaRPr sz="2000">
                          <a:solidFill>
                            <a:schemeClr val="dk1"/>
                          </a:solidFill>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solidFill>
                              <a:schemeClr val="dk1"/>
                            </a:solidFill>
                          </a:rPr>
                          <a:t>DC Comics </a:t>
                        </a:r>
                        <a:endParaRPr sz="2000">
                          <a:solidFill>
                            <a:schemeClr val="dk1"/>
                          </a:solidFill>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solidFill>
                              <a:schemeClr val="dk1"/>
                            </a:solidFill>
                          </a:rPr>
                          <a:t>Dark Horse Comics</a:t>
                        </a:r>
                        <a:endParaRPr/>
                      </a:p>
                    </a:txBody>
                    <a:tcPr marL="91450" marR="91450" marT="45725" marB="45725">
                      <a:solidFill>
                        <a:srgbClr val="FDE9D8">
                          <a:alpha val="83921"/>
                        </a:srgbClr>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t> Ant-Man</a:t>
                        </a:r>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dirty="0"/>
                          <a:t>Green Arrow</a:t>
                        </a:r>
                        <a:endParaRPr sz="2000" dirty="0"/>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dirty="0" err="1"/>
                          <a:t>Hellboy</a:t>
                        </a:r>
                        <a:endParaRPr sz="2000" dirty="0"/>
                      </a:p>
                    </a:txBody>
                    <a:tcPr marL="91450" marR="91450" marT="45725" marB="45725">
                      <a:solidFill>
                        <a:srgbClr val="FDE9D8">
                          <a:alpha val="83921"/>
                        </a:srgbClr>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a:t>Zatanna</a:t>
                        </a:r>
                        <a:endParaRPr sz="2000"/>
                      </a:p>
                    </a:txBody>
                    <a:tcPr marL="91450" marR="91450" marT="45725" marB="45725">
                      <a:solidFill>
                        <a:srgbClr val="FDE9D8">
                          <a:alpha val="83921"/>
                        </a:srgbClr>
                      </a:solidFill>
                    </a:tcPr>
                  </a:tc>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alpha val="83921"/>
                        </a:srgbClr>
                      </a:solidFill>
                    </a:tcPr>
                  </a:tc>
                  <a:extLst>
                    <a:ext uri="{0D108BD9-81ED-4DB2-BD59-A6C34878D82A}">
                      <a16:rowId xmlns:a16="http://schemas.microsoft.com/office/drawing/2014/main" val="10002"/>
                    </a:ext>
                  </a:extLst>
                </a:tr>
              </a:tbl>
            </a:graphicData>
          </a:graphic>
        </p:graphicFrame>
        <p:sp>
          <p:nvSpPr>
            <p:cNvPr id="14" name="Rectangle: Rounded Corners 13">
              <a:extLst>
                <a:ext uri="{FF2B5EF4-FFF2-40B4-BE49-F238E27FC236}">
                  <a16:creationId xmlns:a16="http://schemas.microsoft.com/office/drawing/2014/main" id="{F3C5180E-72FD-4A38-93B7-8FF6D7139C86}"/>
                </a:ext>
              </a:extLst>
            </p:cNvPr>
            <p:cNvSpPr/>
            <p:nvPr/>
          </p:nvSpPr>
          <p:spPr>
            <a:xfrm>
              <a:off x="1268963" y="2594248"/>
              <a:ext cx="4572548" cy="662136"/>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23DF9458-C868-411E-9C34-2E9A05A3DA33}"/>
                </a:ext>
              </a:extLst>
            </p:cNvPr>
            <p:cNvSpPr/>
            <p:nvPr/>
          </p:nvSpPr>
          <p:spPr>
            <a:xfrm>
              <a:off x="1272072" y="3297160"/>
              <a:ext cx="4569439" cy="1095437"/>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098865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11"/>
          <p:cNvSpPr txBox="1">
            <a:spLocks noGrp="1"/>
          </p:cNvSpPr>
          <p:nvPr>
            <p:ph type="title"/>
          </p:nvPr>
        </p:nvSpPr>
        <p:spPr>
          <a:xfrm>
            <a:off x="235150" y="341430"/>
            <a:ext cx="10567266"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separate() – splits multi-value cells</a:t>
            </a:r>
            <a:endParaRPr sz="4800" dirty="0">
              <a:latin typeface="Arial"/>
              <a:ea typeface="Arial"/>
              <a:cs typeface="Arial"/>
              <a:sym typeface="Arial"/>
            </a:endParaRPr>
          </a:p>
        </p:txBody>
      </p:sp>
      <p:grpSp>
        <p:nvGrpSpPr>
          <p:cNvPr id="2" name="Group 1">
            <a:extLst>
              <a:ext uri="{FF2B5EF4-FFF2-40B4-BE49-F238E27FC236}">
                <a16:creationId xmlns:a16="http://schemas.microsoft.com/office/drawing/2014/main" id="{F9A68938-4DAF-4E67-9234-5786C1F8A49A}"/>
              </a:ext>
              <a:ext uri="{C183D7F6-B498-43B3-948B-1728B52AA6E4}">
                <adec:decorative xmlns:adec="http://schemas.microsoft.com/office/drawing/2017/decorative" val="1"/>
              </a:ext>
            </a:extLst>
          </p:cNvPr>
          <p:cNvGrpSpPr/>
          <p:nvPr/>
        </p:nvGrpSpPr>
        <p:grpSpPr>
          <a:xfrm>
            <a:off x="235149" y="2002816"/>
            <a:ext cx="5294794" cy="3663250"/>
            <a:chOff x="235149" y="2002816"/>
            <a:chExt cx="5294794" cy="3663250"/>
          </a:xfrm>
        </p:grpSpPr>
        <p:graphicFrame>
          <p:nvGraphicFramePr>
            <p:cNvPr id="155" name="Google Shape;155;p11"/>
            <p:cNvGraphicFramePr/>
            <p:nvPr>
              <p:extLst>
                <p:ext uri="{D42A27DB-BD31-4B8C-83A1-F6EECF244321}">
                  <p14:modId xmlns:p14="http://schemas.microsoft.com/office/powerpoint/2010/main" val="2600194233"/>
                </p:ext>
              </p:extLst>
            </p:nvPr>
          </p:nvGraphicFramePr>
          <p:xfrm>
            <a:off x="235149" y="2002816"/>
            <a:ext cx="5294794" cy="3078550"/>
          </p:xfrm>
          <a:graphic>
            <a:graphicData uri="http://schemas.openxmlformats.org/drawingml/2006/table">
              <a:tbl>
                <a:tblPr firstRow="1" bandRow="1">
                  <a:noFill/>
                  <a:tableStyleId>{F1F18274-C4EE-41D9-A325-961ADA7DF203}</a:tableStyleId>
                </a:tblPr>
                <a:tblGrid>
                  <a:gridCol w="1425367">
                    <a:extLst>
                      <a:ext uri="{9D8B030D-6E8A-4147-A177-3AD203B41FA5}">
                        <a16:colId xmlns:a16="http://schemas.microsoft.com/office/drawing/2014/main" val="20000"/>
                      </a:ext>
                    </a:extLst>
                  </a:gridCol>
                  <a:gridCol w="1527524">
                    <a:extLst>
                      <a:ext uri="{9D8B030D-6E8A-4147-A177-3AD203B41FA5}">
                        <a16:colId xmlns:a16="http://schemas.microsoft.com/office/drawing/2014/main" val="20001"/>
                      </a:ext>
                    </a:extLst>
                  </a:gridCol>
                  <a:gridCol w="2341903">
                    <a:extLst>
                      <a:ext uri="{9D8B030D-6E8A-4147-A177-3AD203B41FA5}">
                        <a16:colId xmlns:a16="http://schemas.microsoft.com/office/drawing/2014/main" val="20002"/>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Male,1</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Female,1</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7" name="Google Shape;104;p7">
              <a:extLst>
                <a:ext uri="{FF2B5EF4-FFF2-40B4-BE49-F238E27FC236}">
                  <a16:creationId xmlns:a16="http://schemas.microsoft.com/office/drawing/2014/main" id="{E59377DA-6A5F-4DD5-877E-0386D85E3013}"/>
                </a:ext>
              </a:extLst>
            </p:cNvPr>
            <p:cNvSpPr txBox="1"/>
            <p:nvPr/>
          </p:nvSpPr>
          <p:spPr>
            <a:xfrm>
              <a:off x="1081972" y="5081366"/>
              <a:ext cx="3601147"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chemeClr val="dk1"/>
                  </a:solidFill>
                </a:rPr>
                <a:t>h</a:t>
              </a:r>
              <a:r>
                <a:rPr lang="en-GB" sz="2800" dirty="0">
                  <a:solidFill>
                    <a:schemeClr val="dk1"/>
                  </a:solidFill>
                  <a:sym typeface="Arial"/>
                </a:rPr>
                <a:t>as multi-value cells</a:t>
              </a:r>
              <a:endParaRPr sz="2800" dirty="0"/>
            </a:p>
          </p:txBody>
        </p:sp>
      </p:grpSp>
      <p:grpSp>
        <p:nvGrpSpPr>
          <p:cNvPr id="3" name="Group 2">
            <a:extLst>
              <a:ext uri="{FF2B5EF4-FFF2-40B4-BE49-F238E27FC236}">
                <a16:creationId xmlns:a16="http://schemas.microsoft.com/office/drawing/2014/main" id="{DAF56541-1D10-4A06-8C24-27E4CC1415BC}"/>
              </a:ext>
              <a:ext uri="{C183D7F6-B498-43B3-948B-1728B52AA6E4}">
                <adec:decorative xmlns:adec="http://schemas.microsoft.com/office/drawing/2017/decorative" val="1"/>
              </a:ext>
            </a:extLst>
          </p:cNvPr>
          <p:cNvGrpSpPr/>
          <p:nvPr/>
        </p:nvGrpSpPr>
        <p:grpSpPr>
          <a:xfrm>
            <a:off x="6096000" y="1785101"/>
            <a:ext cx="5191199" cy="3908231"/>
            <a:chOff x="6096000" y="1785101"/>
            <a:chExt cx="5191199" cy="3908231"/>
          </a:xfrm>
        </p:grpSpPr>
        <p:graphicFrame>
          <p:nvGraphicFramePr>
            <p:cNvPr id="157" name="Google Shape;157;p11"/>
            <p:cNvGraphicFramePr/>
            <p:nvPr>
              <p:extLst>
                <p:ext uri="{D42A27DB-BD31-4B8C-83A1-F6EECF244321}">
                  <p14:modId xmlns:p14="http://schemas.microsoft.com/office/powerpoint/2010/main" val="468321684"/>
                </p:ext>
              </p:extLst>
            </p:nvPr>
          </p:nvGraphicFramePr>
          <p:xfrm>
            <a:off x="6096000" y="1785101"/>
            <a:ext cx="5191199" cy="3383350"/>
          </p:xfrm>
          <a:graphic>
            <a:graphicData uri="http://schemas.openxmlformats.org/drawingml/2006/table">
              <a:tbl>
                <a:tblPr firstRow="1" bandRow="1">
                  <a:noFill/>
                  <a:tableStyleId>{F1F18274-C4EE-41D9-A325-961ADA7DF203}</a:tableStyleId>
                </a:tblPr>
                <a:tblGrid>
                  <a:gridCol w="1529343">
                    <a:extLst>
                      <a:ext uri="{9D8B030D-6E8A-4147-A177-3AD203B41FA5}">
                        <a16:colId xmlns:a16="http://schemas.microsoft.com/office/drawing/2014/main" val="20000"/>
                      </a:ext>
                    </a:extLst>
                  </a:gridCol>
                  <a:gridCol w="993957">
                    <a:extLst>
                      <a:ext uri="{9D8B030D-6E8A-4147-A177-3AD203B41FA5}">
                        <a16:colId xmlns:a16="http://schemas.microsoft.com/office/drawing/2014/main" val="20001"/>
                      </a:ext>
                    </a:extLst>
                  </a:gridCol>
                  <a:gridCol w="1132818">
                    <a:extLst>
                      <a:ext uri="{9D8B030D-6E8A-4147-A177-3AD203B41FA5}">
                        <a16:colId xmlns:a16="http://schemas.microsoft.com/office/drawing/2014/main" val="20002"/>
                      </a:ext>
                    </a:extLst>
                  </a:gridCol>
                  <a:gridCol w="1535081">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solidFill>
                              <a:schemeClr val="dk1"/>
                            </a:solidFill>
                          </a:rPr>
                          <a:t>Gender</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Green Arrow</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err="1"/>
                          <a:t>Zatanna</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8" name="Google Shape;104;p7">
              <a:extLst>
                <a:ext uri="{FF2B5EF4-FFF2-40B4-BE49-F238E27FC236}">
                  <a16:creationId xmlns:a16="http://schemas.microsoft.com/office/drawing/2014/main" id="{F3B8C8D3-8C51-4D13-A53A-7030A1B0ABD1}"/>
                </a:ext>
              </a:extLst>
            </p:cNvPr>
            <p:cNvSpPr txBox="1"/>
            <p:nvPr/>
          </p:nvSpPr>
          <p:spPr>
            <a:xfrm>
              <a:off x="6662425" y="5108632"/>
              <a:ext cx="4219003"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chemeClr val="dk1"/>
                  </a:solidFill>
                </a:rPr>
                <a:t>h</a:t>
              </a:r>
              <a:r>
                <a:rPr lang="en-GB" sz="2800" dirty="0">
                  <a:solidFill>
                    <a:schemeClr val="dk1"/>
                  </a:solidFill>
                  <a:sym typeface="Arial"/>
                </a:rPr>
                <a:t>as no multi-value cells</a:t>
              </a:r>
              <a:endParaRPr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235150" y="341430"/>
            <a:ext cx="10567266"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separate() – how to write the formula</a:t>
            </a:r>
            <a:endParaRPr sz="4800" dirty="0">
              <a:latin typeface="Arial"/>
              <a:ea typeface="Arial"/>
              <a:cs typeface="Arial"/>
              <a:sym typeface="Arial"/>
            </a:endParaRPr>
          </a:p>
        </p:txBody>
      </p:sp>
      <p:sp>
        <p:nvSpPr>
          <p:cNvPr id="164" name="Google Shape;164;p12"/>
          <p:cNvSpPr txBox="1"/>
          <p:nvPr/>
        </p:nvSpPr>
        <p:spPr>
          <a:xfrm>
            <a:off x="330145" y="1340768"/>
            <a:ext cx="1073440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000" dirty="0" err="1">
                <a:solidFill>
                  <a:schemeClr val="dk1"/>
                </a:solidFill>
              </a:rPr>
              <a:t>s</a:t>
            </a:r>
            <a:r>
              <a:rPr lang="en-GB" sz="3000" dirty="0" err="1">
                <a:solidFill>
                  <a:schemeClr val="dk1"/>
                </a:solidFill>
                <a:latin typeface="Arial"/>
                <a:ea typeface="Arial"/>
                <a:cs typeface="Arial"/>
                <a:sym typeface="Arial"/>
              </a:rPr>
              <a:t>plit_heros</a:t>
            </a:r>
            <a:r>
              <a:rPr lang="en-GB" sz="3000" dirty="0">
                <a:solidFill>
                  <a:schemeClr val="dk1"/>
                </a:solidFill>
                <a:latin typeface="Arial"/>
                <a:ea typeface="Arial"/>
                <a:cs typeface="Arial"/>
                <a:sym typeface="Arial"/>
              </a:rPr>
              <a:t> &lt;- </a:t>
            </a:r>
            <a:r>
              <a:rPr lang="en-GB" sz="3000" dirty="0" err="1">
                <a:solidFill>
                  <a:schemeClr val="dk1"/>
                </a:solidFill>
                <a:latin typeface="Arial"/>
                <a:ea typeface="Arial"/>
                <a:cs typeface="Arial"/>
                <a:sym typeface="Arial"/>
              </a:rPr>
              <a:t>heroes_extra</a:t>
            </a:r>
            <a:r>
              <a:rPr lang="en-GB" sz="3000" dirty="0">
                <a:solidFill>
                  <a:schemeClr val="dk1"/>
                </a:solidFill>
                <a:latin typeface="Arial"/>
                <a:ea typeface="Arial"/>
                <a:cs typeface="Arial"/>
                <a:sym typeface="Arial"/>
              </a:rPr>
              <a:t> %&gt;% </a:t>
            </a:r>
          </a:p>
          <a:p>
            <a:pPr marL="0" marR="0" lvl="0" indent="0" algn="l" rtl="0">
              <a:spcBef>
                <a:spcPts val="0"/>
              </a:spcBef>
              <a:spcAft>
                <a:spcPts val="0"/>
              </a:spcAft>
              <a:buNone/>
            </a:pPr>
            <a:r>
              <a:rPr lang="en-GB" sz="3000" dirty="0">
                <a:solidFill>
                  <a:schemeClr val="dk1"/>
                </a:solidFill>
                <a:latin typeface="Arial"/>
                <a:ea typeface="Arial"/>
                <a:cs typeface="Arial"/>
                <a:sym typeface="Arial"/>
              </a:rPr>
              <a:t>	spread(</a:t>
            </a:r>
            <a:r>
              <a:rPr lang="en-GB" sz="3000" dirty="0" err="1">
                <a:solidFill>
                  <a:srgbClr val="0070C0"/>
                </a:solidFill>
                <a:latin typeface="Arial"/>
                <a:ea typeface="Arial"/>
                <a:cs typeface="Arial"/>
                <a:sym typeface="Arial"/>
              </a:rPr>
              <a:t>Gender_film</a:t>
            </a:r>
            <a:r>
              <a:rPr lang="en-GB" sz="3000" dirty="0">
                <a:solidFill>
                  <a:schemeClr val="dk1"/>
                </a:solidFill>
                <a:latin typeface="Arial"/>
                <a:ea typeface="Arial"/>
                <a:cs typeface="Arial"/>
                <a:sym typeface="Arial"/>
              </a:rPr>
              <a:t>, </a:t>
            </a:r>
            <a:r>
              <a:rPr lang="en-GB" sz="3000" dirty="0">
                <a:solidFill>
                  <a:srgbClr val="7030A0"/>
                </a:solidFill>
                <a:latin typeface="Arial"/>
                <a:ea typeface="Arial"/>
                <a:cs typeface="Arial"/>
                <a:sym typeface="Arial"/>
              </a:rPr>
              <a:t>c(“Gender”, “</a:t>
            </a:r>
            <a:r>
              <a:rPr lang="en-GB" sz="3000" dirty="0" err="1">
                <a:solidFill>
                  <a:srgbClr val="7030A0"/>
                </a:solidFill>
                <a:latin typeface="Arial"/>
                <a:ea typeface="Arial"/>
                <a:cs typeface="Arial"/>
                <a:sym typeface="Arial"/>
              </a:rPr>
              <a:t>Has_film</a:t>
            </a:r>
            <a:r>
              <a:rPr lang="en-GB" sz="3000" dirty="0">
                <a:solidFill>
                  <a:srgbClr val="7030A0"/>
                </a:solidFill>
                <a:latin typeface="Arial"/>
                <a:ea typeface="Arial"/>
                <a:cs typeface="Arial"/>
                <a:sym typeface="Arial"/>
              </a:rPr>
              <a:t>”)</a:t>
            </a:r>
            <a:r>
              <a:rPr lang="en-GB" sz="3000" dirty="0">
                <a:solidFill>
                  <a:schemeClr val="dk1"/>
                </a:solidFill>
                <a:latin typeface="Arial"/>
                <a:ea typeface="Arial"/>
                <a:cs typeface="Arial"/>
                <a:sym typeface="Arial"/>
              </a:rPr>
              <a:t>, </a:t>
            </a:r>
            <a:r>
              <a:rPr lang="en-GB" sz="3000" dirty="0">
                <a:solidFill>
                  <a:srgbClr val="00B050"/>
                </a:solidFill>
                <a:latin typeface="Arial"/>
                <a:ea typeface="Arial"/>
                <a:cs typeface="Arial"/>
                <a:sym typeface="Arial"/>
              </a:rPr>
              <a:t>“,”</a:t>
            </a:r>
            <a:r>
              <a:rPr lang="en-GB" sz="3000" dirty="0">
                <a:solidFill>
                  <a:schemeClr val="dk1"/>
                </a:solidFill>
                <a:latin typeface="Arial"/>
                <a:ea typeface="Arial"/>
                <a:cs typeface="Arial"/>
                <a:sym typeface="Arial"/>
              </a:rPr>
              <a:t>)</a:t>
            </a:r>
            <a:endParaRPr sz="3000" dirty="0"/>
          </a:p>
        </p:txBody>
      </p:sp>
      <p:grpSp>
        <p:nvGrpSpPr>
          <p:cNvPr id="2" name="Group 1">
            <a:extLst>
              <a:ext uri="{FF2B5EF4-FFF2-40B4-BE49-F238E27FC236}">
                <a16:creationId xmlns:a16="http://schemas.microsoft.com/office/drawing/2014/main" id="{872A078B-F71C-41CF-BA37-D94EF14E1EB2}"/>
              </a:ext>
              <a:ext uri="{C183D7F6-B498-43B3-948B-1728B52AA6E4}">
                <adec:decorative xmlns:adec="http://schemas.microsoft.com/office/drawing/2017/decorative" val="1"/>
              </a:ext>
            </a:extLst>
          </p:cNvPr>
          <p:cNvGrpSpPr/>
          <p:nvPr/>
        </p:nvGrpSpPr>
        <p:grpSpPr>
          <a:xfrm>
            <a:off x="189726" y="2439775"/>
            <a:ext cx="4544125" cy="3846200"/>
            <a:chOff x="189726" y="2439775"/>
            <a:chExt cx="4544125" cy="3846200"/>
          </a:xfrm>
        </p:grpSpPr>
        <p:graphicFrame>
          <p:nvGraphicFramePr>
            <p:cNvPr id="163" name="Google Shape;163;p12"/>
            <p:cNvGraphicFramePr/>
            <p:nvPr>
              <p:extLst>
                <p:ext uri="{D42A27DB-BD31-4B8C-83A1-F6EECF244321}">
                  <p14:modId xmlns:p14="http://schemas.microsoft.com/office/powerpoint/2010/main" val="2978308901"/>
                </p:ext>
              </p:extLst>
            </p:nvPr>
          </p:nvGraphicFramePr>
          <p:xfrm>
            <a:off x="189726" y="2514440"/>
            <a:ext cx="4544125" cy="3688150"/>
          </p:xfrm>
          <a:graphic>
            <a:graphicData uri="http://schemas.openxmlformats.org/drawingml/2006/table">
              <a:tbl>
                <a:tblPr firstRow="1" bandRow="1">
                  <a:noFill/>
                  <a:tableStyleId>{F1F18274-C4EE-41D9-A325-961ADA7DF203}</a:tableStyleId>
                </a:tblPr>
                <a:tblGrid>
                  <a:gridCol w="1247500">
                    <a:extLst>
                      <a:ext uri="{9D8B030D-6E8A-4147-A177-3AD203B41FA5}">
                        <a16:colId xmlns:a16="http://schemas.microsoft.com/office/drawing/2014/main" val="20000"/>
                      </a:ext>
                    </a:extLst>
                  </a:gridCol>
                  <a:gridCol w="1723900">
                    <a:extLst>
                      <a:ext uri="{9D8B030D-6E8A-4147-A177-3AD203B41FA5}">
                        <a16:colId xmlns:a16="http://schemas.microsoft.com/office/drawing/2014/main" val="20001"/>
                      </a:ext>
                    </a:extLst>
                  </a:gridCol>
                  <a:gridCol w="1572725">
                    <a:extLst>
                      <a:ext uri="{9D8B030D-6E8A-4147-A177-3AD203B41FA5}">
                        <a16:colId xmlns:a16="http://schemas.microsoft.com/office/drawing/2014/main" val="20002"/>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12" name="Rectangle: Rounded Corners 11">
              <a:extLst>
                <a:ext uri="{FF2B5EF4-FFF2-40B4-BE49-F238E27FC236}">
                  <a16:creationId xmlns:a16="http://schemas.microsoft.com/office/drawing/2014/main" id="{833C9275-583D-4E26-A43B-A32836E4DF32}"/>
                </a:ext>
              </a:extLst>
            </p:cNvPr>
            <p:cNvSpPr/>
            <p:nvPr/>
          </p:nvSpPr>
          <p:spPr>
            <a:xfrm>
              <a:off x="1362269" y="2439775"/>
              <a:ext cx="1741842" cy="384620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ED5A37A-1430-4838-92D7-DDF35B3BCDA2}"/>
                </a:ext>
              </a:extLst>
            </p:cNvPr>
            <p:cNvSpPr/>
            <p:nvPr/>
          </p:nvSpPr>
          <p:spPr>
            <a:xfrm>
              <a:off x="1469571" y="4450913"/>
              <a:ext cx="849149" cy="316497"/>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D2682958-8B16-4E4D-AF6D-8153FF4E4205}"/>
                </a:ext>
              </a:extLst>
            </p:cNvPr>
            <p:cNvSpPr/>
            <p:nvPr/>
          </p:nvSpPr>
          <p:spPr>
            <a:xfrm>
              <a:off x="1993702" y="3898354"/>
              <a:ext cx="239488" cy="219759"/>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CD8ADE1-D4E2-4AB7-B1AF-53BF9DA0B6FF}"/>
                </a:ext>
              </a:extLst>
            </p:cNvPr>
            <p:cNvSpPr/>
            <p:nvPr/>
          </p:nvSpPr>
          <p:spPr>
            <a:xfrm>
              <a:off x="2278351" y="5549890"/>
              <a:ext cx="237927" cy="297059"/>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235150" y="341430"/>
            <a:ext cx="10567266"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separate() – or </a:t>
            </a:r>
            <a:r>
              <a:rPr lang="en-GB" sz="4800" dirty="0"/>
              <a:t>write the formula like…</a:t>
            </a:r>
            <a:endParaRPr sz="4800" dirty="0">
              <a:latin typeface="Arial"/>
              <a:ea typeface="Arial"/>
              <a:cs typeface="Arial"/>
              <a:sym typeface="Arial"/>
            </a:endParaRPr>
          </a:p>
        </p:txBody>
      </p:sp>
      <p:sp>
        <p:nvSpPr>
          <p:cNvPr id="164" name="Google Shape;164;p12"/>
          <p:cNvSpPr txBox="1"/>
          <p:nvPr/>
        </p:nvSpPr>
        <p:spPr>
          <a:xfrm>
            <a:off x="330145" y="1340768"/>
            <a:ext cx="1073440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000" dirty="0" err="1">
                <a:solidFill>
                  <a:schemeClr val="dk1"/>
                </a:solidFill>
              </a:rPr>
              <a:t>s</a:t>
            </a:r>
            <a:r>
              <a:rPr lang="en-GB" sz="3000" dirty="0" err="1">
                <a:solidFill>
                  <a:schemeClr val="dk1"/>
                </a:solidFill>
                <a:latin typeface="Arial"/>
                <a:ea typeface="Arial"/>
                <a:cs typeface="Arial"/>
                <a:sym typeface="Arial"/>
              </a:rPr>
              <a:t>plit_heros</a:t>
            </a:r>
            <a:r>
              <a:rPr lang="en-GB" sz="3000" dirty="0">
                <a:solidFill>
                  <a:schemeClr val="dk1"/>
                </a:solidFill>
                <a:latin typeface="Arial"/>
                <a:ea typeface="Arial"/>
                <a:cs typeface="Arial"/>
                <a:sym typeface="Arial"/>
              </a:rPr>
              <a:t> &lt;- </a:t>
            </a:r>
            <a:r>
              <a:rPr lang="en-GB" sz="3000" dirty="0" err="1">
                <a:solidFill>
                  <a:schemeClr val="dk1"/>
                </a:solidFill>
                <a:latin typeface="Arial"/>
                <a:ea typeface="Arial"/>
                <a:cs typeface="Arial"/>
                <a:sym typeface="Arial"/>
              </a:rPr>
              <a:t>heroes_extra_other</a:t>
            </a:r>
            <a:r>
              <a:rPr lang="en-GB" sz="3000" dirty="0">
                <a:solidFill>
                  <a:schemeClr val="dk1"/>
                </a:solidFill>
                <a:latin typeface="Arial"/>
                <a:ea typeface="Arial"/>
                <a:cs typeface="Arial"/>
                <a:sym typeface="Arial"/>
              </a:rPr>
              <a:t> %&gt;% </a:t>
            </a:r>
          </a:p>
          <a:p>
            <a:pPr marL="0" marR="0" lvl="0" indent="0" algn="l" rtl="0">
              <a:spcBef>
                <a:spcPts val="0"/>
              </a:spcBef>
              <a:spcAft>
                <a:spcPts val="0"/>
              </a:spcAft>
              <a:buNone/>
            </a:pPr>
            <a:r>
              <a:rPr lang="en-GB" sz="3000" dirty="0">
                <a:solidFill>
                  <a:schemeClr val="dk1"/>
                </a:solidFill>
                <a:latin typeface="Arial"/>
                <a:ea typeface="Arial"/>
                <a:cs typeface="Arial"/>
                <a:sym typeface="Arial"/>
              </a:rPr>
              <a:t>	spread(</a:t>
            </a:r>
            <a:r>
              <a:rPr lang="en-GB" sz="3000" dirty="0" err="1">
                <a:solidFill>
                  <a:srgbClr val="0070C0"/>
                </a:solidFill>
              </a:rPr>
              <a:t>Film_g</a:t>
            </a:r>
            <a:r>
              <a:rPr lang="en-GB" sz="3000" dirty="0" err="1">
                <a:solidFill>
                  <a:srgbClr val="0070C0"/>
                </a:solidFill>
                <a:latin typeface="Arial"/>
                <a:ea typeface="Arial"/>
                <a:cs typeface="Arial"/>
                <a:sym typeface="Arial"/>
              </a:rPr>
              <a:t>ender</a:t>
            </a:r>
            <a:r>
              <a:rPr lang="en-GB" sz="3000" dirty="0">
                <a:solidFill>
                  <a:srgbClr val="0070C0"/>
                </a:solidFill>
                <a:latin typeface="Arial"/>
                <a:ea typeface="Arial"/>
                <a:cs typeface="Arial"/>
                <a:sym typeface="Arial"/>
              </a:rPr>
              <a:t>,</a:t>
            </a:r>
            <a:r>
              <a:rPr lang="en-GB" sz="3000" dirty="0">
                <a:solidFill>
                  <a:schemeClr val="dk1"/>
                </a:solidFill>
                <a:latin typeface="Arial"/>
                <a:ea typeface="Arial"/>
                <a:cs typeface="Arial"/>
                <a:sym typeface="Arial"/>
              </a:rPr>
              <a:t> </a:t>
            </a:r>
            <a:r>
              <a:rPr lang="en-GB" sz="3000" dirty="0">
                <a:solidFill>
                  <a:srgbClr val="7030A0"/>
                </a:solidFill>
                <a:latin typeface="Arial"/>
                <a:ea typeface="Arial"/>
                <a:cs typeface="Arial"/>
                <a:sym typeface="Arial"/>
              </a:rPr>
              <a:t>c(“</a:t>
            </a:r>
            <a:r>
              <a:rPr lang="en-GB" sz="3000" dirty="0" err="1">
                <a:solidFill>
                  <a:srgbClr val="7030A0"/>
                </a:solidFill>
                <a:latin typeface="Arial"/>
                <a:ea typeface="Arial"/>
                <a:cs typeface="Arial"/>
                <a:sym typeface="Arial"/>
              </a:rPr>
              <a:t>Has_Film</a:t>
            </a:r>
            <a:r>
              <a:rPr lang="en-GB" sz="3000" dirty="0">
                <a:solidFill>
                  <a:srgbClr val="7030A0"/>
                </a:solidFill>
                <a:latin typeface="Arial"/>
                <a:ea typeface="Arial"/>
                <a:cs typeface="Arial"/>
                <a:sym typeface="Arial"/>
              </a:rPr>
              <a:t>”, “Gender”)</a:t>
            </a:r>
            <a:r>
              <a:rPr lang="en-GB" sz="3000" dirty="0">
                <a:solidFill>
                  <a:schemeClr val="dk1"/>
                </a:solidFill>
                <a:latin typeface="Arial"/>
                <a:ea typeface="Arial"/>
                <a:cs typeface="Arial"/>
                <a:sym typeface="Arial"/>
              </a:rPr>
              <a:t>, </a:t>
            </a:r>
            <a:r>
              <a:rPr lang="en-GB" sz="3000" dirty="0" err="1">
                <a:solidFill>
                  <a:schemeClr val="dk1"/>
                </a:solidFill>
                <a:latin typeface="Arial"/>
                <a:ea typeface="Arial"/>
                <a:cs typeface="Arial"/>
                <a:sym typeface="Arial"/>
              </a:rPr>
              <a:t>sep</a:t>
            </a:r>
            <a:r>
              <a:rPr lang="en-GB" sz="3000" dirty="0">
                <a:solidFill>
                  <a:schemeClr val="dk1"/>
                </a:solidFill>
                <a:latin typeface="Arial"/>
                <a:ea typeface="Arial"/>
                <a:cs typeface="Arial"/>
                <a:sym typeface="Arial"/>
              </a:rPr>
              <a:t>=</a:t>
            </a:r>
            <a:r>
              <a:rPr lang="en-GB" sz="3000" dirty="0">
                <a:solidFill>
                  <a:srgbClr val="00B050"/>
                </a:solidFill>
                <a:latin typeface="Arial"/>
                <a:ea typeface="Arial"/>
                <a:cs typeface="Arial"/>
                <a:sym typeface="Arial"/>
              </a:rPr>
              <a:t>2</a:t>
            </a:r>
            <a:r>
              <a:rPr lang="en-GB" sz="3000" dirty="0">
                <a:solidFill>
                  <a:schemeClr val="dk1"/>
                </a:solidFill>
                <a:latin typeface="Arial"/>
                <a:ea typeface="Arial"/>
                <a:cs typeface="Arial"/>
                <a:sym typeface="Arial"/>
              </a:rPr>
              <a:t>)</a:t>
            </a:r>
            <a:endParaRPr lang="en-GB" sz="3000" dirty="0"/>
          </a:p>
        </p:txBody>
      </p:sp>
      <p:grpSp>
        <p:nvGrpSpPr>
          <p:cNvPr id="2" name="Group 1">
            <a:extLst>
              <a:ext uri="{FF2B5EF4-FFF2-40B4-BE49-F238E27FC236}">
                <a16:creationId xmlns:a16="http://schemas.microsoft.com/office/drawing/2014/main" id="{70DB4CC3-BAB6-42F4-8BA2-0677B0B4E19B}"/>
              </a:ext>
              <a:ext uri="{C183D7F6-B498-43B3-948B-1728B52AA6E4}">
                <adec:decorative xmlns:adec="http://schemas.microsoft.com/office/drawing/2017/decorative" val="1"/>
              </a:ext>
            </a:extLst>
          </p:cNvPr>
          <p:cNvGrpSpPr/>
          <p:nvPr/>
        </p:nvGrpSpPr>
        <p:grpSpPr>
          <a:xfrm>
            <a:off x="189726" y="2439775"/>
            <a:ext cx="4544125" cy="3846200"/>
            <a:chOff x="189726" y="2439775"/>
            <a:chExt cx="4544125" cy="3846200"/>
          </a:xfrm>
        </p:grpSpPr>
        <p:graphicFrame>
          <p:nvGraphicFramePr>
            <p:cNvPr id="163" name="Google Shape;163;p12"/>
            <p:cNvGraphicFramePr/>
            <p:nvPr>
              <p:extLst>
                <p:ext uri="{D42A27DB-BD31-4B8C-83A1-F6EECF244321}">
                  <p14:modId xmlns:p14="http://schemas.microsoft.com/office/powerpoint/2010/main" val="312600619"/>
                </p:ext>
              </p:extLst>
            </p:nvPr>
          </p:nvGraphicFramePr>
          <p:xfrm>
            <a:off x="189726" y="2514440"/>
            <a:ext cx="4544125" cy="3688150"/>
          </p:xfrm>
          <a:graphic>
            <a:graphicData uri="http://schemas.openxmlformats.org/drawingml/2006/table">
              <a:tbl>
                <a:tblPr firstRow="1" bandRow="1">
                  <a:noFill/>
                  <a:tableStyleId>{F1F18274-C4EE-41D9-A325-961ADA7DF203}</a:tableStyleId>
                </a:tblPr>
                <a:tblGrid>
                  <a:gridCol w="1247500">
                    <a:extLst>
                      <a:ext uri="{9D8B030D-6E8A-4147-A177-3AD203B41FA5}">
                        <a16:colId xmlns:a16="http://schemas.microsoft.com/office/drawing/2014/main" val="20000"/>
                      </a:ext>
                    </a:extLst>
                  </a:gridCol>
                  <a:gridCol w="1723900">
                    <a:extLst>
                      <a:ext uri="{9D8B030D-6E8A-4147-A177-3AD203B41FA5}">
                        <a16:colId xmlns:a16="http://schemas.microsoft.com/office/drawing/2014/main" val="20001"/>
                      </a:ext>
                    </a:extLst>
                  </a:gridCol>
                  <a:gridCol w="1572725">
                    <a:extLst>
                      <a:ext uri="{9D8B030D-6E8A-4147-A177-3AD203B41FA5}">
                        <a16:colId xmlns:a16="http://schemas.microsoft.com/office/drawing/2014/main" val="20002"/>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err="1">
                            <a:solidFill>
                              <a:schemeClr val="dk1"/>
                            </a:solidFill>
                          </a:rPr>
                          <a:t>Film_gender</a:t>
                        </a:r>
                        <a:endParaRPr sz="2000" dirty="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dirty="0"/>
                          <a:t>Ant-Man</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1,Male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1,Female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Green Arrow</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1,Male</a:t>
                        </a:r>
                        <a:endParaRPr dirty="0"/>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12" name="Rectangle: Rounded Corners 11">
              <a:extLst>
                <a:ext uri="{FF2B5EF4-FFF2-40B4-BE49-F238E27FC236}">
                  <a16:creationId xmlns:a16="http://schemas.microsoft.com/office/drawing/2014/main" id="{833C9275-583D-4E26-A43B-A32836E4DF32}"/>
                </a:ext>
              </a:extLst>
            </p:cNvPr>
            <p:cNvSpPr/>
            <p:nvPr/>
          </p:nvSpPr>
          <p:spPr>
            <a:xfrm>
              <a:off x="1362269" y="2439775"/>
              <a:ext cx="1741842" cy="384620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ED5A37A-1430-4838-92D7-DDF35B3BCDA2}"/>
                </a:ext>
              </a:extLst>
            </p:cNvPr>
            <p:cNvSpPr/>
            <p:nvPr/>
          </p:nvSpPr>
          <p:spPr>
            <a:xfrm>
              <a:off x="1719944" y="5539486"/>
              <a:ext cx="849149" cy="316497"/>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D2682958-8B16-4E4D-AF6D-8153FF4E4205}"/>
                </a:ext>
              </a:extLst>
            </p:cNvPr>
            <p:cNvSpPr/>
            <p:nvPr/>
          </p:nvSpPr>
          <p:spPr>
            <a:xfrm>
              <a:off x="1494519" y="3767722"/>
              <a:ext cx="237927" cy="297059"/>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CD8ADE1-D4E2-4AB7-B1AF-53BF9DA0B6FF}"/>
                </a:ext>
              </a:extLst>
            </p:cNvPr>
            <p:cNvSpPr/>
            <p:nvPr/>
          </p:nvSpPr>
          <p:spPr>
            <a:xfrm>
              <a:off x="1461923" y="4472202"/>
              <a:ext cx="237927" cy="297059"/>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020622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235150" y="341430"/>
            <a:ext cx="10567266"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err="1"/>
              <a:t>s</a:t>
            </a:r>
            <a:r>
              <a:rPr lang="en-GB" sz="4800" dirty="0" err="1">
                <a:latin typeface="Arial"/>
                <a:ea typeface="Arial"/>
                <a:cs typeface="Arial"/>
                <a:sym typeface="Arial"/>
              </a:rPr>
              <a:t>plit_heros</a:t>
            </a:r>
            <a:r>
              <a:rPr lang="en-GB" sz="4800" dirty="0">
                <a:latin typeface="Arial"/>
                <a:ea typeface="Arial"/>
                <a:cs typeface="Arial"/>
                <a:sym typeface="Arial"/>
              </a:rPr>
              <a:t> looks like</a:t>
            </a:r>
            <a:endParaRPr sz="4800" dirty="0">
              <a:latin typeface="Arial"/>
              <a:ea typeface="Arial"/>
              <a:cs typeface="Arial"/>
              <a:sym typeface="Arial"/>
            </a:endParaRPr>
          </a:p>
        </p:txBody>
      </p:sp>
      <p:sp>
        <p:nvSpPr>
          <p:cNvPr id="164" name="Google Shape;164;p12"/>
          <p:cNvSpPr txBox="1"/>
          <p:nvPr/>
        </p:nvSpPr>
        <p:spPr>
          <a:xfrm>
            <a:off x="330145" y="1340768"/>
            <a:ext cx="1073440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000" dirty="0" err="1">
                <a:solidFill>
                  <a:schemeClr val="dk1"/>
                </a:solidFill>
              </a:rPr>
              <a:t>s</a:t>
            </a:r>
            <a:r>
              <a:rPr lang="en-GB" sz="3000" dirty="0" err="1">
                <a:solidFill>
                  <a:schemeClr val="dk1"/>
                </a:solidFill>
                <a:latin typeface="Arial"/>
                <a:ea typeface="Arial"/>
                <a:cs typeface="Arial"/>
                <a:sym typeface="Arial"/>
              </a:rPr>
              <a:t>plit_heros</a:t>
            </a:r>
            <a:r>
              <a:rPr lang="en-GB" sz="3000" dirty="0">
                <a:solidFill>
                  <a:schemeClr val="dk1"/>
                </a:solidFill>
                <a:latin typeface="Arial"/>
                <a:ea typeface="Arial"/>
                <a:cs typeface="Arial"/>
                <a:sym typeface="Arial"/>
              </a:rPr>
              <a:t> &lt;- </a:t>
            </a:r>
            <a:r>
              <a:rPr lang="en-GB" sz="3000" dirty="0" err="1">
                <a:solidFill>
                  <a:schemeClr val="dk1"/>
                </a:solidFill>
                <a:latin typeface="Arial"/>
                <a:ea typeface="Arial"/>
                <a:cs typeface="Arial"/>
                <a:sym typeface="Arial"/>
              </a:rPr>
              <a:t>heroes_extra</a:t>
            </a:r>
            <a:r>
              <a:rPr lang="en-GB" sz="3000" dirty="0">
                <a:solidFill>
                  <a:schemeClr val="dk1"/>
                </a:solidFill>
                <a:latin typeface="Arial"/>
                <a:ea typeface="Arial"/>
                <a:cs typeface="Arial"/>
                <a:sym typeface="Arial"/>
              </a:rPr>
              <a:t> %&gt;% </a:t>
            </a:r>
          </a:p>
          <a:p>
            <a:pPr marL="0" marR="0" lvl="0" indent="0" algn="l" rtl="0">
              <a:spcBef>
                <a:spcPts val="0"/>
              </a:spcBef>
              <a:spcAft>
                <a:spcPts val="0"/>
              </a:spcAft>
              <a:buNone/>
            </a:pPr>
            <a:r>
              <a:rPr lang="en-GB" sz="3000">
                <a:solidFill>
                  <a:schemeClr val="dk1"/>
                </a:solidFill>
                <a:latin typeface="Arial"/>
                <a:ea typeface="Arial"/>
                <a:cs typeface="Arial"/>
                <a:sym typeface="Arial"/>
              </a:rPr>
              <a:t>	separate(</a:t>
            </a:r>
            <a:r>
              <a:rPr lang="en-GB" sz="3000" dirty="0" err="1">
                <a:solidFill>
                  <a:srgbClr val="0070C0"/>
                </a:solidFill>
                <a:latin typeface="Arial"/>
                <a:ea typeface="Arial"/>
                <a:cs typeface="Arial"/>
                <a:sym typeface="Arial"/>
              </a:rPr>
              <a:t>Gender_film</a:t>
            </a:r>
            <a:r>
              <a:rPr lang="en-GB" sz="3000" dirty="0">
                <a:solidFill>
                  <a:schemeClr val="dk1"/>
                </a:solidFill>
                <a:latin typeface="Arial"/>
                <a:ea typeface="Arial"/>
                <a:cs typeface="Arial"/>
                <a:sym typeface="Arial"/>
              </a:rPr>
              <a:t>, </a:t>
            </a:r>
            <a:r>
              <a:rPr lang="en-GB" sz="3000" dirty="0">
                <a:solidFill>
                  <a:srgbClr val="7030A0"/>
                </a:solidFill>
                <a:latin typeface="Arial"/>
                <a:ea typeface="Arial"/>
                <a:cs typeface="Arial"/>
                <a:sym typeface="Arial"/>
              </a:rPr>
              <a:t>c(“Gender”, “</a:t>
            </a:r>
            <a:r>
              <a:rPr lang="en-GB" sz="3000" dirty="0" err="1">
                <a:solidFill>
                  <a:srgbClr val="7030A0"/>
                </a:solidFill>
                <a:latin typeface="Arial"/>
                <a:ea typeface="Arial"/>
                <a:cs typeface="Arial"/>
                <a:sym typeface="Arial"/>
              </a:rPr>
              <a:t>Has_film</a:t>
            </a:r>
            <a:r>
              <a:rPr lang="en-GB" sz="3000" dirty="0">
                <a:solidFill>
                  <a:srgbClr val="7030A0"/>
                </a:solidFill>
                <a:latin typeface="Arial"/>
                <a:ea typeface="Arial"/>
                <a:cs typeface="Arial"/>
                <a:sym typeface="Arial"/>
              </a:rPr>
              <a:t>”)</a:t>
            </a:r>
            <a:r>
              <a:rPr lang="en-GB" sz="3000" dirty="0">
                <a:solidFill>
                  <a:schemeClr val="dk1"/>
                </a:solidFill>
                <a:latin typeface="Arial"/>
                <a:ea typeface="Arial"/>
                <a:cs typeface="Arial"/>
                <a:sym typeface="Arial"/>
              </a:rPr>
              <a:t>, </a:t>
            </a:r>
            <a:r>
              <a:rPr lang="en-GB" sz="3000" dirty="0">
                <a:solidFill>
                  <a:srgbClr val="00B050"/>
                </a:solidFill>
                <a:latin typeface="Arial"/>
                <a:ea typeface="Arial"/>
                <a:cs typeface="Arial"/>
                <a:sym typeface="Arial"/>
              </a:rPr>
              <a:t>“,”</a:t>
            </a:r>
            <a:r>
              <a:rPr lang="en-GB" sz="3000" dirty="0">
                <a:solidFill>
                  <a:schemeClr val="dk1"/>
                </a:solidFill>
                <a:latin typeface="Arial"/>
                <a:ea typeface="Arial"/>
                <a:cs typeface="Arial"/>
                <a:sym typeface="Arial"/>
              </a:rPr>
              <a:t>)</a:t>
            </a:r>
            <a:endParaRPr sz="3000" dirty="0"/>
          </a:p>
        </p:txBody>
      </p:sp>
      <p:grpSp>
        <p:nvGrpSpPr>
          <p:cNvPr id="2" name="Group 1">
            <a:extLst>
              <a:ext uri="{FF2B5EF4-FFF2-40B4-BE49-F238E27FC236}">
                <a16:creationId xmlns:a16="http://schemas.microsoft.com/office/drawing/2014/main" id="{C56A9863-8BF7-42F4-9A3C-07A86900403F}"/>
              </a:ext>
              <a:ext uri="{C183D7F6-B498-43B3-948B-1728B52AA6E4}">
                <adec:decorative xmlns:adec="http://schemas.microsoft.com/office/drawing/2017/decorative" val="1"/>
              </a:ext>
            </a:extLst>
          </p:cNvPr>
          <p:cNvGrpSpPr/>
          <p:nvPr/>
        </p:nvGrpSpPr>
        <p:grpSpPr>
          <a:xfrm>
            <a:off x="4898572" y="2603609"/>
            <a:ext cx="5191199" cy="3383350"/>
            <a:chOff x="4898572" y="2603609"/>
            <a:chExt cx="5191199" cy="3383350"/>
          </a:xfrm>
        </p:grpSpPr>
        <p:graphicFrame>
          <p:nvGraphicFramePr>
            <p:cNvPr id="9" name="Google Shape;157;p11">
              <a:extLst>
                <a:ext uri="{FF2B5EF4-FFF2-40B4-BE49-F238E27FC236}">
                  <a16:creationId xmlns:a16="http://schemas.microsoft.com/office/drawing/2014/main" id="{A1B0E5BF-8E0D-4AA1-82BB-786FA4472F06}"/>
                </a:ext>
              </a:extLst>
            </p:cNvPr>
            <p:cNvGraphicFramePr/>
            <p:nvPr>
              <p:extLst>
                <p:ext uri="{D42A27DB-BD31-4B8C-83A1-F6EECF244321}">
                  <p14:modId xmlns:p14="http://schemas.microsoft.com/office/powerpoint/2010/main" val="2534645785"/>
                </p:ext>
              </p:extLst>
            </p:nvPr>
          </p:nvGraphicFramePr>
          <p:xfrm>
            <a:off x="4898572" y="2603609"/>
            <a:ext cx="5191199" cy="3383350"/>
          </p:xfrm>
          <a:graphic>
            <a:graphicData uri="http://schemas.openxmlformats.org/drawingml/2006/table">
              <a:tbl>
                <a:tblPr firstRow="1" bandRow="1">
                  <a:noFill/>
                  <a:tableStyleId>{F1F18274-C4EE-41D9-A325-961ADA7DF203}</a:tableStyleId>
                </a:tblPr>
                <a:tblGrid>
                  <a:gridCol w="1529343">
                    <a:extLst>
                      <a:ext uri="{9D8B030D-6E8A-4147-A177-3AD203B41FA5}">
                        <a16:colId xmlns:a16="http://schemas.microsoft.com/office/drawing/2014/main" val="20000"/>
                      </a:ext>
                    </a:extLst>
                  </a:gridCol>
                  <a:gridCol w="993957">
                    <a:extLst>
                      <a:ext uri="{9D8B030D-6E8A-4147-A177-3AD203B41FA5}">
                        <a16:colId xmlns:a16="http://schemas.microsoft.com/office/drawing/2014/main" val="20001"/>
                      </a:ext>
                    </a:extLst>
                  </a:gridCol>
                  <a:gridCol w="1132818">
                    <a:extLst>
                      <a:ext uri="{9D8B030D-6E8A-4147-A177-3AD203B41FA5}">
                        <a16:colId xmlns:a16="http://schemas.microsoft.com/office/drawing/2014/main" val="20002"/>
                      </a:ext>
                    </a:extLst>
                  </a:gridCol>
                  <a:gridCol w="1535081">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dirty="0">
                            <a:solidFill>
                              <a:schemeClr val="dk1"/>
                            </a:solidFill>
                          </a:rPr>
                          <a:t>Name</a:t>
                        </a:r>
                        <a:endParaRPr sz="2000" dirty="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solidFill>
                              <a:schemeClr val="dk1"/>
                            </a:solidFill>
                          </a:rPr>
                          <a:t>Gender</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Green Arrow</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err="1"/>
                          <a:t>Zatanna</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10" name="Rectangle: Rounded Corners 9">
              <a:extLst>
                <a:ext uri="{FF2B5EF4-FFF2-40B4-BE49-F238E27FC236}">
                  <a16:creationId xmlns:a16="http://schemas.microsoft.com/office/drawing/2014/main" id="{0B24E3B4-8784-4CC3-99FD-960C0D6E67FA}"/>
                </a:ext>
              </a:extLst>
            </p:cNvPr>
            <p:cNvSpPr/>
            <p:nvPr/>
          </p:nvSpPr>
          <p:spPr>
            <a:xfrm>
              <a:off x="6378965" y="2603610"/>
              <a:ext cx="979778" cy="3383349"/>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C0151891-7100-484C-8121-F7233B3E2036}"/>
                </a:ext>
              </a:extLst>
            </p:cNvPr>
            <p:cNvSpPr/>
            <p:nvPr/>
          </p:nvSpPr>
          <p:spPr>
            <a:xfrm>
              <a:off x="7391339" y="2603610"/>
              <a:ext cx="1175718" cy="3383349"/>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676187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a:spLocks noGrp="1"/>
          </p:cNvSpPr>
          <p:nvPr>
            <p:ph type="title"/>
          </p:nvPr>
        </p:nvSpPr>
        <p:spPr>
          <a:xfrm>
            <a:off x="235150" y="341430"/>
            <a:ext cx="7517034"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Exercises: </a:t>
            </a:r>
            <a:r>
              <a:rPr lang="en-GB" sz="4800" dirty="0" err="1">
                <a:latin typeface="Arial"/>
                <a:ea typeface="Arial"/>
                <a:cs typeface="Arial"/>
                <a:sym typeface="Arial"/>
              </a:rPr>
              <a:t>tidyr</a:t>
            </a:r>
            <a:endParaRPr sz="3200" dirty="0"/>
          </a:p>
        </p:txBody>
      </p:sp>
      <p:sp>
        <p:nvSpPr>
          <p:cNvPr id="188" name="Google Shape;188;p14"/>
          <p:cNvSpPr txBox="1"/>
          <p:nvPr/>
        </p:nvSpPr>
        <p:spPr>
          <a:xfrm>
            <a:off x="235149" y="1504354"/>
            <a:ext cx="10133965" cy="4369130"/>
          </a:xfrm>
          <a:prstGeom prst="rect">
            <a:avLst/>
          </a:prstGeom>
          <a:noFill/>
          <a:ln>
            <a:noFill/>
          </a:ln>
        </p:spPr>
        <p:txBody>
          <a:bodyPr spcFirstLastPara="1" wrap="square" lIns="0" tIns="59675" rIns="0" bIns="0" anchor="t" anchorCtr="0">
            <a:spAutoFit/>
          </a:bodyPr>
          <a:lstStyle/>
          <a:p>
            <a:pPr marL="0" lvl="0" indent="0" algn="l" rtl="0">
              <a:spcBef>
                <a:spcPts val="0"/>
              </a:spcBef>
              <a:spcAft>
                <a:spcPts val="0"/>
              </a:spcAft>
              <a:buNone/>
            </a:pPr>
            <a:r>
              <a:rPr lang="en-GB" sz="2800" dirty="0"/>
              <a:t>Continuing in the Day_1_Tidyverse_Worksheet.Rmd file, word through the second group of exercises on tidying the data.</a:t>
            </a:r>
            <a:br>
              <a:rPr lang="en-GB" sz="2800" dirty="0"/>
            </a:br>
            <a:endParaRPr lang="en-GB" sz="2800" dirty="0"/>
          </a:p>
          <a:p>
            <a:pPr marL="0" lvl="0" indent="0" algn="l" rtl="0">
              <a:spcBef>
                <a:spcPts val="0"/>
              </a:spcBef>
              <a:spcAft>
                <a:spcPts val="0"/>
              </a:spcAft>
              <a:buNone/>
            </a:pPr>
            <a:endParaRPr lang="en-GB" sz="2800" dirty="0"/>
          </a:p>
          <a:p>
            <a:pPr marL="0" lvl="0" indent="0" algn="l" rtl="0">
              <a:spcBef>
                <a:spcPts val="0"/>
              </a:spcBef>
              <a:spcAft>
                <a:spcPts val="0"/>
              </a:spcAft>
              <a:buNone/>
            </a:pPr>
            <a:r>
              <a:rPr lang="en-GB" sz="2800" dirty="0"/>
              <a:t>Stop when you get to the</a:t>
            </a:r>
          </a:p>
          <a:p>
            <a:pPr marL="0" lvl="0" indent="0" algn="l" rtl="0">
              <a:spcBef>
                <a:spcPts val="0"/>
              </a:spcBef>
              <a:spcAft>
                <a:spcPts val="0"/>
              </a:spcAft>
              <a:buNone/>
            </a:pPr>
            <a:r>
              <a:rPr lang="en-GB" sz="2800" dirty="0"/>
              <a:t>--~--~--~--~--~--~--~--~--~--~--~--~--~--~--~--~--~--~--~--~--</a:t>
            </a:r>
          </a:p>
          <a:p>
            <a:pPr marL="0" lvl="0" indent="0" algn="l" rtl="0">
              <a:spcBef>
                <a:spcPts val="0"/>
              </a:spcBef>
              <a:spcAft>
                <a:spcPts val="0"/>
              </a:spcAft>
              <a:buNone/>
            </a:pPr>
            <a:r>
              <a:rPr lang="en-GB" sz="2800" dirty="0"/>
              <a:t># </a:t>
            </a:r>
            <a:r>
              <a:rPr lang="en-GB" sz="2800" dirty="0" err="1"/>
              <a:t>Dplyr</a:t>
            </a:r>
            <a:r>
              <a:rPr lang="en-GB" sz="2800" dirty="0"/>
              <a:t> Exercises</a:t>
            </a:r>
          </a:p>
          <a:p>
            <a:pPr marL="0" lvl="0" indent="0" algn="l" rtl="0">
              <a:spcBef>
                <a:spcPts val="0"/>
              </a:spcBef>
              <a:spcAft>
                <a:spcPts val="0"/>
              </a:spcAft>
              <a:buNone/>
            </a:pPr>
            <a:endParaRPr lang="en-GB" sz="2800" dirty="0"/>
          </a:p>
          <a:p>
            <a:pPr marL="0" marR="0" lvl="0" indent="0" algn="l" rtl="0">
              <a:lnSpc>
                <a:spcPct val="100000"/>
              </a:lnSpc>
              <a:spcBef>
                <a:spcPts val="5"/>
              </a:spcBef>
              <a:spcAft>
                <a:spcPts val="0"/>
              </a:spcAft>
              <a:buNone/>
            </a:pPr>
            <a:r>
              <a:rPr lang="en-GB" sz="2800" dirty="0">
                <a:solidFill>
                  <a:schemeClr val="dk1"/>
                </a:solidFill>
              </a:rPr>
              <a:t>Once again, the answers are available in a separate .</a:t>
            </a:r>
            <a:r>
              <a:rPr lang="en-GB" sz="2800" dirty="0" err="1">
                <a:solidFill>
                  <a:schemeClr val="dk1"/>
                </a:solidFill>
              </a:rPr>
              <a:t>Rmd</a:t>
            </a:r>
            <a:r>
              <a:rPr lang="en-GB" sz="2800" dirty="0">
                <a:solidFill>
                  <a:schemeClr val="dk1"/>
                </a:solidFill>
              </a:rPr>
              <a:t> if you get stuck or if you finish early and want to check your methods. </a:t>
            </a:r>
            <a:endParaRPr sz="2800" dirty="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a:buNone/>
            </a:pPr>
            <a:r>
              <a:rPr lang="en-GB" sz="4800" dirty="0" err="1">
                <a:latin typeface="Arial"/>
                <a:ea typeface="Arial"/>
                <a:cs typeface="Arial"/>
                <a:sym typeface="Arial"/>
              </a:rPr>
              <a:t>dplyr</a:t>
            </a:r>
            <a:endParaRPr sz="4400" dirty="0"/>
          </a:p>
        </p:txBody>
      </p:sp>
      <p:sp>
        <p:nvSpPr>
          <p:cNvPr id="194" name="Google Shape;194;p15"/>
          <p:cNvSpPr txBox="1">
            <a:spLocks noGrp="1"/>
          </p:cNvSpPr>
          <p:nvPr>
            <p:ph type="body" idx="1"/>
          </p:nvPr>
        </p:nvSpPr>
        <p:spPr>
          <a:xfrm>
            <a:off x="380300" y="1643459"/>
            <a:ext cx="10972800" cy="514116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GB" sz="2800" dirty="0"/>
              <a:t>Once tidy, manipulate with </a:t>
            </a:r>
            <a:r>
              <a:rPr lang="en-GB" sz="2800" dirty="0" err="1"/>
              <a:t>dplyr</a:t>
            </a:r>
            <a:r>
              <a:rPr lang="en-GB" sz="2800" dirty="0"/>
              <a:t>!</a:t>
            </a:r>
            <a:endParaRPr sz="2800" dirty="0"/>
          </a:p>
          <a:p>
            <a:pPr marL="698500" lvl="1" indent="-228600" algn="l" rtl="0">
              <a:lnSpc>
                <a:spcPct val="100000"/>
              </a:lnSpc>
              <a:spcBef>
                <a:spcPts val="245"/>
              </a:spcBef>
              <a:spcAft>
                <a:spcPts val="0"/>
              </a:spcAft>
              <a:buClr>
                <a:schemeClr val="dk1"/>
              </a:buClr>
              <a:buSzPts val="2400"/>
              <a:buChar char="•"/>
            </a:pPr>
            <a:r>
              <a:rPr lang="en-GB" sz="2800" dirty="0"/>
              <a:t>select()</a:t>
            </a:r>
            <a:endParaRPr sz="2800" dirty="0"/>
          </a:p>
          <a:p>
            <a:pPr marL="698500" lvl="1" indent="-228600" algn="l" rtl="0">
              <a:lnSpc>
                <a:spcPct val="100000"/>
              </a:lnSpc>
              <a:spcBef>
                <a:spcPts val="215"/>
              </a:spcBef>
              <a:spcAft>
                <a:spcPts val="0"/>
              </a:spcAft>
              <a:buClr>
                <a:schemeClr val="dk1"/>
              </a:buClr>
              <a:buSzPts val="2400"/>
              <a:buChar char="•"/>
            </a:pPr>
            <a:r>
              <a:rPr lang="en-GB" sz="2800" dirty="0"/>
              <a:t>arrange()</a:t>
            </a:r>
            <a:endParaRPr sz="2800" dirty="0"/>
          </a:p>
          <a:p>
            <a:pPr marL="698500" lvl="1" indent="-228600" algn="l" rtl="0">
              <a:lnSpc>
                <a:spcPct val="100000"/>
              </a:lnSpc>
              <a:spcBef>
                <a:spcPts val="204"/>
              </a:spcBef>
              <a:spcAft>
                <a:spcPts val="0"/>
              </a:spcAft>
              <a:buClr>
                <a:schemeClr val="dk1"/>
              </a:buClr>
              <a:buSzPts val="2400"/>
              <a:buChar char="•"/>
            </a:pPr>
            <a:r>
              <a:rPr lang="en-GB" sz="2800" dirty="0" err="1"/>
              <a:t>group_by</a:t>
            </a:r>
            <a:r>
              <a:rPr lang="en-GB" sz="2800" dirty="0"/>
              <a:t>()</a:t>
            </a:r>
            <a:endParaRPr sz="2800" dirty="0"/>
          </a:p>
          <a:p>
            <a:pPr marL="698500" lvl="1" indent="-228600" algn="l" rtl="0">
              <a:lnSpc>
                <a:spcPct val="100000"/>
              </a:lnSpc>
              <a:spcBef>
                <a:spcPts val="215"/>
              </a:spcBef>
              <a:spcAft>
                <a:spcPts val="0"/>
              </a:spcAft>
              <a:buClr>
                <a:schemeClr val="dk1"/>
              </a:buClr>
              <a:buSzPts val="2400"/>
              <a:buChar char="•"/>
            </a:pPr>
            <a:r>
              <a:rPr lang="en-GB" sz="2800" dirty="0"/>
              <a:t>summarise() or summarize()</a:t>
            </a:r>
            <a:endParaRPr sz="2800" dirty="0"/>
          </a:p>
          <a:p>
            <a:pPr marL="698500" lvl="1" indent="-228600" algn="l" rtl="0">
              <a:lnSpc>
                <a:spcPct val="100000"/>
              </a:lnSpc>
              <a:spcBef>
                <a:spcPts val="219"/>
              </a:spcBef>
              <a:spcAft>
                <a:spcPts val="0"/>
              </a:spcAft>
              <a:buClr>
                <a:schemeClr val="dk1"/>
              </a:buClr>
              <a:buSzPts val="2400"/>
              <a:buChar char="•"/>
            </a:pPr>
            <a:r>
              <a:rPr lang="en-GB" sz="2800" dirty="0"/>
              <a:t>mutate()</a:t>
            </a:r>
            <a:endParaRPr sz="2800" dirty="0"/>
          </a:p>
          <a:p>
            <a:pPr marL="698500" lvl="1" indent="-228600" algn="l" rtl="0">
              <a:lnSpc>
                <a:spcPct val="100000"/>
              </a:lnSpc>
              <a:spcBef>
                <a:spcPts val="219"/>
              </a:spcBef>
              <a:spcAft>
                <a:spcPts val="0"/>
              </a:spcAft>
              <a:buClr>
                <a:schemeClr val="dk1"/>
              </a:buClr>
              <a:buSzPts val="2400"/>
              <a:buChar char="•"/>
            </a:pPr>
            <a:r>
              <a:rPr lang="en-GB" sz="2800" dirty="0"/>
              <a:t>join()</a:t>
            </a:r>
            <a:endParaRPr sz="2800" dirty="0">
              <a:latin typeface="Arial"/>
              <a:ea typeface="Arial"/>
              <a:cs typeface="Arial"/>
              <a:sym typeface="Arial"/>
            </a:endParaRPr>
          </a:p>
        </p:txBody>
      </p:sp>
      <p:sp>
        <p:nvSpPr>
          <p:cNvPr id="195" name="Google Shape;195;p15">
            <a:extLst>
              <a:ext uri="{C183D7F6-B498-43B3-948B-1728B52AA6E4}">
                <adec:decorative xmlns:adec="http://schemas.microsoft.com/office/drawing/2017/decorative" val="1"/>
              </a:ext>
            </a:extLst>
          </p:cNvPr>
          <p:cNvSpPr/>
          <p:nvPr/>
        </p:nvSpPr>
        <p:spPr>
          <a:xfrm>
            <a:off x="9264352" y="260648"/>
            <a:ext cx="1136903" cy="131673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g8b300fe5a5_0_0"/>
          <p:cNvSpPr txBox="1">
            <a:spLocks noGrp="1"/>
          </p:cNvSpPr>
          <p:nvPr>
            <p:ph type="title"/>
          </p:nvPr>
        </p:nvSpPr>
        <p:spPr>
          <a:xfrm>
            <a:off x="235150" y="372202"/>
            <a:ext cx="10567200"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select</a:t>
            </a:r>
            <a:r>
              <a:rPr lang="en-GB" sz="4800" dirty="0">
                <a:latin typeface="Arial"/>
                <a:ea typeface="Arial"/>
                <a:cs typeface="Arial"/>
                <a:sym typeface="Arial"/>
              </a:rPr>
              <a:t>() – </a:t>
            </a:r>
            <a:r>
              <a:rPr lang="en-GB" sz="4800" dirty="0"/>
              <a:t>isolate subset of columns</a:t>
            </a:r>
            <a:endParaRPr sz="4800" dirty="0">
              <a:latin typeface="Arial"/>
              <a:ea typeface="Arial"/>
              <a:cs typeface="Arial"/>
              <a:sym typeface="Arial"/>
            </a:endParaRPr>
          </a:p>
        </p:txBody>
      </p:sp>
      <p:grpSp>
        <p:nvGrpSpPr>
          <p:cNvPr id="3" name="Group 2">
            <a:extLst>
              <a:ext uri="{FF2B5EF4-FFF2-40B4-BE49-F238E27FC236}">
                <a16:creationId xmlns:a16="http://schemas.microsoft.com/office/drawing/2014/main" id="{21765D68-BB54-4223-84D6-AAA90769C37F}"/>
              </a:ext>
              <a:ext uri="{C183D7F6-B498-43B3-948B-1728B52AA6E4}">
                <adec:decorative xmlns:adec="http://schemas.microsoft.com/office/drawing/2017/decorative" val="1"/>
              </a:ext>
            </a:extLst>
          </p:cNvPr>
          <p:cNvGrpSpPr/>
          <p:nvPr/>
        </p:nvGrpSpPr>
        <p:grpSpPr>
          <a:xfrm>
            <a:off x="435775" y="1741558"/>
            <a:ext cx="5660225" cy="3968050"/>
            <a:chOff x="435775" y="1741558"/>
            <a:chExt cx="5660225" cy="3968050"/>
          </a:xfrm>
        </p:grpSpPr>
        <p:graphicFrame>
          <p:nvGraphicFramePr>
            <p:cNvPr id="204" name="Google Shape;204;g8b300fe5a5_0_0"/>
            <p:cNvGraphicFramePr/>
            <p:nvPr>
              <p:extLst>
                <p:ext uri="{D42A27DB-BD31-4B8C-83A1-F6EECF244321}">
                  <p14:modId xmlns:p14="http://schemas.microsoft.com/office/powerpoint/2010/main" val="849864935"/>
                </p:ext>
              </p:extLst>
            </p:nvPr>
          </p:nvGraphicFramePr>
          <p:xfrm>
            <a:off x="435775" y="1741558"/>
            <a:ext cx="5660225" cy="33833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gridCol w="1285700">
                    <a:extLst>
                      <a:ext uri="{9D8B030D-6E8A-4147-A177-3AD203B41FA5}">
                        <a16:colId xmlns:a16="http://schemas.microsoft.com/office/drawing/2014/main" val="20002"/>
                      </a:ext>
                    </a:extLst>
                  </a:gridCol>
                  <a:gridCol w="1640875">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dirty="0">
                            <a:solidFill>
                              <a:schemeClr val="dk1"/>
                            </a:solidFill>
                          </a:rPr>
                          <a:t>Name</a:t>
                        </a:r>
                        <a:endParaRPr sz="2000" dirty="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solidFill>
                              <a:schemeClr val="dk1"/>
                            </a:solidFill>
                          </a:rPr>
                          <a:t>Gender</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dirty="0"/>
                          <a:t>Ant-Man</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Green Arrow</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err="1"/>
                          <a:t>Zatanna</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dirty="0" err="1"/>
                          <a:t>Hellboy</a:t>
                        </a:r>
                        <a:endParaRPr sz="2000"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7" name="Google Shape;104;p7">
              <a:extLst>
                <a:ext uri="{FF2B5EF4-FFF2-40B4-BE49-F238E27FC236}">
                  <a16:creationId xmlns:a16="http://schemas.microsoft.com/office/drawing/2014/main" id="{7CEF88F1-1F17-4341-BB82-A4632DB7ECCD}"/>
                </a:ext>
              </a:extLst>
            </p:cNvPr>
            <p:cNvSpPr txBox="1"/>
            <p:nvPr/>
          </p:nvSpPr>
          <p:spPr>
            <a:xfrm>
              <a:off x="1941143" y="5124908"/>
              <a:ext cx="2649487"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chemeClr val="dk1"/>
                  </a:solidFill>
                </a:rPr>
                <a:t>has all columns</a:t>
              </a:r>
              <a:endParaRPr sz="2800" dirty="0"/>
            </a:p>
          </p:txBody>
        </p:sp>
      </p:grpSp>
      <p:grpSp>
        <p:nvGrpSpPr>
          <p:cNvPr id="2" name="Group 1">
            <a:extLst>
              <a:ext uri="{FF2B5EF4-FFF2-40B4-BE49-F238E27FC236}">
                <a16:creationId xmlns:a16="http://schemas.microsoft.com/office/drawing/2014/main" id="{C6C3FA60-94B2-4385-B794-27AAE3D2AD66}"/>
              </a:ext>
              <a:ext uri="{C183D7F6-B498-43B3-948B-1728B52AA6E4}">
                <adec:decorative xmlns:adec="http://schemas.microsoft.com/office/drawing/2017/decorative" val="1"/>
              </a:ext>
            </a:extLst>
          </p:cNvPr>
          <p:cNvGrpSpPr/>
          <p:nvPr/>
        </p:nvGrpSpPr>
        <p:grpSpPr>
          <a:xfrm>
            <a:off x="6543601" y="1730673"/>
            <a:ext cx="4374525" cy="3968050"/>
            <a:chOff x="6543601" y="1730673"/>
            <a:chExt cx="4374525" cy="3968050"/>
          </a:xfrm>
        </p:grpSpPr>
        <p:graphicFrame>
          <p:nvGraphicFramePr>
            <p:cNvPr id="203" name="Google Shape;203;g8b300fe5a5_0_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242245360"/>
                </p:ext>
              </p:extLst>
            </p:nvPr>
          </p:nvGraphicFramePr>
          <p:xfrm>
            <a:off x="6543601" y="1730673"/>
            <a:ext cx="4374525" cy="33833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gridCol w="1640875">
                    <a:extLst>
                      <a:ext uri="{9D8B030D-6E8A-4147-A177-3AD203B41FA5}">
                        <a16:colId xmlns:a16="http://schemas.microsoft.com/office/drawing/2014/main" val="20002"/>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8" name="Google Shape;104;p7">
              <a:extLst>
                <a:ext uri="{FF2B5EF4-FFF2-40B4-BE49-F238E27FC236}">
                  <a16:creationId xmlns:a16="http://schemas.microsoft.com/office/drawing/2014/main" id="{65359BEB-06AC-4D66-805B-CE43614228A3}"/>
                </a:ext>
              </a:extLst>
            </p:cNvPr>
            <p:cNvSpPr txBox="1"/>
            <p:nvPr/>
          </p:nvSpPr>
          <p:spPr>
            <a:xfrm>
              <a:off x="7039705" y="5114023"/>
              <a:ext cx="3382316"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chemeClr val="dk1"/>
                  </a:solidFill>
                </a:rPr>
                <a:t>only some columns</a:t>
              </a:r>
              <a:endParaRPr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a:t>What is the </a:t>
            </a:r>
            <a:r>
              <a:rPr lang="en-GB" sz="4800" dirty="0" err="1"/>
              <a:t>Tidyverse</a:t>
            </a:r>
            <a:r>
              <a:rPr lang="en-GB" sz="4800" dirty="0"/>
              <a:t>?</a:t>
            </a:r>
            <a:endParaRPr sz="4800" dirty="0"/>
          </a:p>
        </p:txBody>
      </p:sp>
      <p:sp>
        <p:nvSpPr>
          <p:cNvPr id="50" name="Google Shape;50;p2"/>
          <p:cNvSpPr txBox="1">
            <a:spLocks noGrp="1"/>
          </p:cNvSpPr>
          <p:nvPr>
            <p:ph type="body" idx="1"/>
          </p:nvPr>
        </p:nvSpPr>
        <p:spPr>
          <a:xfrm>
            <a:off x="380300" y="1643459"/>
            <a:ext cx="10972800" cy="5141168"/>
          </a:xfrm>
          <a:prstGeom prst="rect">
            <a:avLst/>
          </a:prstGeom>
          <a:noFill/>
          <a:ln>
            <a:noFill/>
          </a:ln>
        </p:spPr>
        <p:txBody>
          <a:bodyPr spcFirstLastPara="1" wrap="square" lIns="91425" tIns="45700" rIns="91425" bIns="45700" anchor="t" anchorCtr="0">
            <a:normAutofit/>
          </a:bodyPr>
          <a:lstStyle/>
          <a:p>
            <a:pPr marL="241300" marR="215900" lvl="0" indent="-228600" algn="l" rtl="0">
              <a:lnSpc>
                <a:spcPct val="126250"/>
              </a:lnSpc>
              <a:spcBef>
                <a:spcPts val="0"/>
              </a:spcBef>
              <a:spcAft>
                <a:spcPts val="0"/>
              </a:spcAft>
              <a:buClr>
                <a:schemeClr val="dk1"/>
              </a:buClr>
              <a:buSzPts val="2400"/>
              <a:buChar char="•"/>
            </a:pPr>
            <a:r>
              <a:rPr lang="en-GB" sz="2800" dirty="0">
                <a:latin typeface="Arial"/>
                <a:ea typeface="Arial"/>
                <a:cs typeface="Arial"/>
                <a:sym typeface="Arial"/>
              </a:rPr>
              <a:t>An opinionated collection of R data science packages for:</a:t>
            </a:r>
            <a:endParaRPr lang="en-GB" sz="2800" dirty="0"/>
          </a:p>
          <a:p>
            <a:pPr marL="241300" marR="215900" lvl="0" indent="-228600" algn="l" rtl="0">
              <a:lnSpc>
                <a:spcPct val="126250"/>
              </a:lnSpc>
              <a:spcBef>
                <a:spcPts val="0"/>
              </a:spcBef>
              <a:spcAft>
                <a:spcPts val="0"/>
              </a:spcAft>
              <a:buClr>
                <a:schemeClr val="dk1"/>
              </a:buClr>
              <a:buSzPts val="2400"/>
              <a:buChar char="•"/>
            </a:pPr>
            <a:r>
              <a:rPr lang="en-GB" sz="2800" dirty="0">
                <a:latin typeface="Arial"/>
                <a:ea typeface="Arial"/>
                <a:cs typeface="Arial"/>
                <a:sym typeface="Arial"/>
              </a:rPr>
              <a:t>Data </a:t>
            </a:r>
            <a:r>
              <a:rPr lang="en-GB" sz="2800" b="1" dirty="0">
                <a:latin typeface="Arial"/>
                <a:ea typeface="Arial"/>
                <a:cs typeface="Arial"/>
                <a:sym typeface="Arial"/>
              </a:rPr>
              <a:t>exploration</a:t>
            </a:r>
            <a:r>
              <a:rPr lang="en-GB" sz="2800" dirty="0">
                <a:latin typeface="Arial"/>
                <a:ea typeface="Arial"/>
                <a:cs typeface="Arial"/>
                <a:sym typeface="Arial"/>
              </a:rPr>
              <a:t>, </a:t>
            </a:r>
            <a:r>
              <a:rPr lang="en-GB" sz="2800" b="1" dirty="0">
                <a:latin typeface="Arial"/>
                <a:ea typeface="Arial"/>
                <a:cs typeface="Arial"/>
                <a:sym typeface="Arial"/>
              </a:rPr>
              <a:t>manipulation</a:t>
            </a:r>
            <a:r>
              <a:rPr lang="en-GB" sz="2800" dirty="0">
                <a:latin typeface="Arial"/>
                <a:ea typeface="Arial"/>
                <a:cs typeface="Arial"/>
                <a:sym typeface="Arial"/>
              </a:rPr>
              <a:t>, and </a:t>
            </a:r>
            <a:r>
              <a:rPr lang="en-GB" sz="2800" b="1" dirty="0">
                <a:latin typeface="Arial"/>
                <a:ea typeface="Arial"/>
                <a:cs typeface="Arial"/>
                <a:sym typeface="Arial"/>
              </a:rPr>
              <a:t>visualisation</a:t>
            </a:r>
            <a:r>
              <a:rPr lang="en-GB" sz="2800" dirty="0">
                <a:latin typeface="Arial"/>
                <a:ea typeface="Arial"/>
                <a:cs typeface="Arial"/>
                <a:sym typeface="Arial"/>
              </a:rPr>
              <a:t> </a:t>
            </a:r>
            <a:endParaRPr sz="2800" dirty="0"/>
          </a:p>
          <a:p>
            <a:pPr marL="241300" marR="215900" lvl="0" indent="-228600" algn="l" rtl="0">
              <a:lnSpc>
                <a:spcPct val="126250"/>
              </a:lnSpc>
              <a:spcBef>
                <a:spcPts val="470"/>
              </a:spcBef>
              <a:spcAft>
                <a:spcPts val="0"/>
              </a:spcAft>
              <a:buClr>
                <a:schemeClr val="dk1"/>
              </a:buClr>
              <a:buSzPts val="2400"/>
              <a:buChar char="•"/>
            </a:pPr>
            <a:r>
              <a:rPr lang="en-GB" sz="2800" dirty="0">
                <a:latin typeface="Arial"/>
                <a:ea typeface="Arial"/>
                <a:cs typeface="Arial"/>
                <a:sym typeface="Arial"/>
              </a:rPr>
              <a:t>Key features are:</a:t>
            </a:r>
            <a:endParaRPr sz="2800" dirty="0"/>
          </a:p>
          <a:p>
            <a:pPr marL="541338" marR="215900" lvl="1" indent="-228600" algn="l" rtl="0">
              <a:lnSpc>
                <a:spcPct val="144285"/>
              </a:lnSpc>
              <a:spcBef>
                <a:spcPts val="470"/>
              </a:spcBef>
              <a:spcAft>
                <a:spcPts val="0"/>
              </a:spcAft>
              <a:buClr>
                <a:schemeClr val="dk1"/>
              </a:buClr>
              <a:buSzPts val="2100"/>
              <a:buChar char="•"/>
            </a:pPr>
            <a:r>
              <a:rPr lang="en-GB" sz="2800" b="1" dirty="0" err="1">
                <a:latin typeface="Arial"/>
                <a:ea typeface="Arial"/>
                <a:cs typeface="Arial"/>
                <a:sym typeface="Arial"/>
              </a:rPr>
              <a:t>tibble</a:t>
            </a:r>
            <a:r>
              <a:rPr lang="en-GB" sz="2800" dirty="0">
                <a:latin typeface="Arial"/>
                <a:ea typeface="Arial"/>
                <a:cs typeface="Arial"/>
                <a:sym typeface="Arial"/>
              </a:rPr>
              <a:t> as a structure</a:t>
            </a:r>
            <a:endParaRPr sz="2800" dirty="0"/>
          </a:p>
          <a:p>
            <a:pPr marL="541338" marR="215900" lvl="1" indent="-228600" algn="l" rtl="0">
              <a:lnSpc>
                <a:spcPct val="144285"/>
              </a:lnSpc>
              <a:spcBef>
                <a:spcPts val="470"/>
              </a:spcBef>
              <a:spcAft>
                <a:spcPts val="0"/>
              </a:spcAft>
              <a:buClr>
                <a:schemeClr val="dk1"/>
              </a:buClr>
              <a:buSzPts val="2100"/>
              <a:buChar char="•"/>
            </a:pPr>
            <a:r>
              <a:rPr lang="en-GB" sz="2800" b="1" dirty="0" err="1">
                <a:latin typeface="Arial"/>
                <a:ea typeface="Arial"/>
                <a:cs typeface="Arial"/>
                <a:sym typeface="Arial"/>
              </a:rPr>
              <a:t>tidyr</a:t>
            </a:r>
            <a:r>
              <a:rPr lang="en-GB" sz="2800" dirty="0">
                <a:latin typeface="Arial"/>
                <a:ea typeface="Arial"/>
                <a:cs typeface="Arial"/>
                <a:sym typeface="Arial"/>
              </a:rPr>
              <a:t> and </a:t>
            </a:r>
            <a:r>
              <a:rPr lang="en-GB" sz="2800" b="1" dirty="0" err="1">
                <a:latin typeface="Arial"/>
                <a:ea typeface="Arial"/>
                <a:cs typeface="Arial"/>
                <a:sym typeface="Arial"/>
              </a:rPr>
              <a:t>dplyr</a:t>
            </a:r>
            <a:r>
              <a:rPr lang="en-GB" sz="2800" dirty="0">
                <a:latin typeface="Arial"/>
                <a:ea typeface="Arial"/>
                <a:cs typeface="Arial"/>
                <a:sym typeface="Arial"/>
              </a:rPr>
              <a:t> for data manipulation</a:t>
            </a:r>
            <a:endParaRPr sz="2800" dirty="0"/>
          </a:p>
          <a:p>
            <a:pPr marL="541338" marR="215900" lvl="1" indent="-228600" algn="l" rtl="0">
              <a:lnSpc>
                <a:spcPct val="144285"/>
              </a:lnSpc>
              <a:spcBef>
                <a:spcPts val="470"/>
              </a:spcBef>
              <a:spcAft>
                <a:spcPts val="0"/>
              </a:spcAft>
              <a:buClr>
                <a:schemeClr val="dk1"/>
              </a:buClr>
              <a:buSzPts val="2100"/>
              <a:buChar char="•"/>
            </a:pPr>
            <a:r>
              <a:rPr lang="en-GB" sz="2800" b="1" dirty="0">
                <a:latin typeface="Arial"/>
                <a:ea typeface="Arial"/>
                <a:cs typeface="Arial"/>
                <a:sym typeface="Arial"/>
              </a:rPr>
              <a:t>ggplot2</a:t>
            </a:r>
            <a:r>
              <a:rPr lang="en-GB" sz="2800" dirty="0">
                <a:latin typeface="Arial"/>
                <a:ea typeface="Arial"/>
                <a:cs typeface="Arial"/>
                <a:sym typeface="Arial"/>
              </a:rPr>
              <a:t> for visualisation</a:t>
            </a:r>
            <a:endParaRPr sz="2800" dirty="0"/>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p:txBody>
      </p:sp>
      <p:sp>
        <p:nvSpPr>
          <p:cNvPr id="51" name="Google Shape;51;p2">
            <a:extLst>
              <a:ext uri="{C183D7F6-B498-43B3-948B-1728B52AA6E4}">
                <adec:decorative xmlns:adec="http://schemas.microsoft.com/office/drawing/2017/decorative" val="1"/>
              </a:ext>
            </a:extLst>
          </p:cNvPr>
          <p:cNvSpPr/>
          <p:nvPr/>
        </p:nvSpPr>
        <p:spPr>
          <a:xfrm>
            <a:off x="9264352" y="248607"/>
            <a:ext cx="1161287" cy="13380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g8b300fe5a5_0_0"/>
          <p:cNvSpPr txBox="1">
            <a:spLocks noGrp="1"/>
          </p:cNvSpPr>
          <p:nvPr>
            <p:ph type="title"/>
          </p:nvPr>
        </p:nvSpPr>
        <p:spPr>
          <a:xfrm>
            <a:off x="235150" y="372202"/>
            <a:ext cx="10567200"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select</a:t>
            </a:r>
            <a:r>
              <a:rPr lang="en-GB" sz="4800" dirty="0">
                <a:latin typeface="Arial"/>
                <a:ea typeface="Arial"/>
                <a:cs typeface="Arial"/>
                <a:sym typeface="Arial"/>
              </a:rPr>
              <a:t>() – how to write the formula</a:t>
            </a:r>
            <a:endParaRPr sz="4800" dirty="0">
              <a:latin typeface="Arial"/>
              <a:ea typeface="Arial"/>
              <a:cs typeface="Arial"/>
              <a:sym typeface="Arial"/>
            </a:endParaRPr>
          </a:p>
        </p:txBody>
      </p:sp>
      <p:sp>
        <p:nvSpPr>
          <p:cNvPr id="202" name="Google Shape;202;g8b300fe5a5_0_0"/>
          <p:cNvSpPr txBox="1"/>
          <p:nvPr/>
        </p:nvSpPr>
        <p:spPr>
          <a:xfrm>
            <a:off x="330145" y="1340768"/>
            <a:ext cx="10734300" cy="977890"/>
          </a:xfrm>
          <a:prstGeom prst="rect">
            <a:avLst/>
          </a:prstGeom>
          <a:noFill/>
          <a:ln>
            <a:noFill/>
          </a:ln>
        </p:spPr>
        <p:txBody>
          <a:bodyPr spcFirstLastPara="1" wrap="square" lIns="91425" tIns="45700" rIns="91425" bIns="45700" anchor="t" anchorCtr="0">
            <a:noAutofit/>
          </a:bodyPr>
          <a:lstStyle/>
          <a:p>
            <a:pPr lvl="0"/>
            <a:r>
              <a:rPr lang="en-GB" sz="2800" dirty="0" err="1">
                <a:solidFill>
                  <a:schemeClr val="dk1"/>
                </a:solidFill>
              </a:rPr>
              <a:t>subset_heros</a:t>
            </a:r>
            <a:r>
              <a:rPr lang="en-GB" sz="2800" dirty="0">
                <a:solidFill>
                  <a:schemeClr val="dk1"/>
                </a:solidFill>
              </a:rPr>
              <a:t> &lt;- </a:t>
            </a:r>
            <a:r>
              <a:rPr lang="en-GB" sz="2800" dirty="0" err="1">
                <a:solidFill>
                  <a:schemeClr val="dk1"/>
                </a:solidFill>
              </a:rPr>
              <a:t>heros_extra</a:t>
            </a:r>
            <a:r>
              <a:rPr lang="en-GB" sz="2800" dirty="0">
                <a:solidFill>
                  <a:schemeClr val="dk1"/>
                </a:solidFill>
              </a:rPr>
              <a:t> %&gt;% </a:t>
            </a:r>
          </a:p>
          <a:p>
            <a:pPr lvl="0"/>
            <a:r>
              <a:rPr lang="nl-NL" sz="2800" dirty="0">
                <a:solidFill>
                  <a:schemeClr val="dk1"/>
                </a:solidFill>
              </a:rPr>
              <a:t>	select(</a:t>
            </a:r>
            <a:r>
              <a:rPr lang="nl-NL" sz="2800" dirty="0">
                <a:solidFill>
                  <a:srgbClr val="0070C0"/>
                </a:solidFill>
              </a:rPr>
              <a:t>Name</a:t>
            </a:r>
            <a:r>
              <a:rPr lang="nl-NL" sz="2800" dirty="0">
                <a:solidFill>
                  <a:schemeClr val="dk1"/>
                </a:solidFill>
              </a:rPr>
              <a:t>, </a:t>
            </a:r>
            <a:r>
              <a:rPr lang="nl-NL" sz="2800" dirty="0">
                <a:solidFill>
                  <a:srgbClr val="7030A0"/>
                </a:solidFill>
              </a:rPr>
              <a:t>Gender</a:t>
            </a:r>
            <a:r>
              <a:rPr lang="nl-NL" sz="2800" dirty="0">
                <a:solidFill>
                  <a:schemeClr val="dk1"/>
                </a:solidFill>
              </a:rPr>
              <a:t>, </a:t>
            </a:r>
            <a:r>
              <a:rPr lang="nl-NL" sz="2800" dirty="0">
                <a:solidFill>
                  <a:srgbClr val="00B050"/>
                </a:solidFill>
              </a:rPr>
              <a:t>Universe</a:t>
            </a:r>
            <a:r>
              <a:rPr lang="nl-NL" sz="2800" dirty="0">
                <a:solidFill>
                  <a:schemeClr val="dk1"/>
                </a:solidFill>
              </a:rPr>
              <a:t>)</a:t>
            </a:r>
          </a:p>
        </p:txBody>
      </p:sp>
      <p:grpSp>
        <p:nvGrpSpPr>
          <p:cNvPr id="2" name="Group 1">
            <a:extLst>
              <a:ext uri="{FF2B5EF4-FFF2-40B4-BE49-F238E27FC236}">
                <a16:creationId xmlns:a16="http://schemas.microsoft.com/office/drawing/2014/main" id="{57A2619D-2E5D-4815-95F5-4C492D222425}"/>
              </a:ext>
              <a:ext uri="{C183D7F6-B498-43B3-948B-1728B52AA6E4}">
                <adec:decorative xmlns:adec="http://schemas.microsoft.com/office/drawing/2017/decorative" val="1"/>
              </a:ext>
            </a:extLst>
          </p:cNvPr>
          <p:cNvGrpSpPr/>
          <p:nvPr/>
        </p:nvGrpSpPr>
        <p:grpSpPr>
          <a:xfrm>
            <a:off x="609535" y="2825897"/>
            <a:ext cx="5661924" cy="3409244"/>
            <a:chOff x="609535" y="2825897"/>
            <a:chExt cx="5661924" cy="3409244"/>
          </a:xfrm>
        </p:grpSpPr>
        <p:graphicFrame>
          <p:nvGraphicFramePr>
            <p:cNvPr id="204" name="Google Shape;204;g8b300fe5a5_0_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107741880"/>
                </p:ext>
              </p:extLst>
            </p:nvPr>
          </p:nvGraphicFramePr>
          <p:xfrm>
            <a:off x="611234" y="2851791"/>
            <a:ext cx="5660225" cy="33833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gridCol w="1285700">
                    <a:extLst>
                      <a:ext uri="{9D8B030D-6E8A-4147-A177-3AD203B41FA5}">
                        <a16:colId xmlns:a16="http://schemas.microsoft.com/office/drawing/2014/main" val="20002"/>
                      </a:ext>
                    </a:extLst>
                  </a:gridCol>
                  <a:gridCol w="1640875">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7" name="Rectangle: Rounded Corners 6">
              <a:extLst>
                <a:ext uri="{FF2B5EF4-FFF2-40B4-BE49-F238E27FC236}">
                  <a16:creationId xmlns:a16="http://schemas.microsoft.com/office/drawing/2014/main" id="{19D92C55-6DB7-4D3A-8BFC-1B5DA3FA1898}"/>
                </a:ext>
              </a:extLst>
            </p:cNvPr>
            <p:cNvSpPr/>
            <p:nvPr/>
          </p:nvSpPr>
          <p:spPr>
            <a:xfrm>
              <a:off x="609535" y="2847668"/>
              <a:ext cx="1567608" cy="3383349"/>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a:extLst>
                <a:ext uri="{FF2B5EF4-FFF2-40B4-BE49-F238E27FC236}">
                  <a16:creationId xmlns:a16="http://schemas.microsoft.com/office/drawing/2014/main" id="{1790FF77-9682-4688-8057-51FCF36BA28B}"/>
                </a:ext>
              </a:extLst>
            </p:cNvPr>
            <p:cNvSpPr/>
            <p:nvPr/>
          </p:nvSpPr>
          <p:spPr>
            <a:xfrm>
              <a:off x="2264161" y="2825897"/>
              <a:ext cx="1066867" cy="3383349"/>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F11169B0-6DB2-4EFE-9484-4966789BDBAE}"/>
                </a:ext>
              </a:extLst>
            </p:cNvPr>
            <p:cNvSpPr/>
            <p:nvPr/>
          </p:nvSpPr>
          <p:spPr>
            <a:xfrm>
              <a:off x="4538971" y="2847667"/>
              <a:ext cx="1732487" cy="3383349"/>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949475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g8b300fe5a5_0_0"/>
          <p:cNvSpPr txBox="1">
            <a:spLocks noGrp="1"/>
          </p:cNvSpPr>
          <p:nvPr>
            <p:ph type="title"/>
          </p:nvPr>
        </p:nvSpPr>
        <p:spPr>
          <a:xfrm>
            <a:off x="235150" y="372202"/>
            <a:ext cx="10567200"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select</a:t>
            </a:r>
            <a:r>
              <a:rPr lang="en-GB" sz="4800" dirty="0">
                <a:latin typeface="Arial"/>
                <a:ea typeface="Arial"/>
                <a:cs typeface="Arial"/>
                <a:sym typeface="Arial"/>
              </a:rPr>
              <a:t>() – or write the formula like…</a:t>
            </a:r>
            <a:endParaRPr sz="4800" dirty="0">
              <a:latin typeface="Arial"/>
              <a:ea typeface="Arial"/>
              <a:cs typeface="Arial"/>
              <a:sym typeface="Arial"/>
            </a:endParaRPr>
          </a:p>
        </p:txBody>
      </p:sp>
      <p:sp>
        <p:nvSpPr>
          <p:cNvPr id="202" name="Google Shape;202;g8b300fe5a5_0_0"/>
          <p:cNvSpPr txBox="1"/>
          <p:nvPr/>
        </p:nvSpPr>
        <p:spPr>
          <a:xfrm>
            <a:off x="330145" y="1340768"/>
            <a:ext cx="10734300" cy="977890"/>
          </a:xfrm>
          <a:prstGeom prst="rect">
            <a:avLst/>
          </a:prstGeom>
          <a:noFill/>
          <a:ln>
            <a:noFill/>
          </a:ln>
        </p:spPr>
        <p:txBody>
          <a:bodyPr spcFirstLastPara="1" wrap="square" lIns="91425" tIns="45700" rIns="91425" bIns="45700" anchor="t" anchorCtr="0">
            <a:noAutofit/>
          </a:bodyPr>
          <a:lstStyle/>
          <a:p>
            <a:pPr lvl="0"/>
            <a:r>
              <a:rPr lang="en-GB" sz="2800" dirty="0" err="1">
                <a:solidFill>
                  <a:schemeClr val="dk1"/>
                </a:solidFill>
              </a:rPr>
              <a:t>subset_heros</a:t>
            </a:r>
            <a:r>
              <a:rPr lang="en-GB" sz="2800" dirty="0">
                <a:solidFill>
                  <a:schemeClr val="dk1"/>
                </a:solidFill>
              </a:rPr>
              <a:t> &lt;- </a:t>
            </a:r>
            <a:r>
              <a:rPr lang="en-GB" sz="2800" dirty="0" err="1">
                <a:solidFill>
                  <a:schemeClr val="dk1"/>
                </a:solidFill>
              </a:rPr>
              <a:t>heros_extra</a:t>
            </a:r>
            <a:r>
              <a:rPr lang="en-GB" sz="2800" dirty="0">
                <a:solidFill>
                  <a:schemeClr val="dk1"/>
                </a:solidFill>
              </a:rPr>
              <a:t> %&gt;% </a:t>
            </a:r>
          </a:p>
          <a:p>
            <a:pPr lvl="0"/>
            <a:r>
              <a:rPr lang="nl-NL" sz="2800" dirty="0">
                <a:solidFill>
                  <a:schemeClr val="dk1"/>
                </a:solidFill>
              </a:rPr>
              <a:t>	select(-</a:t>
            </a:r>
            <a:r>
              <a:rPr lang="nl-NL" sz="2800" dirty="0">
                <a:solidFill>
                  <a:srgbClr val="0070C0"/>
                </a:solidFill>
              </a:rPr>
              <a:t>has_film</a:t>
            </a:r>
            <a:r>
              <a:rPr lang="nl-NL" sz="2800" dirty="0">
                <a:solidFill>
                  <a:schemeClr val="dk1"/>
                </a:solidFill>
              </a:rPr>
              <a:t>)</a:t>
            </a:r>
          </a:p>
        </p:txBody>
      </p:sp>
      <p:grpSp>
        <p:nvGrpSpPr>
          <p:cNvPr id="2" name="Group 1">
            <a:extLst>
              <a:ext uri="{FF2B5EF4-FFF2-40B4-BE49-F238E27FC236}">
                <a16:creationId xmlns:a16="http://schemas.microsoft.com/office/drawing/2014/main" id="{C5BF4670-7DDD-4F0A-83CD-059016B6E2F8}"/>
              </a:ext>
              <a:ext uri="{C183D7F6-B498-43B3-948B-1728B52AA6E4}">
                <adec:decorative xmlns:adec="http://schemas.microsoft.com/office/drawing/2017/decorative" val="1"/>
              </a:ext>
            </a:extLst>
          </p:cNvPr>
          <p:cNvGrpSpPr/>
          <p:nvPr/>
        </p:nvGrpSpPr>
        <p:grpSpPr>
          <a:xfrm>
            <a:off x="611234" y="2847668"/>
            <a:ext cx="5660225" cy="3387473"/>
            <a:chOff x="611234" y="2847668"/>
            <a:chExt cx="5660225" cy="3387473"/>
          </a:xfrm>
        </p:grpSpPr>
        <p:graphicFrame>
          <p:nvGraphicFramePr>
            <p:cNvPr id="204" name="Google Shape;204;g8b300fe5a5_0_0"/>
            <p:cNvGraphicFramePr/>
            <p:nvPr>
              <p:extLst>
                <p:ext uri="{D42A27DB-BD31-4B8C-83A1-F6EECF244321}">
                  <p14:modId xmlns:p14="http://schemas.microsoft.com/office/powerpoint/2010/main" val="2211774091"/>
                </p:ext>
              </p:extLst>
            </p:nvPr>
          </p:nvGraphicFramePr>
          <p:xfrm>
            <a:off x="611234" y="2851791"/>
            <a:ext cx="5660225" cy="33833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gridCol w="1285700">
                    <a:extLst>
                      <a:ext uri="{9D8B030D-6E8A-4147-A177-3AD203B41FA5}">
                        <a16:colId xmlns:a16="http://schemas.microsoft.com/office/drawing/2014/main" val="20002"/>
                      </a:ext>
                    </a:extLst>
                  </a:gridCol>
                  <a:gridCol w="1640875">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7" name="Rectangle: Rounded Corners 6">
              <a:extLst>
                <a:ext uri="{FF2B5EF4-FFF2-40B4-BE49-F238E27FC236}">
                  <a16:creationId xmlns:a16="http://schemas.microsoft.com/office/drawing/2014/main" id="{19D92C55-6DB7-4D3A-8BFC-1B5DA3FA1898}"/>
                </a:ext>
              </a:extLst>
            </p:cNvPr>
            <p:cNvSpPr/>
            <p:nvPr/>
          </p:nvSpPr>
          <p:spPr>
            <a:xfrm>
              <a:off x="3330966" y="2847668"/>
              <a:ext cx="1262807" cy="3383349"/>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86129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1" name="Google Shape;211;g8b300fe5a5_0_9"/>
          <p:cNvSpPr txBox="1">
            <a:spLocks noGrp="1"/>
          </p:cNvSpPr>
          <p:nvPr>
            <p:ph type="title"/>
          </p:nvPr>
        </p:nvSpPr>
        <p:spPr>
          <a:xfrm>
            <a:off x="235150" y="372202"/>
            <a:ext cx="10567200"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filter</a:t>
            </a:r>
            <a:r>
              <a:rPr lang="en-GB" sz="4800" dirty="0">
                <a:latin typeface="Arial"/>
                <a:ea typeface="Arial"/>
                <a:cs typeface="Arial"/>
                <a:sym typeface="Arial"/>
              </a:rPr>
              <a:t>() – </a:t>
            </a:r>
            <a:r>
              <a:rPr lang="en-GB" sz="4800" dirty="0"/>
              <a:t>isolate subset of rows</a:t>
            </a:r>
            <a:endParaRPr sz="4800" dirty="0">
              <a:latin typeface="Arial"/>
              <a:ea typeface="Arial"/>
              <a:cs typeface="Arial"/>
              <a:sym typeface="Arial"/>
            </a:endParaRPr>
          </a:p>
        </p:txBody>
      </p:sp>
      <p:sp>
        <p:nvSpPr>
          <p:cNvPr id="212" name="Google Shape;212;g8b300fe5a5_0_9"/>
          <p:cNvSpPr txBox="1"/>
          <p:nvPr/>
        </p:nvSpPr>
        <p:spPr>
          <a:xfrm>
            <a:off x="330145" y="1340768"/>
            <a:ext cx="107343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rgbClr val="0070C0"/>
                </a:solidFill>
              </a:rPr>
              <a:t>filter</a:t>
            </a:r>
            <a:r>
              <a:rPr lang="en-GB" sz="2800" dirty="0">
                <a:solidFill>
                  <a:srgbClr val="0070C0"/>
                </a:solidFill>
                <a:sym typeface="Arial"/>
              </a:rPr>
              <a:t>(Gender == </a:t>
            </a:r>
            <a:r>
              <a:rPr lang="en-GB" sz="2800" dirty="0">
                <a:solidFill>
                  <a:srgbClr val="0070C0"/>
                </a:solidFill>
              </a:rPr>
              <a:t>‘Female’)</a:t>
            </a:r>
            <a:endParaRPr sz="2800" dirty="0">
              <a:solidFill>
                <a:srgbClr val="0070C0"/>
              </a:solidFill>
            </a:endParaRPr>
          </a:p>
          <a:p>
            <a:pPr marL="0" lvl="0" indent="0" algn="l" rtl="0">
              <a:spcBef>
                <a:spcPts val="0"/>
              </a:spcBef>
              <a:spcAft>
                <a:spcPts val="0"/>
              </a:spcAft>
              <a:buNone/>
            </a:pPr>
            <a:r>
              <a:rPr lang="en-GB" sz="2800" dirty="0">
                <a:solidFill>
                  <a:srgbClr val="7030A0"/>
                </a:solidFill>
              </a:rPr>
              <a:t>filter(Gender == ‘Female’, </a:t>
            </a:r>
            <a:r>
              <a:rPr lang="en-GB" sz="2800" dirty="0" err="1">
                <a:solidFill>
                  <a:srgbClr val="7030A0"/>
                </a:solidFill>
              </a:rPr>
              <a:t>Has_film</a:t>
            </a:r>
            <a:r>
              <a:rPr lang="en-GB" sz="2800" dirty="0">
                <a:solidFill>
                  <a:srgbClr val="7030A0"/>
                </a:solidFill>
              </a:rPr>
              <a:t> == 1)</a:t>
            </a:r>
            <a:endParaRPr sz="2800" dirty="0">
              <a:solidFill>
                <a:srgbClr val="7030A0"/>
              </a:solidFill>
            </a:endParaRPr>
          </a:p>
          <a:p>
            <a:pPr marL="0" marR="0" lvl="0" indent="0" algn="l" rtl="0">
              <a:spcBef>
                <a:spcPts val="0"/>
              </a:spcBef>
              <a:spcAft>
                <a:spcPts val="0"/>
              </a:spcAft>
              <a:buNone/>
            </a:pPr>
            <a:endParaRPr sz="3000" dirty="0">
              <a:solidFill>
                <a:schemeClr val="dk1"/>
              </a:solidFill>
            </a:endParaRPr>
          </a:p>
        </p:txBody>
      </p:sp>
      <p:grpSp>
        <p:nvGrpSpPr>
          <p:cNvPr id="3" name="Group 2">
            <a:extLst>
              <a:ext uri="{FF2B5EF4-FFF2-40B4-BE49-F238E27FC236}">
                <a16:creationId xmlns:a16="http://schemas.microsoft.com/office/drawing/2014/main" id="{1326FCA7-CD83-46DA-B2D6-D43D832991EA}"/>
              </a:ext>
              <a:ext uri="{C183D7F6-B498-43B3-948B-1728B52AA6E4}">
                <adec:decorative xmlns:adec="http://schemas.microsoft.com/office/drawing/2017/decorative" val="1"/>
              </a:ext>
            </a:extLst>
          </p:cNvPr>
          <p:cNvGrpSpPr/>
          <p:nvPr/>
        </p:nvGrpSpPr>
        <p:grpSpPr>
          <a:xfrm>
            <a:off x="3782589" y="2346684"/>
            <a:ext cx="7387412" cy="1889800"/>
            <a:chOff x="3782589" y="2346684"/>
            <a:chExt cx="7387412" cy="1889800"/>
          </a:xfrm>
        </p:grpSpPr>
        <p:sp>
          <p:nvSpPr>
            <p:cNvPr id="210" name="Google Shape;210;g8b300fe5a5_0_9"/>
            <p:cNvSpPr/>
            <p:nvPr/>
          </p:nvSpPr>
          <p:spPr>
            <a:xfrm rot="19020531">
              <a:off x="3782589" y="2900649"/>
              <a:ext cx="2124111" cy="717239"/>
            </a:xfrm>
            <a:prstGeom prst="curvedDownArrow">
              <a:avLst>
                <a:gd name="adj1" fmla="val 25000"/>
                <a:gd name="adj2" fmla="val 50000"/>
                <a:gd name="adj3" fmla="val 25000"/>
              </a:avLst>
            </a:prstGeom>
            <a:solidFill>
              <a:srgbClr val="0070C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214" name="Google Shape;214;g8b300fe5a5_0_9"/>
            <p:cNvGraphicFramePr/>
            <p:nvPr>
              <p:extLst>
                <p:ext uri="{D42A27DB-BD31-4B8C-83A1-F6EECF244321}">
                  <p14:modId xmlns:p14="http://schemas.microsoft.com/office/powerpoint/2010/main" val="1480746061"/>
                </p:ext>
              </p:extLst>
            </p:nvPr>
          </p:nvGraphicFramePr>
          <p:xfrm>
            <a:off x="6018401" y="2346684"/>
            <a:ext cx="5151600" cy="1889800"/>
          </p:xfrm>
          <a:graphic>
            <a:graphicData uri="http://schemas.openxmlformats.org/drawingml/2006/table">
              <a:tbl>
                <a:tblPr firstRow="1" bandRow="1">
                  <a:noFill/>
                  <a:tableStyleId>{F1F18274-C4EE-41D9-A325-961ADA7DF203}</a:tableStyleId>
                </a:tblPr>
                <a:tblGrid>
                  <a:gridCol w="1210250">
                    <a:extLst>
                      <a:ext uri="{9D8B030D-6E8A-4147-A177-3AD203B41FA5}">
                        <a16:colId xmlns:a16="http://schemas.microsoft.com/office/drawing/2014/main" val="20000"/>
                      </a:ext>
                    </a:extLst>
                  </a:gridCol>
                  <a:gridCol w="1167350">
                    <a:extLst>
                      <a:ext uri="{9D8B030D-6E8A-4147-A177-3AD203B41FA5}">
                        <a16:colId xmlns:a16="http://schemas.microsoft.com/office/drawing/2014/main" val="20001"/>
                      </a:ext>
                    </a:extLst>
                  </a:gridCol>
                  <a:gridCol w="1260275">
                    <a:extLst>
                      <a:ext uri="{9D8B030D-6E8A-4147-A177-3AD203B41FA5}">
                        <a16:colId xmlns:a16="http://schemas.microsoft.com/office/drawing/2014/main" val="20002"/>
                      </a:ext>
                    </a:extLst>
                  </a:gridCol>
                  <a:gridCol w="1513725">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Dark Horse Comics</a:t>
                        </a:r>
                        <a:endParaRPr/>
                      </a:p>
                    </a:txBody>
                    <a:tcPr marL="91450" marR="91450" marT="45725" marB="45725">
                      <a:solidFill>
                        <a:srgbClr val="FDE9D8"/>
                      </a:solidFill>
                    </a:tcPr>
                  </a:tc>
                  <a:extLst>
                    <a:ext uri="{0D108BD9-81ED-4DB2-BD59-A6C34878D82A}">
                      <a16:rowId xmlns:a16="http://schemas.microsoft.com/office/drawing/2014/main" val="10003"/>
                    </a:ext>
                  </a:extLst>
                </a:tr>
              </a:tbl>
            </a:graphicData>
          </a:graphic>
        </p:graphicFrame>
      </p:grpSp>
      <p:grpSp>
        <p:nvGrpSpPr>
          <p:cNvPr id="4" name="Group 3">
            <a:extLst>
              <a:ext uri="{FF2B5EF4-FFF2-40B4-BE49-F238E27FC236}">
                <a16:creationId xmlns:a16="http://schemas.microsoft.com/office/drawing/2014/main" id="{5FC15D3C-AA12-4F80-9564-63B8C28854D1}"/>
              </a:ext>
              <a:ext uri="{C183D7F6-B498-43B3-948B-1728B52AA6E4}">
                <adec:decorative xmlns:adec="http://schemas.microsoft.com/office/drawing/2017/decorative" val="1"/>
              </a:ext>
            </a:extLst>
          </p:cNvPr>
          <p:cNvGrpSpPr/>
          <p:nvPr/>
        </p:nvGrpSpPr>
        <p:grpSpPr>
          <a:xfrm>
            <a:off x="4316010" y="4556484"/>
            <a:ext cx="6930191" cy="1499833"/>
            <a:chOff x="4316010" y="4556484"/>
            <a:chExt cx="6930191" cy="1499833"/>
          </a:xfrm>
        </p:grpSpPr>
        <p:sp>
          <p:nvSpPr>
            <p:cNvPr id="209" name="Google Shape;209;g8b300fe5a5_0_9"/>
            <p:cNvSpPr/>
            <p:nvPr/>
          </p:nvSpPr>
          <p:spPr>
            <a:xfrm rot="11014731" flipH="1">
              <a:off x="4316010" y="5339123"/>
              <a:ext cx="2124243" cy="717194"/>
            </a:xfrm>
            <a:prstGeom prst="curvedDownArrow">
              <a:avLst>
                <a:gd name="adj1" fmla="val 25000"/>
                <a:gd name="adj2" fmla="val 50000"/>
                <a:gd name="adj3" fmla="val 25000"/>
              </a:avLst>
            </a:prstGeom>
            <a:solidFill>
              <a:srgbClr val="7030A0"/>
            </a:solid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215" name="Google Shape;215;g8b300fe5a5_0_9"/>
            <p:cNvGraphicFramePr/>
            <p:nvPr>
              <p:extLst>
                <p:ext uri="{D42A27DB-BD31-4B8C-83A1-F6EECF244321}">
                  <p14:modId xmlns:p14="http://schemas.microsoft.com/office/powerpoint/2010/main" val="4024339479"/>
                </p:ext>
              </p:extLst>
            </p:nvPr>
          </p:nvGraphicFramePr>
          <p:xfrm>
            <a:off x="6094601" y="4556484"/>
            <a:ext cx="5151600" cy="792500"/>
          </p:xfrm>
          <a:graphic>
            <a:graphicData uri="http://schemas.openxmlformats.org/drawingml/2006/table">
              <a:tbl>
                <a:tblPr firstRow="1" bandRow="1">
                  <a:noFill/>
                  <a:tableStyleId>{F1F18274-C4EE-41D9-A325-961ADA7DF203}</a:tableStyleId>
                </a:tblPr>
                <a:tblGrid>
                  <a:gridCol w="1210250">
                    <a:extLst>
                      <a:ext uri="{9D8B030D-6E8A-4147-A177-3AD203B41FA5}">
                        <a16:colId xmlns:a16="http://schemas.microsoft.com/office/drawing/2014/main" val="20000"/>
                      </a:ext>
                    </a:extLst>
                  </a:gridCol>
                  <a:gridCol w="1167350">
                    <a:extLst>
                      <a:ext uri="{9D8B030D-6E8A-4147-A177-3AD203B41FA5}">
                        <a16:colId xmlns:a16="http://schemas.microsoft.com/office/drawing/2014/main" val="20001"/>
                      </a:ext>
                    </a:extLst>
                  </a:gridCol>
                  <a:gridCol w="1260275">
                    <a:extLst>
                      <a:ext uri="{9D8B030D-6E8A-4147-A177-3AD203B41FA5}">
                        <a16:colId xmlns:a16="http://schemas.microsoft.com/office/drawing/2014/main" val="20002"/>
                      </a:ext>
                    </a:extLst>
                  </a:gridCol>
                  <a:gridCol w="1513725">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1"/>
                    </a:ext>
                  </a:extLst>
                </a:tr>
              </a:tbl>
            </a:graphicData>
          </a:graphic>
        </p:graphicFrame>
      </p:grpSp>
      <p:graphicFrame>
        <p:nvGraphicFramePr>
          <p:cNvPr id="213" name="Google Shape;213;g8b300fe5a5_0_9">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107007633"/>
              </p:ext>
            </p:extLst>
          </p:nvPr>
        </p:nvGraphicFramePr>
        <p:xfrm>
          <a:off x="45176" y="3047734"/>
          <a:ext cx="5660225" cy="33833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gridCol w="1285700">
                  <a:extLst>
                    <a:ext uri="{9D8B030D-6E8A-4147-A177-3AD203B41FA5}">
                      <a16:colId xmlns:a16="http://schemas.microsoft.com/office/drawing/2014/main" val="20002"/>
                    </a:ext>
                  </a:extLst>
                </a:gridCol>
                <a:gridCol w="1640875">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dirty="0">
                          <a:solidFill>
                            <a:schemeClr val="dk1"/>
                          </a:solidFill>
                        </a:rPr>
                        <a:t>Name</a:t>
                      </a:r>
                      <a:endParaRPr sz="2000" dirty="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 Marvel</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1</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Marvel</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g8b300fe5a5_0_21"/>
          <p:cNvSpPr txBox="1">
            <a:spLocks noGrp="1"/>
          </p:cNvSpPr>
          <p:nvPr>
            <p:ph type="title"/>
          </p:nvPr>
        </p:nvSpPr>
        <p:spPr>
          <a:xfrm>
            <a:off x="235150" y="372202"/>
            <a:ext cx="10567200"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arrange</a:t>
            </a:r>
            <a:r>
              <a:rPr lang="en-GB" sz="4800" dirty="0">
                <a:latin typeface="Arial"/>
                <a:ea typeface="Arial"/>
                <a:cs typeface="Arial"/>
                <a:sym typeface="Arial"/>
              </a:rPr>
              <a:t>() – </a:t>
            </a:r>
            <a:r>
              <a:rPr lang="en-GB" sz="4800" dirty="0"/>
              <a:t>reorder rows alphabetically</a:t>
            </a:r>
            <a:endParaRPr sz="4800" dirty="0">
              <a:latin typeface="Arial"/>
              <a:ea typeface="Arial"/>
              <a:cs typeface="Arial"/>
              <a:sym typeface="Arial"/>
            </a:endParaRPr>
          </a:p>
        </p:txBody>
      </p:sp>
      <p:sp>
        <p:nvSpPr>
          <p:cNvPr id="9" name="Google Shape;222;g8b300fe5a5_0_21">
            <a:extLst>
              <a:ext uri="{FF2B5EF4-FFF2-40B4-BE49-F238E27FC236}">
                <a16:creationId xmlns:a16="http://schemas.microsoft.com/office/drawing/2014/main" id="{70292E68-653E-422D-8604-3C9A10EBF89F}"/>
              </a:ext>
            </a:extLst>
          </p:cNvPr>
          <p:cNvSpPr txBox="1"/>
          <p:nvPr/>
        </p:nvSpPr>
        <p:spPr>
          <a:xfrm>
            <a:off x="330145" y="1340768"/>
            <a:ext cx="107343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800" dirty="0">
                <a:solidFill>
                  <a:schemeClr val="dk1"/>
                </a:solidFill>
              </a:rPr>
              <a:t>arrange</a:t>
            </a:r>
            <a:r>
              <a:rPr lang="en-GB" sz="2800" dirty="0">
                <a:solidFill>
                  <a:schemeClr val="dk1"/>
                </a:solidFill>
                <a:sym typeface="Arial"/>
              </a:rPr>
              <a:t>(</a:t>
            </a:r>
            <a:r>
              <a:rPr lang="en-GB" sz="2800" dirty="0">
                <a:solidFill>
                  <a:srgbClr val="0070C0"/>
                </a:solidFill>
                <a:sym typeface="Arial"/>
              </a:rPr>
              <a:t>Gender</a:t>
            </a:r>
            <a:r>
              <a:rPr lang="en-GB" sz="2800" dirty="0">
                <a:solidFill>
                  <a:schemeClr val="dk1"/>
                </a:solidFill>
                <a:sym typeface="Arial"/>
              </a:rPr>
              <a:t>, </a:t>
            </a:r>
            <a:r>
              <a:rPr lang="en-GB" sz="2800" dirty="0">
                <a:solidFill>
                  <a:srgbClr val="7030A0"/>
                </a:solidFill>
              </a:rPr>
              <a:t>Universe</a:t>
            </a:r>
            <a:r>
              <a:rPr lang="en-GB" sz="2800" dirty="0">
                <a:solidFill>
                  <a:schemeClr val="dk1"/>
                </a:solidFill>
              </a:rPr>
              <a:t>)</a:t>
            </a:r>
            <a:endParaRPr sz="2800" dirty="0">
              <a:solidFill>
                <a:schemeClr val="dk1"/>
              </a:solidFill>
            </a:endParaRPr>
          </a:p>
          <a:p>
            <a:pPr marL="0" marR="0" lvl="0" indent="0" algn="l" rtl="0">
              <a:spcBef>
                <a:spcPts val="0"/>
              </a:spcBef>
              <a:spcAft>
                <a:spcPts val="0"/>
              </a:spcAft>
              <a:buNone/>
            </a:pPr>
            <a:endParaRPr sz="3000" dirty="0">
              <a:solidFill>
                <a:schemeClr val="dk1"/>
              </a:solidFill>
            </a:endParaRPr>
          </a:p>
        </p:txBody>
      </p:sp>
      <p:grpSp>
        <p:nvGrpSpPr>
          <p:cNvPr id="3" name="Group 2">
            <a:extLst>
              <a:ext uri="{FF2B5EF4-FFF2-40B4-BE49-F238E27FC236}">
                <a16:creationId xmlns:a16="http://schemas.microsoft.com/office/drawing/2014/main" id="{2922C4BD-514C-4CEC-8782-FA5098D252F6}"/>
              </a:ext>
              <a:ext uri="{C183D7F6-B498-43B3-948B-1728B52AA6E4}">
                <adec:decorative xmlns:adec="http://schemas.microsoft.com/office/drawing/2017/decorative" val="1"/>
              </a:ext>
            </a:extLst>
          </p:cNvPr>
          <p:cNvGrpSpPr/>
          <p:nvPr/>
        </p:nvGrpSpPr>
        <p:grpSpPr>
          <a:xfrm>
            <a:off x="2589403" y="2002971"/>
            <a:ext cx="5660225" cy="3635827"/>
            <a:chOff x="2589403" y="2002971"/>
            <a:chExt cx="5660225" cy="3635827"/>
          </a:xfrm>
        </p:grpSpPr>
        <p:graphicFrame>
          <p:nvGraphicFramePr>
            <p:cNvPr id="12" name="Google Shape;224;g8b300fe5a5_0_21">
              <a:extLst>
                <a:ext uri="{FF2B5EF4-FFF2-40B4-BE49-F238E27FC236}">
                  <a16:creationId xmlns:a16="http://schemas.microsoft.com/office/drawing/2014/main" id="{F1052C0A-AD95-4B63-AD6A-827EA5E144C3}"/>
                </a:ext>
              </a:extLst>
            </p:cNvPr>
            <p:cNvGraphicFramePr/>
            <p:nvPr>
              <p:extLst>
                <p:ext uri="{D42A27DB-BD31-4B8C-83A1-F6EECF244321}">
                  <p14:modId xmlns:p14="http://schemas.microsoft.com/office/powerpoint/2010/main" val="3637520117"/>
                </p:ext>
              </p:extLst>
            </p:nvPr>
          </p:nvGraphicFramePr>
          <p:xfrm>
            <a:off x="2589403" y="2115059"/>
            <a:ext cx="5660225" cy="33833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gridCol w="1285700">
                    <a:extLst>
                      <a:ext uri="{9D8B030D-6E8A-4147-A177-3AD203B41FA5}">
                        <a16:colId xmlns:a16="http://schemas.microsoft.com/office/drawing/2014/main" val="20002"/>
                      </a:ext>
                    </a:extLst>
                  </a:gridCol>
                  <a:gridCol w="1640875">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dirty="0"/>
                          <a:t>0</a:t>
                        </a:r>
                        <a:endParaRPr dirty="0"/>
                      </a:p>
                    </a:txBody>
                    <a:tcPr marL="91450" marR="91450" marT="45725" marB="45725">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lnB w="12700" cap="flat" cmpd="sng">
                        <a:solidFill>
                          <a:schemeClr val="lt1"/>
                        </a:solidFill>
                        <a:prstDash val="solid"/>
                        <a:round/>
                        <a:headEnd type="none" w="sm" len="sm"/>
                        <a:tailEnd type="none" w="sm" len="sm"/>
                      </a:lnB>
                      <a:solidFill>
                        <a:srgbClr val="FDE9D8"/>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Female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0</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DC Comics</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Female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1</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Marvel</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1</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0</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DC Comics</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a:t>1</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DE9D8"/>
                      </a:solidFill>
                    </a:tcPr>
                  </a:tc>
                  <a:tc>
                    <a:txBody>
                      <a:bodyPr/>
                      <a:lstStyle/>
                      <a:p>
                        <a:pPr marL="0" marR="0" lvl="0" indent="0" algn="l" rtl="0">
                          <a:spcBef>
                            <a:spcPts val="0"/>
                          </a:spcBef>
                          <a:spcAft>
                            <a:spcPts val="0"/>
                          </a:spcAft>
                          <a:buNone/>
                        </a:pPr>
                        <a:r>
                          <a:rPr lang="en-GB" sz="2000" dirty="0"/>
                          <a:t>Marvel</a:t>
                        </a:r>
                        <a:endParaRPr sz="20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DE9D8"/>
                      </a:solidFill>
                    </a:tcPr>
                  </a:tc>
                  <a:extLst>
                    <a:ext uri="{0D108BD9-81ED-4DB2-BD59-A6C34878D82A}">
                      <a16:rowId xmlns:a16="http://schemas.microsoft.com/office/drawing/2014/main" val="10006"/>
                    </a:ext>
                  </a:extLst>
                </a:tr>
              </a:tbl>
            </a:graphicData>
          </a:graphic>
        </p:graphicFrame>
        <p:sp>
          <p:nvSpPr>
            <p:cNvPr id="10" name="Rectangle: Rounded Corners 9">
              <a:extLst>
                <a:ext uri="{FF2B5EF4-FFF2-40B4-BE49-F238E27FC236}">
                  <a16:creationId xmlns:a16="http://schemas.microsoft.com/office/drawing/2014/main" id="{5920984E-23EE-454B-92D3-69BD4C18EE37}"/>
                </a:ext>
              </a:extLst>
            </p:cNvPr>
            <p:cNvSpPr/>
            <p:nvPr/>
          </p:nvSpPr>
          <p:spPr>
            <a:xfrm>
              <a:off x="4245429" y="2002971"/>
              <a:ext cx="1034143" cy="3592286"/>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1A0BBE1E-5E7D-4BE7-85D3-2213A7E041A5}"/>
                </a:ext>
              </a:extLst>
            </p:cNvPr>
            <p:cNvSpPr/>
            <p:nvPr/>
          </p:nvSpPr>
          <p:spPr>
            <a:xfrm>
              <a:off x="6531428" y="2046512"/>
              <a:ext cx="1436917" cy="3592286"/>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8b300fe5a5_0_42"/>
          <p:cNvSpPr txBox="1">
            <a:spLocks noGrp="1"/>
          </p:cNvSpPr>
          <p:nvPr>
            <p:ph type="title"/>
          </p:nvPr>
        </p:nvSpPr>
        <p:spPr>
          <a:xfrm>
            <a:off x="235150" y="372202"/>
            <a:ext cx="11107764" cy="690600"/>
          </a:xfrm>
          <a:prstGeom prst="rect">
            <a:avLst/>
          </a:prstGeom>
          <a:noFill/>
          <a:ln>
            <a:noFill/>
          </a:ln>
        </p:spPr>
        <p:txBody>
          <a:bodyPr spcFirstLastPara="1" wrap="square" lIns="0" tIns="13325" rIns="0" bIns="0" anchor="ctr" anchorCtr="0">
            <a:noAutofit/>
          </a:bodyPr>
          <a:lstStyle/>
          <a:p>
            <a:pPr marL="12700" lvl="0" indent="0" algn="l" rtl="0">
              <a:spcBef>
                <a:spcPts val="0"/>
              </a:spcBef>
              <a:spcAft>
                <a:spcPts val="0"/>
              </a:spcAft>
              <a:buClr>
                <a:schemeClr val="dk1"/>
              </a:buClr>
              <a:buSzPts val="4400"/>
              <a:buFont typeface="Arial"/>
              <a:buNone/>
            </a:pPr>
            <a:r>
              <a:rPr lang="en-GB" sz="4800" dirty="0"/>
              <a:t>summarise() – turns vectors into values</a:t>
            </a:r>
            <a:endParaRPr sz="4800" dirty="0"/>
          </a:p>
        </p:txBody>
      </p:sp>
      <p:sp>
        <p:nvSpPr>
          <p:cNvPr id="230" name="Google Shape;230;g8b300fe5a5_0_42"/>
          <p:cNvSpPr txBox="1"/>
          <p:nvPr/>
        </p:nvSpPr>
        <p:spPr>
          <a:xfrm>
            <a:off x="330145" y="1340768"/>
            <a:ext cx="10734300" cy="584700"/>
          </a:xfrm>
          <a:prstGeom prst="rect">
            <a:avLst/>
          </a:prstGeom>
          <a:noFill/>
          <a:ln>
            <a:noFill/>
          </a:ln>
        </p:spPr>
        <p:txBody>
          <a:bodyPr spcFirstLastPara="1" wrap="square" lIns="91425" tIns="45700" rIns="91425" bIns="45700" anchor="t" anchorCtr="0">
            <a:noAutofit/>
          </a:bodyPr>
          <a:lstStyle/>
          <a:p>
            <a:pPr>
              <a:spcBef>
                <a:spcPts val="1010"/>
              </a:spcBef>
              <a:buSzPts val="1100"/>
            </a:pPr>
            <a:r>
              <a:rPr lang="en-GB" sz="2800" dirty="0">
                <a:solidFill>
                  <a:schemeClr val="dk1"/>
                </a:solidFill>
              </a:rPr>
              <a:t>summarise(</a:t>
            </a:r>
            <a:r>
              <a:rPr lang="en-GB" sz="2800" dirty="0">
                <a:solidFill>
                  <a:srgbClr val="00B050"/>
                </a:solidFill>
              </a:rPr>
              <a:t>mean</a:t>
            </a:r>
            <a:r>
              <a:rPr lang="en-GB" sz="2800" dirty="0">
                <a:solidFill>
                  <a:schemeClr val="dk1"/>
                </a:solidFill>
              </a:rPr>
              <a:t>(</a:t>
            </a:r>
            <a:r>
              <a:rPr lang="en-GB" sz="2800" dirty="0" err="1">
                <a:solidFill>
                  <a:srgbClr val="0000FF"/>
                </a:solidFill>
              </a:rPr>
              <a:t>Start_date</a:t>
            </a:r>
            <a:r>
              <a:rPr lang="en-GB" sz="2800" dirty="0">
                <a:solidFill>
                  <a:srgbClr val="0000FF"/>
                </a:solidFill>
              </a:rPr>
              <a:t>, na.rm = TRUE)</a:t>
            </a:r>
            <a:r>
              <a:rPr lang="en-GB" sz="2800" dirty="0">
                <a:solidFill>
                  <a:schemeClr val="dk1"/>
                </a:solidFill>
              </a:rPr>
              <a:t>)</a:t>
            </a:r>
            <a:endParaRPr lang="en-GB" sz="2800" dirty="0">
              <a:solidFill>
                <a:srgbClr val="00B050"/>
              </a:solidFill>
            </a:endParaRPr>
          </a:p>
        </p:txBody>
      </p:sp>
      <p:grpSp>
        <p:nvGrpSpPr>
          <p:cNvPr id="3" name="Group 2">
            <a:extLst>
              <a:ext uri="{FF2B5EF4-FFF2-40B4-BE49-F238E27FC236}">
                <a16:creationId xmlns:a16="http://schemas.microsoft.com/office/drawing/2014/main" id="{D69064BE-9578-4FCF-B49B-8EC0A833D88B}"/>
              </a:ext>
              <a:ext uri="{C183D7F6-B498-43B3-948B-1728B52AA6E4}">
                <adec:decorative xmlns:adec="http://schemas.microsoft.com/office/drawing/2017/decorative" val="1"/>
              </a:ext>
            </a:extLst>
          </p:cNvPr>
          <p:cNvGrpSpPr/>
          <p:nvPr/>
        </p:nvGrpSpPr>
        <p:grpSpPr>
          <a:xfrm>
            <a:off x="121376" y="3037113"/>
            <a:ext cx="5667656" cy="3464064"/>
            <a:chOff x="121376" y="3037113"/>
            <a:chExt cx="5667656" cy="3464064"/>
          </a:xfrm>
        </p:grpSpPr>
        <p:graphicFrame>
          <p:nvGraphicFramePr>
            <p:cNvPr id="231" name="Google Shape;231;g8b300fe5a5_0_42"/>
            <p:cNvGraphicFramePr/>
            <p:nvPr>
              <p:extLst>
                <p:ext uri="{D42A27DB-BD31-4B8C-83A1-F6EECF244321}">
                  <p14:modId xmlns:p14="http://schemas.microsoft.com/office/powerpoint/2010/main" val="2334291784"/>
                </p:ext>
              </p:extLst>
            </p:nvPr>
          </p:nvGraphicFramePr>
          <p:xfrm>
            <a:off x="121376" y="3047734"/>
            <a:ext cx="5431325" cy="27737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gridCol w="1243325">
                    <a:extLst>
                      <a:ext uri="{9D8B030D-6E8A-4147-A177-3AD203B41FA5}">
                        <a16:colId xmlns:a16="http://schemas.microsoft.com/office/drawing/2014/main" val="20002"/>
                      </a:ext>
                    </a:extLst>
                  </a:gridCol>
                  <a:gridCol w="1454350">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Start_date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1</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1962</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1982</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0</a:t>
                        </a:r>
                        <a:endParaRPr dirty="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1941</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1964</a:t>
                        </a:r>
                        <a:endParaRPr/>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1993</a:t>
                        </a:r>
                        <a:endParaRPr/>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1995</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2" name="TextBox 1">
              <a:extLst>
                <a:ext uri="{FF2B5EF4-FFF2-40B4-BE49-F238E27FC236}">
                  <a16:creationId xmlns:a16="http://schemas.microsoft.com/office/drawing/2014/main" id="{B94BDFC0-BF13-40E0-BCAD-0DB2639D51B6}"/>
                </a:ext>
              </a:extLst>
            </p:cNvPr>
            <p:cNvSpPr txBox="1"/>
            <p:nvPr/>
          </p:nvSpPr>
          <p:spPr>
            <a:xfrm>
              <a:off x="3873146" y="5916402"/>
              <a:ext cx="1915886" cy="584775"/>
            </a:xfrm>
            <a:prstGeom prst="rect">
              <a:avLst/>
            </a:prstGeom>
            <a:noFill/>
          </p:spPr>
          <p:txBody>
            <a:bodyPr wrap="square" rtlCol="0">
              <a:spAutoFit/>
            </a:bodyPr>
            <a:lstStyle/>
            <a:p>
              <a:pPr>
                <a:spcBef>
                  <a:spcPts val="1010"/>
                </a:spcBef>
                <a:buSzPts val="1100"/>
              </a:pPr>
              <a:r>
                <a:rPr lang="en-GB" sz="3200" dirty="0">
                  <a:solidFill>
                    <a:srgbClr val="00B050"/>
                  </a:solidFill>
                </a:rPr>
                <a:t>1972.667</a:t>
              </a:r>
            </a:p>
          </p:txBody>
        </p:sp>
        <p:sp>
          <p:nvSpPr>
            <p:cNvPr id="7" name="Rectangle: Rounded Corners 6">
              <a:extLst>
                <a:ext uri="{FF2B5EF4-FFF2-40B4-BE49-F238E27FC236}">
                  <a16:creationId xmlns:a16="http://schemas.microsoft.com/office/drawing/2014/main" id="{1F5914B1-D0AE-46F9-9493-A6793E4AE2D5}"/>
                </a:ext>
              </a:extLst>
            </p:cNvPr>
            <p:cNvSpPr/>
            <p:nvPr/>
          </p:nvSpPr>
          <p:spPr>
            <a:xfrm>
              <a:off x="4125685" y="3037113"/>
              <a:ext cx="1328058" cy="2862943"/>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TextBox 3">
            <a:extLst>
              <a:ext uri="{FF2B5EF4-FFF2-40B4-BE49-F238E27FC236}">
                <a16:creationId xmlns:a16="http://schemas.microsoft.com/office/drawing/2014/main" id="{81510D9E-2D13-4178-8B1F-500B6C2423E9}"/>
              </a:ext>
            </a:extLst>
          </p:cNvPr>
          <p:cNvSpPr txBox="1"/>
          <p:nvPr/>
        </p:nvSpPr>
        <p:spPr>
          <a:xfrm>
            <a:off x="6096000" y="2471057"/>
            <a:ext cx="5747657" cy="2677656"/>
          </a:xfrm>
          <a:prstGeom prst="rect">
            <a:avLst/>
          </a:prstGeom>
          <a:noFill/>
        </p:spPr>
        <p:txBody>
          <a:bodyPr wrap="square" rtlCol="0">
            <a:spAutoFit/>
          </a:bodyPr>
          <a:lstStyle/>
          <a:p>
            <a:r>
              <a:rPr lang="en-GB" sz="2800" dirty="0" err="1"/>
              <a:t>Center</a:t>
            </a:r>
            <a:r>
              <a:rPr lang="en-GB" sz="2800" dirty="0"/>
              <a:t>: mean(), median()</a:t>
            </a:r>
          </a:p>
          <a:p>
            <a:r>
              <a:rPr lang="en-GB" sz="2800" dirty="0"/>
              <a:t>Spread: </a:t>
            </a:r>
            <a:r>
              <a:rPr lang="en-GB" sz="2800" dirty="0" err="1"/>
              <a:t>sd</a:t>
            </a:r>
            <a:r>
              <a:rPr lang="en-GB" sz="2800" dirty="0"/>
              <a:t>(), IQR(), mad()</a:t>
            </a:r>
          </a:p>
          <a:p>
            <a:r>
              <a:rPr lang="en-GB" sz="2800" dirty="0"/>
              <a:t>Range: min(), max(), quantile()</a:t>
            </a:r>
          </a:p>
          <a:p>
            <a:r>
              <a:rPr lang="en-GB" sz="2800" dirty="0"/>
              <a:t>Position: first(), last(), nth(),</a:t>
            </a:r>
          </a:p>
          <a:p>
            <a:r>
              <a:rPr lang="en-GB" sz="2800" dirty="0"/>
              <a:t>Count: n(), </a:t>
            </a:r>
            <a:r>
              <a:rPr lang="en-GB" sz="2800" dirty="0" err="1"/>
              <a:t>n_distinct</a:t>
            </a:r>
            <a:r>
              <a:rPr lang="en-GB" sz="2800" dirty="0"/>
              <a:t>()</a:t>
            </a:r>
          </a:p>
          <a:p>
            <a:r>
              <a:rPr lang="en-GB" sz="2800" dirty="0"/>
              <a:t>Logical: any(),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8b300fe5a5_0_58"/>
          <p:cNvSpPr txBox="1">
            <a:spLocks noGrp="1"/>
          </p:cNvSpPr>
          <p:nvPr>
            <p:ph type="title"/>
          </p:nvPr>
        </p:nvSpPr>
        <p:spPr>
          <a:xfrm>
            <a:off x="235150" y="372200"/>
            <a:ext cx="11877900" cy="690600"/>
          </a:xfrm>
          <a:prstGeom prst="rect">
            <a:avLst/>
          </a:prstGeom>
          <a:noFill/>
          <a:ln>
            <a:noFill/>
          </a:ln>
        </p:spPr>
        <p:txBody>
          <a:bodyPr spcFirstLastPara="1" wrap="square" lIns="0" tIns="13325" rIns="0" bIns="0" anchor="ctr" anchorCtr="0">
            <a:noAutofit/>
          </a:bodyPr>
          <a:lstStyle/>
          <a:p>
            <a:pPr marL="12700" lvl="0" indent="0" algn="l" rtl="0">
              <a:spcBef>
                <a:spcPts val="0"/>
              </a:spcBef>
              <a:spcAft>
                <a:spcPts val="0"/>
              </a:spcAft>
              <a:buClr>
                <a:schemeClr val="dk1"/>
              </a:buClr>
              <a:buSzPts val="4400"/>
              <a:buFont typeface="Arial"/>
              <a:buNone/>
            </a:pPr>
            <a:r>
              <a:rPr lang="en-GB" sz="4800" dirty="0"/>
              <a:t>summarise() + </a:t>
            </a:r>
            <a:r>
              <a:rPr lang="en-GB" sz="4800" dirty="0" err="1"/>
              <a:t>group_by</a:t>
            </a:r>
            <a:r>
              <a:rPr lang="en-GB" sz="4800" dirty="0"/>
              <a:t>()</a:t>
            </a:r>
            <a:endParaRPr sz="4800" dirty="0"/>
          </a:p>
        </p:txBody>
      </p:sp>
      <p:sp>
        <p:nvSpPr>
          <p:cNvPr id="238" name="Google Shape;238;g8b300fe5a5_0_58"/>
          <p:cNvSpPr txBox="1"/>
          <p:nvPr/>
        </p:nvSpPr>
        <p:spPr>
          <a:xfrm>
            <a:off x="330145" y="1340768"/>
            <a:ext cx="10734300" cy="584700"/>
          </a:xfrm>
          <a:prstGeom prst="rect">
            <a:avLst/>
          </a:prstGeom>
          <a:noFill/>
          <a:ln>
            <a:noFill/>
          </a:ln>
        </p:spPr>
        <p:txBody>
          <a:bodyPr spcFirstLastPara="1" wrap="square" lIns="91425" tIns="45700" rIns="91425" bIns="45700" anchor="t" anchorCtr="0">
            <a:noAutofit/>
          </a:bodyPr>
          <a:lstStyle/>
          <a:p>
            <a:pPr marL="0" lvl="0" indent="0" algn="l" rtl="0">
              <a:spcBef>
                <a:spcPts val="1010"/>
              </a:spcBef>
              <a:spcAft>
                <a:spcPts val="0"/>
              </a:spcAft>
              <a:buSzPts val="1100"/>
              <a:buNone/>
            </a:pPr>
            <a:r>
              <a:rPr lang="en-GB" sz="2800" dirty="0" err="1">
                <a:solidFill>
                  <a:schemeClr val="dk1"/>
                </a:solidFill>
              </a:rPr>
              <a:t>group_sum</a:t>
            </a:r>
            <a:r>
              <a:rPr lang="en-GB" sz="2800" dirty="0">
                <a:solidFill>
                  <a:schemeClr val="dk1"/>
                </a:solidFill>
              </a:rPr>
              <a:t> &lt;- </a:t>
            </a:r>
            <a:r>
              <a:rPr lang="en-GB" sz="2800" dirty="0" err="1">
                <a:solidFill>
                  <a:schemeClr val="dk1"/>
                </a:solidFill>
              </a:rPr>
              <a:t>heros</a:t>
            </a:r>
            <a:r>
              <a:rPr lang="en-GB" sz="2800" dirty="0">
                <a:solidFill>
                  <a:schemeClr val="dk1"/>
                </a:solidFill>
              </a:rPr>
              <a:t> %&gt;%</a:t>
            </a:r>
          </a:p>
          <a:p>
            <a:pPr marL="0" lvl="0" indent="0" algn="l" rtl="0">
              <a:spcBef>
                <a:spcPts val="1010"/>
              </a:spcBef>
              <a:spcAft>
                <a:spcPts val="0"/>
              </a:spcAft>
              <a:buSzPts val="1100"/>
              <a:buNone/>
            </a:pPr>
            <a:r>
              <a:rPr lang="en-GB" sz="2800" dirty="0">
                <a:solidFill>
                  <a:schemeClr val="dk1"/>
                </a:solidFill>
              </a:rPr>
              <a:t>	</a:t>
            </a:r>
            <a:r>
              <a:rPr lang="en-GB" sz="2800" dirty="0" err="1">
                <a:solidFill>
                  <a:schemeClr val="dk1"/>
                </a:solidFill>
              </a:rPr>
              <a:t>group_by</a:t>
            </a:r>
            <a:r>
              <a:rPr lang="en-GB" sz="2800" dirty="0">
                <a:solidFill>
                  <a:schemeClr val="dk1"/>
                </a:solidFill>
              </a:rPr>
              <a:t>(</a:t>
            </a:r>
            <a:r>
              <a:rPr lang="en-GB" sz="2800" dirty="0">
                <a:solidFill>
                  <a:srgbClr val="7030A0"/>
                </a:solidFill>
              </a:rPr>
              <a:t>Gender</a:t>
            </a:r>
            <a:r>
              <a:rPr lang="en-GB" sz="2800" dirty="0">
                <a:solidFill>
                  <a:schemeClr val="dk1"/>
                </a:solidFill>
              </a:rPr>
              <a:t>) %&gt;%</a:t>
            </a:r>
            <a:endParaRPr sz="2800" dirty="0">
              <a:solidFill>
                <a:schemeClr val="dk1"/>
              </a:solidFill>
            </a:endParaRPr>
          </a:p>
          <a:p>
            <a:pPr marL="0" lvl="0" indent="0" algn="l" rtl="0">
              <a:spcBef>
                <a:spcPts val="1010"/>
              </a:spcBef>
              <a:spcAft>
                <a:spcPts val="0"/>
              </a:spcAft>
              <a:buSzPts val="1100"/>
              <a:buNone/>
            </a:pPr>
            <a:r>
              <a:rPr lang="en-GB" sz="2800" dirty="0">
                <a:solidFill>
                  <a:schemeClr val="dk1"/>
                </a:solidFill>
              </a:rPr>
              <a:t>	summarise(</a:t>
            </a:r>
            <a:r>
              <a:rPr lang="en-GB" sz="2800" dirty="0">
                <a:solidFill>
                  <a:srgbClr val="00B050"/>
                </a:solidFill>
              </a:rPr>
              <a:t>mean</a:t>
            </a:r>
            <a:r>
              <a:rPr lang="en-GB" sz="2800" dirty="0">
                <a:solidFill>
                  <a:schemeClr val="dk1"/>
                </a:solidFill>
              </a:rPr>
              <a:t>(</a:t>
            </a:r>
            <a:r>
              <a:rPr lang="en-GB" sz="2800" dirty="0" err="1">
                <a:solidFill>
                  <a:srgbClr val="0000FF"/>
                </a:solidFill>
              </a:rPr>
              <a:t>Start_date</a:t>
            </a:r>
            <a:r>
              <a:rPr lang="en-GB" sz="2800" dirty="0">
                <a:solidFill>
                  <a:srgbClr val="0000FF"/>
                </a:solidFill>
              </a:rPr>
              <a:t>)</a:t>
            </a:r>
            <a:r>
              <a:rPr lang="en-GB" sz="2800" dirty="0">
                <a:solidFill>
                  <a:schemeClr val="dk1"/>
                </a:solidFill>
              </a:rPr>
              <a:t>, na.rm=TRUE)</a:t>
            </a:r>
            <a:endParaRPr sz="2800" dirty="0">
              <a:solidFill>
                <a:schemeClr val="dk1"/>
              </a:solidFill>
            </a:endParaRPr>
          </a:p>
        </p:txBody>
      </p:sp>
      <p:grpSp>
        <p:nvGrpSpPr>
          <p:cNvPr id="3" name="Group 2">
            <a:extLst>
              <a:ext uri="{FF2B5EF4-FFF2-40B4-BE49-F238E27FC236}">
                <a16:creationId xmlns:a16="http://schemas.microsoft.com/office/drawing/2014/main" id="{834963C9-4871-4916-813F-0360B1D12F2D}"/>
              </a:ext>
              <a:ext uri="{C183D7F6-B498-43B3-948B-1728B52AA6E4}">
                <adec:decorative xmlns:adec="http://schemas.microsoft.com/office/drawing/2017/decorative" val="1"/>
              </a:ext>
            </a:extLst>
          </p:cNvPr>
          <p:cNvGrpSpPr/>
          <p:nvPr/>
        </p:nvGrpSpPr>
        <p:grpSpPr>
          <a:xfrm>
            <a:off x="121376" y="3037113"/>
            <a:ext cx="5431325" cy="3738478"/>
            <a:chOff x="121376" y="3037113"/>
            <a:chExt cx="5431325" cy="3738478"/>
          </a:xfrm>
        </p:grpSpPr>
        <p:graphicFrame>
          <p:nvGraphicFramePr>
            <p:cNvPr id="239" name="Google Shape;239;g8b300fe5a5_0_58"/>
            <p:cNvGraphicFramePr/>
            <p:nvPr>
              <p:extLst>
                <p:ext uri="{D42A27DB-BD31-4B8C-83A1-F6EECF244321}">
                  <p14:modId xmlns:p14="http://schemas.microsoft.com/office/powerpoint/2010/main" val="330857825"/>
                </p:ext>
              </p:extLst>
            </p:nvPr>
          </p:nvGraphicFramePr>
          <p:xfrm>
            <a:off x="121376" y="3058620"/>
            <a:ext cx="5431325" cy="27737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gridCol w="1243325">
                    <a:extLst>
                      <a:ext uri="{9D8B030D-6E8A-4147-A177-3AD203B41FA5}">
                        <a16:colId xmlns:a16="http://schemas.microsoft.com/office/drawing/2014/main" val="20002"/>
                      </a:ext>
                    </a:extLst>
                  </a:gridCol>
                  <a:gridCol w="1454350">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Has_film</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Start_date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1962</a:t>
                        </a:r>
                        <a:endParaRPr/>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1982</a:t>
                        </a:r>
                        <a:endParaRPr/>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1941</a:t>
                        </a:r>
                        <a:endParaRPr/>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1964</a:t>
                        </a:r>
                        <a:endParaRPr/>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1993</a:t>
                        </a:r>
                        <a:endParaRPr/>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0</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a:t>1995</a:t>
                        </a:r>
                        <a:endParaRPr dirty="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2" name="TextBox 1">
              <a:extLst>
                <a:ext uri="{FF2B5EF4-FFF2-40B4-BE49-F238E27FC236}">
                  <a16:creationId xmlns:a16="http://schemas.microsoft.com/office/drawing/2014/main" id="{838C63EF-97EE-4766-B6CB-6DF896B1AD67}"/>
                </a:ext>
              </a:extLst>
            </p:cNvPr>
            <p:cNvSpPr txBox="1"/>
            <p:nvPr/>
          </p:nvSpPr>
          <p:spPr>
            <a:xfrm>
              <a:off x="1948543" y="5821484"/>
              <a:ext cx="2939142" cy="954107"/>
            </a:xfrm>
            <a:prstGeom prst="rect">
              <a:avLst/>
            </a:prstGeom>
            <a:noFill/>
          </p:spPr>
          <p:txBody>
            <a:bodyPr wrap="square" rtlCol="0">
              <a:spAutoFit/>
            </a:bodyPr>
            <a:lstStyle/>
            <a:p>
              <a:pPr marL="0" lvl="0" indent="457200" algn="l" rtl="0">
                <a:spcBef>
                  <a:spcPts val="0"/>
                </a:spcBef>
                <a:spcAft>
                  <a:spcPts val="0"/>
                </a:spcAft>
                <a:buNone/>
              </a:pPr>
              <a:r>
                <a:rPr lang="en-GB" sz="2800" dirty="0">
                  <a:solidFill>
                    <a:srgbClr val="00B050"/>
                  </a:solidFill>
                </a:rPr>
                <a:t>Female 1980	</a:t>
              </a:r>
            </a:p>
            <a:p>
              <a:pPr marL="0" lvl="0" indent="457200" algn="l" rtl="0">
                <a:spcBef>
                  <a:spcPts val="0"/>
                </a:spcBef>
                <a:spcAft>
                  <a:spcPts val="0"/>
                </a:spcAft>
                <a:buNone/>
              </a:pPr>
              <a:r>
                <a:rPr lang="en-GB" sz="2800" dirty="0">
                  <a:solidFill>
                    <a:srgbClr val="00B050"/>
                  </a:solidFill>
                </a:rPr>
                <a:t>Male 1965</a:t>
              </a:r>
            </a:p>
          </p:txBody>
        </p:sp>
        <p:sp>
          <p:nvSpPr>
            <p:cNvPr id="7" name="Rectangle: Rounded Corners 6">
              <a:extLst>
                <a:ext uri="{FF2B5EF4-FFF2-40B4-BE49-F238E27FC236}">
                  <a16:creationId xmlns:a16="http://schemas.microsoft.com/office/drawing/2014/main" id="{38A21610-0484-4221-BE08-3A22F36E536E}"/>
                </a:ext>
              </a:extLst>
            </p:cNvPr>
            <p:cNvSpPr/>
            <p:nvPr/>
          </p:nvSpPr>
          <p:spPr>
            <a:xfrm>
              <a:off x="4125685" y="3037113"/>
              <a:ext cx="1328058" cy="2862943"/>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3CD601D4-2AFD-44D9-BE0B-0768C4B5C65F}"/>
                </a:ext>
              </a:extLst>
            </p:cNvPr>
            <p:cNvSpPr/>
            <p:nvPr/>
          </p:nvSpPr>
          <p:spPr>
            <a:xfrm>
              <a:off x="1698173" y="3037113"/>
              <a:ext cx="1143000" cy="2862943"/>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8b300fe5a5_0_65"/>
          <p:cNvSpPr txBox="1">
            <a:spLocks noGrp="1"/>
          </p:cNvSpPr>
          <p:nvPr>
            <p:ph type="title"/>
          </p:nvPr>
        </p:nvSpPr>
        <p:spPr>
          <a:xfrm>
            <a:off x="235150" y="372200"/>
            <a:ext cx="11877900" cy="690600"/>
          </a:xfrm>
          <a:prstGeom prst="rect">
            <a:avLst/>
          </a:prstGeom>
          <a:noFill/>
          <a:ln>
            <a:noFill/>
          </a:ln>
        </p:spPr>
        <p:txBody>
          <a:bodyPr spcFirstLastPara="1" wrap="square" lIns="0" tIns="13325" rIns="0" bIns="0" anchor="ctr" anchorCtr="0">
            <a:noAutofit/>
          </a:bodyPr>
          <a:lstStyle/>
          <a:p>
            <a:pPr marL="12700" lvl="0" indent="0" algn="l" rtl="0">
              <a:spcBef>
                <a:spcPts val="0"/>
              </a:spcBef>
              <a:spcAft>
                <a:spcPts val="0"/>
              </a:spcAft>
              <a:buClr>
                <a:schemeClr val="dk1"/>
              </a:buClr>
              <a:buSzPts val="4400"/>
              <a:buFont typeface="Arial"/>
              <a:buNone/>
            </a:pPr>
            <a:r>
              <a:rPr lang="en-GB" sz="4800" dirty="0"/>
              <a:t>mutate() – turns vectors into new vectors</a:t>
            </a:r>
            <a:endParaRPr sz="4800" dirty="0"/>
          </a:p>
        </p:txBody>
      </p:sp>
      <p:sp>
        <p:nvSpPr>
          <p:cNvPr id="246" name="Google Shape;246;g8b300fe5a5_0_65"/>
          <p:cNvSpPr txBox="1"/>
          <p:nvPr/>
        </p:nvSpPr>
        <p:spPr>
          <a:xfrm>
            <a:off x="330145" y="1340768"/>
            <a:ext cx="10734300" cy="584700"/>
          </a:xfrm>
          <a:prstGeom prst="rect">
            <a:avLst/>
          </a:prstGeom>
          <a:noFill/>
          <a:ln>
            <a:noFill/>
          </a:ln>
        </p:spPr>
        <p:txBody>
          <a:bodyPr spcFirstLastPara="1" wrap="square" lIns="91425" tIns="45700" rIns="91425" bIns="45700" anchor="t" anchorCtr="0">
            <a:noAutofit/>
          </a:bodyPr>
          <a:lstStyle/>
          <a:p>
            <a:pPr marL="0" lvl="0" indent="0" algn="l" rtl="0">
              <a:spcBef>
                <a:spcPts val="1010"/>
              </a:spcBef>
              <a:spcAft>
                <a:spcPts val="0"/>
              </a:spcAft>
              <a:buSzPts val="1100"/>
              <a:buNone/>
            </a:pPr>
            <a:r>
              <a:rPr lang="en-GB" sz="2800" dirty="0" err="1">
                <a:solidFill>
                  <a:schemeClr val="dk1"/>
                </a:solidFill>
              </a:rPr>
              <a:t>heros</a:t>
            </a:r>
            <a:r>
              <a:rPr lang="en-GB" sz="2800" dirty="0">
                <a:solidFill>
                  <a:schemeClr val="dk1"/>
                </a:solidFill>
              </a:rPr>
              <a:t> %&gt;%  </a:t>
            </a:r>
          </a:p>
          <a:p>
            <a:pPr marL="0" lvl="0" indent="0" algn="l" rtl="0">
              <a:spcBef>
                <a:spcPts val="1010"/>
              </a:spcBef>
              <a:spcAft>
                <a:spcPts val="0"/>
              </a:spcAft>
              <a:buSzPts val="1100"/>
              <a:buNone/>
            </a:pPr>
            <a:r>
              <a:rPr lang="en-GB" sz="2800" dirty="0">
                <a:solidFill>
                  <a:schemeClr val="dk1"/>
                </a:solidFill>
              </a:rPr>
              <a:t>	filter(</a:t>
            </a:r>
            <a:r>
              <a:rPr lang="en-GB" sz="2800" dirty="0" err="1">
                <a:solidFill>
                  <a:schemeClr val="dk1"/>
                </a:solidFill>
              </a:rPr>
              <a:t>has_film</a:t>
            </a:r>
            <a:r>
              <a:rPr lang="en-GB" sz="2800" dirty="0">
                <a:solidFill>
                  <a:schemeClr val="dk1"/>
                </a:solidFill>
              </a:rPr>
              <a:t> == '1') %&gt;%  </a:t>
            </a:r>
          </a:p>
          <a:p>
            <a:pPr marL="0" lvl="0" indent="0" algn="l" rtl="0">
              <a:spcBef>
                <a:spcPts val="1010"/>
              </a:spcBef>
              <a:spcAft>
                <a:spcPts val="0"/>
              </a:spcAft>
              <a:buSzPts val="1100"/>
              <a:buNone/>
            </a:pPr>
            <a:r>
              <a:rPr lang="en-GB" sz="2800" dirty="0">
                <a:solidFill>
                  <a:schemeClr val="dk1"/>
                </a:solidFill>
              </a:rPr>
              <a:t>	mutate(</a:t>
            </a:r>
            <a:r>
              <a:rPr lang="en-GB" sz="2800" dirty="0" err="1">
                <a:solidFill>
                  <a:srgbClr val="0070C0"/>
                </a:solidFill>
              </a:rPr>
              <a:t>Film_delay</a:t>
            </a:r>
            <a:r>
              <a:rPr lang="en-GB" sz="2800" dirty="0">
                <a:solidFill>
                  <a:schemeClr val="dk1"/>
                </a:solidFill>
              </a:rPr>
              <a:t> = </a:t>
            </a:r>
            <a:r>
              <a:rPr lang="en-GB" sz="2800" dirty="0" err="1">
                <a:solidFill>
                  <a:srgbClr val="00B050"/>
                </a:solidFill>
              </a:rPr>
              <a:t>Film_date</a:t>
            </a:r>
            <a:r>
              <a:rPr lang="en-GB" sz="2800" dirty="0">
                <a:solidFill>
                  <a:schemeClr val="dk1"/>
                </a:solidFill>
              </a:rPr>
              <a:t> - </a:t>
            </a:r>
            <a:r>
              <a:rPr lang="en-GB" sz="2800" dirty="0" err="1">
                <a:solidFill>
                  <a:srgbClr val="00B050"/>
                </a:solidFill>
              </a:rPr>
              <a:t>Start_date</a:t>
            </a:r>
            <a:r>
              <a:rPr lang="en-GB" sz="2800" dirty="0">
                <a:solidFill>
                  <a:schemeClr val="dk1"/>
                </a:solidFill>
              </a:rPr>
              <a:t>)</a:t>
            </a:r>
            <a:endParaRPr sz="2800" dirty="0">
              <a:solidFill>
                <a:schemeClr val="dk1"/>
              </a:solidFill>
            </a:endParaRPr>
          </a:p>
          <a:p>
            <a:pPr marL="0" lvl="0" indent="457200" algn="l" rtl="0">
              <a:spcBef>
                <a:spcPts val="0"/>
              </a:spcBef>
              <a:spcAft>
                <a:spcPts val="0"/>
              </a:spcAft>
              <a:buNone/>
            </a:pPr>
            <a:r>
              <a:rPr lang="en-GB" sz="2800" dirty="0">
                <a:solidFill>
                  <a:schemeClr val="dk1"/>
                </a:solidFill>
              </a:rPr>
              <a:t>                                    	</a:t>
            </a:r>
            <a:endParaRPr sz="2800" dirty="0">
              <a:solidFill>
                <a:srgbClr val="00B050"/>
              </a:solidFill>
            </a:endParaRPr>
          </a:p>
        </p:txBody>
      </p:sp>
      <p:grpSp>
        <p:nvGrpSpPr>
          <p:cNvPr id="3" name="Group 2">
            <a:extLst>
              <a:ext uri="{FF2B5EF4-FFF2-40B4-BE49-F238E27FC236}">
                <a16:creationId xmlns:a16="http://schemas.microsoft.com/office/drawing/2014/main" id="{03F61945-6E14-4A15-8904-FC828D405904}"/>
              </a:ext>
              <a:ext uri="{C183D7F6-B498-43B3-948B-1728B52AA6E4}">
                <adec:decorative xmlns:adec="http://schemas.microsoft.com/office/drawing/2017/decorative" val="1"/>
              </a:ext>
            </a:extLst>
          </p:cNvPr>
          <p:cNvGrpSpPr/>
          <p:nvPr/>
        </p:nvGrpSpPr>
        <p:grpSpPr>
          <a:xfrm>
            <a:off x="5104326" y="3755573"/>
            <a:ext cx="5650758" cy="1665515"/>
            <a:chOff x="5104326" y="3755573"/>
            <a:chExt cx="5650758" cy="1665515"/>
          </a:xfrm>
        </p:grpSpPr>
        <p:graphicFrame>
          <p:nvGraphicFramePr>
            <p:cNvPr id="249" name="Google Shape;249;g8b300fe5a5_0_65"/>
            <p:cNvGraphicFramePr/>
            <p:nvPr>
              <p:extLst>
                <p:ext uri="{D42A27DB-BD31-4B8C-83A1-F6EECF244321}">
                  <p14:modId xmlns:p14="http://schemas.microsoft.com/office/powerpoint/2010/main" val="1472509540"/>
                </p:ext>
              </p:extLst>
            </p:nvPr>
          </p:nvGraphicFramePr>
          <p:xfrm>
            <a:off x="5104326" y="3834909"/>
            <a:ext cx="5587150" cy="1585000"/>
          </p:xfrm>
          <a:graphic>
            <a:graphicData uri="http://schemas.openxmlformats.org/drawingml/2006/table">
              <a:tbl>
                <a:tblPr firstRow="1" bandRow="1">
                  <a:noFill/>
                  <a:tableStyleId>{F1F18274-C4EE-41D9-A325-961ADA7DF203}</a:tableStyleId>
                </a:tblPr>
                <a:tblGrid>
                  <a:gridCol w="1212600">
                    <a:extLst>
                      <a:ext uri="{9D8B030D-6E8A-4147-A177-3AD203B41FA5}">
                        <a16:colId xmlns:a16="http://schemas.microsoft.com/office/drawing/2014/main" val="20000"/>
                      </a:ext>
                    </a:extLst>
                  </a:gridCol>
                  <a:gridCol w="1462075">
                    <a:extLst>
                      <a:ext uri="{9D8B030D-6E8A-4147-A177-3AD203B41FA5}">
                        <a16:colId xmlns:a16="http://schemas.microsoft.com/office/drawing/2014/main" val="20001"/>
                      </a:ext>
                    </a:extLst>
                  </a:gridCol>
                  <a:gridCol w="1413850">
                    <a:extLst>
                      <a:ext uri="{9D8B030D-6E8A-4147-A177-3AD203B41FA5}">
                        <a16:colId xmlns:a16="http://schemas.microsoft.com/office/drawing/2014/main" val="20002"/>
                      </a:ext>
                    </a:extLst>
                  </a:gridCol>
                  <a:gridCol w="1498625">
                    <a:extLst>
                      <a:ext uri="{9D8B030D-6E8A-4147-A177-3AD203B41FA5}">
                        <a16:colId xmlns:a16="http://schemas.microsoft.com/office/drawing/2014/main" val="20003"/>
                      </a:ext>
                    </a:extLst>
                  </a:gridCol>
                </a:tblGrid>
                <a:tr h="154825">
                  <a:tc>
                    <a:txBody>
                      <a:bodyPr/>
                      <a:lstStyle/>
                      <a:p>
                        <a:pPr marL="0" marR="0" lvl="0" indent="0" algn="l" rtl="0">
                          <a:spcBef>
                            <a:spcPts val="0"/>
                          </a:spcBef>
                          <a:spcAft>
                            <a:spcPts val="0"/>
                          </a:spcAft>
                          <a:buNone/>
                        </a:pPr>
                        <a:r>
                          <a:rPr lang="en-GB" sz="2000" dirty="0">
                            <a:solidFill>
                              <a:schemeClr val="dk1"/>
                            </a:solidFill>
                          </a:rPr>
                          <a:t>Name</a:t>
                        </a:r>
                        <a:endParaRPr sz="2000" dirty="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dirty="0" err="1">
                            <a:solidFill>
                              <a:schemeClr val="dk1"/>
                            </a:solidFill>
                          </a:rPr>
                          <a:t>Start_date</a:t>
                        </a:r>
                        <a:endParaRPr sz="2000" dirty="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Film_date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Film_delay</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1962</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2015</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53</a:t>
                        </a:r>
                        <a:endParaRPr sz="2000"/>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1982</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2005</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24</a:t>
                        </a:r>
                        <a:endParaRPr sz="2000"/>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1993</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None/>
                        </a:pPr>
                        <a:r>
                          <a:rPr lang="en-GB" sz="2000"/>
                          <a:t>2004</a:t>
                        </a:r>
                        <a:endParaRPr sz="2000"/>
                      </a:p>
                    </a:txBody>
                    <a:tcPr marL="91450" marR="91450" marT="45725" marB="45725">
                      <a:solidFill>
                        <a:srgbClr val="FDE9D8"/>
                      </a:solidFill>
                    </a:tcPr>
                  </a:tc>
                  <a:tc>
                    <a:txBody>
                      <a:bodyPr/>
                      <a:lstStyle/>
                      <a:p>
                        <a:pPr marL="0" marR="0" lvl="0" indent="0" algn="l" rtl="0">
                          <a:lnSpc>
                            <a:spcPct val="100000"/>
                          </a:lnSpc>
                          <a:spcBef>
                            <a:spcPts val="0"/>
                          </a:spcBef>
                          <a:spcAft>
                            <a:spcPts val="0"/>
                          </a:spcAft>
                          <a:buNone/>
                        </a:pPr>
                        <a:r>
                          <a:rPr lang="en-GB" sz="2000" dirty="0"/>
                          <a:t>11</a:t>
                        </a:r>
                        <a:endParaRPr sz="2000" dirty="0"/>
                      </a:p>
                    </a:txBody>
                    <a:tcPr marL="91450" marR="91450" marT="45725" marB="45725">
                      <a:solidFill>
                        <a:srgbClr val="FDE9D8"/>
                      </a:solidFill>
                    </a:tcPr>
                  </a:tc>
                  <a:extLst>
                    <a:ext uri="{0D108BD9-81ED-4DB2-BD59-A6C34878D82A}">
                      <a16:rowId xmlns:a16="http://schemas.microsoft.com/office/drawing/2014/main" val="10003"/>
                    </a:ext>
                  </a:extLst>
                </a:tr>
              </a:tbl>
            </a:graphicData>
          </a:graphic>
        </p:graphicFrame>
        <p:sp>
          <p:nvSpPr>
            <p:cNvPr id="9" name="Rectangle: Rounded Corners 8">
              <a:extLst>
                <a:ext uri="{FF2B5EF4-FFF2-40B4-BE49-F238E27FC236}">
                  <a16:creationId xmlns:a16="http://schemas.microsoft.com/office/drawing/2014/main" id="{3996B59D-DAFF-4C4C-AEC0-401A0E815C02}"/>
                </a:ext>
              </a:extLst>
            </p:cNvPr>
            <p:cNvSpPr/>
            <p:nvPr/>
          </p:nvSpPr>
          <p:spPr>
            <a:xfrm>
              <a:off x="9198421" y="3755573"/>
              <a:ext cx="1556663" cy="1665515"/>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B0157A14-20E5-424F-8287-5350059C98A2}"/>
              </a:ext>
              <a:ext uri="{C183D7F6-B498-43B3-948B-1728B52AA6E4}">
                <adec:decorative xmlns:adec="http://schemas.microsoft.com/office/drawing/2017/decorative" val="1"/>
              </a:ext>
            </a:extLst>
          </p:cNvPr>
          <p:cNvGrpSpPr/>
          <p:nvPr/>
        </p:nvGrpSpPr>
        <p:grpSpPr>
          <a:xfrm>
            <a:off x="121376" y="2982687"/>
            <a:ext cx="4192376" cy="3154481"/>
            <a:chOff x="121376" y="2982687"/>
            <a:chExt cx="4192376" cy="3154481"/>
          </a:xfrm>
        </p:grpSpPr>
        <p:graphicFrame>
          <p:nvGraphicFramePr>
            <p:cNvPr id="247" name="Google Shape;247;g8b300fe5a5_0_65"/>
            <p:cNvGraphicFramePr/>
            <p:nvPr>
              <p:extLst>
                <p:ext uri="{D42A27DB-BD31-4B8C-83A1-F6EECF244321}">
                  <p14:modId xmlns:p14="http://schemas.microsoft.com/office/powerpoint/2010/main" val="2542735791"/>
                </p:ext>
              </p:extLst>
            </p:nvPr>
          </p:nvGraphicFramePr>
          <p:xfrm>
            <a:off x="121376" y="3047734"/>
            <a:ext cx="4192375" cy="3078550"/>
          </p:xfrm>
          <a:graphic>
            <a:graphicData uri="http://schemas.openxmlformats.org/drawingml/2006/table">
              <a:tbl>
                <a:tblPr firstRow="1" bandRow="1">
                  <a:noFill/>
                  <a:tableStyleId>{F1F18274-C4EE-41D9-A325-961ADA7DF203}</a:tableStyleId>
                </a:tblPr>
                <a:tblGrid>
                  <a:gridCol w="1365675">
                    <a:extLst>
                      <a:ext uri="{9D8B030D-6E8A-4147-A177-3AD203B41FA5}">
                        <a16:colId xmlns:a16="http://schemas.microsoft.com/office/drawing/2014/main" val="20000"/>
                      </a:ext>
                    </a:extLst>
                  </a:gridCol>
                  <a:gridCol w="1455750">
                    <a:extLst>
                      <a:ext uri="{9D8B030D-6E8A-4147-A177-3AD203B41FA5}">
                        <a16:colId xmlns:a16="http://schemas.microsoft.com/office/drawing/2014/main" val="20001"/>
                      </a:ext>
                    </a:extLst>
                  </a:gridCol>
                  <a:gridCol w="1370950">
                    <a:extLst>
                      <a:ext uri="{9D8B030D-6E8A-4147-A177-3AD203B41FA5}">
                        <a16:colId xmlns:a16="http://schemas.microsoft.com/office/drawing/2014/main" val="20002"/>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Start_date</a:t>
                        </a:r>
                        <a:endParaRPr sz="2000">
                          <a:solidFill>
                            <a:schemeClr val="dk1"/>
                          </a:solidFill>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solidFill>
                              <a:schemeClr val="dk1"/>
                            </a:solidFill>
                          </a:rPr>
                          <a:t>Film_date</a:t>
                        </a:r>
                        <a:endParaRPr sz="2000">
                          <a:solidFill>
                            <a:schemeClr val="dk1"/>
                          </a:solidFill>
                        </a:endParaRPr>
                      </a:p>
                    </a:txBody>
                    <a:tcPr marL="91450" marR="91450" marT="45725" marB="45725">
                      <a:solidFill>
                        <a:srgbClr val="FDE9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1962</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2015</a:t>
                        </a:r>
                        <a:endParaRPr sz="2000"/>
                      </a:p>
                    </a:txBody>
                    <a:tcPr marL="91450" marR="91450" marT="45725" marB="45725">
                      <a:solidFill>
                        <a:srgbClr val="FDE9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1982</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2005</a:t>
                        </a:r>
                        <a:endParaRPr sz="2000"/>
                      </a:p>
                    </a:txBody>
                    <a:tcPr marL="91450" marR="91450" marT="45725" marB="45725">
                      <a:solidFill>
                        <a:srgbClr val="FDE9D8"/>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1941</a:t>
                        </a:r>
                        <a:endParaRPr/>
                      </a:p>
                    </a:txBody>
                    <a:tcPr marL="91450" marR="91450" marT="45725" marB="45725">
                      <a:solidFill>
                        <a:srgbClr val="FDE9D8"/>
                      </a:solidFill>
                    </a:tcPr>
                  </a:tc>
                  <a:tc>
                    <a:txBody>
                      <a:bodyPr/>
                      <a:lstStyle/>
                      <a:p>
                        <a:pPr marL="0" marR="0" lvl="0" indent="0" algn="l" rtl="0">
                          <a:spcBef>
                            <a:spcPts val="0"/>
                          </a:spcBef>
                          <a:spcAft>
                            <a:spcPts val="0"/>
                          </a:spcAft>
                          <a:buNone/>
                        </a:pPr>
                        <a:endParaRPr sz="2000"/>
                      </a:p>
                    </a:txBody>
                    <a:tcPr marL="91450" marR="91450" marT="45725" marB="45725">
                      <a:solidFill>
                        <a:srgbClr val="FDE9D8"/>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1964</a:t>
                        </a:r>
                        <a:endParaRPr/>
                      </a:p>
                    </a:txBody>
                    <a:tcPr marL="91450" marR="91450" marT="45725" marB="45725">
                      <a:solidFill>
                        <a:srgbClr val="FDE9D8"/>
                      </a:solidFill>
                    </a:tcPr>
                  </a:tc>
                  <a:tc>
                    <a:txBody>
                      <a:bodyPr/>
                      <a:lstStyle/>
                      <a:p>
                        <a:pPr marL="0" marR="0" lvl="0" indent="0" algn="l" rtl="0">
                          <a:spcBef>
                            <a:spcPts val="0"/>
                          </a:spcBef>
                          <a:spcAft>
                            <a:spcPts val="0"/>
                          </a:spcAft>
                          <a:buNone/>
                        </a:pPr>
                        <a:endParaRPr sz="2000"/>
                      </a:p>
                    </a:txBody>
                    <a:tcPr marL="91450" marR="91450" marT="45725" marB="45725">
                      <a:solidFill>
                        <a:srgbClr val="FDE9D8"/>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FDE9D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1993</a:t>
                        </a:r>
                        <a:endParaRPr/>
                      </a:p>
                    </a:txBody>
                    <a:tcPr marL="91450" marR="91450" marT="45725" marB="45725">
                      <a:solidFill>
                        <a:srgbClr val="FDE9D8"/>
                      </a:solidFill>
                    </a:tcPr>
                  </a:tc>
                  <a:tc>
                    <a:txBody>
                      <a:bodyPr/>
                      <a:lstStyle/>
                      <a:p>
                        <a:pPr marL="0" marR="0" lvl="0" indent="0" algn="l" rtl="0">
                          <a:lnSpc>
                            <a:spcPct val="100000"/>
                          </a:lnSpc>
                          <a:spcBef>
                            <a:spcPts val="0"/>
                          </a:spcBef>
                          <a:spcAft>
                            <a:spcPts val="0"/>
                          </a:spcAft>
                          <a:buNone/>
                        </a:pPr>
                        <a:r>
                          <a:rPr lang="en-GB" sz="2000"/>
                          <a:t>2004</a:t>
                        </a:r>
                        <a:endParaRPr sz="2000"/>
                      </a:p>
                    </a:txBody>
                    <a:tcPr marL="91450" marR="91450" marT="45725" marB="45725">
                      <a:solidFill>
                        <a:srgbClr val="FDE9D8"/>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000"/>
                          <a:t>Ghost</a:t>
                        </a:r>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GB" sz="2000"/>
                          <a:t>1995</a:t>
                        </a:r>
                        <a:endParaRPr/>
                      </a:p>
                    </a:txBody>
                    <a:tcPr marL="91450" marR="91450" marT="45725" marB="45725">
                      <a:solidFill>
                        <a:srgbClr val="FDE9D8"/>
                      </a:solidFill>
                    </a:tcPr>
                  </a:tc>
                  <a:tc>
                    <a:txBody>
                      <a:bodyPr/>
                      <a:lstStyle/>
                      <a:p>
                        <a:pPr marL="0" marR="0" lvl="0" indent="0" algn="l" rtl="0">
                          <a:spcBef>
                            <a:spcPts val="0"/>
                          </a:spcBef>
                          <a:spcAft>
                            <a:spcPts val="0"/>
                          </a:spcAft>
                          <a:buNone/>
                        </a:pPr>
                        <a:endParaRPr sz="2000"/>
                      </a:p>
                    </a:txBody>
                    <a:tcPr marL="91450" marR="91450" marT="45725" marB="45725">
                      <a:solidFill>
                        <a:srgbClr val="FDE9D8"/>
                      </a:solidFill>
                    </a:tcPr>
                  </a:tc>
                  <a:extLst>
                    <a:ext uri="{0D108BD9-81ED-4DB2-BD59-A6C34878D82A}">
                      <a16:rowId xmlns:a16="http://schemas.microsoft.com/office/drawing/2014/main" val="10006"/>
                    </a:ext>
                  </a:extLst>
                </a:tr>
              </a:tbl>
            </a:graphicData>
          </a:graphic>
        </p:graphicFrame>
        <p:sp>
          <p:nvSpPr>
            <p:cNvPr id="10" name="Rectangle: Rounded Corners 9">
              <a:extLst>
                <a:ext uri="{FF2B5EF4-FFF2-40B4-BE49-F238E27FC236}">
                  <a16:creationId xmlns:a16="http://schemas.microsoft.com/office/drawing/2014/main" id="{4D6CB3B5-D0CB-48EB-92BF-B6FF39B777B4}"/>
                </a:ext>
              </a:extLst>
            </p:cNvPr>
            <p:cNvSpPr/>
            <p:nvPr/>
          </p:nvSpPr>
          <p:spPr>
            <a:xfrm>
              <a:off x="2971800" y="2982687"/>
              <a:ext cx="1341952" cy="3143597"/>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30676D0-927B-4198-A04B-464125E121E9}"/>
                </a:ext>
              </a:extLst>
            </p:cNvPr>
            <p:cNvSpPr/>
            <p:nvPr/>
          </p:nvSpPr>
          <p:spPr>
            <a:xfrm>
              <a:off x="1480459" y="2993571"/>
              <a:ext cx="1341952" cy="3143597"/>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title"/>
          </p:nvPr>
        </p:nvSpPr>
        <p:spPr>
          <a:xfrm>
            <a:off x="235150" y="341430"/>
            <a:ext cx="5356794"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Exercises: </a:t>
            </a:r>
            <a:r>
              <a:rPr lang="en-GB" sz="4800" dirty="0" err="1">
                <a:latin typeface="Arial"/>
                <a:ea typeface="Arial"/>
                <a:cs typeface="Arial"/>
                <a:sym typeface="Arial"/>
              </a:rPr>
              <a:t>dplyr</a:t>
            </a:r>
            <a:endParaRPr sz="3200" dirty="0"/>
          </a:p>
        </p:txBody>
      </p:sp>
      <p:sp>
        <p:nvSpPr>
          <p:cNvPr id="257" name="Google Shape;257;p18"/>
          <p:cNvSpPr txBox="1"/>
          <p:nvPr/>
        </p:nvSpPr>
        <p:spPr>
          <a:xfrm>
            <a:off x="235150" y="1290580"/>
            <a:ext cx="11100435" cy="4357593"/>
          </a:xfrm>
          <a:prstGeom prst="rect">
            <a:avLst/>
          </a:prstGeom>
          <a:noFill/>
          <a:ln>
            <a:noFill/>
          </a:ln>
        </p:spPr>
        <p:txBody>
          <a:bodyPr spcFirstLastPara="1" wrap="square" lIns="0" tIns="48250" rIns="0" bIns="0" anchor="t" anchorCtr="0">
            <a:spAutoFit/>
          </a:bodyPr>
          <a:lstStyle/>
          <a:p>
            <a:pPr marL="0" lvl="0" indent="0" algn="l" rtl="0">
              <a:spcBef>
                <a:spcPts val="0"/>
              </a:spcBef>
              <a:spcAft>
                <a:spcPts val="0"/>
              </a:spcAft>
              <a:buNone/>
            </a:pPr>
            <a:r>
              <a:rPr lang="en-GB" sz="2800" dirty="0"/>
              <a:t>Continuing in the Day_1_Tidyverse_Worksheet.Rmd file, work through the next group of exercises on </a:t>
            </a:r>
            <a:r>
              <a:rPr lang="en-GB" sz="2800" dirty="0" err="1"/>
              <a:t>dplyr</a:t>
            </a:r>
            <a:r>
              <a:rPr lang="en-GB" sz="2800" dirty="0"/>
              <a:t> functions.</a:t>
            </a:r>
            <a:br>
              <a:rPr lang="en-GB" sz="2800" dirty="0"/>
            </a:br>
            <a:endParaRPr lang="en-GB" sz="2800" dirty="0"/>
          </a:p>
          <a:p>
            <a:pPr marL="0" lvl="0" indent="0" algn="l" rtl="0">
              <a:spcBef>
                <a:spcPts val="0"/>
              </a:spcBef>
              <a:spcAft>
                <a:spcPts val="0"/>
              </a:spcAft>
              <a:buNone/>
            </a:pPr>
            <a:endParaRPr lang="en-GB" sz="2800" dirty="0"/>
          </a:p>
          <a:p>
            <a:pPr marL="0" lvl="0" indent="0" algn="l" rtl="0">
              <a:spcBef>
                <a:spcPts val="0"/>
              </a:spcBef>
              <a:spcAft>
                <a:spcPts val="0"/>
              </a:spcAft>
              <a:buNone/>
            </a:pPr>
            <a:r>
              <a:rPr lang="en-GB" sz="2800" dirty="0"/>
              <a:t>Stop when you get to the</a:t>
            </a:r>
          </a:p>
          <a:p>
            <a:pPr marL="0" lvl="0" indent="0" algn="l" rtl="0">
              <a:spcBef>
                <a:spcPts val="0"/>
              </a:spcBef>
              <a:spcAft>
                <a:spcPts val="0"/>
              </a:spcAft>
              <a:buNone/>
            </a:pPr>
            <a:r>
              <a:rPr lang="en-GB" sz="2800" dirty="0"/>
              <a:t>--~--~--~--~--~--~--~--~--~--~--~--~--~--~--~--~--~--~--~--~--</a:t>
            </a:r>
          </a:p>
          <a:p>
            <a:pPr marL="0" lvl="0" indent="0" algn="l" rtl="0">
              <a:spcBef>
                <a:spcPts val="0"/>
              </a:spcBef>
              <a:spcAft>
                <a:spcPts val="0"/>
              </a:spcAft>
              <a:buNone/>
            </a:pPr>
            <a:r>
              <a:rPr lang="en-GB" sz="2800" dirty="0"/>
              <a:t># Merge Exercises</a:t>
            </a:r>
          </a:p>
          <a:p>
            <a:pPr marL="0" marR="0" lvl="0" indent="0" algn="l" rtl="0">
              <a:lnSpc>
                <a:spcPct val="100000"/>
              </a:lnSpc>
              <a:spcBef>
                <a:spcPts val="5"/>
              </a:spcBef>
              <a:spcAft>
                <a:spcPts val="0"/>
              </a:spcAft>
              <a:buNone/>
            </a:pPr>
            <a:endParaRPr lang="en-GB" sz="2800" dirty="0">
              <a:solidFill>
                <a:schemeClr val="dk1"/>
              </a:solidFill>
            </a:endParaRPr>
          </a:p>
          <a:p>
            <a:pPr>
              <a:spcBef>
                <a:spcPts val="5"/>
              </a:spcBef>
            </a:pPr>
            <a:r>
              <a:rPr lang="en-GB" sz="2800" dirty="0"/>
              <a:t>You won’t be surprised that the answers are in a separate .</a:t>
            </a:r>
            <a:r>
              <a:rPr lang="en-GB" sz="2800" dirty="0" err="1"/>
              <a:t>Rmd</a:t>
            </a:r>
            <a:r>
              <a:rPr lang="en-GB" sz="2800" dirty="0"/>
              <a:t> file.</a:t>
            </a:r>
          </a:p>
          <a:p>
            <a:pPr marL="0" marR="0" lvl="0" indent="0" algn="l" rtl="0">
              <a:lnSpc>
                <a:spcPct val="100000"/>
              </a:lnSpc>
              <a:spcBef>
                <a:spcPts val="5"/>
              </a:spcBef>
              <a:spcAft>
                <a:spcPts val="0"/>
              </a:spcAft>
              <a:buNone/>
            </a:pPr>
            <a:endParaRPr lang="en-GB"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9"/>
          <p:cNvSpPr txBox="1">
            <a:spLocks noGrp="1"/>
          </p:cNvSpPr>
          <p:nvPr>
            <p:ph type="title"/>
          </p:nvPr>
        </p:nvSpPr>
        <p:spPr>
          <a:xfrm>
            <a:off x="235150" y="341430"/>
            <a:ext cx="5068762"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Merging data sets</a:t>
            </a:r>
            <a:endParaRPr sz="3200" dirty="0"/>
          </a:p>
        </p:txBody>
      </p:sp>
      <p:sp>
        <p:nvSpPr>
          <p:cNvPr id="263" name="Google Shape;263;p19"/>
          <p:cNvSpPr txBox="1"/>
          <p:nvPr/>
        </p:nvSpPr>
        <p:spPr>
          <a:xfrm>
            <a:off x="235150" y="1331591"/>
            <a:ext cx="9418955" cy="5476489"/>
          </a:xfrm>
          <a:prstGeom prst="rect">
            <a:avLst/>
          </a:prstGeom>
          <a:noFill/>
          <a:ln>
            <a:noFill/>
          </a:ln>
        </p:spPr>
        <p:txBody>
          <a:bodyPr spcFirstLastPara="1" wrap="square" lIns="0" tIns="140325" rIns="0" bIns="0" anchor="t" anchorCtr="0">
            <a:spAutoFit/>
          </a:bodyPr>
          <a:lstStyle/>
          <a:p>
            <a:pPr marL="355600" marR="0" lvl="0" indent="-342900" algn="l" rtl="0">
              <a:lnSpc>
                <a:spcPct val="100000"/>
              </a:lnSpc>
              <a:spcBef>
                <a:spcPts val="0"/>
              </a:spcBef>
              <a:spcAft>
                <a:spcPts val="0"/>
              </a:spcAft>
              <a:buClr>
                <a:schemeClr val="dk1"/>
              </a:buClr>
              <a:buSzPts val="2800"/>
              <a:buFont typeface="Arial"/>
              <a:buChar char="•"/>
            </a:pPr>
            <a:r>
              <a:rPr lang="en-GB" sz="2800" dirty="0">
                <a:solidFill>
                  <a:schemeClr val="dk1"/>
                </a:solidFill>
                <a:latin typeface="Arial"/>
                <a:ea typeface="Arial"/>
                <a:cs typeface="Arial"/>
                <a:sym typeface="Arial"/>
              </a:rPr>
              <a:t>There are several options in </a:t>
            </a:r>
            <a:r>
              <a:rPr lang="en-GB" sz="2800" dirty="0" err="1">
                <a:solidFill>
                  <a:schemeClr val="dk1"/>
                </a:solidFill>
                <a:latin typeface="Arial"/>
                <a:ea typeface="Arial"/>
                <a:cs typeface="Arial"/>
                <a:sym typeface="Arial"/>
              </a:rPr>
              <a:t>dplyr</a:t>
            </a:r>
            <a:r>
              <a:rPr lang="en-GB" sz="2800" dirty="0">
                <a:solidFill>
                  <a:schemeClr val="dk1"/>
                </a:solidFill>
                <a:latin typeface="Arial"/>
                <a:ea typeface="Arial"/>
                <a:cs typeface="Arial"/>
                <a:sym typeface="Arial"/>
              </a:rPr>
              <a:t> for merging data</a:t>
            </a:r>
            <a:endParaRPr sz="2800" dirty="0"/>
          </a:p>
          <a:p>
            <a:pPr marL="699770" marR="0" lvl="1" indent="-343535" algn="l" rtl="0">
              <a:lnSpc>
                <a:spcPct val="100000"/>
              </a:lnSpc>
              <a:spcBef>
                <a:spcPts val="1010"/>
              </a:spcBef>
              <a:spcAft>
                <a:spcPts val="0"/>
              </a:spcAft>
              <a:buClr>
                <a:schemeClr val="dk1"/>
              </a:buClr>
              <a:buSzPts val="2800"/>
              <a:buFont typeface="Arial"/>
              <a:buChar char="•"/>
            </a:pPr>
            <a:r>
              <a:rPr lang="en-GB" sz="2800" b="0" i="0" u="none" strike="noStrike" cap="none" dirty="0">
                <a:solidFill>
                  <a:schemeClr val="dk1"/>
                </a:solidFill>
                <a:latin typeface="Arial"/>
                <a:ea typeface="Arial"/>
                <a:cs typeface="Arial"/>
                <a:sym typeface="Arial"/>
              </a:rPr>
              <a:t>These are called joins</a:t>
            </a:r>
            <a:endParaRPr sz="2800" dirty="0"/>
          </a:p>
          <a:p>
            <a:pPr marL="1632585" marR="0" lvl="2" indent="-515620" algn="l" rtl="0">
              <a:lnSpc>
                <a:spcPct val="100000"/>
              </a:lnSpc>
              <a:spcBef>
                <a:spcPts val="994"/>
              </a:spcBef>
              <a:spcAft>
                <a:spcPts val="0"/>
              </a:spcAft>
              <a:buClr>
                <a:schemeClr val="dk1"/>
              </a:buClr>
              <a:buSzPts val="2800"/>
              <a:buFont typeface="Arial"/>
              <a:buAutoNum type="arabicPeriod"/>
            </a:pPr>
            <a:r>
              <a:rPr lang="en-GB" sz="2800" b="0" i="0" u="none" strike="noStrike" cap="none" dirty="0" err="1">
                <a:solidFill>
                  <a:schemeClr val="dk1"/>
                </a:solidFill>
                <a:latin typeface="Arial"/>
                <a:ea typeface="Arial"/>
                <a:cs typeface="Arial"/>
                <a:sym typeface="Arial"/>
              </a:rPr>
              <a:t>inner_join</a:t>
            </a:r>
            <a:r>
              <a:rPr lang="en-GB" sz="2800" b="0" i="0" u="none" strike="noStrike" cap="none" dirty="0">
                <a:solidFill>
                  <a:schemeClr val="dk1"/>
                </a:solidFill>
                <a:latin typeface="Arial"/>
                <a:ea typeface="Arial"/>
                <a:cs typeface="Arial"/>
                <a:sym typeface="Arial"/>
              </a:rPr>
              <a:t>()</a:t>
            </a:r>
            <a:endParaRPr sz="2800" dirty="0"/>
          </a:p>
          <a:p>
            <a:pPr marL="1632585" marR="0" lvl="2" indent="-515620" algn="l" rtl="0">
              <a:lnSpc>
                <a:spcPct val="100000"/>
              </a:lnSpc>
              <a:spcBef>
                <a:spcPts val="994"/>
              </a:spcBef>
              <a:spcAft>
                <a:spcPts val="0"/>
              </a:spcAft>
              <a:buClr>
                <a:schemeClr val="dk1"/>
              </a:buClr>
              <a:buSzPts val="2800"/>
              <a:buFont typeface="Arial"/>
              <a:buAutoNum type="arabicPeriod"/>
            </a:pPr>
            <a:r>
              <a:rPr lang="en-GB" sz="2800" b="0" i="0" u="none" strike="noStrike" cap="none" dirty="0" err="1">
                <a:solidFill>
                  <a:schemeClr val="dk1"/>
                </a:solidFill>
                <a:latin typeface="Arial"/>
                <a:ea typeface="Arial"/>
                <a:cs typeface="Arial"/>
                <a:sym typeface="Arial"/>
              </a:rPr>
              <a:t>left_join</a:t>
            </a:r>
            <a:r>
              <a:rPr lang="en-GB" sz="2800" b="0" i="0" u="none" strike="noStrike" cap="none" dirty="0">
                <a:solidFill>
                  <a:schemeClr val="dk1"/>
                </a:solidFill>
                <a:latin typeface="Arial"/>
                <a:ea typeface="Arial"/>
                <a:cs typeface="Arial"/>
                <a:sym typeface="Arial"/>
              </a:rPr>
              <a:t>()</a:t>
            </a:r>
            <a:endParaRPr sz="2800" dirty="0"/>
          </a:p>
          <a:p>
            <a:pPr marL="1632585" marR="0" lvl="2" indent="-515620" algn="l" rtl="0">
              <a:lnSpc>
                <a:spcPct val="100000"/>
              </a:lnSpc>
              <a:spcBef>
                <a:spcPts val="1010"/>
              </a:spcBef>
              <a:spcAft>
                <a:spcPts val="0"/>
              </a:spcAft>
              <a:buClr>
                <a:schemeClr val="dk1"/>
              </a:buClr>
              <a:buSzPts val="2800"/>
              <a:buFont typeface="Arial"/>
              <a:buAutoNum type="arabicPeriod"/>
            </a:pPr>
            <a:r>
              <a:rPr lang="en-GB" sz="2800" b="0" i="0" u="none" strike="noStrike" cap="none" dirty="0" err="1">
                <a:solidFill>
                  <a:schemeClr val="dk1"/>
                </a:solidFill>
                <a:latin typeface="Arial"/>
                <a:ea typeface="Arial"/>
                <a:cs typeface="Arial"/>
                <a:sym typeface="Arial"/>
              </a:rPr>
              <a:t>right_join</a:t>
            </a:r>
            <a:r>
              <a:rPr lang="en-GB" sz="2800" b="0" i="0" u="none" strike="noStrike" cap="none" dirty="0">
                <a:solidFill>
                  <a:schemeClr val="dk1"/>
                </a:solidFill>
                <a:latin typeface="Arial"/>
                <a:ea typeface="Arial"/>
                <a:cs typeface="Arial"/>
                <a:sym typeface="Arial"/>
              </a:rPr>
              <a:t>()</a:t>
            </a:r>
            <a:endParaRPr sz="2800" dirty="0"/>
          </a:p>
          <a:p>
            <a:pPr marL="1632585" marR="0" lvl="2" indent="-515620" algn="l" rtl="0">
              <a:lnSpc>
                <a:spcPct val="100000"/>
              </a:lnSpc>
              <a:spcBef>
                <a:spcPts val="994"/>
              </a:spcBef>
              <a:spcAft>
                <a:spcPts val="0"/>
              </a:spcAft>
              <a:buClr>
                <a:schemeClr val="dk1"/>
              </a:buClr>
              <a:buSzPts val="2800"/>
              <a:buFont typeface="Arial"/>
              <a:buAutoNum type="arabicPeriod"/>
            </a:pPr>
            <a:r>
              <a:rPr lang="en-GB" sz="2800" b="0" i="0" u="none" strike="noStrike" cap="none" dirty="0" err="1">
                <a:solidFill>
                  <a:schemeClr val="dk1"/>
                </a:solidFill>
                <a:latin typeface="Arial"/>
                <a:ea typeface="Arial"/>
                <a:cs typeface="Arial"/>
                <a:sym typeface="Arial"/>
              </a:rPr>
              <a:t>full_join</a:t>
            </a:r>
            <a:r>
              <a:rPr lang="en-GB" sz="2800" b="0" i="0" u="none" strike="noStrike" cap="none" dirty="0">
                <a:solidFill>
                  <a:schemeClr val="dk1"/>
                </a:solidFill>
                <a:latin typeface="Arial"/>
                <a:ea typeface="Arial"/>
                <a:cs typeface="Arial"/>
                <a:sym typeface="Arial"/>
              </a:rPr>
              <a:t>()</a:t>
            </a:r>
            <a:endParaRPr sz="2800" dirty="0"/>
          </a:p>
          <a:p>
            <a:pPr marL="1632585" marR="0" lvl="2" indent="-515620" algn="l" rtl="0">
              <a:lnSpc>
                <a:spcPct val="100000"/>
              </a:lnSpc>
              <a:spcBef>
                <a:spcPts val="994"/>
              </a:spcBef>
              <a:spcAft>
                <a:spcPts val="0"/>
              </a:spcAft>
              <a:buClr>
                <a:schemeClr val="dk1"/>
              </a:buClr>
              <a:buSzPts val="2800"/>
              <a:buFont typeface="Arial"/>
              <a:buAutoNum type="arabicPeriod"/>
            </a:pPr>
            <a:r>
              <a:rPr lang="en-GB" sz="2800" b="0" i="0" u="none" strike="noStrike" cap="none" dirty="0" err="1">
                <a:solidFill>
                  <a:schemeClr val="dk1"/>
                </a:solidFill>
                <a:latin typeface="Arial"/>
                <a:ea typeface="Arial"/>
                <a:cs typeface="Arial"/>
                <a:sym typeface="Arial"/>
              </a:rPr>
              <a:t>semi_join</a:t>
            </a:r>
            <a:r>
              <a:rPr lang="en-GB" sz="2800" b="0" i="0" u="none" strike="noStrike" cap="none" dirty="0">
                <a:solidFill>
                  <a:schemeClr val="dk1"/>
                </a:solidFill>
                <a:latin typeface="Arial"/>
                <a:ea typeface="Arial"/>
                <a:cs typeface="Arial"/>
                <a:sym typeface="Arial"/>
              </a:rPr>
              <a:t>()</a:t>
            </a:r>
            <a:endParaRPr sz="2800" dirty="0"/>
          </a:p>
          <a:p>
            <a:pPr marL="1632585" marR="0" lvl="2" indent="-515620" algn="l" rtl="0">
              <a:lnSpc>
                <a:spcPct val="100000"/>
              </a:lnSpc>
              <a:spcBef>
                <a:spcPts val="1010"/>
              </a:spcBef>
              <a:spcAft>
                <a:spcPts val="0"/>
              </a:spcAft>
              <a:buClr>
                <a:schemeClr val="dk1"/>
              </a:buClr>
              <a:buSzPts val="2800"/>
              <a:buFont typeface="Arial"/>
              <a:buAutoNum type="arabicPeriod"/>
            </a:pPr>
            <a:r>
              <a:rPr lang="en-GB" sz="2800" b="0" i="0" u="none" strike="noStrike" cap="none" dirty="0" err="1">
                <a:solidFill>
                  <a:schemeClr val="dk1"/>
                </a:solidFill>
                <a:latin typeface="Arial"/>
                <a:ea typeface="Arial"/>
                <a:cs typeface="Arial"/>
                <a:sym typeface="Arial"/>
              </a:rPr>
              <a:t>anti_join</a:t>
            </a:r>
            <a:r>
              <a:rPr lang="en-GB" sz="2800" b="0" i="0" u="none" strike="noStrike" cap="none" dirty="0">
                <a:solidFill>
                  <a:schemeClr val="dk1"/>
                </a:solidFill>
                <a:latin typeface="Arial"/>
                <a:ea typeface="Arial"/>
                <a:cs typeface="Arial"/>
                <a:sym typeface="Arial"/>
              </a:rPr>
              <a:t>()</a:t>
            </a:r>
            <a:endParaRPr sz="2800" dirty="0"/>
          </a:p>
          <a:p>
            <a:pPr marL="469900" marR="0" lvl="0" indent="-457200" algn="l" rtl="0">
              <a:lnSpc>
                <a:spcPct val="100000"/>
              </a:lnSpc>
              <a:spcBef>
                <a:spcPts val="994"/>
              </a:spcBef>
              <a:spcAft>
                <a:spcPts val="0"/>
              </a:spcAft>
              <a:buClr>
                <a:schemeClr val="dk1"/>
              </a:buClr>
              <a:buSzPts val="2800"/>
              <a:buFont typeface="Arial"/>
              <a:buChar char="•"/>
            </a:pPr>
            <a:r>
              <a:rPr lang="en-GB" sz="2800" dirty="0">
                <a:solidFill>
                  <a:schemeClr val="dk1"/>
                </a:solidFill>
                <a:latin typeface="Arial"/>
                <a:ea typeface="Arial"/>
                <a:cs typeface="Arial"/>
                <a:sym typeface="Arial"/>
              </a:rPr>
              <a:t>These take two data frames, x and y and join by some variable</a:t>
            </a:r>
            <a:endParaRPr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235150" y="341430"/>
            <a:ext cx="11262360"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Inner Join – only rows that match both</a:t>
            </a:r>
            <a:endParaRPr sz="4800" dirty="0"/>
          </a:p>
        </p:txBody>
      </p:sp>
      <p:sp>
        <p:nvSpPr>
          <p:cNvPr id="270" name="Google Shape;270;p20"/>
          <p:cNvSpPr txBox="1"/>
          <p:nvPr/>
        </p:nvSpPr>
        <p:spPr>
          <a:xfrm>
            <a:off x="1800000" y="1116000"/>
            <a:ext cx="8152098" cy="44371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GB" sz="2800" dirty="0" err="1">
                <a:solidFill>
                  <a:schemeClr val="dk1"/>
                </a:solidFill>
                <a:latin typeface="Arial"/>
                <a:ea typeface="Arial"/>
                <a:cs typeface="Arial"/>
                <a:sym typeface="Arial"/>
              </a:rPr>
              <a:t>inner_join</a:t>
            </a:r>
            <a:r>
              <a:rPr lang="en-GB" sz="2800" dirty="0">
                <a:solidFill>
                  <a:schemeClr val="dk1"/>
                </a:solidFill>
                <a:latin typeface="Arial"/>
                <a:ea typeface="Arial"/>
                <a:cs typeface="Arial"/>
                <a:sym typeface="Arial"/>
              </a:rPr>
              <a:t>(</a:t>
            </a:r>
            <a:r>
              <a:rPr lang="en-GB" sz="2800" dirty="0">
                <a:solidFill>
                  <a:srgbClr val="F1C232"/>
                </a:solidFill>
              </a:rPr>
              <a:t>Gender</a:t>
            </a:r>
            <a:r>
              <a:rPr lang="en-GB" sz="2800" dirty="0">
                <a:solidFill>
                  <a:schemeClr val="dk1"/>
                </a:solidFill>
                <a:latin typeface="Arial"/>
                <a:ea typeface="Arial"/>
                <a:cs typeface="Arial"/>
                <a:sym typeface="Arial"/>
              </a:rPr>
              <a:t>, </a:t>
            </a:r>
            <a:r>
              <a:rPr lang="en-GB" sz="2800" dirty="0">
                <a:solidFill>
                  <a:srgbClr val="3C78D8"/>
                </a:solidFill>
              </a:rPr>
              <a:t>Universe</a:t>
            </a:r>
            <a:r>
              <a:rPr lang="en-GB" sz="2800" dirty="0">
                <a:solidFill>
                  <a:schemeClr val="dk1"/>
                </a:solidFill>
                <a:latin typeface="Arial"/>
                <a:ea typeface="Arial"/>
                <a:cs typeface="Arial"/>
                <a:sym typeface="Arial"/>
              </a:rPr>
              <a:t>, by=</a:t>
            </a:r>
            <a:r>
              <a:rPr lang="en-GB" sz="2800" dirty="0">
                <a:solidFill>
                  <a:srgbClr val="38761D"/>
                </a:solidFill>
                <a:latin typeface="Arial"/>
                <a:ea typeface="Arial"/>
                <a:cs typeface="Arial"/>
                <a:sym typeface="Arial"/>
              </a:rPr>
              <a:t>‘Name’</a:t>
            </a:r>
            <a:r>
              <a:rPr lang="en-GB" sz="2800" dirty="0">
                <a:solidFill>
                  <a:schemeClr val="dk1"/>
                </a:solidFill>
                <a:latin typeface="Arial"/>
                <a:ea typeface="Arial"/>
                <a:cs typeface="Arial"/>
                <a:sym typeface="Arial"/>
              </a:rPr>
              <a:t>)</a:t>
            </a:r>
            <a:endParaRPr sz="2800" dirty="0"/>
          </a:p>
        </p:txBody>
      </p:sp>
      <p:graphicFrame>
        <p:nvGraphicFramePr>
          <p:cNvPr id="271" name="Google Shape;271;p2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195816924"/>
              </p:ext>
            </p:extLst>
          </p:nvPr>
        </p:nvGraphicFramePr>
        <p:xfrm>
          <a:off x="1882908" y="1800000"/>
          <a:ext cx="2733650" cy="19812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tblGrid>
              <a:tr h="154825">
                <a:tc>
                  <a:txBody>
                    <a:bodyPr/>
                    <a:lstStyle/>
                    <a:p>
                      <a:pPr marL="0" marR="0" lvl="0" indent="0" algn="l" rtl="0">
                        <a:spcBef>
                          <a:spcPts val="0"/>
                        </a:spcBef>
                        <a:spcAft>
                          <a:spcPts val="0"/>
                        </a:spcAft>
                        <a:buNone/>
                      </a:pPr>
                      <a:r>
                        <a:rPr lang="en-GB" sz="2000" dirty="0">
                          <a:solidFill>
                            <a:schemeClr val="dk1"/>
                          </a:solidFill>
                        </a:rPr>
                        <a:t>Name</a:t>
                      </a:r>
                      <a:endParaRPr sz="2000" dirty="0">
                        <a:solidFill>
                          <a:schemeClr val="dk1"/>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FF2CC"/>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FF2CC"/>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Green Arrow</a:t>
                      </a:r>
                      <a:endParaRPr sz="2000" dirty="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FF2CC"/>
                    </a:solidFill>
                  </a:tcPr>
                </a:tc>
                <a:extLst>
                  <a:ext uri="{0D108BD9-81ED-4DB2-BD59-A6C34878D82A}">
                    <a16:rowId xmlns:a16="http://schemas.microsoft.com/office/drawing/2014/main" val="10004"/>
                  </a:ext>
                </a:extLst>
              </a:tr>
            </a:tbl>
          </a:graphicData>
        </a:graphic>
      </p:graphicFrame>
      <p:graphicFrame>
        <p:nvGraphicFramePr>
          <p:cNvPr id="272" name="Google Shape;272;p2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17636133"/>
              </p:ext>
            </p:extLst>
          </p:nvPr>
        </p:nvGraphicFramePr>
        <p:xfrm>
          <a:off x="6545301" y="1800000"/>
          <a:ext cx="4180425" cy="2029550"/>
        </p:xfrm>
        <a:graphic>
          <a:graphicData uri="http://schemas.openxmlformats.org/drawingml/2006/table">
            <a:tbl>
              <a:tblPr firstRow="1" bandRow="1">
                <a:noFill/>
                <a:tableStyleId>{F1F18274-C4EE-41D9-A325-961ADA7DF203}</a:tableStyleId>
              </a:tblPr>
              <a:tblGrid>
                <a:gridCol w="1787000">
                  <a:extLst>
                    <a:ext uri="{9D8B030D-6E8A-4147-A177-3AD203B41FA5}">
                      <a16:colId xmlns:a16="http://schemas.microsoft.com/office/drawing/2014/main" val="20000"/>
                    </a:ext>
                  </a:extLst>
                </a:gridCol>
                <a:gridCol w="2393425">
                  <a:extLst>
                    <a:ext uri="{9D8B030D-6E8A-4147-A177-3AD203B41FA5}">
                      <a16:colId xmlns:a16="http://schemas.microsoft.com/office/drawing/2014/main" val="20001"/>
                    </a:ext>
                  </a:extLst>
                </a:gridCol>
              </a:tblGrid>
              <a:tr h="335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C9DAF8"/>
                    </a:solidFill>
                  </a:tcPr>
                </a:tc>
                <a:extLst>
                  <a:ext uri="{0D108BD9-81ED-4DB2-BD59-A6C34878D82A}">
                    <a16:rowId xmlns:a16="http://schemas.microsoft.com/office/drawing/2014/main" val="10000"/>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C9DAF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C9DAF8"/>
                    </a:solidFill>
                  </a:tcPr>
                </a:tc>
                <a:extLst>
                  <a:ext uri="{0D108BD9-81ED-4DB2-BD59-A6C34878D82A}">
                    <a16:rowId xmlns:a16="http://schemas.microsoft.com/office/drawing/2014/main" val="10001"/>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C9DAF8"/>
                    </a:solidFill>
                  </a:tcPr>
                </a:tc>
                <a:extLst>
                  <a:ext uri="{0D108BD9-81ED-4DB2-BD59-A6C34878D82A}">
                    <a16:rowId xmlns:a16="http://schemas.microsoft.com/office/drawing/2014/main" val="10002"/>
                  </a:ext>
                </a:extLst>
              </a:tr>
              <a:tr h="433125">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C9DAF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Dark Horse Comics</a:t>
                      </a:r>
                      <a:endParaRPr dirty="0"/>
                    </a:p>
                  </a:txBody>
                  <a:tcPr marL="91450" marR="91450" marT="45725" marB="45725">
                    <a:solidFill>
                      <a:srgbClr val="C9DAF8"/>
                    </a:solidFill>
                  </a:tcPr>
                </a:tc>
                <a:extLst>
                  <a:ext uri="{0D108BD9-81ED-4DB2-BD59-A6C34878D82A}">
                    <a16:rowId xmlns:a16="http://schemas.microsoft.com/office/drawing/2014/main" val="10003"/>
                  </a:ext>
                </a:extLst>
              </a:tr>
              <a:tr h="407675">
                <a:tc>
                  <a:txBody>
                    <a:bodyPr/>
                    <a:lstStyle/>
                    <a:p>
                      <a:pPr marL="0" marR="0" lvl="0" indent="0" algn="l" rtl="0">
                        <a:spcBef>
                          <a:spcPts val="0"/>
                        </a:spcBef>
                        <a:spcAft>
                          <a:spcPts val="0"/>
                        </a:spcAft>
                        <a:buNone/>
                      </a:pPr>
                      <a:r>
                        <a:rPr lang="en-GB" sz="2000"/>
                        <a:t>Ghost</a:t>
                      </a:r>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C9DAF8"/>
                    </a:solidFill>
                  </a:tcPr>
                </a:tc>
                <a:extLst>
                  <a:ext uri="{0D108BD9-81ED-4DB2-BD59-A6C34878D82A}">
                    <a16:rowId xmlns:a16="http://schemas.microsoft.com/office/drawing/2014/main" val="10004"/>
                  </a:ext>
                </a:extLst>
              </a:tr>
            </a:tbl>
          </a:graphicData>
        </a:graphic>
      </p:graphicFrame>
      <p:graphicFrame>
        <p:nvGraphicFramePr>
          <p:cNvPr id="273" name="Google Shape;273;p2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539145511"/>
              </p:ext>
            </p:extLst>
          </p:nvPr>
        </p:nvGraphicFramePr>
        <p:xfrm>
          <a:off x="3638014" y="4776659"/>
          <a:ext cx="4517575" cy="1440000"/>
        </p:xfrm>
        <a:graphic>
          <a:graphicData uri="http://schemas.openxmlformats.org/drawingml/2006/table">
            <a:tbl>
              <a:tblPr firstRow="1" bandRow="1">
                <a:noFill/>
                <a:tableStyleId>{F1F18274-C4EE-41D9-A325-961ADA7DF203}</a:tableStyleId>
              </a:tblPr>
              <a:tblGrid>
                <a:gridCol w="1718775">
                  <a:extLst>
                    <a:ext uri="{9D8B030D-6E8A-4147-A177-3AD203B41FA5}">
                      <a16:colId xmlns:a16="http://schemas.microsoft.com/office/drawing/2014/main" val="20000"/>
                    </a:ext>
                  </a:extLst>
                </a:gridCol>
                <a:gridCol w="1276500">
                  <a:extLst>
                    <a:ext uri="{9D8B030D-6E8A-4147-A177-3AD203B41FA5}">
                      <a16:colId xmlns:a16="http://schemas.microsoft.com/office/drawing/2014/main" val="20001"/>
                    </a:ext>
                  </a:extLst>
                </a:gridCol>
                <a:gridCol w="1522300">
                  <a:extLst>
                    <a:ext uri="{9D8B030D-6E8A-4147-A177-3AD203B41FA5}">
                      <a16:colId xmlns:a16="http://schemas.microsoft.com/office/drawing/2014/main" val="20002"/>
                    </a:ext>
                  </a:extLst>
                </a:gridCol>
              </a:tblGrid>
              <a:tr h="295350">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D9EAD3"/>
                    </a:solidFill>
                  </a:tcPr>
                </a:tc>
                <a:tc>
                  <a:txBody>
                    <a:bodyPr/>
                    <a:lstStyle/>
                    <a:p>
                      <a:pPr marL="0" marR="0" lvl="0" indent="0" algn="l" rtl="0">
                        <a:spcBef>
                          <a:spcPts val="0"/>
                        </a:spcBef>
                        <a:spcAft>
                          <a:spcPts val="0"/>
                        </a:spcAft>
                        <a:buNone/>
                      </a:pPr>
                      <a:r>
                        <a:rPr lang="en-GB" sz="2000">
                          <a:solidFill>
                            <a:schemeClr val="dk1"/>
                          </a:solidFill>
                        </a:rPr>
                        <a:t>Gender</a:t>
                      </a:r>
                      <a:endParaRPr sz="2000">
                        <a:solidFill>
                          <a:schemeClr val="dk1"/>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C9DAF8"/>
                    </a:solidFill>
                  </a:tcPr>
                </a:tc>
                <a:extLst>
                  <a:ext uri="{0D108BD9-81ED-4DB2-BD59-A6C34878D82A}">
                    <a16:rowId xmlns:a16="http://schemas.microsoft.com/office/drawing/2014/main" val="10000"/>
                  </a:ext>
                </a:extLst>
              </a:tr>
              <a:tr h="521875">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Green Arrow</a:t>
                      </a:r>
                      <a:endParaRPr sz="2000" dirty="0"/>
                    </a:p>
                  </a:txBody>
                  <a:tcPr marL="91450" marR="91450" marT="45725" marB="45725">
                    <a:solidFill>
                      <a:srgbClr val="D9EAD3"/>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C9DAF8"/>
                    </a:solidFill>
                  </a:tcPr>
                </a:tc>
                <a:extLst>
                  <a:ext uri="{0D108BD9-81ED-4DB2-BD59-A6C34878D82A}">
                    <a16:rowId xmlns:a16="http://schemas.microsoft.com/office/drawing/2014/main" val="10001"/>
                  </a:ext>
                </a:extLst>
              </a:tr>
              <a:tr h="521875">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D9EAD3"/>
                    </a:solidFill>
                  </a:tcPr>
                </a:tc>
                <a:tc>
                  <a:txBody>
                    <a:bodyPr/>
                    <a:lstStyle/>
                    <a:p>
                      <a:pPr marL="0" marR="0" lvl="0" indent="0" algn="l" rtl="0">
                        <a:spcBef>
                          <a:spcPts val="0"/>
                        </a:spcBef>
                        <a:spcAft>
                          <a:spcPts val="0"/>
                        </a:spcAft>
                        <a:buNone/>
                      </a:pPr>
                      <a:r>
                        <a:rPr lang="en-GB" sz="2000"/>
                        <a:t>Female</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C9DAF8"/>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err="1"/>
              <a:t>Tidyverse</a:t>
            </a:r>
            <a:r>
              <a:rPr lang="en-GB" sz="4800" dirty="0"/>
              <a:t> grammar</a:t>
            </a:r>
            <a:endParaRPr sz="4800" dirty="0"/>
          </a:p>
        </p:txBody>
      </p:sp>
      <p:sp>
        <p:nvSpPr>
          <p:cNvPr id="57" name="Google Shape;57;p3"/>
          <p:cNvSpPr txBox="1">
            <a:spLocks noGrp="1"/>
          </p:cNvSpPr>
          <p:nvPr>
            <p:ph type="body" idx="1"/>
          </p:nvPr>
        </p:nvSpPr>
        <p:spPr>
          <a:xfrm>
            <a:off x="380300" y="1491059"/>
            <a:ext cx="10972800" cy="5141100"/>
          </a:xfrm>
          <a:prstGeom prst="rect">
            <a:avLst/>
          </a:prstGeom>
          <a:noFill/>
          <a:ln>
            <a:noFill/>
          </a:ln>
        </p:spPr>
        <p:txBody>
          <a:bodyPr spcFirstLastPara="1" wrap="square" lIns="91425" tIns="45700" rIns="91425" bIns="45700" anchor="t" anchorCtr="0">
            <a:noAutofit/>
          </a:bodyPr>
          <a:lstStyle/>
          <a:p>
            <a:pPr marL="241300" marR="215900" lvl="0" indent="-228600" algn="l" rtl="0">
              <a:lnSpc>
                <a:spcPct val="126250"/>
              </a:lnSpc>
              <a:spcBef>
                <a:spcPts val="0"/>
              </a:spcBef>
              <a:spcAft>
                <a:spcPts val="0"/>
              </a:spcAft>
              <a:buClr>
                <a:schemeClr val="dk1"/>
              </a:buClr>
              <a:buSzPts val="2400"/>
              <a:buChar char="•"/>
            </a:pPr>
            <a:r>
              <a:rPr lang="en-GB" sz="2800" dirty="0">
                <a:latin typeface="Arial"/>
                <a:ea typeface="Arial"/>
                <a:cs typeface="Arial"/>
                <a:sym typeface="Arial"/>
              </a:rPr>
              <a:t>Functions accept and return </a:t>
            </a:r>
            <a:r>
              <a:rPr lang="en-GB" sz="2800" dirty="0" err="1">
                <a:latin typeface="Arial"/>
                <a:ea typeface="Arial"/>
                <a:cs typeface="Arial"/>
                <a:sym typeface="Arial"/>
              </a:rPr>
              <a:t>tibbles</a:t>
            </a:r>
            <a:endParaRPr lang="en-GB" sz="2800" dirty="0">
              <a:latin typeface="Arial"/>
              <a:ea typeface="Arial"/>
              <a:cs typeface="Arial"/>
              <a:sym typeface="Arial"/>
            </a:endParaRPr>
          </a:p>
          <a:p>
            <a:pPr marL="241300" marR="215900" lvl="0" indent="-228600" algn="l" rtl="0">
              <a:lnSpc>
                <a:spcPct val="126250"/>
              </a:lnSpc>
              <a:spcBef>
                <a:spcPts val="0"/>
              </a:spcBef>
              <a:spcAft>
                <a:spcPts val="0"/>
              </a:spcAft>
              <a:buClr>
                <a:schemeClr val="dk1"/>
              </a:buClr>
              <a:buSzPts val="2400"/>
              <a:buChar char="•"/>
            </a:pPr>
            <a:r>
              <a:rPr lang="en-GB" sz="2800" dirty="0">
                <a:latin typeface="Arial"/>
                <a:ea typeface="Arial"/>
                <a:cs typeface="Arial"/>
                <a:sym typeface="Arial"/>
              </a:rPr>
              <a:t>String functions together with a pipe </a:t>
            </a:r>
            <a:r>
              <a:rPr lang="en-GB" sz="2800" dirty="0">
                <a:latin typeface="Verdana"/>
                <a:ea typeface="Verdana"/>
                <a:sym typeface="Verdana"/>
              </a:rPr>
              <a:t>‘</a:t>
            </a:r>
            <a:r>
              <a:rPr lang="en-GB" sz="2800" dirty="0">
                <a:latin typeface="Arial"/>
                <a:ea typeface="Arial"/>
                <a:cs typeface="Arial"/>
                <a:sym typeface="Arial"/>
              </a:rPr>
              <a:t>%&gt;%</a:t>
            </a:r>
            <a:r>
              <a:rPr lang="en-GB" sz="2800" dirty="0">
                <a:latin typeface="Verdana"/>
                <a:ea typeface="Verdana"/>
                <a:sym typeface="Verdana"/>
              </a:rPr>
              <a:t>‘</a:t>
            </a:r>
            <a:r>
              <a:rPr lang="en-GB" sz="2800" dirty="0">
                <a:latin typeface="Arial"/>
                <a:ea typeface="Arial"/>
                <a:cs typeface="Arial"/>
                <a:sym typeface="Arial"/>
              </a:rPr>
              <a:t> </a:t>
            </a:r>
          </a:p>
          <a:p>
            <a:pPr marL="241300" marR="215900" lvl="0" indent="-228600" algn="l" rtl="0">
              <a:lnSpc>
                <a:spcPct val="126250"/>
              </a:lnSpc>
              <a:spcBef>
                <a:spcPts val="470"/>
              </a:spcBef>
              <a:spcAft>
                <a:spcPts val="0"/>
              </a:spcAft>
              <a:buClr>
                <a:schemeClr val="dk1"/>
              </a:buClr>
              <a:buSzPts val="2400"/>
              <a:buChar char="•"/>
            </a:pPr>
            <a:r>
              <a:rPr lang="en-GB" sz="2800" dirty="0"/>
              <a:t>Hint: </a:t>
            </a:r>
            <a:r>
              <a:rPr lang="en-GB" sz="2800" dirty="0">
                <a:latin typeface="Arial"/>
                <a:ea typeface="Arial"/>
                <a:cs typeface="Arial"/>
                <a:sym typeface="Arial"/>
              </a:rPr>
              <a:t>R shortcut for the pipe is `CTRL+SHIFT+M`</a:t>
            </a:r>
            <a:endParaRPr sz="2800" dirty="0"/>
          </a:p>
          <a:p>
            <a:pPr marL="241300" marR="215900" lvl="0" indent="-228600" algn="l" rtl="0">
              <a:lnSpc>
                <a:spcPct val="126250"/>
              </a:lnSpc>
              <a:spcBef>
                <a:spcPts val="470"/>
              </a:spcBef>
              <a:spcAft>
                <a:spcPts val="0"/>
              </a:spcAft>
              <a:buClr>
                <a:schemeClr val="dk1"/>
              </a:buClr>
              <a:buSzPts val="2400"/>
              <a:buChar char="•"/>
            </a:pPr>
            <a:r>
              <a:rPr lang="en-GB" sz="2800" dirty="0">
                <a:latin typeface="Arial"/>
                <a:ea typeface="Arial"/>
                <a:cs typeface="Arial"/>
                <a:sym typeface="Arial"/>
              </a:rPr>
              <a:t>Goal is readability and order</a:t>
            </a:r>
            <a:endParaRPr sz="2800" dirty="0">
              <a:latin typeface="Arial"/>
              <a:ea typeface="Arial"/>
              <a:cs typeface="Arial"/>
              <a:sym typeface="Arial"/>
            </a:endParaRPr>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8b300fe5a5_0_79"/>
          <p:cNvSpPr txBox="1">
            <a:spLocks noGrp="1"/>
          </p:cNvSpPr>
          <p:nvPr>
            <p:ph type="title"/>
          </p:nvPr>
        </p:nvSpPr>
        <p:spPr>
          <a:xfrm>
            <a:off x="235150" y="372202"/>
            <a:ext cx="11728250"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Left </a:t>
            </a:r>
            <a:r>
              <a:rPr lang="en-GB" sz="4800" dirty="0">
                <a:latin typeface="Arial"/>
                <a:ea typeface="Arial"/>
                <a:cs typeface="Arial"/>
                <a:sym typeface="Arial"/>
              </a:rPr>
              <a:t>Join – all 1</a:t>
            </a:r>
            <a:r>
              <a:rPr lang="en-GB" sz="4800" baseline="30000" dirty="0">
                <a:latin typeface="Arial"/>
                <a:ea typeface="Arial"/>
                <a:cs typeface="Arial"/>
                <a:sym typeface="Arial"/>
              </a:rPr>
              <a:t>st</a:t>
            </a:r>
            <a:r>
              <a:rPr lang="en-GB" sz="4800" dirty="0">
                <a:latin typeface="Arial"/>
                <a:ea typeface="Arial"/>
                <a:cs typeface="Arial"/>
                <a:sym typeface="Arial"/>
              </a:rPr>
              <a:t>, and matches from 2</a:t>
            </a:r>
            <a:r>
              <a:rPr lang="en-GB" sz="4800" baseline="30000" dirty="0">
                <a:latin typeface="Arial"/>
                <a:ea typeface="Arial"/>
                <a:cs typeface="Arial"/>
                <a:sym typeface="Arial"/>
              </a:rPr>
              <a:t>nd</a:t>
            </a:r>
            <a:endParaRPr sz="3200" dirty="0"/>
          </a:p>
        </p:txBody>
      </p:sp>
      <p:sp>
        <p:nvSpPr>
          <p:cNvPr id="280" name="Google Shape;280;g8b300fe5a5_0_79"/>
          <p:cNvSpPr txBox="1"/>
          <p:nvPr/>
        </p:nvSpPr>
        <p:spPr>
          <a:xfrm>
            <a:off x="1800000" y="1116000"/>
            <a:ext cx="7107069" cy="330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GB" sz="2800" dirty="0" err="1">
                <a:solidFill>
                  <a:schemeClr val="dk1"/>
                </a:solidFill>
              </a:rPr>
              <a:t>left</a:t>
            </a:r>
            <a:r>
              <a:rPr lang="en-GB" sz="2800" dirty="0" err="1">
                <a:solidFill>
                  <a:schemeClr val="dk1"/>
                </a:solidFill>
                <a:latin typeface="Arial"/>
                <a:ea typeface="Arial"/>
                <a:cs typeface="Arial"/>
                <a:sym typeface="Arial"/>
              </a:rPr>
              <a:t>_join</a:t>
            </a:r>
            <a:r>
              <a:rPr lang="en-GB" sz="2800" dirty="0">
                <a:solidFill>
                  <a:schemeClr val="dk1"/>
                </a:solidFill>
                <a:latin typeface="Arial"/>
                <a:ea typeface="Arial"/>
                <a:cs typeface="Arial"/>
                <a:sym typeface="Arial"/>
              </a:rPr>
              <a:t>(</a:t>
            </a:r>
            <a:r>
              <a:rPr lang="en-GB" sz="2800" dirty="0">
                <a:solidFill>
                  <a:srgbClr val="F1C232"/>
                </a:solidFill>
              </a:rPr>
              <a:t>Gender</a:t>
            </a:r>
            <a:r>
              <a:rPr lang="en-GB" sz="2800" dirty="0">
                <a:solidFill>
                  <a:schemeClr val="dk1"/>
                </a:solidFill>
                <a:latin typeface="Arial"/>
                <a:ea typeface="Arial"/>
                <a:cs typeface="Arial"/>
                <a:sym typeface="Arial"/>
              </a:rPr>
              <a:t>, </a:t>
            </a:r>
            <a:r>
              <a:rPr lang="en-GB" sz="2800" dirty="0">
                <a:solidFill>
                  <a:srgbClr val="3C78D8"/>
                </a:solidFill>
              </a:rPr>
              <a:t>Universe</a:t>
            </a:r>
            <a:r>
              <a:rPr lang="en-GB" sz="2800" dirty="0">
                <a:solidFill>
                  <a:schemeClr val="dk1"/>
                </a:solidFill>
                <a:latin typeface="Arial"/>
                <a:ea typeface="Arial"/>
                <a:cs typeface="Arial"/>
                <a:sym typeface="Arial"/>
              </a:rPr>
              <a:t>, by=</a:t>
            </a:r>
            <a:r>
              <a:rPr lang="en-GB" sz="2800" dirty="0">
                <a:solidFill>
                  <a:srgbClr val="38761D"/>
                </a:solidFill>
                <a:latin typeface="Arial"/>
                <a:ea typeface="Arial"/>
                <a:cs typeface="Arial"/>
                <a:sym typeface="Arial"/>
              </a:rPr>
              <a:t>‘Name’</a:t>
            </a:r>
            <a:r>
              <a:rPr lang="en-GB" sz="2800" dirty="0">
                <a:solidFill>
                  <a:schemeClr val="dk1"/>
                </a:solidFill>
                <a:latin typeface="Arial"/>
                <a:ea typeface="Arial"/>
                <a:cs typeface="Arial"/>
                <a:sym typeface="Arial"/>
              </a:rPr>
              <a:t>)</a:t>
            </a:r>
            <a:endParaRPr sz="2800" dirty="0"/>
          </a:p>
        </p:txBody>
      </p:sp>
      <p:graphicFrame>
        <p:nvGraphicFramePr>
          <p:cNvPr id="281" name="Google Shape;281;g8b300fe5a5_0_79">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936829108"/>
              </p:ext>
            </p:extLst>
          </p:nvPr>
        </p:nvGraphicFramePr>
        <p:xfrm>
          <a:off x="1393051" y="1800000"/>
          <a:ext cx="2733650" cy="19812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FF2CC"/>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FF2CC"/>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FF2CC"/>
                    </a:solidFill>
                  </a:tcPr>
                </a:tc>
                <a:extLst>
                  <a:ext uri="{0D108BD9-81ED-4DB2-BD59-A6C34878D82A}">
                    <a16:rowId xmlns:a16="http://schemas.microsoft.com/office/drawing/2014/main" val="10004"/>
                  </a:ext>
                </a:extLst>
              </a:tr>
            </a:tbl>
          </a:graphicData>
        </a:graphic>
      </p:graphicFrame>
      <p:graphicFrame>
        <p:nvGraphicFramePr>
          <p:cNvPr id="282" name="Google Shape;282;g8b300fe5a5_0_79">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193919912"/>
              </p:ext>
            </p:extLst>
          </p:nvPr>
        </p:nvGraphicFramePr>
        <p:xfrm>
          <a:off x="6618524" y="1800000"/>
          <a:ext cx="4180425" cy="2029550"/>
        </p:xfrm>
        <a:graphic>
          <a:graphicData uri="http://schemas.openxmlformats.org/drawingml/2006/table">
            <a:tbl>
              <a:tblPr firstRow="1" bandRow="1">
                <a:noFill/>
                <a:tableStyleId>{F1F18274-C4EE-41D9-A325-961ADA7DF203}</a:tableStyleId>
              </a:tblPr>
              <a:tblGrid>
                <a:gridCol w="1787000">
                  <a:extLst>
                    <a:ext uri="{9D8B030D-6E8A-4147-A177-3AD203B41FA5}">
                      <a16:colId xmlns:a16="http://schemas.microsoft.com/office/drawing/2014/main" val="20000"/>
                    </a:ext>
                  </a:extLst>
                </a:gridCol>
                <a:gridCol w="2393425">
                  <a:extLst>
                    <a:ext uri="{9D8B030D-6E8A-4147-A177-3AD203B41FA5}">
                      <a16:colId xmlns:a16="http://schemas.microsoft.com/office/drawing/2014/main" val="20001"/>
                    </a:ext>
                  </a:extLst>
                </a:gridCol>
              </a:tblGrid>
              <a:tr h="335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C9DAF8"/>
                    </a:solidFill>
                  </a:tcPr>
                </a:tc>
                <a:extLst>
                  <a:ext uri="{0D108BD9-81ED-4DB2-BD59-A6C34878D82A}">
                    <a16:rowId xmlns:a16="http://schemas.microsoft.com/office/drawing/2014/main" val="10000"/>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Green Arrow</a:t>
                      </a:r>
                      <a:endParaRPr sz="2000" dirty="0"/>
                    </a:p>
                  </a:txBody>
                  <a:tcPr marL="91450" marR="91450" marT="45725" marB="45725">
                    <a:solidFill>
                      <a:srgbClr val="C9DAF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C9DAF8"/>
                    </a:solidFill>
                  </a:tcPr>
                </a:tc>
                <a:extLst>
                  <a:ext uri="{0D108BD9-81ED-4DB2-BD59-A6C34878D82A}">
                    <a16:rowId xmlns:a16="http://schemas.microsoft.com/office/drawing/2014/main" val="10001"/>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err="1"/>
                        <a:t>Zatanna</a:t>
                      </a:r>
                      <a:endParaRPr sz="2000" dirty="0"/>
                    </a:p>
                  </a:txBody>
                  <a:tcPr marL="91450" marR="91450" marT="45725" marB="45725">
                    <a:solidFill>
                      <a:srgbClr val="C9DAF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C9DAF8"/>
                    </a:solidFill>
                  </a:tcPr>
                </a:tc>
                <a:extLst>
                  <a:ext uri="{0D108BD9-81ED-4DB2-BD59-A6C34878D82A}">
                    <a16:rowId xmlns:a16="http://schemas.microsoft.com/office/drawing/2014/main" val="10002"/>
                  </a:ext>
                </a:extLst>
              </a:tr>
              <a:tr h="433125">
                <a:tc>
                  <a:txBody>
                    <a:bodyPr/>
                    <a:lstStyle/>
                    <a:p>
                      <a:pPr marL="0" marR="0" lvl="0" indent="0" algn="l" rtl="0">
                        <a:spcBef>
                          <a:spcPts val="0"/>
                        </a:spcBef>
                        <a:spcAft>
                          <a:spcPts val="0"/>
                        </a:spcAft>
                        <a:buNone/>
                      </a:pPr>
                      <a:r>
                        <a:rPr lang="en-GB" sz="2000" dirty="0" err="1"/>
                        <a:t>Hellboy</a:t>
                      </a:r>
                      <a:endParaRPr sz="2000" dirty="0"/>
                    </a:p>
                  </a:txBody>
                  <a:tcPr marL="91450" marR="91450" marT="45725" marB="45725">
                    <a:solidFill>
                      <a:srgbClr val="C9DAF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Dark Horse Comics</a:t>
                      </a:r>
                      <a:endParaRPr dirty="0"/>
                    </a:p>
                  </a:txBody>
                  <a:tcPr marL="91450" marR="91450" marT="45725" marB="45725">
                    <a:solidFill>
                      <a:srgbClr val="C9DAF8"/>
                    </a:solidFill>
                  </a:tcPr>
                </a:tc>
                <a:extLst>
                  <a:ext uri="{0D108BD9-81ED-4DB2-BD59-A6C34878D82A}">
                    <a16:rowId xmlns:a16="http://schemas.microsoft.com/office/drawing/2014/main" val="10003"/>
                  </a:ext>
                </a:extLst>
              </a:tr>
              <a:tr h="407675">
                <a:tc>
                  <a:txBody>
                    <a:bodyPr/>
                    <a:lstStyle/>
                    <a:p>
                      <a:pPr marL="0" marR="0" lvl="0" indent="0" algn="l" rtl="0">
                        <a:spcBef>
                          <a:spcPts val="0"/>
                        </a:spcBef>
                        <a:spcAft>
                          <a:spcPts val="0"/>
                        </a:spcAft>
                        <a:buNone/>
                      </a:pPr>
                      <a:r>
                        <a:rPr lang="en-GB" sz="2000" dirty="0"/>
                        <a:t>Ghost</a:t>
                      </a:r>
                      <a:endParaRPr dirty="0"/>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C9DAF8"/>
                    </a:solidFill>
                  </a:tcPr>
                </a:tc>
                <a:extLst>
                  <a:ext uri="{0D108BD9-81ED-4DB2-BD59-A6C34878D82A}">
                    <a16:rowId xmlns:a16="http://schemas.microsoft.com/office/drawing/2014/main" val="10004"/>
                  </a:ext>
                </a:extLst>
              </a:tr>
            </a:tbl>
          </a:graphicData>
        </a:graphic>
      </p:graphicFrame>
      <p:graphicFrame>
        <p:nvGraphicFramePr>
          <p:cNvPr id="283" name="Google Shape;283;g8b300fe5a5_0_79">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681888414"/>
              </p:ext>
            </p:extLst>
          </p:nvPr>
        </p:nvGraphicFramePr>
        <p:xfrm>
          <a:off x="3638014" y="4471859"/>
          <a:ext cx="4517575" cy="2046000"/>
        </p:xfrm>
        <a:graphic>
          <a:graphicData uri="http://schemas.openxmlformats.org/drawingml/2006/table">
            <a:tbl>
              <a:tblPr firstRow="1" bandRow="1">
                <a:noFill/>
                <a:tableStyleId>{F1F18274-C4EE-41D9-A325-961ADA7DF203}</a:tableStyleId>
              </a:tblPr>
              <a:tblGrid>
                <a:gridCol w="1718775">
                  <a:extLst>
                    <a:ext uri="{9D8B030D-6E8A-4147-A177-3AD203B41FA5}">
                      <a16:colId xmlns:a16="http://schemas.microsoft.com/office/drawing/2014/main" val="20000"/>
                    </a:ext>
                  </a:extLst>
                </a:gridCol>
                <a:gridCol w="1276500">
                  <a:extLst>
                    <a:ext uri="{9D8B030D-6E8A-4147-A177-3AD203B41FA5}">
                      <a16:colId xmlns:a16="http://schemas.microsoft.com/office/drawing/2014/main" val="20001"/>
                    </a:ext>
                  </a:extLst>
                </a:gridCol>
                <a:gridCol w="1522300">
                  <a:extLst>
                    <a:ext uri="{9D8B030D-6E8A-4147-A177-3AD203B41FA5}">
                      <a16:colId xmlns:a16="http://schemas.microsoft.com/office/drawing/2014/main" val="20002"/>
                    </a:ext>
                  </a:extLst>
                </a:gridCol>
              </a:tblGrid>
              <a:tr h="295350">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D9EAD3"/>
                    </a:solidFill>
                  </a:tcPr>
                </a:tc>
                <a:tc>
                  <a:txBody>
                    <a:bodyPr/>
                    <a:lstStyle/>
                    <a:p>
                      <a:pPr marL="0" marR="0" lvl="0" indent="0" algn="l" rtl="0">
                        <a:spcBef>
                          <a:spcPts val="0"/>
                        </a:spcBef>
                        <a:spcAft>
                          <a:spcPts val="0"/>
                        </a:spcAft>
                        <a:buNone/>
                      </a:pPr>
                      <a:r>
                        <a:rPr lang="en-GB" sz="2000">
                          <a:solidFill>
                            <a:schemeClr val="dk1"/>
                          </a:solidFill>
                        </a:rPr>
                        <a:t>Gender</a:t>
                      </a:r>
                      <a:endParaRPr sz="2000">
                        <a:solidFill>
                          <a:schemeClr val="dk1"/>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C9DAF8"/>
                    </a:solidFill>
                  </a:tcPr>
                </a:tc>
                <a:extLst>
                  <a:ext uri="{0D108BD9-81ED-4DB2-BD59-A6C34878D82A}">
                    <a16:rowId xmlns:a16="http://schemas.microsoft.com/office/drawing/2014/main" val="10000"/>
                  </a:ext>
                </a:extLst>
              </a:tr>
              <a:tr h="428625">
                <a:tc>
                  <a:txBody>
                    <a:bodyPr/>
                    <a:lstStyle/>
                    <a:p>
                      <a:pPr marL="0" marR="0" lvl="0" indent="0" algn="l" rtl="0">
                        <a:lnSpc>
                          <a:spcPct val="100000"/>
                        </a:lnSpc>
                        <a:spcBef>
                          <a:spcPts val="0"/>
                        </a:spcBef>
                        <a:spcAft>
                          <a:spcPts val="0"/>
                        </a:spcAft>
                        <a:buNone/>
                      </a:pPr>
                      <a:r>
                        <a:rPr lang="en-GB" sz="2000"/>
                        <a:t>Ant-Man</a:t>
                      </a:r>
                      <a:endParaRPr sz="2000"/>
                    </a:p>
                  </a:txBody>
                  <a:tcPr marL="91450" marR="91450" marT="45725" marB="45725">
                    <a:solidFill>
                      <a:srgbClr val="D9EAD3"/>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NA</a:t>
                      </a:r>
                      <a:endParaRPr sz="2000"/>
                    </a:p>
                  </a:txBody>
                  <a:tcPr marL="91450" marR="91450" marT="45725" marB="45725">
                    <a:solidFill>
                      <a:srgbClr val="C9DAF8"/>
                    </a:solidFill>
                  </a:tcPr>
                </a:tc>
                <a:extLst>
                  <a:ext uri="{0D108BD9-81ED-4DB2-BD59-A6C34878D82A}">
                    <a16:rowId xmlns:a16="http://schemas.microsoft.com/office/drawing/2014/main" val="10001"/>
                  </a:ext>
                </a:extLst>
              </a:tr>
              <a:tr h="428625">
                <a:tc>
                  <a:txBody>
                    <a:bodyPr/>
                    <a:lstStyle/>
                    <a:p>
                      <a:pPr marL="0" marR="0" lvl="0" indent="0" algn="l" rtl="0">
                        <a:lnSpc>
                          <a:spcPct val="100000"/>
                        </a:lnSpc>
                        <a:spcBef>
                          <a:spcPts val="0"/>
                        </a:spcBef>
                        <a:spcAft>
                          <a:spcPts val="0"/>
                        </a:spcAft>
                        <a:buNone/>
                      </a:pPr>
                      <a:r>
                        <a:rPr lang="en-GB" sz="2000"/>
                        <a:t>Elektra</a:t>
                      </a:r>
                      <a:endParaRPr sz="2000"/>
                    </a:p>
                  </a:txBody>
                  <a:tcPr marL="91450" marR="91450" marT="45725" marB="45725">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dirty="0"/>
                        <a:t>Female</a:t>
                      </a:r>
                      <a:endParaRPr sz="2000" dirty="0"/>
                    </a:p>
                  </a:txBody>
                  <a:tcPr marL="91450" marR="91450" marT="45725" marB="45725">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a:t>NA</a:t>
                      </a:r>
                      <a:endParaRPr sz="2000"/>
                    </a:p>
                  </a:txBody>
                  <a:tcPr marL="91450" marR="91450" marT="45725" marB="45725">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394725">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a:t>DC Comics</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3"/>
                  </a:ext>
                </a:extLst>
              </a:tr>
              <a:tr h="394725">
                <a:tc>
                  <a:txBody>
                    <a:bodyPr/>
                    <a:lstStyle/>
                    <a:p>
                      <a:pPr marL="0" marR="0" lvl="0" indent="0" algn="l" rtl="0">
                        <a:lnSpc>
                          <a:spcPct val="100000"/>
                        </a:lnSpc>
                        <a:spcBef>
                          <a:spcPts val="0"/>
                        </a:spcBef>
                        <a:spcAft>
                          <a:spcPts val="0"/>
                        </a:spcAft>
                        <a:buNone/>
                      </a:pPr>
                      <a:r>
                        <a:rPr lang="en-GB" sz="2000"/>
                        <a:t>Zatanna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Female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dirty="0"/>
                        <a:t>DC Comics</a:t>
                      </a:r>
                      <a:endParaRPr sz="20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8b300fe5a5_0_90"/>
          <p:cNvSpPr txBox="1">
            <a:spLocks noGrp="1"/>
          </p:cNvSpPr>
          <p:nvPr>
            <p:ph type="title"/>
          </p:nvPr>
        </p:nvSpPr>
        <p:spPr>
          <a:xfrm>
            <a:off x="235150" y="372202"/>
            <a:ext cx="11262360"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Right </a:t>
            </a:r>
            <a:r>
              <a:rPr lang="en-GB" sz="4800" dirty="0">
                <a:latin typeface="Arial"/>
                <a:ea typeface="Arial"/>
                <a:cs typeface="Arial"/>
                <a:sym typeface="Arial"/>
              </a:rPr>
              <a:t>Join - all 2</a:t>
            </a:r>
            <a:r>
              <a:rPr lang="en-GB" sz="4800" baseline="30000" dirty="0">
                <a:latin typeface="Arial"/>
                <a:ea typeface="Arial"/>
                <a:cs typeface="Arial"/>
                <a:sym typeface="Arial"/>
              </a:rPr>
              <a:t>nd</a:t>
            </a:r>
            <a:r>
              <a:rPr lang="en-GB" sz="4800" dirty="0">
                <a:latin typeface="Arial"/>
                <a:ea typeface="Arial"/>
                <a:cs typeface="Arial"/>
                <a:sym typeface="Arial"/>
              </a:rPr>
              <a:t>, and matches from 1</a:t>
            </a:r>
            <a:r>
              <a:rPr lang="en-GB" sz="4800" baseline="30000" dirty="0">
                <a:latin typeface="Arial"/>
                <a:ea typeface="Arial"/>
                <a:cs typeface="Arial"/>
                <a:sym typeface="Arial"/>
              </a:rPr>
              <a:t>st</a:t>
            </a:r>
            <a:endParaRPr sz="4800" dirty="0"/>
          </a:p>
        </p:txBody>
      </p:sp>
      <p:sp>
        <p:nvSpPr>
          <p:cNvPr id="290" name="Google Shape;290;g8b300fe5a5_0_90"/>
          <p:cNvSpPr txBox="1"/>
          <p:nvPr/>
        </p:nvSpPr>
        <p:spPr>
          <a:xfrm>
            <a:off x="1800000" y="1116000"/>
            <a:ext cx="8021469" cy="330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GB" sz="2800" dirty="0" err="1">
                <a:solidFill>
                  <a:schemeClr val="dk1"/>
                </a:solidFill>
              </a:rPr>
              <a:t>right</a:t>
            </a:r>
            <a:r>
              <a:rPr lang="en-GB" sz="2800" dirty="0" err="1">
                <a:solidFill>
                  <a:schemeClr val="dk1"/>
                </a:solidFill>
                <a:latin typeface="Arial"/>
                <a:ea typeface="Arial"/>
                <a:cs typeface="Arial"/>
                <a:sym typeface="Arial"/>
              </a:rPr>
              <a:t>_join</a:t>
            </a:r>
            <a:r>
              <a:rPr lang="en-GB" sz="2800" dirty="0">
                <a:solidFill>
                  <a:schemeClr val="dk1"/>
                </a:solidFill>
                <a:latin typeface="Arial"/>
                <a:ea typeface="Arial"/>
                <a:cs typeface="Arial"/>
                <a:sym typeface="Arial"/>
              </a:rPr>
              <a:t>(</a:t>
            </a:r>
            <a:r>
              <a:rPr lang="en-GB" sz="2800" dirty="0">
                <a:solidFill>
                  <a:srgbClr val="F1C232"/>
                </a:solidFill>
              </a:rPr>
              <a:t>Gender</a:t>
            </a:r>
            <a:r>
              <a:rPr lang="en-GB" sz="2800" dirty="0">
                <a:solidFill>
                  <a:schemeClr val="dk1"/>
                </a:solidFill>
                <a:latin typeface="Arial"/>
                <a:ea typeface="Arial"/>
                <a:cs typeface="Arial"/>
                <a:sym typeface="Arial"/>
              </a:rPr>
              <a:t>, </a:t>
            </a:r>
            <a:r>
              <a:rPr lang="en-GB" sz="2800" dirty="0">
                <a:solidFill>
                  <a:srgbClr val="3C78D8"/>
                </a:solidFill>
              </a:rPr>
              <a:t>Universe</a:t>
            </a:r>
            <a:r>
              <a:rPr lang="en-GB" sz="2800" dirty="0">
                <a:solidFill>
                  <a:schemeClr val="dk1"/>
                </a:solidFill>
                <a:latin typeface="Arial"/>
                <a:ea typeface="Arial"/>
                <a:cs typeface="Arial"/>
                <a:sym typeface="Arial"/>
              </a:rPr>
              <a:t>, by=</a:t>
            </a:r>
            <a:r>
              <a:rPr lang="en-GB" sz="2800" dirty="0">
                <a:solidFill>
                  <a:srgbClr val="38761D"/>
                </a:solidFill>
                <a:latin typeface="Arial"/>
                <a:ea typeface="Arial"/>
                <a:cs typeface="Arial"/>
                <a:sym typeface="Arial"/>
              </a:rPr>
              <a:t>‘Name’</a:t>
            </a:r>
            <a:r>
              <a:rPr lang="en-GB" sz="2800" dirty="0">
                <a:solidFill>
                  <a:schemeClr val="dk1"/>
                </a:solidFill>
                <a:latin typeface="Arial"/>
                <a:ea typeface="Arial"/>
                <a:cs typeface="Arial"/>
                <a:sym typeface="Arial"/>
              </a:rPr>
              <a:t>)</a:t>
            </a:r>
            <a:endParaRPr sz="2800" dirty="0"/>
          </a:p>
        </p:txBody>
      </p:sp>
      <p:graphicFrame>
        <p:nvGraphicFramePr>
          <p:cNvPr id="291" name="Google Shape;291;g8b300fe5a5_0_9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980236592"/>
              </p:ext>
            </p:extLst>
          </p:nvPr>
        </p:nvGraphicFramePr>
        <p:xfrm>
          <a:off x="1393051" y="1800000"/>
          <a:ext cx="2733650" cy="19812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FF2CC"/>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dirty="0"/>
                        <a:t>Ant-Man</a:t>
                      </a:r>
                      <a:endParaRPr sz="2000" dirty="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FF2CC"/>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FF2CC"/>
                    </a:solidFill>
                  </a:tcPr>
                </a:tc>
                <a:extLst>
                  <a:ext uri="{0D108BD9-81ED-4DB2-BD59-A6C34878D82A}">
                    <a16:rowId xmlns:a16="http://schemas.microsoft.com/office/drawing/2014/main" val="10004"/>
                  </a:ext>
                </a:extLst>
              </a:tr>
            </a:tbl>
          </a:graphicData>
        </a:graphic>
      </p:graphicFrame>
      <p:graphicFrame>
        <p:nvGraphicFramePr>
          <p:cNvPr id="292" name="Google Shape;292;g8b300fe5a5_0_9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378841531"/>
              </p:ext>
            </p:extLst>
          </p:nvPr>
        </p:nvGraphicFramePr>
        <p:xfrm>
          <a:off x="6618524" y="1800000"/>
          <a:ext cx="4180425" cy="2029550"/>
        </p:xfrm>
        <a:graphic>
          <a:graphicData uri="http://schemas.openxmlformats.org/drawingml/2006/table">
            <a:tbl>
              <a:tblPr firstRow="1" bandRow="1">
                <a:noFill/>
                <a:tableStyleId>{F1F18274-C4EE-41D9-A325-961ADA7DF203}</a:tableStyleId>
              </a:tblPr>
              <a:tblGrid>
                <a:gridCol w="1787000">
                  <a:extLst>
                    <a:ext uri="{9D8B030D-6E8A-4147-A177-3AD203B41FA5}">
                      <a16:colId xmlns:a16="http://schemas.microsoft.com/office/drawing/2014/main" val="20000"/>
                    </a:ext>
                  </a:extLst>
                </a:gridCol>
                <a:gridCol w="2393425">
                  <a:extLst>
                    <a:ext uri="{9D8B030D-6E8A-4147-A177-3AD203B41FA5}">
                      <a16:colId xmlns:a16="http://schemas.microsoft.com/office/drawing/2014/main" val="20001"/>
                    </a:ext>
                  </a:extLst>
                </a:gridCol>
              </a:tblGrid>
              <a:tr h="335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C9DAF8"/>
                    </a:solidFill>
                  </a:tcPr>
                </a:tc>
                <a:extLst>
                  <a:ext uri="{0D108BD9-81ED-4DB2-BD59-A6C34878D82A}">
                    <a16:rowId xmlns:a16="http://schemas.microsoft.com/office/drawing/2014/main" val="10000"/>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C9DAF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C9DAF8"/>
                    </a:solidFill>
                  </a:tcPr>
                </a:tc>
                <a:extLst>
                  <a:ext uri="{0D108BD9-81ED-4DB2-BD59-A6C34878D82A}">
                    <a16:rowId xmlns:a16="http://schemas.microsoft.com/office/drawing/2014/main" val="10001"/>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err="1"/>
                        <a:t>Zatanna</a:t>
                      </a:r>
                      <a:endParaRPr sz="2000" dirty="0"/>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C9DAF8"/>
                    </a:solidFill>
                  </a:tcPr>
                </a:tc>
                <a:extLst>
                  <a:ext uri="{0D108BD9-81ED-4DB2-BD59-A6C34878D82A}">
                    <a16:rowId xmlns:a16="http://schemas.microsoft.com/office/drawing/2014/main" val="10002"/>
                  </a:ext>
                </a:extLst>
              </a:tr>
              <a:tr h="433125">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C9DAF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C9DAF8"/>
                    </a:solidFill>
                  </a:tcPr>
                </a:tc>
                <a:extLst>
                  <a:ext uri="{0D108BD9-81ED-4DB2-BD59-A6C34878D82A}">
                    <a16:rowId xmlns:a16="http://schemas.microsoft.com/office/drawing/2014/main" val="10003"/>
                  </a:ext>
                </a:extLst>
              </a:tr>
              <a:tr h="407675">
                <a:tc>
                  <a:txBody>
                    <a:bodyPr/>
                    <a:lstStyle/>
                    <a:p>
                      <a:pPr marL="0" marR="0" lvl="0" indent="0" algn="l" rtl="0">
                        <a:spcBef>
                          <a:spcPts val="0"/>
                        </a:spcBef>
                        <a:spcAft>
                          <a:spcPts val="0"/>
                        </a:spcAft>
                        <a:buNone/>
                      </a:pPr>
                      <a:r>
                        <a:rPr lang="en-GB" sz="2000"/>
                        <a:t>Ghost</a:t>
                      </a:r>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C9DAF8"/>
                    </a:solidFill>
                  </a:tcPr>
                </a:tc>
                <a:extLst>
                  <a:ext uri="{0D108BD9-81ED-4DB2-BD59-A6C34878D82A}">
                    <a16:rowId xmlns:a16="http://schemas.microsoft.com/office/drawing/2014/main" val="10004"/>
                  </a:ext>
                </a:extLst>
              </a:tr>
            </a:tbl>
          </a:graphicData>
        </a:graphic>
      </p:graphicFrame>
      <p:graphicFrame>
        <p:nvGraphicFramePr>
          <p:cNvPr id="293" name="Google Shape;293;g8b300fe5a5_0_9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17397278"/>
              </p:ext>
            </p:extLst>
          </p:nvPr>
        </p:nvGraphicFramePr>
        <p:xfrm>
          <a:off x="3638014" y="4471859"/>
          <a:ext cx="5373775" cy="2110750"/>
        </p:xfrm>
        <a:graphic>
          <a:graphicData uri="http://schemas.openxmlformats.org/drawingml/2006/table">
            <a:tbl>
              <a:tblPr firstRow="1" bandRow="1">
                <a:noFill/>
                <a:tableStyleId>{F1F18274-C4EE-41D9-A325-961ADA7DF203}</a:tableStyleId>
              </a:tblPr>
              <a:tblGrid>
                <a:gridCol w="1718775">
                  <a:extLst>
                    <a:ext uri="{9D8B030D-6E8A-4147-A177-3AD203B41FA5}">
                      <a16:colId xmlns:a16="http://schemas.microsoft.com/office/drawing/2014/main" val="20000"/>
                    </a:ext>
                  </a:extLst>
                </a:gridCol>
                <a:gridCol w="1106950">
                  <a:extLst>
                    <a:ext uri="{9D8B030D-6E8A-4147-A177-3AD203B41FA5}">
                      <a16:colId xmlns:a16="http://schemas.microsoft.com/office/drawing/2014/main" val="20001"/>
                    </a:ext>
                  </a:extLst>
                </a:gridCol>
                <a:gridCol w="2548050">
                  <a:extLst>
                    <a:ext uri="{9D8B030D-6E8A-4147-A177-3AD203B41FA5}">
                      <a16:colId xmlns:a16="http://schemas.microsoft.com/office/drawing/2014/main" val="20002"/>
                    </a:ext>
                  </a:extLst>
                </a:gridCol>
              </a:tblGrid>
              <a:tr h="295350">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solidFill>
                            <a:schemeClr val="dk1"/>
                          </a:solidFill>
                        </a:rPr>
                        <a:t>Gender</a:t>
                      </a:r>
                      <a:endParaRPr sz="2000">
                        <a:solidFill>
                          <a:schemeClr val="dk1"/>
                        </a:solidFill>
                      </a:endParaRPr>
                    </a:p>
                  </a:txBody>
                  <a:tcPr marL="91450" marR="91450" marT="45725" marB="45725">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428625">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a:t>DC Comics</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r h="428625">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Female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a:t>DC Comics</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428625">
                <a:tc>
                  <a:txBody>
                    <a:bodyPr/>
                    <a:lstStyle/>
                    <a:p>
                      <a:pPr marL="0" marR="0" lvl="0" indent="0" algn="l" rtl="0">
                        <a:lnSpc>
                          <a:spcPct val="100000"/>
                        </a:lnSpc>
                        <a:spcBef>
                          <a:spcPts val="0"/>
                        </a:spcBef>
                        <a:spcAft>
                          <a:spcPts val="0"/>
                        </a:spcAft>
                        <a:buNone/>
                      </a:pPr>
                      <a:r>
                        <a:rPr lang="en-GB" sz="2000"/>
                        <a:t>Hellboy</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NA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a:t>Dark Horse Comics</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3"/>
                  </a:ext>
                </a:extLst>
              </a:tr>
              <a:tr h="428625">
                <a:tc>
                  <a:txBody>
                    <a:bodyPr/>
                    <a:lstStyle/>
                    <a:p>
                      <a:pPr marL="0" marR="0" lvl="0" indent="0" algn="l" rtl="0">
                        <a:lnSpc>
                          <a:spcPct val="100000"/>
                        </a:lnSpc>
                        <a:spcBef>
                          <a:spcPts val="0"/>
                        </a:spcBef>
                        <a:spcAft>
                          <a:spcPts val="0"/>
                        </a:spcAft>
                        <a:buNone/>
                      </a:pPr>
                      <a:r>
                        <a:rPr lang="en-GB" sz="2000"/>
                        <a:t>Ghost</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dirty="0"/>
                        <a:t>NA</a:t>
                      </a:r>
                      <a:endParaRPr sz="20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dirty="0"/>
                        <a:t>Dark Horse Comics</a:t>
                      </a:r>
                      <a:endParaRPr sz="20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8b300fe5a5_0_99"/>
          <p:cNvSpPr txBox="1">
            <a:spLocks noGrp="1"/>
          </p:cNvSpPr>
          <p:nvPr>
            <p:ph type="title"/>
          </p:nvPr>
        </p:nvSpPr>
        <p:spPr>
          <a:xfrm>
            <a:off x="235149" y="372202"/>
            <a:ext cx="10911821"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Full </a:t>
            </a:r>
            <a:r>
              <a:rPr lang="en-GB" sz="4800" dirty="0">
                <a:latin typeface="Arial"/>
                <a:ea typeface="Arial"/>
                <a:cs typeface="Arial"/>
                <a:sym typeface="Arial"/>
              </a:rPr>
              <a:t>Join – all 1</a:t>
            </a:r>
            <a:r>
              <a:rPr lang="en-GB" sz="4800" baseline="30000" dirty="0">
                <a:latin typeface="Arial"/>
                <a:ea typeface="Arial"/>
                <a:cs typeface="Arial"/>
                <a:sym typeface="Arial"/>
              </a:rPr>
              <a:t>st</a:t>
            </a:r>
            <a:r>
              <a:rPr lang="en-GB" sz="4800" dirty="0">
                <a:latin typeface="Arial"/>
                <a:ea typeface="Arial"/>
                <a:cs typeface="Arial"/>
                <a:sym typeface="Arial"/>
              </a:rPr>
              <a:t> and all 2</a:t>
            </a:r>
            <a:r>
              <a:rPr lang="en-GB" sz="4800" baseline="30000" dirty="0">
                <a:latin typeface="Arial"/>
                <a:ea typeface="Arial"/>
                <a:cs typeface="Arial"/>
                <a:sym typeface="Arial"/>
              </a:rPr>
              <a:t>nd</a:t>
            </a:r>
            <a:r>
              <a:rPr lang="en-GB" sz="4800" dirty="0">
                <a:latin typeface="Arial"/>
                <a:ea typeface="Arial"/>
                <a:cs typeface="Arial"/>
                <a:sym typeface="Arial"/>
              </a:rPr>
              <a:t> </a:t>
            </a:r>
            <a:endParaRPr sz="4800" dirty="0"/>
          </a:p>
        </p:txBody>
      </p:sp>
      <p:sp>
        <p:nvSpPr>
          <p:cNvPr id="300" name="Google Shape;300;g8b300fe5a5_0_99"/>
          <p:cNvSpPr txBox="1"/>
          <p:nvPr/>
        </p:nvSpPr>
        <p:spPr>
          <a:xfrm>
            <a:off x="1800000" y="1116000"/>
            <a:ext cx="7411869" cy="330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GB" sz="2800" dirty="0" err="1">
                <a:solidFill>
                  <a:schemeClr val="dk1"/>
                </a:solidFill>
              </a:rPr>
              <a:t>full</a:t>
            </a:r>
            <a:r>
              <a:rPr lang="en-GB" sz="2800" dirty="0" err="1">
                <a:solidFill>
                  <a:schemeClr val="dk1"/>
                </a:solidFill>
                <a:latin typeface="Arial"/>
                <a:ea typeface="Arial"/>
                <a:cs typeface="Arial"/>
                <a:sym typeface="Arial"/>
              </a:rPr>
              <a:t>_join</a:t>
            </a:r>
            <a:r>
              <a:rPr lang="en-GB" sz="2800" dirty="0">
                <a:solidFill>
                  <a:schemeClr val="dk1"/>
                </a:solidFill>
                <a:latin typeface="Arial"/>
                <a:ea typeface="Arial"/>
                <a:cs typeface="Arial"/>
                <a:sym typeface="Arial"/>
              </a:rPr>
              <a:t>(</a:t>
            </a:r>
            <a:r>
              <a:rPr lang="en-GB" sz="2800" dirty="0">
                <a:solidFill>
                  <a:srgbClr val="F1C232"/>
                </a:solidFill>
              </a:rPr>
              <a:t>Gender</a:t>
            </a:r>
            <a:r>
              <a:rPr lang="en-GB" sz="2800" dirty="0">
                <a:solidFill>
                  <a:schemeClr val="dk1"/>
                </a:solidFill>
                <a:latin typeface="Arial"/>
                <a:ea typeface="Arial"/>
                <a:cs typeface="Arial"/>
                <a:sym typeface="Arial"/>
              </a:rPr>
              <a:t>, </a:t>
            </a:r>
            <a:r>
              <a:rPr lang="en-GB" sz="2800" dirty="0">
                <a:solidFill>
                  <a:srgbClr val="3C78D8"/>
                </a:solidFill>
              </a:rPr>
              <a:t>Universe</a:t>
            </a:r>
            <a:r>
              <a:rPr lang="en-GB" sz="2800" dirty="0">
                <a:solidFill>
                  <a:schemeClr val="dk1"/>
                </a:solidFill>
                <a:latin typeface="Arial"/>
                <a:ea typeface="Arial"/>
                <a:cs typeface="Arial"/>
                <a:sym typeface="Arial"/>
              </a:rPr>
              <a:t>, by=</a:t>
            </a:r>
            <a:r>
              <a:rPr lang="en-GB" sz="2800" dirty="0">
                <a:solidFill>
                  <a:srgbClr val="38761D"/>
                </a:solidFill>
                <a:latin typeface="Arial"/>
                <a:ea typeface="Arial"/>
                <a:cs typeface="Arial"/>
                <a:sym typeface="Arial"/>
              </a:rPr>
              <a:t>‘Name’</a:t>
            </a:r>
            <a:r>
              <a:rPr lang="en-GB" sz="2800" dirty="0">
                <a:solidFill>
                  <a:schemeClr val="dk1"/>
                </a:solidFill>
                <a:latin typeface="Arial"/>
                <a:ea typeface="Arial"/>
                <a:cs typeface="Arial"/>
                <a:sym typeface="Arial"/>
              </a:rPr>
              <a:t>)</a:t>
            </a:r>
            <a:endParaRPr sz="2800" dirty="0"/>
          </a:p>
        </p:txBody>
      </p:sp>
      <p:graphicFrame>
        <p:nvGraphicFramePr>
          <p:cNvPr id="301" name="Google Shape;301;g8b300fe5a5_0_99">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869533264"/>
              </p:ext>
            </p:extLst>
          </p:nvPr>
        </p:nvGraphicFramePr>
        <p:xfrm>
          <a:off x="433175" y="1800000"/>
          <a:ext cx="2733650" cy="19812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FF2CC"/>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dirty="0"/>
                        <a:t>Ant-Man</a:t>
                      </a:r>
                      <a:endParaRPr sz="2000" dirty="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a:t>Elektra</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FF2CC"/>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Male</a:t>
                      </a:r>
                      <a:endParaRPr dirty="0"/>
                    </a:p>
                  </a:txBody>
                  <a:tcPr marL="91450" marR="91450" marT="45725" marB="45725">
                    <a:solidFill>
                      <a:srgbClr val="FFF2CC"/>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FF2CC"/>
                    </a:solidFill>
                  </a:tcPr>
                </a:tc>
                <a:extLst>
                  <a:ext uri="{0D108BD9-81ED-4DB2-BD59-A6C34878D82A}">
                    <a16:rowId xmlns:a16="http://schemas.microsoft.com/office/drawing/2014/main" val="10004"/>
                  </a:ext>
                </a:extLst>
              </a:tr>
            </a:tbl>
          </a:graphicData>
        </a:graphic>
      </p:graphicFrame>
      <p:graphicFrame>
        <p:nvGraphicFramePr>
          <p:cNvPr id="302" name="Google Shape;302;g8b300fe5a5_0_99">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392863095"/>
              </p:ext>
            </p:extLst>
          </p:nvPr>
        </p:nvGraphicFramePr>
        <p:xfrm>
          <a:off x="7154901" y="1800000"/>
          <a:ext cx="4180425" cy="2029550"/>
        </p:xfrm>
        <a:graphic>
          <a:graphicData uri="http://schemas.openxmlformats.org/drawingml/2006/table">
            <a:tbl>
              <a:tblPr firstRow="1" bandRow="1">
                <a:noFill/>
                <a:tableStyleId>{F1F18274-C4EE-41D9-A325-961ADA7DF203}</a:tableStyleId>
              </a:tblPr>
              <a:tblGrid>
                <a:gridCol w="1787000">
                  <a:extLst>
                    <a:ext uri="{9D8B030D-6E8A-4147-A177-3AD203B41FA5}">
                      <a16:colId xmlns:a16="http://schemas.microsoft.com/office/drawing/2014/main" val="20000"/>
                    </a:ext>
                  </a:extLst>
                </a:gridCol>
                <a:gridCol w="2393425">
                  <a:extLst>
                    <a:ext uri="{9D8B030D-6E8A-4147-A177-3AD203B41FA5}">
                      <a16:colId xmlns:a16="http://schemas.microsoft.com/office/drawing/2014/main" val="20001"/>
                    </a:ext>
                  </a:extLst>
                </a:gridCol>
              </a:tblGrid>
              <a:tr h="335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C9DAF8"/>
                    </a:solidFill>
                  </a:tcPr>
                </a:tc>
                <a:extLst>
                  <a:ext uri="{0D108BD9-81ED-4DB2-BD59-A6C34878D82A}">
                    <a16:rowId xmlns:a16="http://schemas.microsoft.com/office/drawing/2014/main" val="10000"/>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C9DAF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C9DAF8"/>
                    </a:solidFill>
                  </a:tcPr>
                </a:tc>
                <a:extLst>
                  <a:ext uri="{0D108BD9-81ED-4DB2-BD59-A6C34878D82A}">
                    <a16:rowId xmlns:a16="http://schemas.microsoft.com/office/drawing/2014/main" val="10001"/>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C9DAF8"/>
                    </a:solidFill>
                  </a:tcPr>
                </a:tc>
                <a:extLst>
                  <a:ext uri="{0D108BD9-81ED-4DB2-BD59-A6C34878D82A}">
                    <a16:rowId xmlns:a16="http://schemas.microsoft.com/office/drawing/2014/main" val="10002"/>
                  </a:ext>
                </a:extLst>
              </a:tr>
              <a:tr h="433125">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C9DAF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C9DAF8"/>
                    </a:solidFill>
                  </a:tcPr>
                </a:tc>
                <a:extLst>
                  <a:ext uri="{0D108BD9-81ED-4DB2-BD59-A6C34878D82A}">
                    <a16:rowId xmlns:a16="http://schemas.microsoft.com/office/drawing/2014/main" val="10003"/>
                  </a:ext>
                </a:extLst>
              </a:tr>
              <a:tr h="407675">
                <a:tc>
                  <a:txBody>
                    <a:bodyPr/>
                    <a:lstStyle/>
                    <a:p>
                      <a:pPr marL="0" marR="0" lvl="0" indent="0" algn="l" rtl="0">
                        <a:spcBef>
                          <a:spcPts val="0"/>
                        </a:spcBef>
                        <a:spcAft>
                          <a:spcPts val="0"/>
                        </a:spcAft>
                        <a:buNone/>
                      </a:pPr>
                      <a:r>
                        <a:rPr lang="en-GB" sz="2000"/>
                        <a:t>Ghost</a:t>
                      </a:r>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C9DAF8"/>
                    </a:solidFill>
                  </a:tcPr>
                </a:tc>
                <a:extLst>
                  <a:ext uri="{0D108BD9-81ED-4DB2-BD59-A6C34878D82A}">
                    <a16:rowId xmlns:a16="http://schemas.microsoft.com/office/drawing/2014/main" val="10004"/>
                  </a:ext>
                </a:extLst>
              </a:tr>
            </a:tbl>
          </a:graphicData>
        </a:graphic>
      </p:graphicFrame>
      <p:graphicFrame>
        <p:nvGraphicFramePr>
          <p:cNvPr id="303" name="Google Shape;303;g8b300fe5a5_0_99">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129369473"/>
              </p:ext>
            </p:extLst>
          </p:nvPr>
        </p:nvGraphicFramePr>
        <p:xfrm>
          <a:off x="3028414" y="4014659"/>
          <a:ext cx="5144900" cy="2773750"/>
        </p:xfrm>
        <a:graphic>
          <a:graphicData uri="http://schemas.openxmlformats.org/drawingml/2006/table">
            <a:tbl>
              <a:tblPr firstRow="1" bandRow="1">
                <a:noFill/>
                <a:tableStyleId>{F1F18274-C4EE-41D9-A325-961ADA7DF203}</a:tableStyleId>
              </a:tblPr>
              <a:tblGrid>
                <a:gridCol w="1642500">
                  <a:extLst>
                    <a:ext uri="{9D8B030D-6E8A-4147-A177-3AD203B41FA5}">
                      <a16:colId xmlns:a16="http://schemas.microsoft.com/office/drawing/2014/main" val="20000"/>
                    </a:ext>
                  </a:extLst>
                </a:gridCol>
                <a:gridCol w="1115425">
                  <a:extLst>
                    <a:ext uri="{9D8B030D-6E8A-4147-A177-3AD203B41FA5}">
                      <a16:colId xmlns:a16="http://schemas.microsoft.com/office/drawing/2014/main" val="20001"/>
                    </a:ext>
                  </a:extLst>
                </a:gridCol>
                <a:gridCol w="2386975">
                  <a:extLst>
                    <a:ext uri="{9D8B030D-6E8A-4147-A177-3AD203B41FA5}">
                      <a16:colId xmlns:a16="http://schemas.microsoft.com/office/drawing/2014/main" val="20002"/>
                    </a:ext>
                  </a:extLst>
                </a:gridCol>
              </a:tblGrid>
              <a:tr h="295350">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solidFill>
                            <a:schemeClr val="dk1"/>
                          </a:solidFill>
                        </a:rPr>
                        <a:t>Gender</a:t>
                      </a:r>
                      <a:endParaRPr sz="2000">
                        <a:solidFill>
                          <a:schemeClr val="dk1"/>
                        </a:solidFill>
                      </a:endParaRPr>
                    </a:p>
                  </a:txBody>
                  <a:tcPr marL="91450" marR="91450" marT="45725" marB="45725">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377750">
                <a:tc>
                  <a:txBody>
                    <a:bodyPr/>
                    <a:lstStyle/>
                    <a:p>
                      <a:pPr marL="0" marR="0" lvl="0" indent="0" algn="l" rtl="0">
                        <a:lnSpc>
                          <a:spcPct val="100000"/>
                        </a:lnSpc>
                        <a:spcBef>
                          <a:spcPts val="0"/>
                        </a:spcBef>
                        <a:spcAft>
                          <a:spcPts val="0"/>
                        </a:spcAft>
                        <a:buNone/>
                      </a:pPr>
                      <a:r>
                        <a:rPr lang="en-GB" sz="2000"/>
                        <a:t>Ant-Man</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a:t>NA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r h="377750">
                <a:tc>
                  <a:txBody>
                    <a:bodyPr/>
                    <a:lstStyle/>
                    <a:p>
                      <a:pPr marL="0" marR="0" lvl="0" indent="0" algn="l" rtl="0">
                        <a:lnSpc>
                          <a:spcPct val="100000"/>
                        </a:lnSpc>
                        <a:spcBef>
                          <a:spcPts val="0"/>
                        </a:spcBef>
                        <a:spcAft>
                          <a:spcPts val="0"/>
                        </a:spcAft>
                        <a:buNone/>
                      </a:pPr>
                      <a:r>
                        <a:rPr lang="en-GB" sz="2000"/>
                        <a:t>Elektra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Female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dirty="0"/>
                        <a:t>NA</a:t>
                      </a:r>
                      <a:endParaRPr sz="20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369275">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dirty="0"/>
                        <a:t>DC Comics</a:t>
                      </a:r>
                      <a:endParaRPr sz="20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3"/>
                  </a:ext>
                </a:extLst>
              </a:tr>
              <a:tr h="3777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Female</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dirty="0"/>
                        <a:t>DC Comics</a:t>
                      </a:r>
                      <a:endParaRPr sz="20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r h="360800">
                <a:tc>
                  <a:txBody>
                    <a:bodyPr/>
                    <a:lstStyle/>
                    <a:p>
                      <a:pPr marL="0" marR="0" lvl="0" indent="0" algn="l" rtl="0">
                        <a:lnSpc>
                          <a:spcPct val="100000"/>
                        </a:lnSpc>
                        <a:spcBef>
                          <a:spcPts val="0"/>
                        </a:spcBef>
                        <a:spcAft>
                          <a:spcPts val="0"/>
                        </a:spcAft>
                        <a:buNone/>
                      </a:pPr>
                      <a:r>
                        <a:rPr lang="en-GB" sz="2000"/>
                        <a:t>Hellboy</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NA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a:t>Dark Horse Comics</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5"/>
                  </a:ext>
                </a:extLst>
              </a:tr>
              <a:tr h="360800">
                <a:tc>
                  <a:txBody>
                    <a:bodyPr/>
                    <a:lstStyle/>
                    <a:p>
                      <a:pPr marL="0" marR="0" lvl="0" indent="0" algn="l" rtl="0">
                        <a:lnSpc>
                          <a:spcPct val="100000"/>
                        </a:lnSpc>
                        <a:spcBef>
                          <a:spcPts val="0"/>
                        </a:spcBef>
                        <a:spcAft>
                          <a:spcPts val="0"/>
                        </a:spcAft>
                        <a:buNone/>
                      </a:pPr>
                      <a:r>
                        <a:rPr lang="en-GB" sz="2000"/>
                        <a:t>Ghost</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9EAD3"/>
                    </a:solidFill>
                  </a:tcPr>
                </a:tc>
                <a:tc>
                  <a:txBody>
                    <a:bodyPr/>
                    <a:lstStyle/>
                    <a:p>
                      <a:pPr marL="0" marR="0" lvl="0" indent="0" algn="l" rtl="0">
                        <a:spcBef>
                          <a:spcPts val="0"/>
                        </a:spcBef>
                        <a:spcAft>
                          <a:spcPts val="0"/>
                        </a:spcAft>
                        <a:buNone/>
                      </a:pPr>
                      <a:r>
                        <a:rPr lang="en-GB" sz="2000"/>
                        <a:t>NA</a:t>
                      </a:r>
                      <a:endParaRPr sz="20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2CC"/>
                    </a:solidFill>
                  </a:tcPr>
                </a:tc>
                <a:tc>
                  <a:txBody>
                    <a:bodyPr/>
                    <a:lstStyle/>
                    <a:p>
                      <a:pPr marL="0" marR="0" lvl="0" indent="0" algn="l" rtl="0">
                        <a:spcBef>
                          <a:spcPts val="0"/>
                        </a:spcBef>
                        <a:spcAft>
                          <a:spcPts val="0"/>
                        </a:spcAft>
                        <a:buNone/>
                      </a:pPr>
                      <a:r>
                        <a:rPr lang="en-GB" sz="2000" dirty="0"/>
                        <a:t>Dark Horse Comics</a:t>
                      </a:r>
                      <a:endParaRPr sz="20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9DAF8"/>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8b300fe5a5_0_117"/>
          <p:cNvSpPr txBox="1">
            <a:spLocks noGrp="1"/>
          </p:cNvSpPr>
          <p:nvPr>
            <p:ph type="title"/>
          </p:nvPr>
        </p:nvSpPr>
        <p:spPr>
          <a:xfrm>
            <a:off x="235149" y="372202"/>
            <a:ext cx="11369021"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Semi </a:t>
            </a:r>
            <a:r>
              <a:rPr lang="en-GB" sz="4800" dirty="0">
                <a:latin typeface="Arial"/>
                <a:ea typeface="Arial"/>
                <a:cs typeface="Arial"/>
                <a:sym typeface="Arial"/>
              </a:rPr>
              <a:t>Join – rows from 1</a:t>
            </a:r>
            <a:r>
              <a:rPr lang="en-GB" sz="4800" baseline="30000" dirty="0">
                <a:latin typeface="Arial"/>
                <a:ea typeface="Arial"/>
                <a:cs typeface="Arial"/>
                <a:sym typeface="Arial"/>
              </a:rPr>
              <a:t>st</a:t>
            </a:r>
            <a:r>
              <a:rPr lang="en-GB" sz="4800" dirty="0">
                <a:latin typeface="Arial"/>
                <a:ea typeface="Arial"/>
                <a:cs typeface="Arial"/>
                <a:sym typeface="Arial"/>
              </a:rPr>
              <a:t> if match 2</a:t>
            </a:r>
            <a:r>
              <a:rPr lang="en-GB" sz="4800" baseline="30000" dirty="0">
                <a:latin typeface="Arial"/>
                <a:ea typeface="Arial"/>
                <a:cs typeface="Arial"/>
                <a:sym typeface="Arial"/>
              </a:rPr>
              <a:t>nd</a:t>
            </a:r>
            <a:endParaRPr sz="4800" dirty="0"/>
          </a:p>
        </p:txBody>
      </p:sp>
      <p:sp>
        <p:nvSpPr>
          <p:cNvPr id="310" name="Google Shape;310;g8b300fe5a5_0_117"/>
          <p:cNvSpPr txBox="1"/>
          <p:nvPr/>
        </p:nvSpPr>
        <p:spPr>
          <a:xfrm>
            <a:off x="1800000" y="1116000"/>
            <a:ext cx="7890841" cy="330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GB" sz="2800" dirty="0" err="1">
                <a:solidFill>
                  <a:schemeClr val="dk1"/>
                </a:solidFill>
              </a:rPr>
              <a:t>semi</a:t>
            </a:r>
            <a:r>
              <a:rPr lang="en-GB" sz="2800" dirty="0" err="1">
                <a:solidFill>
                  <a:schemeClr val="dk1"/>
                </a:solidFill>
                <a:latin typeface="Arial"/>
                <a:ea typeface="Arial"/>
                <a:cs typeface="Arial"/>
                <a:sym typeface="Arial"/>
              </a:rPr>
              <a:t>_join</a:t>
            </a:r>
            <a:r>
              <a:rPr lang="en-GB" sz="2800" dirty="0">
                <a:solidFill>
                  <a:schemeClr val="dk1"/>
                </a:solidFill>
                <a:latin typeface="Arial"/>
                <a:ea typeface="Arial"/>
                <a:cs typeface="Arial"/>
                <a:sym typeface="Arial"/>
              </a:rPr>
              <a:t>(</a:t>
            </a:r>
            <a:r>
              <a:rPr lang="en-GB" sz="2800" dirty="0">
                <a:solidFill>
                  <a:srgbClr val="F1C232"/>
                </a:solidFill>
              </a:rPr>
              <a:t>Gender</a:t>
            </a:r>
            <a:r>
              <a:rPr lang="en-GB" sz="2800" dirty="0">
                <a:solidFill>
                  <a:schemeClr val="dk1"/>
                </a:solidFill>
                <a:latin typeface="Arial"/>
                <a:ea typeface="Arial"/>
                <a:cs typeface="Arial"/>
                <a:sym typeface="Arial"/>
              </a:rPr>
              <a:t>, </a:t>
            </a:r>
            <a:r>
              <a:rPr lang="en-GB" sz="2800" dirty="0">
                <a:solidFill>
                  <a:srgbClr val="3C78D8"/>
                </a:solidFill>
              </a:rPr>
              <a:t>Universe</a:t>
            </a:r>
            <a:r>
              <a:rPr lang="en-GB" sz="2800" dirty="0">
                <a:solidFill>
                  <a:schemeClr val="dk1"/>
                </a:solidFill>
                <a:latin typeface="Arial"/>
                <a:ea typeface="Arial"/>
                <a:cs typeface="Arial"/>
                <a:sym typeface="Arial"/>
              </a:rPr>
              <a:t>, by=</a:t>
            </a:r>
            <a:r>
              <a:rPr lang="en-GB" sz="2800" dirty="0">
                <a:solidFill>
                  <a:srgbClr val="38761D"/>
                </a:solidFill>
                <a:latin typeface="Arial"/>
                <a:ea typeface="Arial"/>
                <a:cs typeface="Arial"/>
                <a:sym typeface="Arial"/>
              </a:rPr>
              <a:t>‘Name’</a:t>
            </a:r>
            <a:r>
              <a:rPr lang="en-GB" sz="2800" dirty="0">
                <a:solidFill>
                  <a:schemeClr val="dk1"/>
                </a:solidFill>
                <a:latin typeface="Arial"/>
                <a:ea typeface="Arial"/>
                <a:cs typeface="Arial"/>
                <a:sym typeface="Arial"/>
              </a:rPr>
              <a:t>)</a:t>
            </a:r>
            <a:endParaRPr sz="2800" dirty="0"/>
          </a:p>
        </p:txBody>
      </p:sp>
      <p:graphicFrame>
        <p:nvGraphicFramePr>
          <p:cNvPr id="311" name="Google Shape;311;g8b300fe5a5_0_11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65433825"/>
              </p:ext>
            </p:extLst>
          </p:nvPr>
        </p:nvGraphicFramePr>
        <p:xfrm>
          <a:off x="1578108" y="1800000"/>
          <a:ext cx="2733650" cy="19812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FF2CC"/>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dirty="0"/>
                        <a:t>Ant-Man</a:t>
                      </a:r>
                      <a:endParaRPr sz="2000" dirty="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FF2CC"/>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FF2CC"/>
                    </a:solidFill>
                  </a:tcPr>
                </a:tc>
                <a:extLst>
                  <a:ext uri="{0D108BD9-81ED-4DB2-BD59-A6C34878D82A}">
                    <a16:rowId xmlns:a16="http://schemas.microsoft.com/office/drawing/2014/main" val="10004"/>
                  </a:ext>
                </a:extLst>
              </a:tr>
            </a:tbl>
          </a:graphicData>
        </a:graphic>
      </p:graphicFrame>
      <p:graphicFrame>
        <p:nvGraphicFramePr>
          <p:cNvPr id="312" name="Google Shape;312;g8b300fe5a5_0_11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795522429"/>
              </p:ext>
            </p:extLst>
          </p:nvPr>
        </p:nvGraphicFramePr>
        <p:xfrm>
          <a:off x="6545301" y="1800000"/>
          <a:ext cx="4180425" cy="2029550"/>
        </p:xfrm>
        <a:graphic>
          <a:graphicData uri="http://schemas.openxmlformats.org/drawingml/2006/table">
            <a:tbl>
              <a:tblPr firstRow="1" bandRow="1">
                <a:noFill/>
                <a:tableStyleId>{F1F18274-C4EE-41D9-A325-961ADA7DF203}</a:tableStyleId>
              </a:tblPr>
              <a:tblGrid>
                <a:gridCol w="1787000">
                  <a:extLst>
                    <a:ext uri="{9D8B030D-6E8A-4147-A177-3AD203B41FA5}">
                      <a16:colId xmlns:a16="http://schemas.microsoft.com/office/drawing/2014/main" val="20000"/>
                    </a:ext>
                  </a:extLst>
                </a:gridCol>
                <a:gridCol w="2393425">
                  <a:extLst>
                    <a:ext uri="{9D8B030D-6E8A-4147-A177-3AD203B41FA5}">
                      <a16:colId xmlns:a16="http://schemas.microsoft.com/office/drawing/2014/main" val="20001"/>
                    </a:ext>
                  </a:extLst>
                </a:gridCol>
              </a:tblGrid>
              <a:tr h="335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C9DAF8"/>
                    </a:solidFill>
                  </a:tcPr>
                </a:tc>
                <a:extLst>
                  <a:ext uri="{0D108BD9-81ED-4DB2-BD59-A6C34878D82A}">
                    <a16:rowId xmlns:a16="http://schemas.microsoft.com/office/drawing/2014/main" val="10000"/>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C9DAF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C9DAF8"/>
                    </a:solidFill>
                  </a:tcPr>
                </a:tc>
                <a:extLst>
                  <a:ext uri="{0D108BD9-81ED-4DB2-BD59-A6C34878D82A}">
                    <a16:rowId xmlns:a16="http://schemas.microsoft.com/office/drawing/2014/main" val="10001"/>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C9DAF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C9DAF8"/>
                    </a:solidFill>
                  </a:tcPr>
                </a:tc>
                <a:extLst>
                  <a:ext uri="{0D108BD9-81ED-4DB2-BD59-A6C34878D82A}">
                    <a16:rowId xmlns:a16="http://schemas.microsoft.com/office/drawing/2014/main" val="10002"/>
                  </a:ext>
                </a:extLst>
              </a:tr>
              <a:tr h="433125">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C9DAF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dirty="0"/>
                        <a:t>Dark Horse Comics</a:t>
                      </a:r>
                      <a:endParaRPr dirty="0"/>
                    </a:p>
                  </a:txBody>
                  <a:tcPr marL="91450" marR="91450" marT="45725" marB="45725">
                    <a:solidFill>
                      <a:srgbClr val="C9DAF8"/>
                    </a:solidFill>
                  </a:tcPr>
                </a:tc>
                <a:extLst>
                  <a:ext uri="{0D108BD9-81ED-4DB2-BD59-A6C34878D82A}">
                    <a16:rowId xmlns:a16="http://schemas.microsoft.com/office/drawing/2014/main" val="10003"/>
                  </a:ext>
                </a:extLst>
              </a:tr>
              <a:tr h="407675">
                <a:tc>
                  <a:txBody>
                    <a:bodyPr/>
                    <a:lstStyle/>
                    <a:p>
                      <a:pPr marL="0" marR="0" lvl="0" indent="0" algn="l" rtl="0">
                        <a:spcBef>
                          <a:spcPts val="0"/>
                        </a:spcBef>
                        <a:spcAft>
                          <a:spcPts val="0"/>
                        </a:spcAft>
                        <a:buNone/>
                      </a:pPr>
                      <a:r>
                        <a:rPr lang="en-GB" sz="2000"/>
                        <a:t>Ghost</a:t>
                      </a:r>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C9DAF8"/>
                    </a:solidFill>
                  </a:tcPr>
                </a:tc>
                <a:extLst>
                  <a:ext uri="{0D108BD9-81ED-4DB2-BD59-A6C34878D82A}">
                    <a16:rowId xmlns:a16="http://schemas.microsoft.com/office/drawing/2014/main" val="10004"/>
                  </a:ext>
                </a:extLst>
              </a:tr>
            </a:tbl>
          </a:graphicData>
        </a:graphic>
      </p:graphicFrame>
      <p:graphicFrame>
        <p:nvGraphicFramePr>
          <p:cNvPr id="313" name="Google Shape;313;g8b300fe5a5_0_11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214987419"/>
              </p:ext>
            </p:extLst>
          </p:nvPr>
        </p:nvGraphicFramePr>
        <p:xfrm>
          <a:off x="3638014" y="4776659"/>
          <a:ext cx="2995275" cy="1440000"/>
        </p:xfrm>
        <a:graphic>
          <a:graphicData uri="http://schemas.openxmlformats.org/drawingml/2006/table">
            <a:tbl>
              <a:tblPr firstRow="1" bandRow="1">
                <a:noFill/>
                <a:tableStyleId>{F1F18274-C4EE-41D9-A325-961ADA7DF203}</a:tableStyleId>
              </a:tblPr>
              <a:tblGrid>
                <a:gridCol w="1718775">
                  <a:extLst>
                    <a:ext uri="{9D8B030D-6E8A-4147-A177-3AD203B41FA5}">
                      <a16:colId xmlns:a16="http://schemas.microsoft.com/office/drawing/2014/main" val="20000"/>
                    </a:ext>
                  </a:extLst>
                </a:gridCol>
                <a:gridCol w="1276500">
                  <a:extLst>
                    <a:ext uri="{9D8B030D-6E8A-4147-A177-3AD203B41FA5}">
                      <a16:colId xmlns:a16="http://schemas.microsoft.com/office/drawing/2014/main" val="20001"/>
                    </a:ext>
                  </a:extLst>
                </a:gridCol>
              </a:tblGrid>
              <a:tr h="295350">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D9EAD3"/>
                    </a:solidFill>
                  </a:tcPr>
                </a:tc>
                <a:tc>
                  <a:txBody>
                    <a:bodyPr/>
                    <a:lstStyle/>
                    <a:p>
                      <a:pPr marL="0" marR="0" lvl="0" indent="0" algn="l" rtl="0">
                        <a:spcBef>
                          <a:spcPts val="0"/>
                        </a:spcBef>
                        <a:spcAft>
                          <a:spcPts val="0"/>
                        </a:spcAft>
                        <a:buNone/>
                      </a:pPr>
                      <a:r>
                        <a:rPr lang="en-GB" sz="2000">
                          <a:solidFill>
                            <a:schemeClr val="dk1"/>
                          </a:solidFill>
                        </a:rPr>
                        <a:t>Gender</a:t>
                      </a:r>
                      <a:endParaRPr sz="2000">
                        <a:solidFill>
                          <a:schemeClr val="dk1"/>
                        </a:solidFill>
                      </a:endParaRPr>
                    </a:p>
                  </a:txBody>
                  <a:tcPr marL="91450" marR="91450" marT="45725" marB="45725">
                    <a:solidFill>
                      <a:srgbClr val="FFF2CC"/>
                    </a:solidFill>
                  </a:tcPr>
                </a:tc>
                <a:extLst>
                  <a:ext uri="{0D108BD9-81ED-4DB2-BD59-A6C34878D82A}">
                    <a16:rowId xmlns:a16="http://schemas.microsoft.com/office/drawing/2014/main" val="10000"/>
                  </a:ext>
                </a:extLst>
              </a:tr>
              <a:tr h="521875">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D9EAD3"/>
                    </a:solidFill>
                  </a:tcPr>
                </a:tc>
                <a:tc>
                  <a:txBody>
                    <a:bodyPr/>
                    <a:lstStyle/>
                    <a:p>
                      <a:pPr marL="0" marR="0" lvl="0" indent="0" algn="l" rtl="0">
                        <a:spcBef>
                          <a:spcPts val="0"/>
                        </a:spcBef>
                        <a:spcAft>
                          <a:spcPts val="0"/>
                        </a:spcAft>
                        <a:buNone/>
                      </a:pPr>
                      <a:r>
                        <a:rPr lang="en-GB" sz="2000" dirty="0"/>
                        <a:t>Male</a:t>
                      </a:r>
                      <a:endParaRPr sz="2000" dirty="0"/>
                    </a:p>
                  </a:txBody>
                  <a:tcPr marL="91450" marR="91450" marT="45725" marB="45725">
                    <a:solidFill>
                      <a:srgbClr val="FFF2CC"/>
                    </a:solidFill>
                  </a:tcPr>
                </a:tc>
                <a:extLst>
                  <a:ext uri="{0D108BD9-81ED-4DB2-BD59-A6C34878D82A}">
                    <a16:rowId xmlns:a16="http://schemas.microsoft.com/office/drawing/2014/main" val="10001"/>
                  </a:ext>
                </a:extLst>
              </a:tr>
              <a:tr h="521875">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D9EAD3"/>
                    </a:solidFill>
                  </a:tcPr>
                </a:tc>
                <a:tc>
                  <a:txBody>
                    <a:bodyPr/>
                    <a:lstStyle/>
                    <a:p>
                      <a:pPr marL="0" marR="0" lvl="0" indent="0" algn="l" rtl="0">
                        <a:spcBef>
                          <a:spcPts val="0"/>
                        </a:spcBef>
                        <a:spcAft>
                          <a:spcPts val="0"/>
                        </a:spcAft>
                        <a:buNone/>
                      </a:pPr>
                      <a:r>
                        <a:rPr lang="en-GB" sz="2000" dirty="0"/>
                        <a:t>Female</a:t>
                      </a:r>
                      <a:endParaRPr sz="2000" dirty="0"/>
                    </a:p>
                  </a:txBody>
                  <a:tcPr marL="91450" marR="91450" marT="45725" marB="45725">
                    <a:solidFill>
                      <a:srgbClr val="FFF2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8b300fe5a5_0_126"/>
          <p:cNvSpPr txBox="1">
            <a:spLocks noGrp="1"/>
          </p:cNvSpPr>
          <p:nvPr>
            <p:ph type="title"/>
          </p:nvPr>
        </p:nvSpPr>
        <p:spPr>
          <a:xfrm>
            <a:off x="235150" y="372202"/>
            <a:ext cx="11510536" cy="690600"/>
          </a:xfrm>
          <a:prstGeom prst="rect">
            <a:avLst/>
          </a:prstGeom>
          <a:noFill/>
          <a:ln>
            <a:noFill/>
          </a:ln>
        </p:spPr>
        <p:txBody>
          <a:bodyPr spcFirstLastPara="1" wrap="square" lIns="0" tIns="13325" rIns="0" bIns="0" anchor="ctr" anchorCtr="0">
            <a:noAutofit/>
          </a:bodyPr>
          <a:lstStyle/>
          <a:p>
            <a:pPr marL="12700" lvl="0" indent="0" algn="l" rtl="0">
              <a:lnSpc>
                <a:spcPct val="100000"/>
              </a:lnSpc>
              <a:spcBef>
                <a:spcPts val="0"/>
              </a:spcBef>
              <a:spcAft>
                <a:spcPts val="0"/>
              </a:spcAft>
              <a:buClr>
                <a:schemeClr val="dk1"/>
              </a:buClr>
              <a:buSzPts val="4400"/>
              <a:buFont typeface="Arial"/>
              <a:buNone/>
            </a:pPr>
            <a:r>
              <a:rPr lang="en-GB" sz="4800" dirty="0"/>
              <a:t>Anti </a:t>
            </a:r>
            <a:r>
              <a:rPr lang="en-GB" sz="4800" dirty="0">
                <a:latin typeface="Arial"/>
                <a:ea typeface="Arial"/>
                <a:cs typeface="Arial"/>
                <a:sym typeface="Arial"/>
              </a:rPr>
              <a:t>Join – rows from 1</a:t>
            </a:r>
            <a:r>
              <a:rPr lang="en-GB" sz="4800" baseline="30000" dirty="0">
                <a:latin typeface="Arial"/>
                <a:ea typeface="Arial"/>
                <a:cs typeface="Arial"/>
                <a:sym typeface="Arial"/>
              </a:rPr>
              <a:t>st</a:t>
            </a:r>
            <a:r>
              <a:rPr lang="en-GB" sz="4800" dirty="0">
                <a:latin typeface="Arial"/>
                <a:ea typeface="Arial"/>
                <a:cs typeface="Arial"/>
                <a:sym typeface="Arial"/>
              </a:rPr>
              <a:t> if NO match 2</a:t>
            </a:r>
            <a:r>
              <a:rPr lang="en-GB" sz="4800" baseline="30000" dirty="0">
                <a:latin typeface="Arial"/>
                <a:ea typeface="Arial"/>
                <a:cs typeface="Arial"/>
                <a:sym typeface="Arial"/>
              </a:rPr>
              <a:t>nd</a:t>
            </a:r>
            <a:r>
              <a:rPr lang="en-GB" sz="4800" dirty="0">
                <a:latin typeface="Arial"/>
                <a:ea typeface="Arial"/>
                <a:cs typeface="Arial"/>
                <a:sym typeface="Arial"/>
              </a:rPr>
              <a:t> </a:t>
            </a:r>
            <a:endParaRPr sz="4800" dirty="0"/>
          </a:p>
        </p:txBody>
      </p:sp>
      <p:sp>
        <p:nvSpPr>
          <p:cNvPr id="320" name="Google Shape;320;g8b300fe5a5_0_126"/>
          <p:cNvSpPr txBox="1"/>
          <p:nvPr/>
        </p:nvSpPr>
        <p:spPr>
          <a:xfrm>
            <a:off x="1800000" y="1116000"/>
            <a:ext cx="7045164" cy="330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GB" sz="2800" dirty="0" err="1">
                <a:solidFill>
                  <a:schemeClr val="dk1"/>
                </a:solidFill>
              </a:rPr>
              <a:t>anti</a:t>
            </a:r>
            <a:r>
              <a:rPr lang="en-GB" sz="2800" dirty="0" err="1">
                <a:solidFill>
                  <a:schemeClr val="dk1"/>
                </a:solidFill>
                <a:latin typeface="Arial"/>
                <a:ea typeface="Arial"/>
                <a:cs typeface="Arial"/>
                <a:sym typeface="Arial"/>
              </a:rPr>
              <a:t>_join</a:t>
            </a:r>
            <a:r>
              <a:rPr lang="en-GB" sz="2800" dirty="0">
                <a:solidFill>
                  <a:schemeClr val="dk1"/>
                </a:solidFill>
                <a:latin typeface="Arial"/>
                <a:ea typeface="Arial"/>
                <a:cs typeface="Arial"/>
                <a:sym typeface="Arial"/>
              </a:rPr>
              <a:t>(</a:t>
            </a:r>
            <a:r>
              <a:rPr lang="en-GB" sz="2800" dirty="0">
                <a:solidFill>
                  <a:srgbClr val="F1C232"/>
                </a:solidFill>
              </a:rPr>
              <a:t>Gender</a:t>
            </a:r>
            <a:r>
              <a:rPr lang="en-GB" sz="2800" dirty="0">
                <a:solidFill>
                  <a:schemeClr val="dk1"/>
                </a:solidFill>
                <a:latin typeface="Arial"/>
                <a:ea typeface="Arial"/>
                <a:cs typeface="Arial"/>
                <a:sym typeface="Arial"/>
              </a:rPr>
              <a:t>, </a:t>
            </a:r>
            <a:r>
              <a:rPr lang="en-GB" sz="2800" dirty="0">
                <a:solidFill>
                  <a:srgbClr val="3C78D8"/>
                </a:solidFill>
              </a:rPr>
              <a:t>Universe</a:t>
            </a:r>
            <a:r>
              <a:rPr lang="en-GB" sz="2800" dirty="0">
                <a:solidFill>
                  <a:schemeClr val="dk1"/>
                </a:solidFill>
                <a:latin typeface="Arial"/>
                <a:ea typeface="Arial"/>
                <a:cs typeface="Arial"/>
                <a:sym typeface="Arial"/>
              </a:rPr>
              <a:t>, by=</a:t>
            </a:r>
            <a:r>
              <a:rPr lang="en-GB" sz="2800" dirty="0">
                <a:solidFill>
                  <a:srgbClr val="38761D"/>
                </a:solidFill>
                <a:latin typeface="Arial"/>
                <a:ea typeface="Arial"/>
                <a:cs typeface="Arial"/>
                <a:sym typeface="Arial"/>
              </a:rPr>
              <a:t>‘Name’</a:t>
            </a:r>
            <a:r>
              <a:rPr lang="en-GB" sz="2800" dirty="0">
                <a:solidFill>
                  <a:schemeClr val="dk1"/>
                </a:solidFill>
                <a:latin typeface="Arial"/>
                <a:ea typeface="Arial"/>
                <a:cs typeface="Arial"/>
                <a:sym typeface="Arial"/>
              </a:rPr>
              <a:t>)</a:t>
            </a:r>
            <a:endParaRPr sz="2800" dirty="0"/>
          </a:p>
        </p:txBody>
      </p:sp>
      <p:graphicFrame>
        <p:nvGraphicFramePr>
          <p:cNvPr id="321" name="Google Shape;321;g8b300fe5a5_0_126">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724848507"/>
              </p:ext>
            </p:extLst>
          </p:nvPr>
        </p:nvGraphicFramePr>
        <p:xfrm>
          <a:off x="1567222" y="1800000"/>
          <a:ext cx="2733650" cy="1981250"/>
        </p:xfrm>
        <a:graphic>
          <a:graphicData uri="http://schemas.openxmlformats.org/drawingml/2006/table">
            <a:tbl>
              <a:tblPr firstRow="1" bandRow="1">
                <a:noFill/>
                <a:tableStyleId>{F1F18274-C4EE-41D9-A325-961ADA7DF203}</a:tableStyleId>
              </a:tblPr>
              <a:tblGrid>
                <a:gridCol w="1659525">
                  <a:extLst>
                    <a:ext uri="{9D8B030D-6E8A-4147-A177-3AD203B41FA5}">
                      <a16:colId xmlns:a16="http://schemas.microsoft.com/office/drawing/2014/main" val="20000"/>
                    </a:ext>
                  </a:extLst>
                </a:gridCol>
                <a:gridCol w="1074125">
                  <a:extLst>
                    <a:ext uri="{9D8B030D-6E8A-4147-A177-3AD203B41FA5}">
                      <a16:colId xmlns:a16="http://schemas.microsoft.com/office/drawing/2014/main" val="20001"/>
                    </a:ext>
                  </a:extLst>
                </a:gridCol>
              </a:tblGrid>
              <a:tr h="154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FFF2CC"/>
                    </a:solidFill>
                  </a:tcPr>
                </a:tc>
                <a:tc>
                  <a:txBody>
                    <a:bodyPr/>
                    <a:lstStyle/>
                    <a:p>
                      <a:pPr marL="0" marR="0" lvl="0" indent="0" algn="l" rtl="0">
                        <a:spcBef>
                          <a:spcPts val="0"/>
                        </a:spcBef>
                        <a:spcAft>
                          <a:spcPts val="0"/>
                        </a:spcAft>
                        <a:buNone/>
                      </a:pPr>
                      <a:r>
                        <a:rPr lang="en-GB" sz="2000">
                          <a:solidFill>
                            <a:schemeClr val="dk1"/>
                          </a:solidFill>
                        </a:rPr>
                        <a:t>Gender</a:t>
                      </a:r>
                      <a:endParaRPr/>
                    </a:p>
                  </a:txBody>
                  <a:tcPr marL="91450" marR="91450" marT="45725" marB="45725">
                    <a:solidFill>
                      <a:srgbClr val="FFF2CC"/>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000"/>
                        <a:t>Ant-Man</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000" dirty="0"/>
                        <a:t>Elektra</a:t>
                      </a:r>
                      <a:endParaRPr sz="2000" dirty="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Female</a:t>
                      </a:r>
                      <a:endParaRPr/>
                    </a:p>
                  </a:txBody>
                  <a:tcPr marL="91450" marR="91450" marT="45725" marB="45725">
                    <a:solidFill>
                      <a:srgbClr val="FFF2CC"/>
                    </a:solidFill>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a:t>Male</a:t>
                      </a:r>
                      <a:endParaRPr/>
                    </a:p>
                  </a:txBody>
                  <a:tcPr marL="91450" marR="91450" marT="45725" marB="45725">
                    <a:solidFill>
                      <a:srgbClr val="FFF2CC"/>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FFF2CC"/>
                    </a:solidFill>
                  </a:tcPr>
                </a:tc>
                <a:tc>
                  <a:txBody>
                    <a:bodyPr/>
                    <a:lstStyle/>
                    <a:p>
                      <a:pPr marL="0" marR="0" lvl="0" indent="0" algn="l" rtl="0">
                        <a:spcBef>
                          <a:spcPts val="0"/>
                        </a:spcBef>
                        <a:spcAft>
                          <a:spcPts val="0"/>
                        </a:spcAft>
                        <a:buNone/>
                      </a:pPr>
                      <a:r>
                        <a:rPr lang="en-GB" sz="2000" dirty="0"/>
                        <a:t>Female</a:t>
                      </a:r>
                      <a:endParaRPr dirty="0"/>
                    </a:p>
                  </a:txBody>
                  <a:tcPr marL="91450" marR="91450" marT="45725" marB="45725">
                    <a:solidFill>
                      <a:srgbClr val="FFF2CC"/>
                    </a:solidFill>
                  </a:tcPr>
                </a:tc>
                <a:extLst>
                  <a:ext uri="{0D108BD9-81ED-4DB2-BD59-A6C34878D82A}">
                    <a16:rowId xmlns:a16="http://schemas.microsoft.com/office/drawing/2014/main" val="10004"/>
                  </a:ext>
                </a:extLst>
              </a:tr>
            </a:tbl>
          </a:graphicData>
        </a:graphic>
      </p:graphicFrame>
      <p:graphicFrame>
        <p:nvGraphicFramePr>
          <p:cNvPr id="322" name="Google Shape;322;g8b300fe5a5_0_126">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530755708"/>
              </p:ext>
            </p:extLst>
          </p:nvPr>
        </p:nvGraphicFramePr>
        <p:xfrm>
          <a:off x="6545301" y="1800000"/>
          <a:ext cx="4180425" cy="2029550"/>
        </p:xfrm>
        <a:graphic>
          <a:graphicData uri="http://schemas.openxmlformats.org/drawingml/2006/table">
            <a:tbl>
              <a:tblPr firstRow="1" bandRow="1">
                <a:noFill/>
                <a:tableStyleId>{F1F18274-C4EE-41D9-A325-961ADA7DF203}</a:tableStyleId>
              </a:tblPr>
              <a:tblGrid>
                <a:gridCol w="1787000">
                  <a:extLst>
                    <a:ext uri="{9D8B030D-6E8A-4147-A177-3AD203B41FA5}">
                      <a16:colId xmlns:a16="http://schemas.microsoft.com/office/drawing/2014/main" val="20000"/>
                    </a:ext>
                  </a:extLst>
                </a:gridCol>
                <a:gridCol w="2393425">
                  <a:extLst>
                    <a:ext uri="{9D8B030D-6E8A-4147-A177-3AD203B41FA5}">
                      <a16:colId xmlns:a16="http://schemas.microsoft.com/office/drawing/2014/main" val="20001"/>
                    </a:ext>
                  </a:extLst>
                </a:gridCol>
              </a:tblGrid>
              <a:tr h="335825">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a:solidFill>
                            <a:schemeClr val="dk1"/>
                          </a:solidFill>
                        </a:rPr>
                        <a:t>Universe</a:t>
                      </a:r>
                      <a:endParaRPr sz="2000">
                        <a:solidFill>
                          <a:schemeClr val="dk1"/>
                        </a:solidFill>
                      </a:endParaRPr>
                    </a:p>
                  </a:txBody>
                  <a:tcPr marL="91450" marR="91450" marT="45725" marB="45725">
                    <a:solidFill>
                      <a:srgbClr val="C9DAF8"/>
                    </a:solidFill>
                  </a:tcPr>
                </a:tc>
                <a:extLst>
                  <a:ext uri="{0D108BD9-81ED-4DB2-BD59-A6C34878D82A}">
                    <a16:rowId xmlns:a16="http://schemas.microsoft.com/office/drawing/2014/main" val="10000"/>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a:t>Green Arrow</a:t>
                      </a:r>
                      <a:endParaRPr sz="2000"/>
                    </a:p>
                  </a:txBody>
                  <a:tcPr marL="91450" marR="91450" marT="45725" marB="45725">
                    <a:solidFill>
                      <a:srgbClr val="C9DAF8"/>
                    </a:solidFill>
                  </a:tcPr>
                </a:tc>
                <a:tc>
                  <a:txBody>
                    <a:bodyPr/>
                    <a:lstStyle/>
                    <a:p>
                      <a:pPr marL="0" marR="0" lvl="0" indent="0" algn="l" rtl="0">
                        <a:spcBef>
                          <a:spcPts val="0"/>
                        </a:spcBef>
                        <a:spcAft>
                          <a:spcPts val="0"/>
                        </a:spcAft>
                        <a:buNone/>
                      </a:pPr>
                      <a:r>
                        <a:rPr lang="en-GB" sz="2000"/>
                        <a:t>DC Comics</a:t>
                      </a:r>
                      <a:endParaRPr/>
                    </a:p>
                  </a:txBody>
                  <a:tcPr marL="91450" marR="91450" marT="45725" marB="45725">
                    <a:solidFill>
                      <a:srgbClr val="C9DAF8"/>
                    </a:solidFill>
                  </a:tcPr>
                </a:tc>
                <a:extLst>
                  <a:ext uri="{0D108BD9-81ED-4DB2-BD59-A6C34878D82A}">
                    <a16:rowId xmlns:a16="http://schemas.microsoft.com/office/drawing/2014/main" val="10001"/>
                  </a:ext>
                </a:extLst>
              </a:tr>
              <a:tr h="335825">
                <a:tc>
                  <a:txBody>
                    <a:bodyPr/>
                    <a:lstStyle/>
                    <a:p>
                      <a:pPr marL="0" marR="0" lvl="0" indent="0" algn="l" rtl="0">
                        <a:lnSpc>
                          <a:spcPct val="100000"/>
                        </a:lnSpc>
                        <a:spcBef>
                          <a:spcPts val="0"/>
                        </a:spcBef>
                        <a:spcAft>
                          <a:spcPts val="0"/>
                        </a:spcAft>
                        <a:buClr>
                          <a:schemeClr val="dk1"/>
                        </a:buClr>
                        <a:buSzPts val="2000"/>
                        <a:buFont typeface="Arial"/>
                        <a:buNone/>
                      </a:pPr>
                      <a:r>
                        <a:rPr lang="en-GB" sz="2000"/>
                        <a:t>Zatanna</a:t>
                      </a:r>
                      <a:endParaRPr sz="2000"/>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DC Comics</a:t>
                      </a:r>
                      <a:endParaRPr dirty="0"/>
                    </a:p>
                  </a:txBody>
                  <a:tcPr marL="91450" marR="91450" marT="45725" marB="45725">
                    <a:solidFill>
                      <a:srgbClr val="C9DAF8"/>
                    </a:solidFill>
                  </a:tcPr>
                </a:tc>
                <a:extLst>
                  <a:ext uri="{0D108BD9-81ED-4DB2-BD59-A6C34878D82A}">
                    <a16:rowId xmlns:a16="http://schemas.microsoft.com/office/drawing/2014/main" val="10002"/>
                  </a:ext>
                </a:extLst>
              </a:tr>
              <a:tr h="433125">
                <a:tc>
                  <a:txBody>
                    <a:bodyPr/>
                    <a:lstStyle/>
                    <a:p>
                      <a:pPr marL="0" marR="0" lvl="0" indent="0" algn="l" rtl="0">
                        <a:spcBef>
                          <a:spcPts val="0"/>
                        </a:spcBef>
                        <a:spcAft>
                          <a:spcPts val="0"/>
                        </a:spcAft>
                        <a:buNone/>
                      </a:pPr>
                      <a:r>
                        <a:rPr lang="en-GB" sz="2000"/>
                        <a:t>Hellboy</a:t>
                      </a:r>
                      <a:endParaRPr sz="2000"/>
                    </a:p>
                  </a:txBody>
                  <a:tcPr marL="91450" marR="91450" marT="45725" marB="45725">
                    <a:solidFill>
                      <a:srgbClr val="C9DAF8"/>
                    </a:solidFill>
                  </a:tcPr>
                </a:tc>
                <a:tc>
                  <a:txBody>
                    <a:bodyPr/>
                    <a:lstStyle/>
                    <a:p>
                      <a:pPr marL="0" marR="0" lvl="0" indent="0" algn="l" rtl="0">
                        <a:lnSpc>
                          <a:spcPct val="100000"/>
                        </a:lnSpc>
                        <a:spcBef>
                          <a:spcPts val="0"/>
                        </a:spcBef>
                        <a:spcAft>
                          <a:spcPts val="0"/>
                        </a:spcAft>
                        <a:buClr>
                          <a:schemeClr val="dk1"/>
                        </a:buClr>
                        <a:buSzPts val="2000"/>
                        <a:buFont typeface="Arial"/>
                        <a:buNone/>
                      </a:pPr>
                      <a:r>
                        <a:rPr lang="en-GB" sz="2000"/>
                        <a:t>Dark Horse Comics</a:t>
                      </a:r>
                      <a:endParaRPr/>
                    </a:p>
                  </a:txBody>
                  <a:tcPr marL="91450" marR="91450" marT="45725" marB="45725">
                    <a:solidFill>
                      <a:srgbClr val="C9DAF8"/>
                    </a:solidFill>
                  </a:tcPr>
                </a:tc>
                <a:extLst>
                  <a:ext uri="{0D108BD9-81ED-4DB2-BD59-A6C34878D82A}">
                    <a16:rowId xmlns:a16="http://schemas.microsoft.com/office/drawing/2014/main" val="10003"/>
                  </a:ext>
                </a:extLst>
              </a:tr>
              <a:tr h="407675">
                <a:tc>
                  <a:txBody>
                    <a:bodyPr/>
                    <a:lstStyle/>
                    <a:p>
                      <a:pPr marL="0" marR="0" lvl="0" indent="0" algn="l" rtl="0">
                        <a:spcBef>
                          <a:spcPts val="0"/>
                        </a:spcBef>
                        <a:spcAft>
                          <a:spcPts val="0"/>
                        </a:spcAft>
                        <a:buNone/>
                      </a:pPr>
                      <a:r>
                        <a:rPr lang="en-GB" sz="2000"/>
                        <a:t>Ghost</a:t>
                      </a:r>
                      <a:endParaRPr/>
                    </a:p>
                  </a:txBody>
                  <a:tcPr marL="91450" marR="91450" marT="45725" marB="45725">
                    <a:solidFill>
                      <a:srgbClr val="C9DAF8"/>
                    </a:solidFill>
                  </a:tcPr>
                </a:tc>
                <a:tc>
                  <a:txBody>
                    <a:bodyPr/>
                    <a:lstStyle/>
                    <a:p>
                      <a:pPr marL="0" marR="0" lvl="0" indent="0" algn="l" rtl="0">
                        <a:spcBef>
                          <a:spcPts val="0"/>
                        </a:spcBef>
                        <a:spcAft>
                          <a:spcPts val="0"/>
                        </a:spcAft>
                        <a:buNone/>
                      </a:pPr>
                      <a:r>
                        <a:rPr lang="en-GB" sz="2000" dirty="0"/>
                        <a:t>Dark Horse Comics</a:t>
                      </a:r>
                      <a:endParaRPr dirty="0"/>
                    </a:p>
                  </a:txBody>
                  <a:tcPr marL="91450" marR="91450" marT="45725" marB="45725">
                    <a:solidFill>
                      <a:srgbClr val="C9DAF8"/>
                    </a:solidFill>
                  </a:tcPr>
                </a:tc>
                <a:extLst>
                  <a:ext uri="{0D108BD9-81ED-4DB2-BD59-A6C34878D82A}">
                    <a16:rowId xmlns:a16="http://schemas.microsoft.com/office/drawing/2014/main" val="10004"/>
                  </a:ext>
                </a:extLst>
              </a:tr>
            </a:tbl>
          </a:graphicData>
        </a:graphic>
      </p:graphicFrame>
      <p:graphicFrame>
        <p:nvGraphicFramePr>
          <p:cNvPr id="323" name="Google Shape;323;g8b300fe5a5_0_126">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967131909"/>
              </p:ext>
            </p:extLst>
          </p:nvPr>
        </p:nvGraphicFramePr>
        <p:xfrm>
          <a:off x="3638014" y="4776659"/>
          <a:ext cx="2995275" cy="1440000"/>
        </p:xfrm>
        <a:graphic>
          <a:graphicData uri="http://schemas.openxmlformats.org/drawingml/2006/table">
            <a:tbl>
              <a:tblPr firstRow="1" bandRow="1">
                <a:noFill/>
                <a:tableStyleId>{F1F18274-C4EE-41D9-A325-961ADA7DF203}</a:tableStyleId>
              </a:tblPr>
              <a:tblGrid>
                <a:gridCol w="1718775">
                  <a:extLst>
                    <a:ext uri="{9D8B030D-6E8A-4147-A177-3AD203B41FA5}">
                      <a16:colId xmlns:a16="http://schemas.microsoft.com/office/drawing/2014/main" val="20000"/>
                    </a:ext>
                  </a:extLst>
                </a:gridCol>
                <a:gridCol w="1276500">
                  <a:extLst>
                    <a:ext uri="{9D8B030D-6E8A-4147-A177-3AD203B41FA5}">
                      <a16:colId xmlns:a16="http://schemas.microsoft.com/office/drawing/2014/main" val="20001"/>
                    </a:ext>
                  </a:extLst>
                </a:gridCol>
              </a:tblGrid>
              <a:tr h="295350">
                <a:tc>
                  <a:txBody>
                    <a:bodyPr/>
                    <a:lstStyle/>
                    <a:p>
                      <a:pPr marL="0" marR="0" lvl="0" indent="0" algn="l" rtl="0">
                        <a:spcBef>
                          <a:spcPts val="0"/>
                        </a:spcBef>
                        <a:spcAft>
                          <a:spcPts val="0"/>
                        </a:spcAft>
                        <a:buNone/>
                      </a:pPr>
                      <a:r>
                        <a:rPr lang="en-GB" sz="2000">
                          <a:solidFill>
                            <a:schemeClr val="dk1"/>
                          </a:solidFill>
                        </a:rPr>
                        <a:t>Name</a:t>
                      </a:r>
                      <a:endParaRPr sz="2000">
                        <a:solidFill>
                          <a:schemeClr val="dk1"/>
                        </a:solidFill>
                      </a:endParaRPr>
                    </a:p>
                  </a:txBody>
                  <a:tcPr marL="91450" marR="91450" marT="45725" marB="45725">
                    <a:solidFill>
                      <a:srgbClr val="D9EAD3"/>
                    </a:solidFill>
                  </a:tcPr>
                </a:tc>
                <a:tc>
                  <a:txBody>
                    <a:bodyPr/>
                    <a:lstStyle/>
                    <a:p>
                      <a:pPr marL="0" marR="0" lvl="0" indent="0" algn="l" rtl="0">
                        <a:spcBef>
                          <a:spcPts val="0"/>
                        </a:spcBef>
                        <a:spcAft>
                          <a:spcPts val="0"/>
                        </a:spcAft>
                        <a:buNone/>
                      </a:pPr>
                      <a:r>
                        <a:rPr lang="en-GB" sz="2000">
                          <a:solidFill>
                            <a:schemeClr val="dk1"/>
                          </a:solidFill>
                        </a:rPr>
                        <a:t>Gender</a:t>
                      </a:r>
                      <a:endParaRPr sz="2000">
                        <a:solidFill>
                          <a:schemeClr val="dk1"/>
                        </a:solidFill>
                      </a:endParaRPr>
                    </a:p>
                  </a:txBody>
                  <a:tcPr marL="91450" marR="91450" marT="45725" marB="45725">
                    <a:solidFill>
                      <a:srgbClr val="FFF2CC"/>
                    </a:solidFill>
                  </a:tcPr>
                </a:tc>
                <a:extLst>
                  <a:ext uri="{0D108BD9-81ED-4DB2-BD59-A6C34878D82A}">
                    <a16:rowId xmlns:a16="http://schemas.microsoft.com/office/drawing/2014/main" val="10000"/>
                  </a:ext>
                </a:extLst>
              </a:tr>
              <a:tr h="521875">
                <a:tc>
                  <a:txBody>
                    <a:bodyPr/>
                    <a:lstStyle/>
                    <a:p>
                      <a:pPr marL="0" marR="0" lvl="0" indent="0" algn="l" rtl="0">
                        <a:lnSpc>
                          <a:spcPct val="100000"/>
                        </a:lnSpc>
                        <a:spcBef>
                          <a:spcPts val="0"/>
                        </a:spcBef>
                        <a:spcAft>
                          <a:spcPts val="0"/>
                        </a:spcAft>
                        <a:buClr>
                          <a:schemeClr val="dk1"/>
                        </a:buClr>
                        <a:buSzPts val="2000"/>
                        <a:buFont typeface="Arial"/>
                        <a:buNone/>
                      </a:pPr>
                      <a:r>
                        <a:rPr lang="en-GB" sz="2000"/>
                        <a:t>Ant-Man</a:t>
                      </a:r>
                      <a:endParaRPr sz="2000"/>
                    </a:p>
                  </a:txBody>
                  <a:tcPr marL="91450" marR="91450" marT="45725" marB="45725">
                    <a:solidFill>
                      <a:srgbClr val="D9EAD3"/>
                    </a:solidFill>
                  </a:tcPr>
                </a:tc>
                <a:tc>
                  <a:txBody>
                    <a:bodyPr/>
                    <a:lstStyle/>
                    <a:p>
                      <a:pPr marL="0" marR="0" lvl="0" indent="0" algn="l" rtl="0">
                        <a:spcBef>
                          <a:spcPts val="0"/>
                        </a:spcBef>
                        <a:spcAft>
                          <a:spcPts val="0"/>
                        </a:spcAft>
                        <a:buNone/>
                      </a:pPr>
                      <a:r>
                        <a:rPr lang="en-GB" sz="2000"/>
                        <a:t>Male</a:t>
                      </a:r>
                      <a:endParaRPr sz="2000"/>
                    </a:p>
                  </a:txBody>
                  <a:tcPr marL="91450" marR="91450" marT="45725" marB="45725">
                    <a:solidFill>
                      <a:srgbClr val="FFF2CC"/>
                    </a:solidFill>
                  </a:tcPr>
                </a:tc>
                <a:extLst>
                  <a:ext uri="{0D108BD9-81ED-4DB2-BD59-A6C34878D82A}">
                    <a16:rowId xmlns:a16="http://schemas.microsoft.com/office/drawing/2014/main" val="10001"/>
                  </a:ext>
                </a:extLst>
              </a:tr>
              <a:tr h="521875">
                <a:tc>
                  <a:txBody>
                    <a:bodyPr/>
                    <a:lstStyle/>
                    <a:p>
                      <a:pPr marL="0" marR="0" lvl="0" indent="0" algn="l" rtl="0">
                        <a:lnSpc>
                          <a:spcPct val="100000"/>
                        </a:lnSpc>
                        <a:spcBef>
                          <a:spcPts val="0"/>
                        </a:spcBef>
                        <a:spcAft>
                          <a:spcPts val="0"/>
                        </a:spcAft>
                        <a:buClr>
                          <a:schemeClr val="dk1"/>
                        </a:buClr>
                        <a:buSzPts val="2000"/>
                        <a:buFont typeface="Arial"/>
                        <a:buNone/>
                      </a:pPr>
                      <a:r>
                        <a:rPr lang="en-GB" sz="2000"/>
                        <a:t>Elektra</a:t>
                      </a:r>
                      <a:endParaRPr sz="2000"/>
                    </a:p>
                  </a:txBody>
                  <a:tcPr marL="91450" marR="91450" marT="45725" marB="45725">
                    <a:solidFill>
                      <a:srgbClr val="D9EAD3"/>
                    </a:solidFill>
                  </a:tcPr>
                </a:tc>
                <a:tc>
                  <a:txBody>
                    <a:bodyPr/>
                    <a:lstStyle/>
                    <a:p>
                      <a:pPr marL="0" marR="0" lvl="0" indent="0" algn="l" rtl="0">
                        <a:spcBef>
                          <a:spcPts val="0"/>
                        </a:spcBef>
                        <a:spcAft>
                          <a:spcPts val="0"/>
                        </a:spcAft>
                        <a:buNone/>
                      </a:pPr>
                      <a:r>
                        <a:rPr lang="en-GB" sz="2000" dirty="0"/>
                        <a:t>Female</a:t>
                      </a:r>
                      <a:endParaRPr sz="2000" dirty="0"/>
                    </a:p>
                  </a:txBody>
                  <a:tcPr marL="91450" marR="91450" marT="45725" marB="45725">
                    <a:solidFill>
                      <a:srgbClr val="FFF2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235150" y="341441"/>
            <a:ext cx="10656300"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Exercises: Merging data sets</a:t>
            </a:r>
            <a:endParaRPr sz="4800" dirty="0"/>
          </a:p>
        </p:txBody>
      </p:sp>
      <p:sp>
        <p:nvSpPr>
          <p:cNvPr id="329" name="Google Shape;329;p32"/>
          <p:cNvSpPr txBox="1"/>
          <p:nvPr/>
        </p:nvSpPr>
        <p:spPr>
          <a:xfrm>
            <a:off x="235149" y="1468134"/>
            <a:ext cx="11026775" cy="4357593"/>
          </a:xfrm>
          <a:prstGeom prst="rect">
            <a:avLst/>
          </a:prstGeom>
          <a:noFill/>
          <a:ln>
            <a:noFill/>
          </a:ln>
        </p:spPr>
        <p:txBody>
          <a:bodyPr spcFirstLastPara="1" wrap="square" lIns="0" tIns="48250" rIns="0" bIns="0" anchor="t" anchorCtr="0">
            <a:spAutoFit/>
          </a:bodyPr>
          <a:lstStyle/>
          <a:p>
            <a:pPr marL="0" lvl="0" indent="0" algn="l" rtl="0">
              <a:spcBef>
                <a:spcPts val="0"/>
              </a:spcBef>
              <a:spcAft>
                <a:spcPts val="0"/>
              </a:spcAft>
              <a:buNone/>
            </a:pPr>
            <a:r>
              <a:rPr lang="en-GB" sz="2800" dirty="0"/>
              <a:t>Continuing in the Day_1_Tidyverse_Worksheet.Rmd file, work through the next group of exercises on merging data sets. </a:t>
            </a:r>
          </a:p>
          <a:p>
            <a:pPr marL="0" lvl="0" indent="0" algn="l" rtl="0">
              <a:spcBef>
                <a:spcPts val="0"/>
              </a:spcBef>
              <a:spcAft>
                <a:spcPts val="0"/>
              </a:spcAft>
              <a:buNone/>
            </a:pPr>
            <a:endParaRPr lang="en-GB" sz="2800" dirty="0"/>
          </a:p>
          <a:p>
            <a:pPr marL="0" lvl="0" indent="0" algn="l" rtl="0">
              <a:spcBef>
                <a:spcPts val="0"/>
              </a:spcBef>
              <a:spcAft>
                <a:spcPts val="0"/>
              </a:spcAft>
              <a:buNone/>
            </a:pPr>
            <a:endParaRPr lang="en-GB" sz="2800" dirty="0"/>
          </a:p>
          <a:p>
            <a:pPr marL="0" lvl="0" indent="0" algn="l" rtl="0">
              <a:spcBef>
                <a:spcPts val="0"/>
              </a:spcBef>
              <a:spcAft>
                <a:spcPts val="0"/>
              </a:spcAft>
              <a:buNone/>
            </a:pPr>
            <a:r>
              <a:rPr lang="en-GB" sz="2800" dirty="0"/>
              <a:t>Stop when you get to the</a:t>
            </a:r>
          </a:p>
          <a:p>
            <a:pPr marL="0" lvl="0" indent="0" algn="l" rtl="0">
              <a:spcBef>
                <a:spcPts val="0"/>
              </a:spcBef>
              <a:spcAft>
                <a:spcPts val="0"/>
              </a:spcAft>
              <a:buNone/>
            </a:pPr>
            <a:r>
              <a:rPr lang="en-GB" sz="2800" dirty="0"/>
              <a:t>--~--~--~--~--~--~--~--~--~--~--~--~--~--~--~--~--~--~--~--~--</a:t>
            </a:r>
          </a:p>
          <a:p>
            <a:pPr marL="0" lvl="0" indent="0" algn="l" rtl="0">
              <a:spcBef>
                <a:spcPts val="0"/>
              </a:spcBef>
              <a:spcAft>
                <a:spcPts val="0"/>
              </a:spcAft>
              <a:buNone/>
            </a:pPr>
            <a:r>
              <a:rPr lang="en-GB" sz="2800" dirty="0"/>
              <a:t># Ggplot2 Exercises</a:t>
            </a:r>
          </a:p>
          <a:p>
            <a:pPr marL="0" marR="0" lvl="0" indent="0" algn="l" rtl="0">
              <a:lnSpc>
                <a:spcPct val="100000"/>
              </a:lnSpc>
              <a:spcBef>
                <a:spcPts val="5"/>
              </a:spcBef>
              <a:spcAft>
                <a:spcPts val="0"/>
              </a:spcAft>
              <a:buNone/>
            </a:pPr>
            <a:endParaRPr lang="en-GB" sz="2800" dirty="0">
              <a:solidFill>
                <a:schemeClr val="dk1"/>
              </a:solidFill>
            </a:endParaRPr>
          </a:p>
          <a:p>
            <a:pPr>
              <a:spcBef>
                <a:spcPts val="5"/>
              </a:spcBef>
            </a:pPr>
            <a:r>
              <a:rPr lang="en-GB" sz="2800" dirty="0"/>
              <a:t>As before, there is an answer sheet in a separate .</a:t>
            </a:r>
            <a:r>
              <a:rPr lang="en-GB" sz="2800" dirty="0" err="1"/>
              <a:t>Rmd</a:t>
            </a:r>
            <a:r>
              <a:rPr lang="en-GB" sz="2800" dirty="0"/>
              <a:t> file.</a:t>
            </a:r>
          </a:p>
          <a:p>
            <a:pPr marL="0" marR="0" lvl="0" indent="0" algn="l" rtl="0">
              <a:lnSpc>
                <a:spcPct val="100000"/>
              </a:lnSpc>
              <a:spcBef>
                <a:spcPts val="5"/>
              </a:spcBef>
              <a:spcAft>
                <a:spcPts val="0"/>
              </a:spcAft>
              <a:buNone/>
            </a:pPr>
            <a:endParaRPr lang="en-GB"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235150" y="341441"/>
            <a:ext cx="9767100"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Pipe the data to </a:t>
            </a:r>
            <a:r>
              <a:rPr lang="en-GB" sz="4800" dirty="0" err="1">
                <a:latin typeface="Arial"/>
                <a:ea typeface="Arial"/>
                <a:cs typeface="Arial"/>
                <a:sym typeface="Arial"/>
              </a:rPr>
              <a:t>ggplot</a:t>
            </a:r>
            <a:r>
              <a:rPr lang="en-GB" sz="4800" dirty="0">
                <a:latin typeface="Arial"/>
                <a:ea typeface="Arial"/>
                <a:cs typeface="Arial"/>
                <a:sym typeface="Arial"/>
              </a:rPr>
              <a:t> first</a:t>
            </a:r>
            <a:endParaRPr sz="4800" dirty="0"/>
          </a:p>
        </p:txBody>
      </p:sp>
      <p:sp>
        <p:nvSpPr>
          <p:cNvPr id="335" name="Google Shape;335;p33"/>
          <p:cNvSpPr txBox="1"/>
          <p:nvPr/>
        </p:nvSpPr>
        <p:spPr>
          <a:xfrm>
            <a:off x="235149" y="1429068"/>
            <a:ext cx="10927080" cy="1062727"/>
          </a:xfrm>
          <a:prstGeom prst="rect">
            <a:avLst/>
          </a:prstGeom>
          <a:noFill/>
          <a:ln>
            <a:noFill/>
          </a:ln>
        </p:spPr>
        <p:txBody>
          <a:bodyPr spcFirstLastPara="1" wrap="square" lIns="0" tIns="53975" rIns="0" bIns="0" anchor="t" anchorCtr="0">
            <a:spAutoFit/>
          </a:bodyPr>
          <a:lstStyle/>
          <a:p>
            <a:pPr marL="469900" marR="0" lvl="1" algn="l" rtl="0">
              <a:lnSpc>
                <a:spcPct val="117083"/>
              </a:lnSpc>
              <a:spcBef>
                <a:spcPts val="0"/>
              </a:spcBef>
              <a:spcAft>
                <a:spcPts val="0"/>
              </a:spcAft>
              <a:buClr>
                <a:schemeClr val="dk1"/>
              </a:buClr>
              <a:buSzPts val="2400"/>
            </a:pPr>
            <a:r>
              <a:rPr lang="en-GB" sz="2800" dirty="0" err="1"/>
              <a:t>Plot_name</a:t>
            </a:r>
            <a:r>
              <a:rPr lang="en-GB" sz="2800" dirty="0"/>
              <a:t> &lt;- </a:t>
            </a:r>
            <a:r>
              <a:rPr lang="en-GB" sz="2800" dirty="0" err="1"/>
              <a:t>name_of_data_set</a:t>
            </a:r>
            <a:r>
              <a:rPr lang="en-GB" sz="2800" dirty="0"/>
              <a:t> %&gt;%</a:t>
            </a:r>
          </a:p>
          <a:p>
            <a:pPr marL="469900" marR="0" lvl="1" algn="l" rtl="0">
              <a:lnSpc>
                <a:spcPct val="117083"/>
              </a:lnSpc>
              <a:spcBef>
                <a:spcPts val="0"/>
              </a:spcBef>
              <a:spcAft>
                <a:spcPts val="0"/>
              </a:spcAft>
              <a:buClr>
                <a:schemeClr val="dk1"/>
              </a:buClr>
              <a:buSzPts val="2400"/>
            </a:pPr>
            <a:r>
              <a:rPr lang="en-GB" sz="2800" dirty="0"/>
              <a:t>	</a:t>
            </a:r>
            <a:r>
              <a:rPr lang="en-GB" sz="2800" dirty="0" err="1"/>
              <a:t>ggplot</a:t>
            </a:r>
            <a:r>
              <a:rPr lang="en-GB" sz="2800" dirty="0"/>
              <a:t>(…)</a:t>
            </a:r>
            <a:endParaRPr sz="2800" dirty="0"/>
          </a:p>
        </p:txBody>
      </p:sp>
      <p:sp>
        <p:nvSpPr>
          <p:cNvPr id="336" name="Google Shape;336;p33">
            <a:extLst>
              <a:ext uri="{C183D7F6-B498-43B3-948B-1728B52AA6E4}">
                <adec:decorative xmlns:adec="http://schemas.microsoft.com/office/drawing/2017/decorative" val="1"/>
              </a:ext>
            </a:extLst>
          </p:cNvPr>
          <p:cNvSpPr/>
          <p:nvPr/>
        </p:nvSpPr>
        <p:spPr>
          <a:xfrm>
            <a:off x="9694164" y="188976"/>
            <a:ext cx="1045500" cy="1202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235150" y="341441"/>
            <a:ext cx="11260164"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Then add required aesthetic mappings…</a:t>
            </a:r>
            <a:endParaRPr sz="4800" dirty="0"/>
          </a:p>
        </p:txBody>
      </p:sp>
      <p:sp>
        <p:nvSpPr>
          <p:cNvPr id="335" name="Google Shape;335;p33"/>
          <p:cNvSpPr txBox="1"/>
          <p:nvPr/>
        </p:nvSpPr>
        <p:spPr>
          <a:xfrm>
            <a:off x="235149" y="1429068"/>
            <a:ext cx="10927080" cy="3583289"/>
          </a:xfrm>
          <a:prstGeom prst="rect">
            <a:avLst/>
          </a:prstGeom>
          <a:noFill/>
          <a:ln>
            <a:noFill/>
          </a:ln>
        </p:spPr>
        <p:txBody>
          <a:bodyPr spcFirstLastPara="1" wrap="square" lIns="0" tIns="53975" rIns="0" bIns="0" anchor="t" anchorCtr="0">
            <a:spAutoFit/>
          </a:bodyPr>
          <a:lstStyle/>
          <a:p>
            <a:pPr marL="469900" marR="0" lvl="1" algn="l" rtl="0">
              <a:lnSpc>
                <a:spcPct val="117083"/>
              </a:lnSpc>
              <a:spcBef>
                <a:spcPts val="0"/>
              </a:spcBef>
              <a:spcAft>
                <a:spcPts val="0"/>
              </a:spcAft>
              <a:buClr>
                <a:schemeClr val="dk1"/>
              </a:buClr>
              <a:buSzPts val="2400"/>
            </a:pPr>
            <a:r>
              <a:rPr lang="en-GB" sz="2800" dirty="0" err="1"/>
              <a:t>Plot_name</a:t>
            </a:r>
            <a:r>
              <a:rPr lang="en-GB" sz="2800" dirty="0"/>
              <a:t> &lt;- </a:t>
            </a:r>
            <a:r>
              <a:rPr lang="en-GB" sz="2800" dirty="0" err="1"/>
              <a:t>name_of_data_set</a:t>
            </a:r>
            <a:r>
              <a:rPr lang="en-GB" sz="2800" dirty="0"/>
              <a:t> %&gt;%</a:t>
            </a:r>
          </a:p>
          <a:p>
            <a:pPr marL="469900" marR="0" lvl="1" algn="l" rtl="0">
              <a:lnSpc>
                <a:spcPct val="117083"/>
              </a:lnSpc>
              <a:spcBef>
                <a:spcPts val="0"/>
              </a:spcBef>
              <a:spcAft>
                <a:spcPts val="0"/>
              </a:spcAft>
              <a:buClr>
                <a:schemeClr val="dk1"/>
              </a:buClr>
              <a:buSzPts val="2400"/>
            </a:pPr>
            <a:r>
              <a:rPr lang="en-GB" sz="2800" dirty="0"/>
              <a:t>	</a:t>
            </a:r>
            <a:r>
              <a:rPr lang="en-GB" sz="2800" dirty="0" err="1"/>
              <a:t>ggplot</a:t>
            </a:r>
            <a:r>
              <a:rPr lang="en-GB" sz="2800" dirty="0"/>
              <a:t>(</a:t>
            </a:r>
            <a:r>
              <a:rPr lang="en-GB" sz="2800" dirty="0" err="1"/>
              <a:t>aes</a:t>
            </a:r>
            <a:r>
              <a:rPr lang="en-GB" sz="2800" dirty="0"/>
              <a:t> = required_variable_to_plot_1)</a:t>
            </a:r>
          </a:p>
          <a:p>
            <a:pPr marL="469900" marR="0" lvl="1" algn="l" rtl="0">
              <a:lnSpc>
                <a:spcPct val="117083"/>
              </a:lnSpc>
              <a:spcBef>
                <a:spcPts val="0"/>
              </a:spcBef>
              <a:spcAft>
                <a:spcPts val="0"/>
              </a:spcAft>
              <a:buClr>
                <a:schemeClr val="dk1"/>
              </a:buClr>
              <a:buSzPts val="2400"/>
            </a:pPr>
            <a:endParaRPr lang="en-GB" sz="2800" dirty="0"/>
          </a:p>
          <a:p>
            <a:pPr marL="469900" marR="0" lvl="1" algn="l" rtl="0">
              <a:lnSpc>
                <a:spcPct val="117083"/>
              </a:lnSpc>
              <a:spcBef>
                <a:spcPts val="0"/>
              </a:spcBef>
              <a:spcAft>
                <a:spcPts val="0"/>
              </a:spcAft>
              <a:buClr>
                <a:schemeClr val="dk1"/>
              </a:buClr>
              <a:buSzPts val="2400"/>
            </a:pPr>
            <a:r>
              <a:rPr lang="en-GB" sz="2800" dirty="0" err="1"/>
              <a:t>Plot_name</a:t>
            </a:r>
            <a:r>
              <a:rPr lang="en-GB" sz="2800" dirty="0"/>
              <a:t> &lt;- </a:t>
            </a:r>
            <a:r>
              <a:rPr lang="en-GB" sz="2800" dirty="0" err="1"/>
              <a:t>name_of_data_set</a:t>
            </a:r>
            <a:r>
              <a:rPr lang="en-GB" sz="2800" dirty="0"/>
              <a:t> %&gt;%</a:t>
            </a:r>
          </a:p>
          <a:p>
            <a:pPr marL="469900" marR="0" lvl="1" algn="l" rtl="0">
              <a:lnSpc>
                <a:spcPct val="117083"/>
              </a:lnSpc>
              <a:spcBef>
                <a:spcPts val="0"/>
              </a:spcBef>
              <a:spcAft>
                <a:spcPts val="0"/>
              </a:spcAft>
              <a:buClr>
                <a:schemeClr val="dk1"/>
              </a:buClr>
              <a:buSzPts val="2400"/>
            </a:pPr>
            <a:r>
              <a:rPr lang="en-GB" sz="2800" dirty="0"/>
              <a:t>	</a:t>
            </a:r>
            <a:r>
              <a:rPr lang="en-GB" sz="2800" dirty="0" err="1"/>
              <a:t>ggplot</a:t>
            </a:r>
            <a:r>
              <a:rPr lang="en-GB" sz="2800" dirty="0"/>
              <a:t>(</a:t>
            </a:r>
            <a:r>
              <a:rPr lang="en-GB" sz="2800" dirty="0" err="1"/>
              <a:t>aes</a:t>
            </a:r>
            <a:r>
              <a:rPr lang="en-GB" sz="2800" dirty="0"/>
              <a:t> = required_variable_to_plot_1, 			        			  maybe_required_variable_to_plot_2)</a:t>
            </a:r>
          </a:p>
          <a:p>
            <a:pPr marL="469900" marR="0" lvl="1" algn="l" rtl="0">
              <a:lnSpc>
                <a:spcPct val="117083"/>
              </a:lnSpc>
              <a:spcBef>
                <a:spcPts val="0"/>
              </a:spcBef>
              <a:spcAft>
                <a:spcPts val="0"/>
              </a:spcAft>
              <a:buClr>
                <a:schemeClr val="dk1"/>
              </a:buClr>
              <a:buSzPts val="2400"/>
            </a:pPr>
            <a:endParaRPr lang="en-GB" sz="2800" dirty="0"/>
          </a:p>
        </p:txBody>
      </p:sp>
    </p:spTree>
    <p:extLst>
      <p:ext uri="{BB962C8B-B14F-4D97-AF65-F5344CB8AC3E}">
        <p14:creationId xmlns:p14="http://schemas.microsoft.com/office/powerpoint/2010/main" val="174849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235150" y="341441"/>
            <a:ext cx="11381462"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Add any optional aesthetic mappings…</a:t>
            </a:r>
            <a:endParaRPr sz="4800" dirty="0"/>
          </a:p>
        </p:txBody>
      </p:sp>
      <p:sp>
        <p:nvSpPr>
          <p:cNvPr id="335" name="Google Shape;335;p33"/>
          <p:cNvSpPr txBox="1"/>
          <p:nvPr/>
        </p:nvSpPr>
        <p:spPr>
          <a:xfrm>
            <a:off x="235149" y="1429068"/>
            <a:ext cx="10927080" cy="3583289"/>
          </a:xfrm>
          <a:prstGeom prst="rect">
            <a:avLst/>
          </a:prstGeom>
          <a:noFill/>
          <a:ln>
            <a:noFill/>
          </a:ln>
        </p:spPr>
        <p:txBody>
          <a:bodyPr spcFirstLastPara="1" wrap="square" lIns="0" tIns="53975" rIns="0" bIns="0" anchor="t" anchorCtr="0">
            <a:spAutoFit/>
          </a:bodyPr>
          <a:lstStyle/>
          <a:p>
            <a:pPr marL="469900" marR="0" lvl="1" algn="l" rtl="0">
              <a:lnSpc>
                <a:spcPct val="117083"/>
              </a:lnSpc>
              <a:spcBef>
                <a:spcPts val="0"/>
              </a:spcBef>
              <a:spcAft>
                <a:spcPts val="0"/>
              </a:spcAft>
              <a:buClr>
                <a:schemeClr val="dk1"/>
              </a:buClr>
              <a:buSzPts val="2400"/>
            </a:pPr>
            <a:r>
              <a:rPr lang="en-GB" sz="2800" dirty="0" err="1"/>
              <a:t>Plot_name</a:t>
            </a:r>
            <a:r>
              <a:rPr lang="en-GB" sz="2800" dirty="0"/>
              <a:t> &lt;- </a:t>
            </a:r>
            <a:r>
              <a:rPr lang="en-GB" sz="2800" dirty="0" err="1"/>
              <a:t>name_of_data_set</a:t>
            </a:r>
            <a:r>
              <a:rPr lang="en-GB" sz="2800" dirty="0"/>
              <a:t> %&gt;%</a:t>
            </a:r>
          </a:p>
          <a:p>
            <a:pPr marL="469900" marR="0" lvl="1" algn="l" rtl="0">
              <a:lnSpc>
                <a:spcPct val="117083"/>
              </a:lnSpc>
              <a:spcBef>
                <a:spcPts val="0"/>
              </a:spcBef>
              <a:spcAft>
                <a:spcPts val="0"/>
              </a:spcAft>
              <a:buClr>
                <a:schemeClr val="dk1"/>
              </a:buClr>
              <a:buSzPts val="2400"/>
            </a:pPr>
            <a:r>
              <a:rPr lang="en-GB" sz="2800" dirty="0"/>
              <a:t>	</a:t>
            </a:r>
            <a:r>
              <a:rPr lang="en-GB" sz="2800" dirty="0" err="1"/>
              <a:t>ggplot</a:t>
            </a:r>
            <a:r>
              <a:rPr lang="en-GB" sz="2800" dirty="0"/>
              <a:t>(</a:t>
            </a:r>
            <a:r>
              <a:rPr lang="en-GB" sz="2800" dirty="0" err="1"/>
              <a:t>aes</a:t>
            </a:r>
            <a:r>
              <a:rPr lang="en-GB" sz="2800" dirty="0"/>
              <a:t> = variable_to_plot_1, variable_to_plot_2, </a:t>
            </a:r>
          </a:p>
          <a:p>
            <a:pPr marL="469900" marR="0" lvl="1" algn="l" rtl="0">
              <a:lnSpc>
                <a:spcPct val="117083"/>
              </a:lnSpc>
              <a:spcBef>
                <a:spcPts val="0"/>
              </a:spcBef>
              <a:spcAft>
                <a:spcPts val="0"/>
              </a:spcAft>
              <a:buClr>
                <a:schemeClr val="dk1"/>
              </a:buClr>
              <a:buSzPts val="2400"/>
            </a:pPr>
            <a:r>
              <a:rPr lang="en-GB" sz="2800" dirty="0"/>
              <a:t>colour = </a:t>
            </a:r>
            <a:r>
              <a:rPr lang="en-GB" sz="2800" dirty="0" err="1"/>
              <a:t>optional_colour_choice</a:t>
            </a:r>
            <a:r>
              <a:rPr lang="en-GB" sz="2800" dirty="0"/>
              <a:t>)</a:t>
            </a:r>
          </a:p>
          <a:p>
            <a:pPr marL="469900" marR="0" lvl="1" algn="l" rtl="0">
              <a:lnSpc>
                <a:spcPct val="117083"/>
              </a:lnSpc>
              <a:spcBef>
                <a:spcPts val="0"/>
              </a:spcBef>
              <a:spcAft>
                <a:spcPts val="0"/>
              </a:spcAft>
              <a:buClr>
                <a:schemeClr val="dk1"/>
              </a:buClr>
              <a:buSzPts val="2400"/>
            </a:pPr>
            <a:endParaRPr lang="en-GB" sz="2800" dirty="0"/>
          </a:p>
          <a:p>
            <a:pPr marL="469900" marR="0" lvl="1" algn="l" rtl="0">
              <a:lnSpc>
                <a:spcPct val="117083"/>
              </a:lnSpc>
              <a:spcBef>
                <a:spcPts val="0"/>
              </a:spcBef>
              <a:spcAft>
                <a:spcPts val="0"/>
              </a:spcAft>
              <a:buClr>
                <a:schemeClr val="dk1"/>
              </a:buClr>
              <a:buSzPts val="2400"/>
            </a:pPr>
            <a:r>
              <a:rPr lang="en-GB" sz="2800" dirty="0"/>
              <a:t>fill colour, line type, line size, point shape, pointy size, scale, break points, font face, font family, font size, justification, alpha (transparency) and potentially many more</a:t>
            </a:r>
          </a:p>
        </p:txBody>
      </p:sp>
    </p:spTree>
    <p:extLst>
      <p:ext uri="{BB962C8B-B14F-4D97-AF65-F5344CB8AC3E}">
        <p14:creationId xmlns:p14="http://schemas.microsoft.com/office/powerpoint/2010/main" val="157882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235150" y="341441"/>
            <a:ext cx="9767100"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t>Add the geometries with `+`</a:t>
            </a:r>
            <a:endParaRPr sz="4800" dirty="0"/>
          </a:p>
        </p:txBody>
      </p:sp>
      <p:sp>
        <p:nvSpPr>
          <p:cNvPr id="335" name="Google Shape;335;p33"/>
          <p:cNvSpPr txBox="1"/>
          <p:nvPr/>
        </p:nvSpPr>
        <p:spPr>
          <a:xfrm>
            <a:off x="235149" y="1429068"/>
            <a:ext cx="10927080" cy="3583289"/>
          </a:xfrm>
          <a:prstGeom prst="rect">
            <a:avLst/>
          </a:prstGeom>
          <a:noFill/>
          <a:ln>
            <a:noFill/>
          </a:ln>
        </p:spPr>
        <p:txBody>
          <a:bodyPr spcFirstLastPara="1" wrap="square" lIns="0" tIns="53975" rIns="0" bIns="0" anchor="t" anchorCtr="0">
            <a:spAutoFit/>
          </a:bodyPr>
          <a:lstStyle/>
          <a:p>
            <a:pPr marL="469900" marR="0" lvl="1" algn="l" rtl="0">
              <a:lnSpc>
                <a:spcPct val="117083"/>
              </a:lnSpc>
              <a:spcBef>
                <a:spcPts val="0"/>
              </a:spcBef>
              <a:spcAft>
                <a:spcPts val="0"/>
              </a:spcAft>
              <a:buClr>
                <a:schemeClr val="dk1"/>
              </a:buClr>
              <a:buSzPts val="2400"/>
            </a:pPr>
            <a:r>
              <a:rPr lang="en-GB" sz="2800" dirty="0" err="1"/>
              <a:t>Plot_name</a:t>
            </a:r>
            <a:r>
              <a:rPr lang="en-GB" sz="2800" dirty="0"/>
              <a:t> &lt;- </a:t>
            </a:r>
            <a:r>
              <a:rPr lang="en-GB" sz="2800" dirty="0" err="1"/>
              <a:t>name_of_data_set</a:t>
            </a:r>
            <a:r>
              <a:rPr lang="en-GB" sz="2800" dirty="0"/>
              <a:t> %&gt;%</a:t>
            </a:r>
          </a:p>
          <a:p>
            <a:pPr marL="469900" marR="0" lvl="1" algn="l" rtl="0">
              <a:lnSpc>
                <a:spcPct val="117083"/>
              </a:lnSpc>
              <a:spcBef>
                <a:spcPts val="0"/>
              </a:spcBef>
              <a:spcAft>
                <a:spcPts val="0"/>
              </a:spcAft>
              <a:buClr>
                <a:schemeClr val="dk1"/>
              </a:buClr>
              <a:buSzPts val="2400"/>
            </a:pPr>
            <a:r>
              <a:rPr lang="en-GB" sz="2800" dirty="0"/>
              <a:t>	</a:t>
            </a:r>
            <a:r>
              <a:rPr lang="en-GB" sz="2800" dirty="0" err="1"/>
              <a:t>ggplot</a:t>
            </a:r>
            <a:r>
              <a:rPr lang="en-GB" sz="2800" dirty="0"/>
              <a:t>(</a:t>
            </a:r>
            <a:r>
              <a:rPr lang="en-GB" sz="2800" dirty="0" err="1"/>
              <a:t>aes</a:t>
            </a:r>
            <a:r>
              <a:rPr lang="en-GB" sz="2800" dirty="0"/>
              <a:t> = variable_to_plot_1, variable_to_plot_2, </a:t>
            </a:r>
          </a:p>
          <a:p>
            <a:pPr marL="469900" marR="0" lvl="1" algn="l" rtl="0">
              <a:lnSpc>
                <a:spcPct val="117083"/>
              </a:lnSpc>
              <a:spcBef>
                <a:spcPts val="0"/>
              </a:spcBef>
              <a:spcAft>
                <a:spcPts val="0"/>
              </a:spcAft>
              <a:buClr>
                <a:schemeClr val="dk1"/>
              </a:buClr>
              <a:buSzPts val="2400"/>
            </a:pPr>
            <a:r>
              <a:rPr lang="en-GB" sz="2800" dirty="0"/>
              <a:t>colour = </a:t>
            </a:r>
            <a:r>
              <a:rPr lang="en-GB" sz="2800" dirty="0" err="1"/>
              <a:t>optional_colour_choice</a:t>
            </a:r>
            <a:r>
              <a:rPr lang="en-GB" sz="2800" dirty="0"/>
              <a:t>) +</a:t>
            </a:r>
          </a:p>
          <a:p>
            <a:pPr marL="469900" marR="0" lvl="1" algn="l" rtl="0">
              <a:lnSpc>
                <a:spcPct val="117083"/>
              </a:lnSpc>
              <a:spcBef>
                <a:spcPts val="0"/>
              </a:spcBef>
              <a:spcAft>
                <a:spcPts val="0"/>
              </a:spcAft>
              <a:buClr>
                <a:schemeClr val="dk1"/>
              </a:buClr>
              <a:buSzPts val="2400"/>
            </a:pPr>
            <a:r>
              <a:rPr lang="en-GB" sz="2800" dirty="0"/>
              <a:t>	</a:t>
            </a:r>
            <a:r>
              <a:rPr lang="en-GB" sz="2800" dirty="0" err="1"/>
              <a:t>geom_point</a:t>
            </a:r>
            <a:r>
              <a:rPr lang="en-GB" sz="2800" dirty="0"/>
              <a:t>()</a:t>
            </a:r>
          </a:p>
          <a:p>
            <a:pPr marL="469900" marR="0" lvl="1" algn="l" rtl="0">
              <a:lnSpc>
                <a:spcPct val="117083"/>
              </a:lnSpc>
              <a:spcBef>
                <a:spcPts val="0"/>
              </a:spcBef>
              <a:spcAft>
                <a:spcPts val="0"/>
              </a:spcAft>
              <a:buClr>
                <a:schemeClr val="dk1"/>
              </a:buClr>
              <a:buSzPts val="2400"/>
            </a:pPr>
            <a:endParaRPr lang="en-GB" sz="2800" b="0" i="0" u="none" strike="noStrike" cap="none" dirty="0">
              <a:solidFill>
                <a:schemeClr val="dk1"/>
              </a:solidFill>
              <a:latin typeface="Arial"/>
              <a:ea typeface="Arial"/>
              <a:cs typeface="Arial"/>
              <a:sym typeface="Arial"/>
            </a:endParaRPr>
          </a:p>
          <a:p>
            <a:pPr marL="469900" marR="0" lvl="1" algn="l" rtl="0">
              <a:lnSpc>
                <a:spcPct val="117083"/>
              </a:lnSpc>
              <a:spcBef>
                <a:spcPts val="0"/>
              </a:spcBef>
              <a:spcAft>
                <a:spcPts val="0"/>
              </a:spcAft>
              <a:buClr>
                <a:schemeClr val="dk1"/>
              </a:buClr>
              <a:buSzPts val="2400"/>
            </a:pPr>
            <a:r>
              <a:rPr lang="en-GB" sz="2800" b="0" i="0" u="none" strike="noStrike" cap="none" dirty="0" err="1">
                <a:solidFill>
                  <a:schemeClr val="dk1"/>
                </a:solidFill>
                <a:latin typeface="Arial"/>
                <a:ea typeface="Arial"/>
                <a:cs typeface="Arial"/>
                <a:sym typeface="Arial"/>
              </a:rPr>
              <a:t>geom_hist</a:t>
            </a:r>
            <a:r>
              <a:rPr lang="en-GB" sz="2800" b="0" i="0" u="none" strike="noStrike" cap="none" dirty="0">
                <a:solidFill>
                  <a:schemeClr val="dk1"/>
                </a:solidFill>
                <a:latin typeface="Arial"/>
                <a:ea typeface="Arial"/>
                <a:cs typeface="Arial"/>
                <a:sym typeface="Arial"/>
              </a:rPr>
              <a:t>()</a:t>
            </a:r>
            <a:r>
              <a:rPr lang="en-GB" sz="2800" dirty="0"/>
              <a:t>, </a:t>
            </a:r>
            <a:r>
              <a:rPr lang="en-GB" sz="2800" b="0" i="0" u="none" strike="noStrike" cap="none" dirty="0" err="1">
                <a:solidFill>
                  <a:schemeClr val="dk1"/>
                </a:solidFill>
                <a:latin typeface="Arial"/>
                <a:ea typeface="Arial"/>
                <a:cs typeface="Arial"/>
                <a:sym typeface="Arial"/>
              </a:rPr>
              <a:t>geom_bar</a:t>
            </a:r>
            <a:r>
              <a:rPr lang="en-GB" sz="2800" b="0" i="0" u="none" strike="noStrike" cap="none" dirty="0">
                <a:solidFill>
                  <a:schemeClr val="dk1"/>
                </a:solidFill>
                <a:latin typeface="Arial"/>
                <a:ea typeface="Arial"/>
                <a:cs typeface="Arial"/>
                <a:sym typeface="Arial"/>
              </a:rPr>
              <a:t>(), </a:t>
            </a:r>
            <a:r>
              <a:rPr lang="en-GB" sz="2800" b="0" i="0" u="none" strike="noStrike" cap="none" dirty="0" err="1">
                <a:solidFill>
                  <a:schemeClr val="dk1"/>
                </a:solidFill>
                <a:latin typeface="Arial"/>
                <a:ea typeface="Arial"/>
                <a:cs typeface="Arial"/>
                <a:sym typeface="Arial"/>
              </a:rPr>
              <a:t>geom_polygon</a:t>
            </a:r>
            <a:r>
              <a:rPr lang="en-GB" sz="2800" b="0" i="0" u="none" strike="noStrike" cap="none" dirty="0">
                <a:solidFill>
                  <a:schemeClr val="dk1"/>
                </a:solidFill>
                <a:latin typeface="Arial"/>
                <a:ea typeface="Arial"/>
                <a:cs typeface="Arial"/>
                <a:sym typeface="Arial"/>
              </a:rPr>
              <a:t>(), </a:t>
            </a:r>
            <a:r>
              <a:rPr lang="en-GB" sz="2800" b="0" i="0" u="none" strike="noStrike" cap="none" dirty="0" err="1">
                <a:solidFill>
                  <a:schemeClr val="dk1"/>
                </a:solidFill>
                <a:latin typeface="Arial"/>
                <a:ea typeface="Arial"/>
                <a:cs typeface="Arial"/>
                <a:sym typeface="Arial"/>
              </a:rPr>
              <a:t>geom_line</a:t>
            </a:r>
            <a:r>
              <a:rPr lang="en-GB" sz="2800" b="0" i="0" u="none" strike="noStrike" cap="none" dirty="0">
                <a:solidFill>
                  <a:schemeClr val="dk1"/>
                </a:solidFill>
                <a:latin typeface="Arial"/>
                <a:ea typeface="Arial"/>
                <a:cs typeface="Arial"/>
                <a:sym typeface="Arial"/>
              </a:rPr>
              <a:t>(), and many more</a:t>
            </a:r>
            <a:endParaRPr sz="2800" dirty="0"/>
          </a:p>
        </p:txBody>
      </p:sp>
    </p:spTree>
    <p:extLst>
      <p:ext uri="{BB962C8B-B14F-4D97-AF65-F5344CB8AC3E}">
        <p14:creationId xmlns:p14="http://schemas.microsoft.com/office/powerpoint/2010/main" val="251736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a:t>Compare the following</a:t>
            </a:r>
            <a:endParaRPr sz="4800" dirty="0"/>
          </a:p>
        </p:txBody>
      </p:sp>
      <p:sp>
        <p:nvSpPr>
          <p:cNvPr id="57" name="Google Shape;57;p3"/>
          <p:cNvSpPr txBox="1">
            <a:spLocks noGrp="1"/>
          </p:cNvSpPr>
          <p:nvPr>
            <p:ph type="body" idx="1"/>
          </p:nvPr>
        </p:nvSpPr>
        <p:spPr>
          <a:xfrm>
            <a:off x="380300" y="1491059"/>
            <a:ext cx="10972800" cy="5141100"/>
          </a:xfrm>
          <a:prstGeom prst="rect">
            <a:avLst/>
          </a:prstGeom>
          <a:noFill/>
          <a:ln>
            <a:noFill/>
          </a:ln>
        </p:spPr>
        <p:txBody>
          <a:bodyPr spcFirstLastPara="1" wrap="square" lIns="91425" tIns="45700" rIns="91425" bIns="45700" anchor="t" anchorCtr="0">
            <a:noAutofit/>
          </a:bodyPr>
          <a:lstStyle/>
          <a:p>
            <a:pPr marL="12700" marR="215900" lvl="0" indent="0" algn="l" rtl="0">
              <a:lnSpc>
                <a:spcPct val="126250"/>
              </a:lnSpc>
              <a:spcBef>
                <a:spcPts val="470"/>
              </a:spcBef>
              <a:spcAft>
                <a:spcPts val="0"/>
              </a:spcAft>
              <a:buClr>
                <a:schemeClr val="dk1"/>
              </a:buClr>
              <a:buSzPts val="2400"/>
              <a:buNone/>
            </a:pPr>
            <a:r>
              <a:rPr lang="en-GB" sz="2800" b="1" dirty="0">
                <a:latin typeface="Arial"/>
                <a:ea typeface="Arial"/>
                <a:cs typeface="Arial"/>
                <a:sym typeface="Arial"/>
              </a:rPr>
              <a:t>Non-</a:t>
            </a:r>
            <a:r>
              <a:rPr lang="en-GB" sz="2800" b="1" dirty="0" err="1">
                <a:latin typeface="Arial"/>
                <a:ea typeface="Arial"/>
                <a:cs typeface="Arial"/>
                <a:sym typeface="Arial"/>
              </a:rPr>
              <a:t>tidyverse</a:t>
            </a:r>
            <a:r>
              <a:rPr lang="en-GB" sz="2800" b="1" dirty="0">
                <a:latin typeface="Arial"/>
                <a:ea typeface="Arial"/>
                <a:cs typeface="Arial"/>
                <a:sym typeface="Arial"/>
              </a:rPr>
              <a:t> version:</a:t>
            </a:r>
          </a:p>
          <a:p>
            <a:pPr marL="0" marR="5080" lvl="0" indent="0" algn="l" rtl="0">
              <a:lnSpc>
                <a:spcPct val="104700"/>
              </a:lnSpc>
              <a:spcBef>
                <a:spcPts val="480"/>
              </a:spcBef>
              <a:spcAft>
                <a:spcPts val="0"/>
              </a:spcAft>
              <a:buClr>
                <a:schemeClr val="dk1"/>
              </a:buClr>
              <a:buSzPts val="2400"/>
              <a:buNone/>
            </a:pPr>
            <a:r>
              <a:rPr lang="en-GB" sz="2800" dirty="0" err="1">
                <a:latin typeface="Arial"/>
                <a:ea typeface="Arial"/>
                <a:cs typeface="Arial"/>
                <a:sym typeface="Arial"/>
              </a:rPr>
              <a:t>tapply</a:t>
            </a:r>
            <a:r>
              <a:rPr lang="en-GB" sz="2800" dirty="0">
                <a:latin typeface="Arial"/>
                <a:ea typeface="Arial"/>
                <a:cs typeface="Arial"/>
                <a:sym typeface="Arial"/>
              </a:rPr>
              <a:t>(rep(1, </a:t>
            </a:r>
            <a:r>
              <a:rPr lang="en-GB" sz="2800" dirty="0" err="1">
                <a:latin typeface="Arial"/>
                <a:ea typeface="Arial"/>
                <a:cs typeface="Arial"/>
                <a:sym typeface="Arial"/>
              </a:rPr>
              <a:t>length.out</a:t>
            </a:r>
            <a:r>
              <a:rPr lang="en-GB" sz="2800" dirty="0">
                <a:latin typeface="Arial"/>
                <a:ea typeface="Arial"/>
                <a:cs typeface="Arial"/>
                <a:sym typeface="Arial"/>
              </a:rPr>
              <a:t>=</a:t>
            </a:r>
            <a:r>
              <a:rPr lang="en-GB" sz="2800" dirty="0" err="1">
                <a:latin typeface="Arial"/>
                <a:ea typeface="Arial"/>
                <a:cs typeface="Arial"/>
                <a:sym typeface="Arial"/>
              </a:rPr>
              <a:t>nrow</a:t>
            </a:r>
            <a:r>
              <a:rPr lang="en-GB" sz="2800" dirty="0">
                <a:latin typeface="Arial"/>
                <a:ea typeface="Arial"/>
                <a:cs typeface="Arial"/>
                <a:sym typeface="Arial"/>
              </a:rPr>
              <a:t>(tab2)), INDEX=list(tab2$UserID, tab2$Date, tab2$CategoryID),  FUN=sum)</a:t>
            </a:r>
            <a:endParaRPr lang="en-GB" sz="2800" dirty="0"/>
          </a:p>
          <a:p>
            <a:pPr marL="241300" marR="215900" lvl="0" indent="-76200" algn="l" rtl="0">
              <a:lnSpc>
                <a:spcPct val="126250"/>
              </a:lnSpc>
              <a:spcBef>
                <a:spcPts val="470"/>
              </a:spcBef>
              <a:spcAft>
                <a:spcPts val="0"/>
              </a:spcAft>
              <a:buClr>
                <a:schemeClr val="dk1"/>
              </a:buClr>
              <a:buSzPts val="2400"/>
              <a:buNone/>
            </a:pPr>
            <a:endParaRPr lang="en-GB" sz="2800" dirty="0">
              <a:latin typeface="Arial"/>
              <a:ea typeface="Arial"/>
              <a:cs typeface="Arial"/>
              <a:sym typeface="Arial"/>
            </a:endParaRPr>
          </a:p>
          <a:p>
            <a:pPr marL="12700" marR="215900" lvl="0" indent="0" algn="l" rtl="0">
              <a:lnSpc>
                <a:spcPct val="126250"/>
              </a:lnSpc>
              <a:spcBef>
                <a:spcPts val="470"/>
              </a:spcBef>
              <a:spcAft>
                <a:spcPts val="0"/>
              </a:spcAft>
              <a:buClr>
                <a:schemeClr val="dk1"/>
              </a:buClr>
              <a:buSzPts val="2400"/>
              <a:buNone/>
            </a:pPr>
            <a:r>
              <a:rPr lang="en-GB" sz="2800" b="1" dirty="0" err="1">
                <a:latin typeface="Arial"/>
                <a:ea typeface="Arial"/>
                <a:cs typeface="Arial"/>
                <a:sym typeface="Arial"/>
              </a:rPr>
              <a:t>Tidyverse</a:t>
            </a:r>
            <a:r>
              <a:rPr lang="en-GB" sz="2800" b="1" dirty="0">
                <a:latin typeface="Arial"/>
                <a:ea typeface="Arial"/>
                <a:cs typeface="Arial"/>
                <a:sym typeface="Arial"/>
              </a:rPr>
              <a:t> version:</a:t>
            </a:r>
          </a:p>
          <a:p>
            <a:pPr marL="12700" marR="215900" lvl="0" indent="0" algn="l" rtl="0">
              <a:lnSpc>
                <a:spcPct val="126250"/>
              </a:lnSpc>
              <a:spcBef>
                <a:spcPts val="470"/>
              </a:spcBef>
              <a:spcAft>
                <a:spcPts val="0"/>
              </a:spcAft>
              <a:buClr>
                <a:schemeClr val="dk1"/>
              </a:buClr>
              <a:buSzPts val="2400"/>
              <a:buNone/>
            </a:pPr>
            <a:r>
              <a:rPr lang="en-GB" sz="2800" dirty="0" err="1">
                <a:latin typeface="Arial"/>
                <a:ea typeface="Arial"/>
                <a:cs typeface="Arial"/>
                <a:sym typeface="Arial"/>
              </a:rPr>
              <a:t>my_data_frame</a:t>
            </a:r>
            <a:r>
              <a:rPr lang="en-GB" sz="2800" dirty="0">
                <a:latin typeface="Arial"/>
                <a:ea typeface="Arial"/>
                <a:cs typeface="Arial"/>
                <a:sym typeface="Arial"/>
              </a:rPr>
              <a:t> %&gt;% </a:t>
            </a:r>
          </a:p>
          <a:p>
            <a:pPr marL="12700" marR="215900" lvl="0" indent="0" algn="l" rtl="0">
              <a:lnSpc>
                <a:spcPct val="126250"/>
              </a:lnSpc>
              <a:spcBef>
                <a:spcPts val="470"/>
              </a:spcBef>
              <a:spcAft>
                <a:spcPts val="0"/>
              </a:spcAft>
              <a:buClr>
                <a:schemeClr val="dk1"/>
              </a:buClr>
              <a:buSzPts val="2400"/>
              <a:buNone/>
            </a:pPr>
            <a:r>
              <a:rPr lang="en-GB" sz="2800" dirty="0"/>
              <a:t>	</a:t>
            </a:r>
            <a:r>
              <a:rPr lang="en-GB" sz="2800" dirty="0" err="1">
                <a:latin typeface="Arial"/>
                <a:ea typeface="Arial"/>
                <a:cs typeface="Arial"/>
                <a:sym typeface="Arial"/>
              </a:rPr>
              <a:t>group_by</a:t>
            </a:r>
            <a:r>
              <a:rPr lang="en-GB" sz="2800" dirty="0">
                <a:latin typeface="Arial"/>
                <a:ea typeface="Arial"/>
                <a:cs typeface="Arial"/>
                <a:sym typeface="Arial"/>
              </a:rPr>
              <a:t>(</a:t>
            </a:r>
            <a:r>
              <a:rPr lang="en-GB" sz="2800" dirty="0" err="1">
                <a:latin typeface="Arial"/>
                <a:ea typeface="Arial"/>
                <a:cs typeface="Arial"/>
                <a:sym typeface="Arial"/>
              </a:rPr>
              <a:t>UserID</a:t>
            </a:r>
            <a:r>
              <a:rPr lang="en-GB" sz="2800" dirty="0">
                <a:latin typeface="Arial"/>
                <a:ea typeface="Arial"/>
                <a:cs typeface="Arial"/>
                <a:sym typeface="Arial"/>
              </a:rPr>
              <a:t>, Date, </a:t>
            </a:r>
            <a:r>
              <a:rPr lang="en-GB" sz="2800" dirty="0" err="1">
                <a:latin typeface="Arial"/>
                <a:ea typeface="Arial"/>
                <a:cs typeface="Arial"/>
                <a:sym typeface="Arial"/>
              </a:rPr>
              <a:t>CategoryID</a:t>
            </a:r>
            <a:r>
              <a:rPr lang="en-GB" sz="2800" dirty="0">
                <a:latin typeface="Arial"/>
                <a:ea typeface="Arial"/>
                <a:cs typeface="Arial"/>
                <a:sym typeface="Arial"/>
              </a:rPr>
              <a:t>) %&gt;% 	summarise(count=n())</a:t>
            </a:r>
            <a:endParaRPr sz="2800" dirty="0"/>
          </a:p>
          <a:p>
            <a:pPr marL="257175" lvl="0" indent="-28575" algn="l" rtl="0">
              <a:lnSpc>
                <a:spcPct val="100000"/>
              </a:lnSpc>
              <a:spcBef>
                <a:spcPts val="50"/>
              </a:spcBef>
              <a:spcAft>
                <a:spcPts val="0"/>
              </a:spcAft>
              <a:buClr>
                <a:schemeClr val="dk1"/>
              </a:buClr>
              <a:buSzPts val="3600"/>
              <a:buNone/>
            </a:pPr>
            <a:endParaRPr sz="2800" dirty="0">
              <a:latin typeface="Arial"/>
              <a:ea typeface="Arial"/>
              <a:cs typeface="Arial"/>
              <a:sym typeface="Arial"/>
            </a:endParaRPr>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p:txBody>
      </p:sp>
    </p:spTree>
    <p:extLst>
      <p:ext uri="{BB962C8B-B14F-4D97-AF65-F5344CB8AC3E}">
        <p14:creationId xmlns:p14="http://schemas.microsoft.com/office/powerpoint/2010/main" val="308976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5"/>
          <p:cNvSpPr txBox="1">
            <a:spLocks noGrp="1"/>
          </p:cNvSpPr>
          <p:nvPr>
            <p:ph type="title"/>
          </p:nvPr>
        </p:nvSpPr>
        <p:spPr>
          <a:xfrm>
            <a:off x="235149" y="341430"/>
            <a:ext cx="9897895"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Keep on </a:t>
            </a:r>
            <a:r>
              <a:rPr lang="en-GB" sz="4800" dirty="0" err="1">
                <a:latin typeface="Arial"/>
                <a:ea typeface="Arial"/>
                <a:cs typeface="Arial"/>
                <a:sym typeface="Arial"/>
              </a:rPr>
              <a:t>addin</a:t>
            </a:r>
            <a:r>
              <a:rPr lang="en-GB" sz="4800" dirty="0">
                <a:latin typeface="Arial"/>
                <a:ea typeface="Arial"/>
                <a:cs typeface="Arial"/>
                <a:sym typeface="Arial"/>
              </a:rPr>
              <a:t>’… sensibly.</a:t>
            </a:r>
            <a:endParaRPr sz="4800" dirty="0"/>
          </a:p>
        </p:txBody>
      </p:sp>
      <p:sp>
        <p:nvSpPr>
          <p:cNvPr id="348" name="Google Shape;348;p35"/>
          <p:cNvSpPr txBox="1"/>
          <p:nvPr/>
        </p:nvSpPr>
        <p:spPr>
          <a:xfrm>
            <a:off x="235150" y="1418400"/>
            <a:ext cx="11123400" cy="3484785"/>
          </a:xfrm>
          <a:prstGeom prst="rect">
            <a:avLst/>
          </a:prstGeom>
          <a:noFill/>
          <a:ln>
            <a:noFill/>
          </a:ln>
        </p:spPr>
        <p:txBody>
          <a:bodyPr spcFirstLastPara="1" wrap="square" lIns="0" tIns="97775" rIns="0" bIns="0" anchor="t" anchorCtr="0">
            <a:spAutoFit/>
          </a:bodyPr>
          <a:lstStyle/>
          <a:p>
            <a:pPr marL="469900" marR="0" lvl="1" algn="l" rtl="0">
              <a:lnSpc>
                <a:spcPct val="117083"/>
              </a:lnSpc>
              <a:spcBef>
                <a:spcPts val="0"/>
              </a:spcBef>
              <a:spcAft>
                <a:spcPts val="0"/>
              </a:spcAft>
              <a:buClr>
                <a:schemeClr val="dk1"/>
              </a:buClr>
              <a:buSzPts val="2400"/>
            </a:pPr>
            <a:r>
              <a:rPr lang="en-GB" sz="2800" dirty="0" err="1"/>
              <a:t>Plot_name</a:t>
            </a:r>
            <a:r>
              <a:rPr lang="en-GB" sz="2800" dirty="0"/>
              <a:t> &lt;- </a:t>
            </a:r>
            <a:r>
              <a:rPr lang="en-GB" sz="2800" dirty="0" err="1"/>
              <a:t>name_of_data_set</a:t>
            </a:r>
            <a:r>
              <a:rPr lang="en-GB" sz="2800" dirty="0"/>
              <a:t> %&gt;%</a:t>
            </a:r>
          </a:p>
          <a:p>
            <a:pPr marL="469900" marR="0" lvl="1" algn="l" rtl="0">
              <a:lnSpc>
                <a:spcPct val="117083"/>
              </a:lnSpc>
              <a:spcBef>
                <a:spcPts val="0"/>
              </a:spcBef>
              <a:spcAft>
                <a:spcPts val="0"/>
              </a:spcAft>
              <a:buClr>
                <a:schemeClr val="dk1"/>
              </a:buClr>
              <a:buSzPts val="2400"/>
            </a:pPr>
            <a:r>
              <a:rPr lang="en-GB" sz="2800" dirty="0"/>
              <a:t>	</a:t>
            </a:r>
            <a:r>
              <a:rPr lang="en-GB" sz="2800" dirty="0" err="1"/>
              <a:t>ggplot</a:t>
            </a:r>
            <a:r>
              <a:rPr lang="en-GB" sz="2800" dirty="0"/>
              <a:t>(</a:t>
            </a:r>
            <a:r>
              <a:rPr lang="en-GB" sz="2800" dirty="0" err="1"/>
              <a:t>aes</a:t>
            </a:r>
            <a:r>
              <a:rPr lang="en-GB" sz="2800" dirty="0"/>
              <a:t> = variable_to_plot_1, variable_to_plot_2, </a:t>
            </a:r>
          </a:p>
          <a:p>
            <a:pPr marL="469900" marR="0" lvl="1" algn="l" rtl="0">
              <a:lnSpc>
                <a:spcPct val="117083"/>
              </a:lnSpc>
              <a:spcBef>
                <a:spcPts val="0"/>
              </a:spcBef>
              <a:spcAft>
                <a:spcPts val="0"/>
              </a:spcAft>
              <a:buClr>
                <a:schemeClr val="dk1"/>
              </a:buClr>
              <a:buSzPts val="2400"/>
            </a:pPr>
            <a:r>
              <a:rPr lang="en-GB" sz="2800" dirty="0"/>
              <a:t>colour = </a:t>
            </a:r>
            <a:r>
              <a:rPr lang="en-GB" sz="2800" dirty="0" err="1"/>
              <a:t>optional_colour_choice</a:t>
            </a:r>
            <a:r>
              <a:rPr lang="en-GB" sz="2800" dirty="0"/>
              <a:t>) +</a:t>
            </a:r>
          </a:p>
          <a:p>
            <a:pPr marL="469900" marR="0" lvl="1" algn="l" rtl="0">
              <a:lnSpc>
                <a:spcPct val="117083"/>
              </a:lnSpc>
              <a:spcBef>
                <a:spcPts val="0"/>
              </a:spcBef>
              <a:spcAft>
                <a:spcPts val="0"/>
              </a:spcAft>
              <a:buClr>
                <a:schemeClr val="dk1"/>
              </a:buClr>
              <a:buSzPts val="2400"/>
            </a:pPr>
            <a:r>
              <a:rPr lang="en-GB" sz="2800" dirty="0"/>
              <a:t>	</a:t>
            </a:r>
            <a:r>
              <a:rPr lang="en-GB" sz="2800" dirty="0" err="1"/>
              <a:t>geom_point</a:t>
            </a:r>
            <a:r>
              <a:rPr lang="en-GB" sz="2800" dirty="0"/>
              <a:t>() +</a:t>
            </a:r>
          </a:p>
          <a:p>
            <a:pPr marL="914400" marR="0" lvl="0" indent="0" algn="l" rtl="0">
              <a:lnSpc>
                <a:spcPct val="100000"/>
              </a:lnSpc>
              <a:spcBef>
                <a:spcPts val="240"/>
              </a:spcBef>
              <a:spcAft>
                <a:spcPts val="0"/>
              </a:spcAft>
              <a:buNone/>
            </a:pPr>
            <a:r>
              <a:rPr lang="en-GB" sz="2800" dirty="0" err="1">
                <a:solidFill>
                  <a:schemeClr val="dk1"/>
                </a:solidFill>
              </a:rPr>
              <a:t>g</a:t>
            </a:r>
            <a:r>
              <a:rPr lang="en-GB" sz="2800" dirty="0" err="1">
                <a:solidFill>
                  <a:schemeClr val="dk1"/>
                </a:solidFill>
                <a:latin typeface="Arial"/>
                <a:ea typeface="Arial"/>
                <a:cs typeface="Arial"/>
                <a:sym typeface="Arial"/>
              </a:rPr>
              <a:t>eom_abline</a:t>
            </a:r>
            <a:r>
              <a:rPr lang="en-GB" sz="2800" dirty="0">
                <a:solidFill>
                  <a:schemeClr val="dk1"/>
                </a:solidFill>
                <a:latin typeface="Arial"/>
                <a:ea typeface="Arial"/>
                <a:cs typeface="Arial"/>
                <a:sym typeface="Arial"/>
              </a:rPr>
              <a:t>(</a:t>
            </a:r>
            <a:r>
              <a:rPr lang="en-GB" sz="2800" dirty="0" err="1">
                <a:solidFill>
                  <a:schemeClr val="dk1"/>
                </a:solidFill>
                <a:latin typeface="Arial"/>
                <a:ea typeface="Arial"/>
                <a:cs typeface="Arial"/>
                <a:sym typeface="Arial"/>
              </a:rPr>
              <a:t>aes</a:t>
            </a:r>
            <a:r>
              <a:rPr lang="en-GB" sz="2800" dirty="0">
                <a:solidFill>
                  <a:schemeClr val="dk1"/>
                </a:solidFill>
                <a:latin typeface="Arial"/>
                <a:ea typeface="Arial"/>
                <a:cs typeface="Arial"/>
                <a:sym typeface="Arial"/>
              </a:rPr>
              <a:t>(intercept=beta0, slope=beta1))</a:t>
            </a:r>
            <a:endParaRPr lang="en-GB" sz="2800" dirty="0">
              <a:solidFill>
                <a:schemeClr val="dk1"/>
              </a:solidFill>
            </a:endParaRPr>
          </a:p>
          <a:p>
            <a:pPr marL="914400" marR="0" lvl="0" indent="0" algn="l" rtl="0">
              <a:lnSpc>
                <a:spcPct val="100000"/>
              </a:lnSpc>
              <a:spcBef>
                <a:spcPts val="240"/>
              </a:spcBef>
              <a:spcAft>
                <a:spcPts val="0"/>
              </a:spcAft>
              <a:buNone/>
            </a:pPr>
            <a:endParaRPr lang="en-GB" sz="2800" dirty="0">
              <a:solidFill>
                <a:schemeClr val="dk1"/>
              </a:solidFill>
            </a:endParaRPr>
          </a:p>
          <a:p>
            <a:pPr marL="914400" marR="0" lvl="0" indent="0" algn="l" rtl="0">
              <a:lnSpc>
                <a:spcPct val="100000"/>
              </a:lnSpc>
              <a:spcBef>
                <a:spcPts val="240"/>
              </a:spcBef>
              <a:spcAft>
                <a:spcPts val="0"/>
              </a:spcAft>
              <a:buNone/>
            </a:pPr>
            <a:r>
              <a:rPr lang="en-GB" sz="2800" dirty="0">
                <a:solidFill>
                  <a:schemeClr val="dk1"/>
                </a:solidFill>
              </a:rPr>
              <a:t>Note: (</a:t>
            </a:r>
            <a:r>
              <a:rPr lang="en-GB" sz="2800" dirty="0" err="1">
                <a:solidFill>
                  <a:schemeClr val="dk1"/>
                </a:solidFill>
              </a:rPr>
              <a:t>aes</a:t>
            </a:r>
            <a:r>
              <a:rPr lang="en-GB" sz="2800" dirty="0">
                <a:solidFill>
                  <a:schemeClr val="dk1"/>
                </a:solidFill>
              </a:rPr>
              <a:t> = ) can go on the </a:t>
            </a:r>
            <a:r>
              <a:rPr lang="en-GB" sz="2800" dirty="0" err="1">
                <a:solidFill>
                  <a:schemeClr val="dk1"/>
                </a:solidFill>
              </a:rPr>
              <a:t>ggplot</a:t>
            </a:r>
            <a:r>
              <a:rPr lang="en-GB" sz="2800" dirty="0">
                <a:solidFill>
                  <a:schemeClr val="dk1"/>
                </a:solidFill>
              </a:rPr>
              <a:t> AND on the geometries</a:t>
            </a: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a:spLocks noGrp="1"/>
          </p:cNvSpPr>
          <p:nvPr>
            <p:ph type="title"/>
          </p:nvPr>
        </p:nvSpPr>
        <p:spPr>
          <a:xfrm>
            <a:off x="235150" y="341430"/>
            <a:ext cx="8832650" cy="752119"/>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GB" sz="4800" dirty="0">
                <a:latin typeface="Arial"/>
                <a:ea typeface="Arial"/>
                <a:cs typeface="Arial"/>
                <a:sym typeface="Arial"/>
              </a:rPr>
              <a:t>Exercises: ggplot2</a:t>
            </a:r>
            <a:endParaRPr sz="4800" dirty="0"/>
          </a:p>
        </p:txBody>
      </p:sp>
      <p:sp>
        <p:nvSpPr>
          <p:cNvPr id="354" name="Google Shape;354;p36"/>
          <p:cNvSpPr txBox="1"/>
          <p:nvPr/>
        </p:nvSpPr>
        <p:spPr>
          <a:xfrm>
            <a:off x="235149" y="1468134"/>
            <a:ext cx="11301730" cy="3064932"/>
          </a:xfrm>
          <a:prstGeom prst="rect">
            <a:avLst/>
          </a:prstGeom>
          <a:noFill/>
          <a:ln>
            <a:noFill/>
          </a:ln>
        </p:spPr>
        <p:txBody>
          <a:bodyPr spcFirstLastPara="1" wrap="square" lIns="0" tIns="48250" rIns="0" bIns="0" anchor="t" anchorCtr="0">
            <a:spAutoFit/>
          </a:bodyPr>
          <a:lstStyle/>
          <a:p>
            <a:pPr marL="0" lvl="0" indent="0" algn="l" rtl="0">
              <a:spcBef>
                <a:spcPts val="0"/>
              </a:spcBef>
              <a:spcAft>
                <a:spcPts val="0"/>
              </a:spcAft>
              <a:buNone/>
            </a:pPr>
            <a:r>
              <a:rPr lang="en-GB" sz="2800" dirty="0"/>
              <a:t>Continuing in the Day_1_Tidyverse_Worksheet.Rmd file, work through the final group of exercises on using </a:t>
            </a:r>
            <a:r>
              <a:rPr lang="en-GB" sz="2800" dirty="0" err="1"/>
              <a:t>ggplot</a:t>
            </a:r>
            <a:r>
              <a:rPr lang="en-GB" sz="2800" dirty="0"/>
              <a:t>().</a:t>
            </a:r>
            <a:br>
              <a:rPr lang="en-GB" sz="2800" dirty="0"/>
            </a:br>
            <a:endParaRPr lang="en-GB" sz="2800" dirty="0"/>
          </a:p>
          <a:p>
            <a:pPr marL="0" lvl="0" indent="0" algn="l" rtl="0">
              <a:spcBef>
                <a:spcPts val="0"/>
              </a:spcBef>
              <a:spcAft>
                <a:spcPts val="0"/>
              </a:spcAft>
              <a:buNone/>
            </a:pPr>
            <a:endParaRPr lang="en-GB" sz="2800" dirty="0"/>
          </a:p>
          <a:p>
            <a:pPr marL="0" lvl="0" indent="0" algn="l" rtl="0">
              <a:spcBef>
                <a:spcPts val="0"/>
              </a:spcBef>
              <a:spcAft>
                <a:spcPts val="0"/>
              </a:spcAft>
              <a:buNone/>
            </a:pPr>
            <a:r>
              <a:rPr lang="en-GB" sz="2800" dirty="0"/>
              <a:t>Stop when you get to the end.</a:t>
            </a:r>
          </a:p>
          <a:p>
            <a:pPr marL="0" lvl="0" indent="0" algn="l" rtl="0">
              <a:spcBef>
                <a:spcPts val="0"/>
              </a:spcBef>
              <a:spcAft>
                <a:spcPts val="0"/>
              </a:spcAft>
              <a:buNone/>
            </a:pPr>
            <a:endParaRPr lang="en-GB" sz="2800" dirty="0"/>
          </a:p>
          <a:p>
            <a:pPr marL="0" lvl="0" indent="0" algn="l" rtl="0">
              <a:spcBef>
                <a:spcPts val="0"/>
              </a:spcBef>
              <a:spcAft>
                <a:spcPts val="0"/>
              </a:spcAft>
              <a:buNone/>
            </a:pPr>
            <a:r>
              <a:rPr lang="en-GB" sz="2800" dirty="0"/>
              <a:t>As always, there is an answer sheet in a separate .</a:t>
            </a:r>
            <a:r>
              <a:rPr lang="en-GB" sz="2800" dirty="0" err="1"/>
              <a:t>Rmd</a:t>
            </a:r>
            <a:r>
              <a:rPr lang="en-GB" sz="2800" dirty="0"/>
              <a:t> file.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err="1"/>
              <a:t>Tidyverse</a:t>
            </a:r>
            <a:r>
              <a:rPr lang="en-GB" sz="4800" dirty="0"/>
              <a:t> structure and function</a:t>
            </a:r>
            <a:endParaRPr sz="4800" dirty="0"/>
          </a:p>
        </p:txBody>
      </p:sp>
      <p:sp>
        <p:nvSpPr>
          <p:cNvPr id="63" name="Google Shape;63;p4"/>
          <p:cNvSpPr txBox="1">
            <a:spLocks noGrp="1"/>
          </p:cNvSpPr>
          <p:nvPr>
            <p:ph type="body" idx="1"/>
          </p:nvPr>
        </p:nvSpPr>
        <p:spPr>
          <a:xfrm>
            <a:off x="380300" y="1643459"/>
            <a:ext cx="10972800" cy="5141168"/>
          </a:xfrm>
          <a:prstGeom prst="rect">
            <a:avLst/>
          </a:prstGeom>
          <a:noFill/>
          <a:ln>
            <a:noFill/>
          </a:ln>
        </p:spPr>
        <p:txBody>
          <a:bodyPr spcFirstLastPara="1" wrap="square" lIns="91425" tIns="45700" rIns="91425" bIns="45700" anchor="t" anchorCtr="0">
            <a:normAutofit/>
          </a:bodyPr>
          <a:lstStyle/>
          <a:p>
            <a:pPr marL="241300" marR="215900" lvl="0" indent="-228600" algn="l" rtl="0">
              <a:lnSpc>
                <a:spcPct val="126250"/>
              </a:lnSpc>
              <a:spcBef>
                <a:spcPts val="0"/>
              </a:spcBef>
              <a:spcAft>
                <a:spcPts val="0"/>
              </a:spcAft>
              <a:buClr>
                <a:schemeClr val="dk1"/>
              </a:buClr>
              <a:buSzPts val="2400"/>
              <a:buChar char="•"/>
            </a:pPr>
            <a:r>
              <a:rPr lang="en-GB" sz="2800" dirty="0">
                <a:latin typeface="Arial"/>
                <a:ea typeface="Arial"/>
                <a:cs typeface="Arial"/>
                <a:sym typeface="Arial"/>
              </a:rPr>
              <a:t>Tidy is about ‘shape’, meaning structure or organisation </a:t>
            </a:r>
          </a:p>
          <a:p>
            <a:pPr marL="241300" marR="215900" lvl="0" indent="-228600" algn="l" rtl="0">
              <a:lnSpc>
                <a:spcPct val="126250"/>
              </a:lnSpc>
              <a:spcBef>
                <a:spcPts val="0"/>
              </a:spcBef>
              <a:spcAft>
                <a:spcPts val="0"/>
              </a:spcAft>
              <a:buClr>
                <a:schemeClr val="dk1"/>
              </a:buClr>
              <a:buSzPts val="2400"/>
              <a:buChar char="•"/>
            </a:pPr>
            <a:r>
              <a:rPr lang="en-GB" sz="2800" dirty="0">
                <a:latin typeface="Arial"/>
                <a:ea typeface="Arial"/>
                <a:cs typeface="Arial"/>
                <a:sym typeface="Arial"/>
              </a:rPr>
              <a:t>A</a:t>
            </a:r>
            <a:r>
              <a:rPr lang="en-GB" sz="2800" dirty="0"/>
              <a:t>ny given </a:t>
            </a:r>
            <a:r>
              <a:rPr lang="en-GB" sz="2800" dirty="0">
                <a:latin typeface="Arial"/>
                <a:ea typeface="Arial"/>
                <a:cs typeface="Arial"/>
                <a:sym typeface="Arial"/>
              </a:rPr>
              <a:t>data can be tidy or not</a:t>
            </a:r>
          </a:p>
          <a:p>
            <a:pPr marL="241300" marR="215900" lvl="0" indent="-228600" algn="l" rtl="0">
              <a:lnSpc>
                <a:spcPct val="126250"/>
              </a:lnSpc>
              <a:spcBef>
                <a:spcPts val="0"/>
              </a:spcBef>
              <a:spcAft>
                <a:spcPts val="0"/>
              </a:spcAft>
              <a:buClr>
                <a:schemeClr val="dk1"/>
              </a:buClr>
              <a:buSzPts val="2400"/>
              <a:buChar char="•"/>
            </a:pPr>
            <a:r>
              <a:rPr lang="en-GB" sz="2800" dirty="0"/>
              <a:t>Any given data can be MADE tidy or not through restructuring</a:t>
            </a:r>
            <a:endParaRPr lang="en-GB" sz="2800" dirty="0">
              <a:latin typeface="Arial"/>
              <a:ea typeface="Arial"/>
              <a:cs typeface="Arial"/>
              <a:sym typeface="Arial"/>
            </a:endParaRPr>
          </a:p>
          <a:p>
            <a:pPr marL="241300" marR="215900" lvl="0" indent="-228600" algn="l" rtl="0">
              <a:lnSpc>
                <a:spcPct val="126250"/>
              </a:lnSpc>
              <a:spcBef>
                <a:spcPts val="0"/>
              </a:spcBef>
              <a:spcAft>
                <a:spcPts val="0"/>
              </a:spcAft>
              <a:buClr>
                <a:schemeClr val="dk1"/>
              </a:buClr>
              <a:buSzPts val="2400"/>
              <a:buChar char="•"/>
            </a:pPr>
            <a:r>
              <a:rPr lang="en-GB" sz="2800" dirty="0" err="1">
                <a:latin typeface="Arial"/>
                <a:ea typeface="Arial"/>
                <a:cs typeface="Arial"/>
                <a:sym typeface="Arial"/>
              </a:rPr>
              <a:t>Tidyverse</a:t>
            </a:r>
            <a:r>
              <a:rPr lang="en-GB" sz="2800" dirty="0">
                <a:latin typeface="Arial"/>
                <a:ea typeface="Arial"/>
                <a:cs typeface="Arial"/>
                <a:sym typeface="Arial"/>
              </a:rPr>
              <a:t> functions work best when data is in tidy </a:t>
            </a:r>
            <a:r>
              <a:rPr lang="en-GB" sz="2800" dirty="0" err="1">
                <a:latin typeface="Arial"/>
                <a:ea typeface="Arial"/>
                <a:cs typeface="Arial"/>
                <a:sym typeface="Arial"/>
              </a:rPr>
              <a:t>tibbles</a:t>
            </a:r>
            <a:r>
              <a:rPr lang="en-GB" sz="2800" dirty="0">
                <a:latin typeface="Arial"/>
                <a:ea typeface="Arial"/>
                <a:cs typeface="Arial"/>
                <a:sym typeface="Arial"/>
              </a:rPr>
              <a:t>.</a:t>
            </a:r>
          </a:p>
          <a:p>
            <a:pPr marL="241300" marR="215900" lvl="0" indent="-228600" algn="l" rtl="0">
              <a:lnSpc>
                <a:spcPct val="126250"/>
              </a:lnSpc>
              <a:spcBef>
                <a:spcPts val="0"/>
              </a:spcBef>
              <a:spcAft>
                <a:spcPts val="0"/>
              </a:spcAft>
              <a:buClr>
                <a:schemeClr val="dk1"/>
              </a:buClr>
              <a:buSzPts val="2400"/>
              <a:buChar char="•"/>
            </a:pPr>
            <a:r>
              <a:rPr lang="en-GB" sz="2800" dirty="0">
                <a:latin typeface="Arial"/>
                <a:ea typeface="Arial"/>
                <a:cs typeface="Arial"/>
                <a:sym typeface="Arial"/>
              </a:rPr>
              <a:t>Data may need </a:t>
            </a:r>
            <a:r>
              <a:rPr lang="en-GB" sz="2800" dirty="0"/>
              <a:t>restructuring before effectively using </a:t>
            </a:r>
            <a:r>
              <a:rPr lang="en-GB" sz="2800" dirty="0" err="1"/>
              <a:t>tidyverse</a:t>
            </a:r>
            <a:r>
              <a:rPr lang="en-GB" sz="2800" dirty="0"/>
              <a:t> functions on it</a:t>
            </a:r>
            <a:endParaRPr sz="2800" dirty="0">
              <a:latin typeface="Arial"/>
              <a:ea typeface="Arial"/>
              <a:cs typeface="Arial"/>
              <a:sym typeface="Arial"/>
            </a:endParaRPr>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a:t>What shape is tidy data?</a:t>
            </a:r>
            <a:endParaRPr sz="4800" dirty="0"/>
          </a:p>
        </p:txBody>
      </p:sp>
      <p:sp>
        <p:nvSpPr>
          <p:cNvPr id="63" name="Google Shape;63;p4"/>
          <p:cNvSpPr txBox="1">
            <a:spLocks noGrp="1"/>
          </p:cNvSpPr>
          <p:nvPr>
            <p:ph type="body" idx="1"/>
          </p:nvPr>
        </p:nvSpPr>
        <p:spPr>
          <a:xfrm>
            <a:off x="380300" y="1643459"/>
            <a:ext cx="10972800" cy="5141168"/>
          </a:xfrm>
          <a:prstGeom prst="rect">
            <a:avLst/>
          </a:prstGeom>
          <a:noFill/>
          <a:ln>
            <a:noFill/>
          </a:ln>
        </p:spPr>
        <p:txBody>
          <a:bodyPr spcFirstLastPara="1" wrap="square" lIns="91425" tIns="45700" rIns="91425" bIns="45700" anchor="t" anchorCtr="0">
            <a:normAutofit/>
          </a:bodyPr>
          <a:lstStyle/>
          <a:p>
            <a:pPr marL="541338" lvl="1" indent="-228600" algn="l" rtl="0">
              <a:spcBef>
                <a:spcPts val="300"/>
              </a:spcBef>
              <a:spcAft>
                <a:spcPts val="0"/>
              </a:spcAft>
              <a:buClr>
                <a:schemeClr val="dk1"/>
              </a:buClr>
              <a:buSzPts val="2100"/>
              <a:buChar char="•"/>
            </a:pPr>
            <a:r>
              <a:rPr lang="en-GB" sz="2800" dirty="0">
                <a:latin typeface="Arial"/>
                <a:ea typeface="Arial"/>
                <a:cs typeface="Arial"/>
                <a:sym typeface="Arial"/>
              </a:rPr>
              <a:t>Each observation has its own row. </a:t>
            </a:r>
            <a:endParaRPr sz="2800" dirty="0"/>
          </a:p>
          <a:p>
            <a:pPr marL="541338" lvl="1" indent="-228600" algn="l" rtl="0">
              <a:spcBef>
                <a:spcPts val="204"/>
              </a:spcBef>
              <a:spcAft>
                <a:spcPts val="0"/>
              </a:spcAft>
              <a:buClr>
                <a:schemeClr val="dk1"/>
              </a:buClr>
              <a:buSzPts val="2100"/>
              <a:buChar char="•"/>
            </a:pPr>
            <a:r>
              <a:rPr lang="en-GB" sz="2800" dirty="0">
                <a:latin typeface="Arial"/>
                <a:ea typeface="Arial"/>
                <a:cs typeface="Arial"/>
                <a:sym typeface="Arial"/>
              </a:rPr>
              <a:t>Each variable has its own column.</a:t>
            </a:r>
            <a:endParaRPr sz="2800" dirty="0"/>
          </a:p>
          <a:p>
            <a:pPr marL="541338" lvl="1" indent="-228600" algn="l" rtl="0">
              <a:spcBef>
                <a:spcPts val="215"/>
              </a:spcBef>
              <a:spcAft>
                <a:spcPts val="0"/>
              </a:spcAft>
              <a:buClr>
                <a:schemeClr val="dk1"/>
              </a:buClr>
              <a:buSzPts val="2100"/>
              <a:buChar char="•"/>
            </a:pPr>
            <a:r>
              <a:rPr lang="en-GB" sz="2800" dirty="0">
                <a:latin typeface="Arial"/>
                <a:ea typeface="Arial"/>
                <a:cs typeface="Arial"/>
                <a:sym typeface="Arial"/>
              </a:rPr>
              <a:t>Each value has its own cell.</a:t>
            </a:r>
            <a:endParaRPr sz="2800" dirty="0"/>
          </a:p>
        </p:txBody>
      </p:sp>
      <p:pic>
        <p:nvPicPr>
          <p:cNvPr id="64" name="Google Shape;64;p4" descr="Following three rules makes a dataset tidy: variables are in columns, observations are in rows, and values are in cells."/>
          <p:cNvPicPr preferRelativeResize="0"/>
          <p:nvPr/>
        </p:nvPicPr>
        <p:blipFill rotWithShape="1">
          <a:blip r:embed="rId3">
            <a:alphaModFix/>
          </a:blip>
          <a:srcRect l="2101" t="11885" r="2616" b="9028"/>
          <a:stretch/>
        </p:blipFill>
        <p:spPr>
          <a:xfrm>
            <a:off x="251875" y="3372555"/>
            <a:ext cx="11074305" cy="2587978"/>
          </a:xfrm>
          <a:prstGeom prst="rect">
            <a:avLst/>
          </a:prstGeom>
          <a:noFill/>
          <a:ln>
            <a:noFill/>
          </a:ln>
        </p:spPr>
      </p:pic>
    </p:spTree>
    <p:extLst>
      <p:ext uri="{BB962C8B-B14F-4D97-AF65-F5344CB8AC3E}">
        <p14:creationId xmlns:p14="http://schemas.microsoft.com/office/powerpoint/2010/main" val="17365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5"/>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a:t>Is it tidy?</a:t>
            </a:r>
            <a:endParaRPr sz="4800" dirty="0"/>
          </a:p>
        </p:txBody>
      </p:sp>
      <p:sp>
        <p:nvSpPr>
          <p:cNvPr id="70" name="Google Shape;70;p5"/>
          <p:cNvSpPr txBox="1">
            <a:spLocks noGrp="1"/>
          </p:cNvSpPr>
          <p:nvPr>
            <p:ph type="body" idx="1"/>
          </p:nvPr>
        </p:nvSpPr>
        <p:spPr>
          <a:xfrm>
            <a:off x="380300" y="1643459"/>
            <a:ext cx="10972800" cy="1425501"/>
          </a:xfrm>
          <a:prstGeom prst="rect">
            <a:avLst/>
          </a:prstGeom>
          <a:noFill/>
          <a:ln>
            <a:noFill/>
          </a:ln>
        </p:spPr>
        <p:txBody>
          <a:bodyPr spcFirstLastPara="1" wrap="square" lIns="91425" tIns="45700" rIns="91425" bIns="45700" anchor="t" anchorCtr="0">
            <a:noAutofit/>
          </a:bodyPr>
          <a:lstStyle/>
          <a:p>
            <a:pPr marL="698500" lvl="2" indent="0" algn="l" rtl="0">
              <a:spcBef>
                <a:spcPts val="300"/>
              </a:spcBef>
              <a:spcAft>
                <a:spcPts val="0"/>
              </a:spcAft>
              <a:buClr>
                <a:schemeClr val="dk1"/>
              </a:buClr>
              <a:buSzPts val="2000"/>
              <a:buNone/>
            </a:pPr>
            <a:r>
              <a:rPr lang="en-GB" sz="2800" dirty="0">
                <a:latin typeface="Arial"/>
                <a:ea typeface="Arial"/>
                <a:cs typeface="Arial"/>
                <a:sym typeface="Arial"/>
              </a:rPr>
              <a:t>Does each observation have its own row?</a:t>
            </a:r>
            <a:endParaRPr sz="2800" dirty="0"/>
          </a:p>
          <a:p>
            <a:pPr marL="698500" lvl="2" indent="0" algn="l" rtl="0">
              <a:spcBef>
                <a:spcPts val="204"/>
              </a:spcBef>
              <a:spcAft>
                <a:spcPts val="0"/>
              </a:spcAft>
              <a:buClr>
                <a:schemeClr val="dk1"/>
              </a:buClr>
              <a:buSzPts val="2000"/>
              <a:buNone/>
            </a:pPr>
            <a:r>
              <a:rPr lang="en-GB" sz="2800" dirty="0">
                <a:latin typeface="Arial"/>
                <a:ea typeface="Arial"/>
                <a:cs typeface="Arial"/>
                <a:sym typeface="Arial"/>
              </a:rPr>
              <a:t>Does each variable have its own column?</a:t>
            </a:r>
            <a:endParaRPr sz="2800" dirty="0"/>
          </a:p>
          <a:p>
            <a:pPr marL="698500" lvl="2" indent="0" algn="l" rtl="0">
              <a:spcBef>
                <a:spcPts val="215"/>
              </a:spcBef>
              <a:spcAft>
                <a:spcPts val="0"/>
              </a:spcAft>
              <a:buClr>
                <a:schemeClr val="dk1"/>
              </a:buClr>
              <a:buSzPts val="2000"/>
              <a:buNone/>
            </a:pPr>
            <a:r>
              <a:rPr lang="en-GB" sz="2800" dirty="0">
                <a:latin typeface="Arial"/>
                <a:ea typeface="Arial"/>
                <a:cs typeface="Arial"/>
                <a:sym typeface="Arial"/>
              </a:rPr>
              <a:t>Does each value have its own cell?</a:t>
            </a:r>
            <a:endParaRPr sz="2800" dirty="0">
              <a:latin typeface="Arial"/>
              <a:ea typeface="Arial"/>
              <a:cs typeface="Arial"/>
              <a:sym typeface="Arial"/>
            </a:endParaRPr>
          </a:p>
          <a:p>
            <a:pPr marL="698500" lvl="2" indent="0" algn="l" rtl="0">
              <a:spcBef>
                <a:spcPts val="215"/>
              </a:spcBef>
              <a:spcAft>
                <a:spcPts val="0"/>
              </a:spcAft>
              <a:buClr>
                <a:schemeClr val="dk1"/>
              </a:buClr>
              <a:buSzPts val="2000"/>
              <a:buNone/>
            </a:pPr>
            <a:endParaRPr sz="2800" dirty="0">
              <a:latin typeface="Arial"/>
              <a:ea typeface="Arial"/>
              <a:cs typeface="Arial"/>
              <a:sym typeface="Arial"/>
            </a:endParaRPr>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p:txBody>
      </p:sp>
      <p:graphicFrame>
        <p:nvGraphicFramePr>
          <p:cNvPr id="71" name="Google Shape;71;p5"/>
          <p:cNvGraphicFramePr/>
          <p:nvPr>
            <p:extLst>
              <p:ext uri="{D42A27DB-BD31-4B8C-83A1-F6EECF244321}">
                <p14:modId xmlns:p14="http://schemas.microsoft.com/office/powerpoint/2010/main" val="467793497"/>
              </p:ext>
            </p:extLst>
          </p:nvPr>
        </p:nvGraphicFramePr>
        <p:xfrm>
          <a:off x="2062345" y="3598984"/>
          <a:ext cx="7092945" cy="2260001"/>
        </p:xfrm>
        <a:graphic>
          <a:graphicData uri="http://schemas.openxmlformats.org/drawingml/2006/table">
            <a:tbl>
              <a:tblPr firstRow="1" bandRow="1">
                <a:noFill/>
                <a:tableStyleId>{F1F18274-C4EE-41D9-A325-961ADA7DF203}</a:tableStyleId>
              </a:tblPr>
              <a:tblGrid>
                <a:gridCol w="1515444">
                  <a:extLst>
                    <a:ext uri="{9D8B030D-6E8A-4147-A177-3AD203B41FA5}">
                      <a16:colId xmlns:a16="http://schemas.microsoft.com/office/drawing/2014/main" val="20000"/>
                    </a:ext>
                  </a:extLst>
                </a:gridCol>
                <a:gridCol w="2060445">
                  <a:extLst>
                    <a:ext uri="{9D8B030D-6E8A-4147-A177-3AD203B41FA5}">
                      <a16:colId xmlns:a16="http://schemas.microsoft.com/office/drawing/2014/main" val="20001"/>
                    </a:ext>
                  </a:extLst>
                </a:gridCol>
                <a:gridCol w="1599845">
                  <a:extLst>
                    <a:ext uri="{9D8B030D-6E8A-4147-A177-3AD203B41FA5}">
                      <a16:colId xmlns:a16="http://schemas.microsoft.com/office/drawing/2014/main" val="20002"/>
                    </a:ext>
                  </a:extLst>
                </a:gridCol>
                <a:gridCol w="1917211">
                  <a:extLst>
                    <a:ext uri="{9D8B030D-6E8A-4147-A177-3AD203B41FA5}">
                      <a16:colId xmlns:a16="http://schemas.microsoft.com/office/drawing/2014/main" val="20003"/>
                    </a:ext>
                  </a:extLst>
                </a:gridCol>
              </a:tblGrid>
              <a:tr h="705491">
                <a:tc>
                  <a:txBody>
                    <a:bodyPr/>
                    <a:lstStyle/>
                    <a:p>
                      <a:pPr marL="0" marR="0" lvl="0" indent="0" algn="l" rtl="0">
                        <a:lnSpc>
                          <a:spcPct val="100000"/>
                        </a:lnSpc>
                        <a:spcBef>
                          <a:spcPts val="0"/>
                        </a:spcBef>
                        <a:spcAft>
                          <a:spcPts val="0"/>
                        </a:spcAft>
                        <a:buClr>
                          <a:schemeClr val="dk1"/>
                        </a:buClr>
                        <a:buSzPts val="1350"/>
                        <a:buFont typeface="Arial"/>
                        <a:buNone/>
                      </a:pPr>
                      <a:r>
                        <a:rPr lang="en-GB" sz="2800" u="none" strike="noStrike" cap="none" dirty="0"/>
                        <a:t>Country </a:t>
                      </a:r>
                      <a:endParaRPr sz="2800" dirty="0"/>
                    </a:p>
                  </a:txBody>
                  <a:tcPr marL="91450" marR="91450" marT="45725" marB="45725"/>
                </a:tc>
                <a:tc>
                  <a:txBody>
                    <a:bodyPr/>
                    <a:lstStyle/>
                    <a:p>
                      <a:pPr marL="0" marR="0" lvl="0" indent="0" algn="l" rtl="0">
                        <a:spcBef>
                          <a:spcPts val="0"/>
                        </a:spcBef>
                        <a:spcAft>
                          <a:spcPts val="0"/>
                        </a:spcAft>
                        <a:buNone/>
                      </a:pPr>
                      <a:r>
                        <a:rPr lang="en-GB" sz="2800" u="none" strike="noStrike" cap="none"/>
                        <a:t>Date</a:t>
                      </a:r>
                      <a:endParaRPr sz="2800"/>
                    </a:p>
                  </a:txBody>
                  <a:tcPr marL="91450" marR="91450" marT="45725" marB="45725"/>
                </a:tc>
                <a:tc>
                  <a:txBody>
                    <a:bodyPr/>
                    <a:lstStyle/>
                    <a:p>
                      <a:pPr marL="0" marR="0" lvl="0" indent="0" algn="l" rtl="0">
                        <a:spcBef>
                          <a:spcPts val="0"/>
                        </a:spcBef>
                        <a:spcAft>
                          <a:spcPts val="0"/>
                        </a:spcAft>
                        <a:buNone/>
                      </a:pPr>
                      <a:r>
                        <a:rPr lang="en-GB" sz="2800" dirty="0"/>
                        <a:t>Incidents</a:t>
                      </a:r>
                      <a:endParaRPr sz="2800" dirty="0"/>
                    </a:p>
                  </a:txBody>
                  <a:tcPr marL="91450" marR="91450" marT="45725" marB="45725"/>
                </a:tc>
                <a:tc>
                  <a:txBody>
                    <a:bodyPr/>
                    <a:lstStyle/>
                    <a:p>
                      <a:pPr marL="0" marR="0" lvl="0" indent="0" algn="l" rtl="0">
                        <a:spcBef>
                          <a:spcPts val="0"/>
                        </a:spcBef>
                        <a:spcAft>
                          <a:spcPts val="0"/>
                        </a:spcAft>
                        <a:buNone/>
                      </a:pPr>
                      <a:r>
                        <a:rPr lang="en-GB" sz="2800" dirty="0"/>
                        <a:t>Resolutions</a:t>
                      </a:r>
                      <a:endParaRPr sz="2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800"/>
                        <a:t>UK</a:t>
                      </a:r>
                      <a:endParaRPr sz="2800"/>
                    </a:p>
                  </a:txBody>
                  <a:tcPr marL="91450" marR="91450" marT="45725" marB="45725"/>
                </a:tc>
                <a:tc>
                  <a:txBody>
                    <a:bodyPr/>
                    <a:lstStyle/>
                    <a:p>
                      <a:pPr marL="0" marR="0" lvl="0" indent="0" algn="l" rtl="0">
                        <a:spcBef>
                          <a:spcPts val="0"/>
                        </a:spcBef>
                        <a:spcAft>
                          <a:spcPts val="0"/>
                        </a:spcAft>
                        <a:buNone/>
                      </a:pPr>
                      <a:r>
                        <a:rPr lang="en-GB" sz="2800" dirty="0"/>
                        <a:t>22/04/2020</a:t>
                      </a:r>
                      <a:endParaRPr sz="2800" dirty="0"/>
                    </a:p>
                  </a:txBody>
                  <a:tcPr marL="91450" marR="91450" marT="45725" marB="45725"/>
                </a:tc>
                <a:tc>
                  <a:txBody>
                    <a:bodyPr/>
                    <a:lstStyle/>
                    <a:p>
                      <a:pPr marL="0" marR="0" lvl="0" indent="0" algn="l" rtl="0">
                        <a:spcBef>
                          <a:spcPts val="0"/>
                        </a:spcBef>
                        <a:spcAft>
                          <a:spcPts val="0"/>
                        </a:spcAft>
                        <a:buNone/>
                      </a:pPr>
                      <a:r>
                        <a:rPr lang="en-GB" sz="2800" dirty="0"/>
                        <a:t>18</a:t>
                      </a:r>
                      <a:endParaRPr sz="2800" dirty="0"/>
                    </a:p>
                  </a:txBody>
                  <a:tcPr marL="91450" marR="91450" marT="45725" marB="45725"/>
                </a:tc>
                <a:tc>
                  <a:txBody>
                    <a:bodyPr/>
                    <a:lstStyle/>
                    <a:p>
                      <a:pPr marL="0" marR="0" lvl="0" indent="0" algn="l" rtl="0">
                        <a:spcBef>
                          <a:spcPts val="0"/>
                        </a:spcBef>
                        <a:spcAft>
                          <a:spcPts val="0"/>
                        </a:spcAft>
                        <a:buNone/>
                      </a:pPr>
                      <a:r>
                        <a:rPr lang="en-GB" sz="2800"/>
                        <a:t>10</a:t>
                      </a:r>
                      <a:endParaRPr sz="2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800"/>
                        <a:t>France</a:t>
                      </a:r>
                      <a:endParaRPr sz="2800"/>
                    </a:p>
                  </a:txBody>
                  <a:tcPr marL="91450" marR="91450" marT="45725" marB="45725"/>
                </a:tc>
                <a:tc>
                  <a:txBody>
                    <a:bodyPr/>
                    <a:lstStyle/>
                    <a:p>
                      <a:pPr marL="0" marR="0" lvl="0" indent="0" algn="l" rtl="0">
                        <a:spcBef>
                          <a:spcPts val="0"/>
                        </a:spcBef>
                        <a:spcAft>
                          <a:spcPts val="0"/>
                        </a:spcAft>
                        <a:buNone/>
                      </a:pPr>
                      <a:r>
                        <a:rPr lang="en-GB" sz="2800"/>
                        <a:t>22/04/2020</a:t>
                      </a:r>
                      <a:endParaRPr sz="2800"/>
                    </a:p>
                  </a:txBody>
                  <a:tcPr marL="91450" marR="91450" marT="45725" marB="45725"/>
                </a:tc>
                <a:tc>
                  <a:txBody>
                    <a:bodyPr/>
                    <a:lstStyle/>
                    <a:p>
                      <a:pPr marL="0" marR="0" lvl="0" indent="0" algn="l" rtl="0">
                        <a:spcBef>
                          <a:spcPts val="0"/>
                        </a:spcBef>
                        <a:spcAft>
                          <a:spcPts val="0"/>
                        </a:spcAft>
                        <a:buNone/>
                      </a:pPr>
                      <a:r>
                        <a:rPr lang="en-GB" sz="2800"/>
                        <a:t>11</a:t>
                      </a:r>
                      <a:endParaRPr sz="2800"/>
                    </a:p>
                  </a:txBody>
                  <a:tcPr marL="91450" marR="91450" marT="45725" marB="45725"/>
                </a:tc>
                <a:tc>
                  <a:txBody>
                    <a:bodyPr/>
                    <a:lstStyle/>
                    <a:p>
                      <a:pPr marL="0" marR="0" lvl="0" indent="0" algn="l" rtl="0">
                        <a:spcBef>
                          <a:spcPts val="0"/>
                        </a:spcBef>
                        <a:spcAft>
                          <a:spcPts val="0"/>
                        </a:spcAft>
                        <a:buNone/>
                      </a:pPr>
                      <a:r>
                        <a:rPr lang="en-GB" sz="2800"/>
                        <a:t>9</a:t>
                      </a:r>
                      <a:endParaRPr sz="2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2800"/>
                        <a:t>China</a:t>
                      </a:r>
                      <a:endParaRPr sz="2800"/>
                    </a:p>
                  </a:txBody>
                  <a:tcPr marL="91450" marR="91450" marT="45725" marB="45725"/>
                </a:tc>
                <a:tc>
                  <a:txBody>
                    <a:bodyPr/>
                    <a:lstStyle/>
                    <a:p>
                      <a:pPr marL="0" marR="0" lvl="0" indent="0" algn="l" rtl="0">
                        <a:spcBef>
                          <a:spcPts val="0"/>
                        </a:spcBef>
                        <a:spcAft>
                          <a:spcPts val="0"/>
                        </a:spcAft>
                        <a:buNone/>
                      </a:pPr>
                      <a:r>
                        <a:rPr lang="en-GB" sz="2800"/>
                        <a:t>22/04/2020</a:t>
                      </a:r>
                      <a:endParaRPr sz="2800"/>
                    </a:p>
                  </a:txBody>
                  <a:tcPr marL="91450" marR="91450" marT="45725" marB="45725"/>
                </a:tc>
                <a:tc>
                  <a:txBody>
                    <a:bodyPr/>
                    <a:lstStyle/>
                    <a:p>
                      <a:pPr marL="0" marR="0" lvl="0" indent="0" algn="l" rtl="0">
                        <a:spcBef>
                          <a:spcPts val="0"/>
                        </a:spcBef>
                        <a:spcAft>
                          <a:spcPts val="0"/>
                        </a:spcAft>
                        <a:buNone/>
                      </a:pPr>
                      <a:r>
                        <a:rPr lang="en-GB" sz="2800"/>
                        <a:t>21</a:t>
                      </a:r>
                      <a:endParaRPr sz="2800"/>
                    </a:p>
                  </a:txBody>
                  <a:tcPr marL="91450" marR="91450" marT="45725" marB="45725"/>
                </a:tc>
                <a:tc>
                  <a:txBody>
                    <a:bodyPr/>
                    <a:lstStyle/>
                    <a:p>
                      <a:pPr marL="0" marR="0" lvl="0" indent="0" algn="l" rtl="0">
                        <a:spcBef>
                          <a:spcPts val="0"/>
                        </a:spcBef>
                        <a:spcAft>
                          <a:spcPts val="0"/>
                        </a:spcAft>
                        <a:buNone/>
                      </a:pPr>
                      <a:r>
                        <a:rPr lang="en-GB" sz="2800" dirty="0"/>
                        <a:t>18</a:t>
                      </a:r>
                      <a:endParaRPr sz="28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5"/>
          <p:cNvSpPr txBox="1">
            <a:spLocks noGrp="1"/>
          </p:cNvSpPr>
          <p:nvPr>
            <p:ph type="title"/>
          </p:nvPr>
        </p:nvSpPr>
        <p:spPr>
          <a:xfrm>
            <a:off x="335360" y="260648"/>
            <a:ext cx="109728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Arial"/>
              <a:buNone/>
            </a:pPr>
            <a:r>
              <a:rPr lang="en-GB" sz="4800" dirty="0"/>
              <a:t>It is tidier now.</a:t>
            </a:r>
            <a:endParaRPr sz="4800" dirty="0"/>
          </a:p>
        </p:txBody>
      </p:sp>
      <p:sp>
        <p:nvSpPr>
          <p:cNvPr id="70" name="Google Shape;70;p5"/>
          <p:cNvSpPr txBox="1">
            <a:spLocks noGrp="1"/>
          </p:cNvSpPr>
          <p:nvPr>
            <p:ph type="body" idx="1"/>
          </p:nvPr>
        </p:nvSpPr>
        <p:spPr>
          <a:xfrm>
            <a:off x="380300" y="1567257"/>
            <a:ext cx="10972800" cy="1425501"/>
          </a:xfrm>
          <a:prstGeom prst="rect">
            <a:avLst/>
          </a:prstGeom>
          <a:noFill/>
          <a:ln>
            <a:noFill/>
          </a:ln>
        </p:spPr>
        <p:txBody>
          <a:bodyPr spcFirstLastPara="1" wrap="square" lIns="91425" tIns="45700" rIns="91425" bIns="45700" anchor="t" anchorCtr="0">
            <a:noAutofit/>
          </a:bodyPr>
          <a:lstStyle/>
          <a:p>
            <a:pPr marL="698500" lvl="2" indent="0" algn="l" rtl="0">
              <a:spcBef>
                <a:spcPts val="300"/>
              </a:spcBef>
              <a:spcAft>
                <a:spcPts val="0"/>
              </a:spcAft>
              <a:buClr>
                <a:schemeClr val="dk1"/>
              </a:buClr>
              <a:buSzPts val="2000"/>
              <a:buNone/>
            </a:pPr>
            <a:r>
              <a:rPr lang="en-GB" sz="2800" dirty="0">
                <a:latin typeface="Arial"/>
                <a:ea typeface="Arial"/>
                <a:cs typeface="Arial"/>
                <a:sym typeface="Arial"/>
              </a:rPr>
              <a:t>Each observation has its own row, </a:t>
            </a:r>
          </a:p>
          <a:p>
            <a:pPr marL="698500" lvl="2" indent="0" algn="l" rtl="0">
              <a:spcBef>
                <a:spcPts val="300"/>
              </a:spcBef>
              <a:spcAft>
                <a:spcPts val="0"/>
              </a:spcAft>
              <a:buClr>
                <a:schemeClr val="dk1"/>
              </a:buClr>
              <a:buSzPts val="2000"/>
              <a:buNone/>
            </a:pPr>
            <a:r>
              <a:rPr lang="en-GB" sz="2800" dirty="0">
                <a:latin typeface="Arial"/>
                <a:ea typeface="Arial"/>
                <a:cs typeface="Arial"/>
                <a:sym typeface="Arial"/>
              </a:rPr>
              <a:t>each variable has its own column, </a:t>
            </a:r>
          </a:p>
          <a:p>
            <a:pPr marL="698500" lvl="2" indent="0" algn="l" rtl="0">
              <a:spcBef>
                <a:spcPts val="300"/>
              </a:spcBef>
              <a:spcAft>
                <a:spcPts val="0"/>
              </a:spcAft>
              <a:buClr>
                <a:schemeClr val="dk1"/>
              </a:buClr>
              <a:buSzPts val="2000"/>
              <a:buNone/>
            </a:pPr>
            <a:r>
              <a:rPr lang="en-GB" sz="2800" dirty="0"/>
              <a:t>And each </a:t>
            </a:r>
            <a:r>
              <a:rPr lang="en-GB" sz="2800" dirty="0">
                <a:latin typeface="Arial"/>
                <a:ea typeface="Arial"/>
                <a:cs typeface="Arial"/>
                <a:sym typeface="Arial"/>
              </a:rPr>
              <a:t>value has its own cell. </a:t>
            </a:r>
            <a:endParaRPr sz="2800" dirty="0">
              <a:latin typeface="Arial"/>
              <a:ea typeface="Arial"/>
              <a:cs typeface="Arial"/>
              <a:sym typeface="Arial"/>
            </a:endParaRPr>
          </a:p>
          <a:p>
            <a:pPr marL="698500" lvl="2" indent="0" algn="l" rtl="0">
              <a:spcBef>
                <a:spcPts val="215"/>
              </a:spcBef>
              <a:spcAft>
                <a:spcPts val="0"/>
              </a:spcAft>
              <a:buClr>
                <a:schemeClr val="dk1"/>
              </a:buClr>
              <a:buSzPts val="2000"/>
              <a:buNone/>
            </a:pPr>
            <a:endParaRPr sz="2800" dirty="0">
              <a:latin typeface="Arial"/>
              <a:ea typeface="Arial"/>
              <a:cs typeface="Arial"/>
              <a:sym typeface="Arial"/>
            </a:endParaRPr>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a:p>
            <a:pPr marL="241300" marR="215900" lvl="0" indent="-76200" algn="l" rtl="0">
              <a:lnSpc>
                <a:spcPct val="126250"/>
              </a:lnSpc>
              <a:spcBef>
                <a:spcPts val="470"/>
              </a:spcBef>
              <a:spcAft>
                <a:spcPts val="0"/>
              </a:spcAft>
              <a:buClr>
                <a:schemeClr val="dk1"/>
              </a:buClr>
              <a:buSzPts val="2400"/>
              <a:buNone/>
            </a:pPr>
            <a:endParaRPr sz="2800" dirty="0">
              <a:latin typeface="Arial"/>
              <a:ea typeface="Arial"/>
              <a:cs typeface="Arial"/>
              <a:sym typeface="Arial"/>
            </a:endParaRPr>
          </a:p>
        </p:txBody>
      </p:sp>
      <p:graphicFrame>
        <p:nvGraphicFramePr>
          <p:cNvPr id="72" name="Google Shape;72;p5"/>
          <p:cNvGraphicFramePr/>
          <p:nvPr>
            <p:extLst>
              <p:ext uri="{D42A27DB-BD31-4B8C-83A1-F6EECF244321}">
                <p14:modId xmlns:p14="http://schemas.microsoft.com/office/powerpoint/2010/main" val="3675273165"/>
              </p:ext>
            </p:extLst>
          </p:nvPr>
        </p:nvGraphicFramePr>
        <p:xfrm>
          <a:off x="1576248" y="3068960"/>
          <a:ext cx="7281429" cy="3627190"/>
        </p:xfrm>
        <a:graphic>
          <a:graphicData uri="http://schemas.openxmlformats.org/drawingml/2006/table">
            <a:tbl>
              <a:tblPr firstRow="1" bandRow="1">
                <a:noFill/>
                <a:tableStyleId>{F1F18274-C4EE-41D9-A325-961ADA7DF203}</a:tableStyleId>
              </a:tblPr>
              <a:tblGrid>
                <a:gridCol w="1394613">
                  <a:extLst>
                    <a:ext uri="{9D8B030D-6E8A-4147-A177-3AD203B41FA5}">
                      <a16:colId xmlns:a16="http://schemas.microsoft.com/office/drawing/2014/main" val="20000"/>
                    </a:ext>
                  </a:extLst>
                </a:gridCol>
                <a:gridCol w="1987888">
                  <a:extLst>
                    <a:ext uri="{9D8B030D-6E8A-4147-A177-3AD203B41FA5}">
                      <a16:colId xmlns:a16="http://schemas.microsoft.com/office/drawing/2014/main" val="20001"/>
                    </a:ext>
                  </a:extLst>
                </a:gridCol>
                <a:gridCol w="1943438">
                  <a:extLst>
                    <a:ext uri="{9D8B030D-6E8A-4147-A177-3AD203B41FA5}">
                      <a16:colId xmlns:a16="http://schemas.microsoft.com/office/drawing/2014/main" val="20002"/>
                    </a:ext>
                  </a:extLst>
                </a:gridCol>
                <a:gridCol w="1955490">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chemeClr val="dk1"/>
                        </a:buClr>
                        <a:buSzPts val="1350"/>
                        <a:buFont typeface="Arial"/>
                        <a:buNone/>
                      </a:pPr>
                      <a:r>
                        <a:rPr lang="en-GB" sz="2800"/>
                        <a:t>Country </a:t>
                      </a:r>
                      <a:endParaRPr sz="2800"/>
                    </a:p>
                  </a:txBody>
                  <a:tcPr marL="91450" marR="91450" marT="45725" marB="45725"/>
                </a:tc>
                <a:tc>
                  <a:txBody>
                    <a:bodyPr/>
                    <a:lstStyle/>
                    <a:p>
                      <a:pPr marL="0" marR="0" lvl="0" indent="0" algn="l" rtl="0">
                        <a:spcBef>
                          <a:spcPts val="0"/>
                        </a:spcBef>
                        <a:spcAft>
                          <a:spcPts val="0"/>
                        </a:spcAft>
                        <a:buNone/>
                      </a:pPr>
                      <a:r>
                        <a:rPr lang="en-GB" sz="2800"/>
                        <a:t>Date</a:t>
                      </a:r>
                      <a:endParaRPr sz="2800"/>
                    </a:p>
                  </a:txBody>
                  <a:tcPr marL="91450" marR="91450" marT="45725" marB="45725"/>
                </a:tc>
                <a:tc>
                  <a:txBody>
                    <a:bodyPr/>
                    <a:lstStyle/>
                    <a:p>
                      <a:pPr marL="0" marR="0" lvl="0" indent="0" algn="l" rtl="0">
                        <a:spcBef>
                          <a:spcPts val="0"/>
                        </a:spcBef>
                        <a:spcAft>
                          <a:spcPts val="0"/>
                        </a:spcAft>
                        <a:buNone/>
                      </a:pPr>
                      <a:r>
                        <a:rPr lang="en-GB" sz="2800" dirty="0"/>
                        <a:t>Type</a:t>
                      </a:r>
                      <a:endParaRPr sz="2800" dirty="0"/>
                    </a:p>
                  </a:txBody>
                  <a:tcPr marL="91450" marR="91450" marT="45725" marB="45725"/>
                </a:tc>
                <a:tc>
                  <a:txBody>
                    <a:bodyPr/>
                    <a:lstStyle/>
                    <a:p>
                      <a:pPr marL="0" marR="0" lvl="0" indent="0" algn="l" rtl="0">
                        <a:spcBef>
                          <a:spcPts val="0"/>
                        </a:spcBef>
                        <a:spcAft>
                          <a:spcPts val="0"/>
                        </a:spcAft>
                        <a:buNone/>
                      </a:pPr>
                      <a:r>
                        <a:rPr lang="en-GB" sz="2800" dirty="0"/>
                        <a:t>Counts</a:t>
                      </a:r>
                      <a:endParaRPr sz="2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2800"/>
                        <a:t>UK</a:t>
                      </a:r>
                      <a:endParaRPr sz="2800"/>
                    </a:p>
                  </a:txBody>
                  <a:tcPr marL="91450" marR="91450" marT="45725" marB="45725"/>
                </a:tc>
                <a:tc>
                  <a:txBody>
                    <a:bodyPr/>
                    <a:lstStyle/>
                    <a:p>
                      <a:pPr marL="0" marR="0" lvl="0" indent="0" algn="l" rtl="0">
                        <a:spcBef>
                          <a:spcPts val="0"/>
                        </a:spcBef>
                        <a:spcAft>
                          <a:spcPts val="0"/>
                        </a:spcAft>
                        <a:buNone/>
                      </a:pPr>
                      <a:r>
                        <a:rPr lang="en-GB" sz="2800"/>
                        <a:t>22/04/2020</a:t>
                      </a:r>
                      <a:endParaRPr sz="2800"/>
                    </a:p>
                  </a:txBody>
                  <a:tcPr marL="91450" marR="91450" marT="45725" marB="45725"/>
                </a:tc>
                <a:tc>
                  <a:txBody>
                    <a:bodyPr/>
                    <a:lstStyle/>
                    <a:p>
                      <a:pPr marL="0" marR="0" lvl="0" indent="0" algn="l" rtl="0">
                        <a:spcBef>
                          <a:spcPts val="0"/>
                        </a:spcBef>
                        <a:spcAft>
                          <a:spcPts val="0"/>
                        </a:spcAft>
                        <a:buNone/>
                      </a:pPr>
                      <a:r>
                        <a:rPr lang="en-GB" sz="2800" dirty="0"/>
                        <a:t>Incidents</a:t>
                      </a:r>
                      <a:endParaRPr sz="2800" dirty="0"/>
                    </a:p>
                  </a:txBody>
                  <a:tcPr marL="91450" marR="91450" marT="45725" marB="45725"/>
                </a:tc>
                <a:tc>
                  <a:txBody>
                    <a:bodyPr/>
                    <a:lstStyle/>
                    <a:p>
                      <a:pPr marL="0" marR="0" lvl="0" indent="0" algn="l" rtl="0">
                        <a:spcBef>
                          <a:spcPts val="0"/>
                        </a:spcBef>
                        <a:spcAft>
                          <a:spcPts val="0"/>
                        </a:spcAft>
                        <a:buNone/>
                      </a:pPr>
                      <a:r>
                        <a:rPr lang="en-GB" sz="2800" dirty="0"/>
                        <a:t>18</a:t>
                      </a:r>
                      <a:endParaRPr sz="2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2800"/>
                        <a:t>France</a:t>
                      </a:r>
                      <a:endParaRPr sz="2800"/>
                    </a:p>
                  </a:txBody>
                  <a:tcPr marL="91450" marR="91450" marT="45725" marB="45725"/>
                </a:tc>
                <a:tc>
                  <a:txBody>
                    <a:bodyPr/>
                    <a:lstStyle/>
                    <a:p>
                      <a:pPr marL="0" marR="0" lvl="0" indent="0" algn="l" rtl="0">
                        <a:spcBef>
                          <a:spcPts val="0"/>
                        </a:spcBef>
                        <a:spcAft>
                          <a:spcPts val="0"/>
                        </a:spcAft>
                        <a:buNone/>
                      </a:pPr>
                      <a:r>
                        <a:rPr lang="en-GB" sz="2800" dirty="0"/>
                        <a:t>22/04/2020</a:t>
                      </a:r>
                      <a:endParaRPr sz="2800" dirty="0"/>
                    </a:p>
                  </a:txBody>
                  <a:tcPr marL="91450" marR="91450" marT="45725" marB="45725"/>
                </a:tc>
                <a:tc>
                  <a:txBody>
                    <a:bodyPr/>
                    <a:lstStyle/>
                    <a:p>
                      <a:pPr marL="0" marR="0" lvl="0" indent="0" algn="l" rtl="0">
                        <a:spcBef>
                          <a:spcPts val="0"/>
                        </a:spcBef>
                        <a:spcAft>
                          <a:spcPts val="0"/>
                        </a:spcAft>
                        <a:buNone/>
                      </a:pPr>
                      <a:r>
                        <a:rPr lang="en-GB" sz="2800" dirty="0"/>
                        <a:t>Incidents</a:t>
                      </a:r>
                      <a:endParaRPr sz="2800" dirty="0"/>
                    </a:p>
                  </a:txBody>
                  <a:tcPr marL="91450" marR="91450" marT="45725" marB="45725"/>
                </a:tc>
                <a:tc>
                  <a:txBody>
                    <a:bodyPr/>
                    <a:lstStyle/>
                    <a:p>
                      <a:pPr marL="0" marR="0" lvl="0" indent="0" algn="l" rtl="0">
                        <a:spcBef>
                          <a:spcPts val="0"/>
                        </a:spcBef>
                        <a:spcAft>
                          <a:spcPts val="0"/>
                        </a:spcAft>
                        <a:buNone/>
                      </a:pPr>
                      <a:r>
                        <a:rPr lang="en-GB" sz="2800" dirty="0"/>
                        <a:t>11</a:t>
                      </a:r>
                      <a:endParaRPr sz="2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2800"/>
                        <a:t>China</a:t>
                      </a:r>
                      <a:endParaRPr sz="2800"/>
                    </a:p>
                  </a:txBody>
                  <a:tcPr marL="91450" marR="91450" marT="45725" marB="45725"/>
                </a:tc>
                <a:tc>
                  <a:txBody>
                    <a:bodyPr/>
                    <a:lstStyle/>
                    <a:p>
                      <a:pPr marL="0" marR="0" lvl="0" indent="0" algn="l" rtl="0">
                        <a:spcBef>
                          <a:spcPts val="0"/>
                        </a:spcBef>
                        <a:spcAft>
                          <a:spcPts val="0"/>
                        </a:spcAft>
                        <a:buNone/>
                      </a:pPr>
                      <a:r>
                        <a:rPr lang="en-GB" sz="2800" dirty="0"/>
                        <a:t>22/04/2020</a:t>
                      </a:r>
                      <a:endParaRPr sz="2800" dirty="0"/>
                    </a:p>
                  </a:txBody>
                  <a:tcPr marL="91450" marR="91450" marT="45725" marB="45725"/>
                </a:tc>
                <a:tc>
                  <a:txBody>
                    <a:bodyPr/>
                    <a:lstStyle/>
                    <a:p>
                      <a:pPr marL="0" marR="0" lvl="0" indent="0" algn="l" rtl="0">
                        <a:spcBef>
                          <a:spcPts val="0"/>
                        </a:spcBef>
                        <a:spcAft>
                          <a:spcPts val="0"/>
                        </a:spcAft>
                        <a:buNone/>
                      </a:pPr>
                      <a:r>
                        <a:rPr lang="en-GB" sz="2800" dirty="0"/>
                        <a:t>Incidents</a:t>
                      </a:r>
                      <a:endParaRPr sz="2800" dirty="0"/>
                    </a:p>
                  </a:txBody>
                  <a:tcPr marL="91450" marR="91450" marT="45725" marB="45725"/>
                </a:tc>
                <a:tc>
                  <a:txBody>
                    <a:bodyPr/>
                    <a:lstStyle/>
                    <a:p>
                      <a:pPr marL="0" marR="0" lvl="0" indent="0" algn="l" rtl="0">
                        <a:spcBef>
                          <a:spcPts val="0"/>
                        </a:spcBef>
                        <a:spcAft>
                          <a:spcPts val="0"/>
                        </a:spcAft>
                        <a:buNone/>
                      </a:pPr>
                      <a:r>
                        <a:rPr lang="en-GB" sz="2800" dirty="0"/>
                        <a:t>21</a:t>
                      </a:r>
                      <a:endParaRPr sz="28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GB" sz="2800"/>
                        <a:t>UK</a:t>
                      </a:r>
                      <a:endParaRPr sz="2800"/>
                    </a:p>
                  </a:txBody>
                  <a:tcPr marL="91450" marR="91450" marT="45725" marB="45725"/>
                </a:tc>
                <a:tc>
                  <a:txBody>
                    <a:bodyPr/>
                    <a:lstStyle/>
                    <a:p>
                      <a:pPr marL="0" marR="0" lvl="0" indent="0" algn="l" rtl="0">
                        <a:spcBef>
                          <a:spcPts val="0"/>
                        </a:spcBef>
                        <a:spcAft>
                          <a:spcPts val="0"/>
                        </a:spcAft>
                        <a:buNone/>
                      </a:pPr>
                      <a:r>
                        <a:rPr lang="en-GB" sz="2800" dirty="0"/>
                        <a:t>22/04/2020</a:t>
                      </a:r>
                      <a:endParaRPr sz="2800" dirty="0"/>
                    </a:p>
                  </a:txBody>
                  <a:tcPr marL="91450" marR="91450" marT="45725" marB="45725"/>
                </a:tc>
                <a:tc>
                  <a:txBody>
                    <a:bodyPr/>
                    <a:lstStyle/>
                    <a:p>
                      <a:pPr marL="0" marR="0" lvl="0" indent="0" algn="l" rtl="0">
                        <a:spcBef>
                          <a:spcPts val="0"/>
                        </a:spcBef>
                        <a:spcAft>
                          <a:spcPts val="0"/>
                        </a:spcAft>
                        <a:buNone/>
                      </a:pPr>
                      <a:r>
                        <a:rPr lang="en-GB" sz="2800" dirty="0"/>
                        <a:t>Resolutions</a:t>
                      </a:r>
                      <a:endParaRPr sz="2800" dirty="0"/>
                    </a:p>
                  </a:txBody>
                  <a:tcPr marL="91450" marR="91450" marT="45725" marB="45725"/>
                </a:tc>
                <a:tc>
                  <a:txBody>
                    <a:bodyPr/>
                    <a:lstStyle/>
                    <a:p>
                      <a:pPr marL="0" marR="0" lvl="0" indent="0" algn="l" rtl="0">
                        <a:spcBef>
                          <a:spcPts val="0"/>
                        </a:spcBef>
                        <a:spcAft>
                          <a:spcPts val="0"/>
                        </a:spcAft>
                        <a:buNone/>
                      </a:pPr>
                      <a:r>
                        <a:rPr lang="en-GB" sz="2800" dirty="0"/>
                        <a:t>10</a:t>
                      </a:r>
                      <a:endParaRPr sz="2800"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GB" sz="2800"/>
                        <a:t>France</a:t>
                      </a:r>
                      <a:endParaRPr sz="2800"/>
                    </a:p>
                  </a:txBody>
                  <a:tcPr marL="91450" marR="91450" marT="45725" marB="45725"/>
                </a:tc>
                <a:tc>
                  <a:txBody>
                    <a:bodyPr/>
                    <a:lstStyle/>
                    <a:p>
                      <a:pPr marL="0" marR="0" lvl="0" indent="0" algn="l" rtl="0">
                        <a:spcBef>
                          <a:spcPts val="0"/>
                        </a:spcBef>
                        <a:spcAft>
                          <a:spcPts val="0"/>
                        </a:spcAft>
                        <a:buNone/>
                      </a:pPr>
                      <a:r>
                        <a:rPr lang="en-GB" sz="2800" dirty="0"/>
                        <a:t>22/04/2020</a:t>
                      </a:r>
                      <a:endParaRPr sz="2800" dirty="0"/>
                    </a:p>
                  </a:txBody>
                  <a:tcPr marL="91450" marR="91450" marT="45725" marB="45725"/>
                </a:tc>
                <a:tc>
                  <a:txBody>
                    <a:bodyPr/>
                    <a:lstStyle/>
                    <a:p>
                      <a:pPr marL="0" marR="0" lvl="0" indent="0" algn="l" rtl="0">
                        <a:spcBef>
                          <a:spcPts val="0"/>
                        </a:spcBef>
                        <a:spcAft>
                          <a:spcPts val="0"/>
                        </a:spcAft>
                        <a:buNone/>
                      </a:pPr>
                      <a:r>
                        <a:rPr lang="en-GB" sz="2800" dirty="0"/>
                        <a:t>Resolutions</a:t>
                      </a:r>
                      <a:endParaRPr sz="2800" dirty="0"/>
                    </a:p>
                  </a:txBody>
                  <a:tcPr marL="91450" marR="91450" marT="45725" marB="45725"/>
                </a:tc>
                <a:tc>
                  <a:txBody>
                    <a:bodyPr/>
                    <a:lstStyle/>
                    <a:p>
                      <a:pPr marL="0" marR="0" lvl="0" indent="0" algn="l" rtl="0">
                        <a:spcBef>
                          <a:spcPts val="0"/>
                        </a:spcBef>
                        <a:spcAft>
                          <a:spcPts val="0"/>
                        </a:spcAft>
                        <a:buNone/>
                      </a:pPr>
                      <a:r>
                        <a:rPr lang="en-GB" sz="2800"/>
                        <a:t>9</a:t>
                      </a:r>
                      <a:endParaRPr sz="2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GB" sz="2800"/>
                        <a:t>China</a:t>
                      </a:r>
                      <a:endParaRPr sz="2800"/>
                    </a:p>
                  </a:txBody>
                  <a:tcPr marL="91450" marR="91450" marT="45725" marB="45725"/>
                </a:tc>
                <a:tc>
                  <a:txBody>
                    <a:bodyPr/>
                    <a:lstStyle/>
                    <a:p>
                      <a:pPr marL="0" marR="0" lvl="0" indent="0" algn="l" rtl="0">
                        <a:spcBef>
                          <a:spcPts val="0"/>
                        </a:spcBef>
                        <a:spcAft>
                          <a:spcPts val="0"/>
                        </a:spcAft>
                        <a:buNone/>
                      </a:pPr>
                      <a:r>
                        <a:rPr lang="en-GB" sz="2800" dirty="0"/>
                        <a:t>22/04/2020</a:t>
                      </a:r>
                      <a:endParaRPr sz="2800" dirty="0"/>
                    </a:p>
                  </a:txBody>
                  <a:tcPr marL="91450" marR="91450" marT="45725" marB="45725"/>
                </a:tc>
                <a:tc>
                  <a:txBody>
                    <a:bodyPr/>
                    <a:lstStyle/>
                    <a:p>
                      <a:pPr marL="0" marR="0" lvl="0" indent="0" algn="l" rtl="0">
                        <a:spcBef>
                          <a:spcPts val="0"/>
                        </a:spcBef>
                        <a:spcAft>
                          <a:spcPts val="0"/>
                        </a:spcAft>
                        <a:buNone/>
                      </a:pPr>
                      <a:r>
                        <a:rPr lang="en-GB" sz="2800" dirty="0"/>
                        <a:t>Resolutions</a:t>
                      </a:r>
                      <a:endParaRPr sz="2800" dirty="0"/>
                    </a:p>
                  </a:txBody>
                  <a:tcPr marL="91450" marR="91450" marT="45725" marB="45725"/>
                </a:tc>
                <a:tc>
                  <a:txBody>
                    <a:bodyPr/>
                    <a:lstStyle/>
                    <a:p>
                      <a:pPr marL="0" marR="0" lvl="0" indent="0" algn="l" rtl="0">
                        <a:spcBef>
                          <a:spcPts val="0"/>
                        </a:spcBef>
                        <a:spcAft>
                          <a:spcPts val="0"/>
                        </a:spcAft>
                        <a:buNone/>
                      </a:pPr>
                      <a:r>
                        <a:rPr lang="en-GB" sz="2800" dirty="0"/>
                        <a:t>18</a:t>
                      </a:r>
                      <a:endParaRPr sz="2800" dirty="0"/>
                    </a:p>
                  </a:txBody>
                  <a:tcPr marL="91450" marR="91450"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97750612"/>
      </p:ext>
    </p:extLst>
  </p:cSld>
  <p:clrMapOvr>
    <a:masterClrMapping/>
  </p:clrMapOvr>
</p:sld>
</file>

<file path=ppt/theme/theme1.xml><?xml version="1.0" encoding="utf-8"?>
<a:theme xmlns:a="http://schemas.openxmlformats.org/drawingml/2006/main" name="UKDS_UKD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2" ma:contentTypeDescription="Create a new document." ma:contentTypeScope="" ma:versionID="0fa676acea34f85b33eda98ec8b69cc0">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c0f5b59ac3ceff5367a6028a8a8c1a5f"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207954-A148-4634-93B9-665F633EA4BD}"/>
</file>

<file path=customXml/itemProps2.xml><?xml version="1.0" encoding="utf-8"?>
<ds:datastoreItem xmlns:ds="http://schemas.openxmlformats.org/officeDocument/2006/customXml" ds:itemID="{0A7E6E14-8385-40B8-BF1B-E968AFB0296A}"/>
</file>

<file path=customXml/itemProps3.xml><?xml version="1.0" encoding="utf-8"?>
<ds:datastoreItem xmlns:ds="http://schemas.openxmlformats.org/officeDocument/2006/customXml" ds:itemID="{1FF00C05-A632-480D-8BAE-F159B1D6D1C1}"/>
</file>

<file path=docProps/app.xml><?xml version="1.0" encoding="utf-8"?>
<Properties xmlns="http://schemas.openxmlformats.org/officeDocument/2006/extended-properties" xmlns:vt="http://schemas.openxmlformats.org/officeDocument/2006/docPropsVTypes">
  <TotalTime>789</TotalTime>
  <Words>4572</Words>
  <Application>Microsoft Office PowerPoint</Application>
  <PresentationFormat>Widescreen</PresentationFormat>
  <Paragraphs>1078</Paragraphs>
  <Slides>51</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Museo Sans 500</vt:lpstr>
      <vt:lpstr>Verdana</vt:lpstr>
      <vt:lpstr>UKDS_UKDA</vt:lpstr>
      <vt:lpstr>Into the Tidyverse: analysing crime data in R</vt:lpstr>
      <vt:lpstr>What crime data are we using today?</vt:lpstr>
      <vt:lpstr>What is the Tidyverse?</vt:lpstr>
      <vt:lpstr>Tidyverse grammar</vt:lpstr>
      <vt:lpstr>Compare the following</vt:lpstr>
      <vt:lpstr>Tidyverse structure and function</vt:lpstr>
      <vt:lpstr>What shape is tidy data?</vt:lpstr>
      <vt:lpstr>Is it tidy?</vt:lpstr>
      <vt:lpstr>It is tidier now.</vt:lpstr>
      <vt:lpstr>Printing: Tibble vs. Classic</vt:lpstr>
      <vt:lpstr>Subsetting: Tibble vs. Classic</vt:lpstr>
      <vt:lpstr>Embedding: Tibble vs. Classic</vt:lpstr>
      <vt:lpstr>Creating tibbles</vt:lpstr>
      <vt:lpstr>Adding to tibbles</vt:lpstr>
      <vt:lpstr>Exercises: Tidyverse_1_Tibble.Rmd</vt:lpstr>
      <vt:lpstr>Manipulation – Make it tidy!</vt:lpstr>
      <vt:lpstr>gather() – turns wide data into long data</vt:lpstr>
      <vt:lpstr>gather() – how to write the formula</vt:lpstr>
      <vt:lpstr>gathered_heros looks like</vt:lpstr>
      <vt:lpstr>spread() – turns long data into wide data</vt:lpstr>
      <vt:lpstr>spread() – how to write the formula</vt:lpstr>
      <vt:lpstr>spread_heros looks like</vt:lpstr>
      <vt:lpstr>separate() – splits multi-value cells</vt:lpstr>
      <vt:lpstr>separate() – how to write the formula</vt:lpstr>
      <vt:lpstr>separate() – or write the formula like…</vt:lpstr>
      <vt:lpstr>split_heros looks like</vt:lpstr>
      <vt:lpstr>Exercises: tidyr</vt:lpstr>
      <vt:lpstr>dplyr</vt:lpstr>
      <vt:lpstr>select() – isolate subset of columns</vt:lpstr>
      <vt:lpstr>select() – how to write the formula</vt:lpstr>
      <vt:lpstr>select() – or write the formula like…</vt:lpstr>
      <vt:lpstr>filter() – isolate subset of rows</vt:lpstr>
      <vt:lpstr>arrange() – reorder rows alphabetically</vt:lpstr>
      <vt:lpstr>summarise() – turns vectors into values</vt:lpstr>
      <vt:lpstr>summarise() + group_by()</vt:lpstr>
      <vt:lpstr>mutate() – turns vectors into new vectors</vt:lpstr>
      <vt:lpstr>Exercises: dplyr</vt:lpstr>
      <vt:lpstr>Merging data sets</vt:lpstr>
      <vt:lpstr>Inner Join – only rows that match both</vt:lpstr>
      <vt:lpstr>Left Join – all 1st, and matches from 2nd</vt:lpstr>
      <vt:lpstr>Right Join - all 2nd, and matches from 1st</vt:lpstr>
      <vt:lpstr>Full Join – all 1st and all 2nd </vt:lpstr>
      <vt:lpstr>Semi Join – rows from 1st if match 2nd</vt:lpstr>
      <vt:lpstr>Anti Join – rows from 1st if NO match 2nd </vt:lpstr>
      <vt:lpstr>Exercises: Merging data sets</vt:lpstr>
      <vt:lpstr>Pipe the data to ggplot first</vt:lpstr>
      <vt:lpstr>Then add required aesthetic mappings…</vt:lpstr>
      <vt:lpstr>Add any optional aesthetic mappings…</vt:lpstr>
      <vt:lpstr>Add the geometries with `+`</vt:lpstr>
      <vt:lpstr>Keep on addin’… sensibly.</vt:lpstr>
      <vt:lpstr>Exercises: ggplot2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 the Tidyverse</dc:title>
  <dc:creator>Oliver Parkes</dc:creator>
  <cp:lastModifiedBy>Julia Kasmire</cp:lastModifiedBy>
  <cp:revision>145</cp:revision>
  <dcterms:created xsi:type="dcterms:W3CDTF">2018-09-28T14:14:24Z</dcterms:created>
  <dcterms:modified xsi:type="dcterms:W3CDTF">2021-02-15T17:17:11Z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ies>
</file>