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63" r:id="rId3"/>
    <p:sldId id="270" r:id="rId4"/>
    <p:sldId id="264" r:id="rId5"/>
    <p:sldId id="265" r:id="rId6"/>
    <p:sldId id="267" r:id="rId7"/>
    <p:sldId id="269"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9"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E34E1-3B73-4FF0-9E54-A8ECEFE08BCE}"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BEB2C-8708-4283-A61A-A84789DC48FE}" type="slidenum">
              <a:rPr lang="en-US" smtClean="0"/>
              <a:t>‹#›</a:t>
            </a:fld>
            <a:endParaRPr lang="en-US"/>
          </a:p>
        </p:txBody>
      </p:sp>
    </p:spTree>
    <p:extLst>
      <p:ext uri="{BB962C8B-B14F-4D97-AF65-F5344CB8AC3E}">
        <p14:creationId xmlns:p14="http://schemas.microsoft.com/office/powerpoint/2010/main" val="157060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1</a:t>
            </a:fld>
            <a:endParaRPr lang="en-US"/>
          </a:p>
        </p:txBody>
      </p:sp>
    </p:spTree>
    <p:extLst>
      <p:ext uri="{BB962C8B-B14F-4D97-AF65-F5344CB8AC3E}">
        <p14:creationId xmlns:p14="http://schemas.microsoft.com/office/powerpoint/2010/main" val="14780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of team/roles - Nadia</a:t>
            </a:r>
          </a:p>
        </p:txBody>
      </p:sp>
      <p:sp>
        <p:nvSpPr>
          <p:cNvPr id="4" name="Slide Number Placeholder 3"/>
          <p:cNvSpPr>
            <a:spLocks noGrp="1"/>
          </p:cNvSpPr>
          <p:nvPr>
            <p:ph type="sldNum" sz="quarter" idx="5"/>
          </p:nvPr>
        </p:nvSpPr>
        <p:spPr/>
        <p:txBody>
          <a:bodyPr/>
          <a:lstStyle/>
          <a:p>
            <a:fld id="{B3F0833E-80D9-40D1-82AC-4EA5726BC808}" type="slidenum">
              <a:rPr lang="en-US" smtClean="0"/>
              <a:t>2</a:t>
            </a:fld>
            <a:endParaRPr lang="en-US"/>
          </a:p>
        </p:txBody>
      </p:sp>
    </p:spTree>
    <p:extLst>
      <p:ext uri="{BB962C8B-B14F-4D97-AF65-F5344CB8AC3E}">
        <p14:creationId xmlns:p14="http://schemas.microsoft.com/office/powerpoint/2010/main" val="290953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Goals - Nadia</a:t>
            </a:r>
          </a:p>
          <a:p>
            <a:r>
              <a:rPr lang="en-CA" dirty="0"/>
              <a:t>Easy access – mention </a:t>
            </a:r>
            <a:r>
              <a:rPr lang="en-CA" dirty="0" err="1"/>
              <a:t>covid</a:t>
            </a:r>
            <a:endParaRPr lang="en-CA" dirty="0"/>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3</a:t>
            </a:fld>
            <a:endParaRPr lang="en-US"/>
          </a:p>
        </p:txBody>
      </p:sp>
    </p:spTree>
    <p:extLst>
      <p:ext uri="{BB962C8B-B14F-4D97-AF65-F5344CB8AC3E}">
        <p14:creationId xmlns:p14="http://schemas.microsoft.com/office/powerpoint/2010/main" val="38952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Demo of Project -  </a:t>
            </a:r>
            <a:r>
              <a:rPr lang="en-CA" dirty="0"/>
              <a:t>Milad and Parisa</a:t>
            </a:r>
          </a:p>
          <a:p>
            <a:pPr marL="171450" indent="-171450">
              <a:buFontTx/>
              <a:buChar char="-"/>
            </a:pPr>
            <a:r>
              <a:rPr lang="en-CA" dirty="0"/>
              <a:t>Mention UI</a:t>
            </a:r>
          </a:p>
          <a:p>
            <a:pPr marL="171450" indent="-171450">
              <a:buFontTx/>
              <a:buChar char="-"/>
            </a:pPr>
            <a:r>
              <a:rPr lang="en-CA" dirty="0"/>
              <a:t>User module</a:t>
            </a:r>
          </a:p>
          <a:p>
            <a:pPr marL="171450" indent="-171450">
              <a:buFontTx/>
              <a:buChar char="-"/>
            </a:pPr>
            <a:r>
              <a:rPr lang="en-CA" dirty="0"/>
              <a:t>Admin module</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4</a:t>
            </a:fld>
            <a:endParaRPr lang="en-US"/>
          </a:p>
        </p:txBody>
      </p:sp>
    </p:spTree>
    <p:extLst>
      <p:ext uri="{BB962C8B-B14F-4D97-AF65-F5344CB8AC3E}">
        <p14:creationId xmlns:p14="http://schemas.microsoft.com/office/powerpoint/2010/main" val="37588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Technologies used – Vlad</a:t>
            </a:r>
          </a:p>
          <a:p>
            <a:r>
              <a:rPr lang="en-CA" dirty="0"/>
              <a:t>Also, please mention Git for source control and how exactly it helped (easy collaboration, backups)</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5</a:t>
            </a:fld>
            <a:endParaRPr lang="en-US"/>
          </a:p>
        </p:txBody>
      </p:sp>
    </p:spTree>
    <p:extLst>
      <p:ext uri="{BB962C8B-B14F-4D97-AF65-F5344CB8AC3E}">
        <p14:creationId xmlns:p14="http://schemas.microsoft.com/office/powerpoint/2010/main" val="241080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Deployment - Vlad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rPr>
              <a:t>At this point, the application is not packaged and publicly accessible through Google Play Market. This is outside of project scope, however, will still be done. Currently, the application can be accessed through GitHub. There are two different repositories, one for User Module and one for storing the project documentation.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rPr>
              <a:t>As Nadia explained in the email, the source code repo is private to keep the code inaccessible to the  entire internet. That’s why we asked for you </a:t>
            </a:r>
            <a:r>
              <a:rPr lang="en-US" sz="1200" dirty="0" err="1">
                <a:solidFill>
                  <a:schemeClr val="tx1">
                    <a:lumMod val="95000"/>
                    <a:lumOff val="5000"/>
                  </a:schemeClr>
                </a:solidFill>
              </a:rPr>
              <a:t>github</a:t>
            </a:r>
            <a:r>
              <a:rPr lang="en-US" sz="1200" dirty="0">
                <a:solidFill>
                  <a:schemeClr val="tx1">
                    <a:lumMod val="95000"/>
                    <a:lumOff val="5000"/>
                  </a:schemeClr>
                </a:solidFill>
              </a:rPr>
              <a:t> username, to give you access.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rPr>
              <a:t>In order to run the application, either Android emulator or a physical device is required. </a:t>
            </a:r>
          </a:p>
          <a:p>
            <a:r>
              <a:rPr lang="en-US" dirty="0"/>
              <a:t>If you choose to use a physical device, you will need to enable developer options and sideload the application.</a:t>
            </a:r>
          </a:p>
        </p:txBody>
      </p:sp>
      <p:sp>
        <p:nvSpPr>
          <p:cNvPr id="4" name="Slide Number Placeholder 3"/>
          <p:cNvSpPr>
            <a:spLocks noGrp="1"/>
          </p:cNvSpPr>
          <p:nvPr>
            <p:ph type="sldNum" sz="quarter" idx="5"/>
          </p:nvPr>
        </p:nvSpPr>
        <p:spPr/>
        <p:txBody>
          <a:bodyPr/>
          <a:lstStyle/>
          <a:p>
            <a:fld id="{B3F0833E-80D9-40D1-82AC-4EA5726BC808}" type="slidenum">
              <a:rPr lang="en-US" smtClean="0"/>
              <a:t>6</a:t>
            </a:fld>
            <a:endParaRPr lang="en-US"/>
          </a:p>
        </p:txBody>
      </p:sp>
    </p:spTree>
    <p:extLst>
      <p:ext uri="{BB962C8B-B14F-4D97-AF65-F5344CB8AC3E}">
        <p14:creationId xmlns:p14="http://schemas.microsoft.com/office/powerpoint/2010/main" val="162436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Closure Report - Nadia</a:t>
            </a:r>
            <a:endParaRPr lang="en-US" dirty="0">
              <a:latin typeface="Century Gothic" panose="020B0502020202020204" pitchFamily="34" charset="0"/>
            </a:endParaRPr>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7</a:t>
            </a:fld>
            <a:endParaRPr lang="en-US"/>
          </a:p>
        </p:txBody>
      </p:sp>
    </p:spTree>
    <p:extLst>
      <p:ext uri="{BB962C8B-B14F-4D97-AF65-F5344CB8AC3E}">
        <p14:creationId xmlns:p14="http://schemas.microsoft.com/office/powerpoint/2010/main" val="108191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Nadia</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8</a:t>
            </a:fld>
            <a:endParaRPr lang="en-US"/>
          </a:p>
        </p:txBody>
      </p:sp>
    </p:spTree>
    <p:extLst>
      <p:ext uri="{BB962C8B-B14F-4D97-AF65-F5344CB8AC3E}">
        <p14:creationId xmlns:p14="http://schemas.microsoft.com/office/powerpoint/2010/main" val="280599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FD14-CE94-4CFA-8710-8C7D7E49E3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0EF6F-23EC-4CEB-A37E-103DA2EFB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0576F-784A-434D-B8CF-19567ED0610B}"/>
              </a:ext>
            </a:extLst>
          </p:cNvPr>
          <p:cNvSpPr>
            <a:spLocks noGrp="1"/>
          </p:cNvSpPr>
          <p:nvPr>
            <p:ph type="dt" sz="half" idx="10"/>
          </p:nvPr>
        </p:nvSpPr>
        <p:spPr/>
        <p:txBody>
          <a:bodyPr/>
          <a:lstStyle/>
          <a:p>
            <a:fld id="{30BEAAB4-C640-4B4C-B5C5-BA8C047E5200}" type="datetimeFigureOut">
              <a:rPr lang="en-US" smtClean="0"/>
              <a:t>4/8/2020</a:t>
            </a:fld>
            <a:endParaRPr lang="en-US"/>
          </a:p>
        </p:txBody>
      </p:sp>
      <p:sp>
        <p:nvSpPr>
          <p:cNvPr id="5" name="Footer Placeholder 4">
            <a:extLst>
              <a:ext uri="{FF2B5EF4-FFF2-40B4-BE49-F238E27FC236}">
                <a16:creationId xmlns:a16="http://schemas.microsoft.com/office/drawing/2014/main" id="{334854E2-70D9-4B37-BF4F-2E460D750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C6C89-4EC8-4B33-8FE7-47EA67020518}"/>
              </a:ext>
            </a:extLst>
          </p:cNvPr>
          <p:cNvSpPr>
            <a:spLocks noGrp="1"/>
          </p:cNvSpPr>
          <p:nvPr>
            <p:ph type="sldNum" sz="quarter" idx="12"/>
          </p:nvPr>
        </p:nvSpPr>
        <p:spPr/>
        <p:txBody>
          <a:bodyPr/>
          <a:lstStyle/>
          <a:p>
            <a:fld id="{2634695A-29FD-4456-88E4-45421EDD43D9}" type="slidenum">
              <a:rPr lang="en-US" smtClean="0"/>
              <a:t>‹#›</a:t>
            </a:fld>
            <a:endParaRPr lang="en-US"/>
          </a:p>
        </p:txBody>
      </p:sp>
    </p:spTree>
    <p:extLst>
      <p:ext uri="{BB962C8B-B14F-4D97-AF65-F5344CB8AC3E}">
        <p14:creationId xmlns:p14="http://schemas.microsoft.com/office/powerpoint/2010/main" val="3225267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accent1">
                <a:lumMod val="20000"/>
                <a:lumOff val="80000"/>
              </a:schemeClr>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1D8A7-9396-4E07-A1CE-463C5A3E4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C5DD0-257C-437C-A1A5-61C320E2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D7A3D-0F42-494B-A1AE-356AE6883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EAAB4-C640-4B4C-B5C5-BA8C047E5200}" type="datetimeFigureOut">
              <a:rPr lang="en-US" smtClean="0"/>
              <a:t>4/8/2020</a:t>
            </a:fld>
            <a:endParaRPr lang="en-US"/>
          </a:p>
        </p:txBody>
      </p:sp>
      <p:sp>
        <p:nvSpPr>
          <p:cNvPr id="5" name="Footer Placeholder 4">
            <a:extLst>
              <a:ext uri="{FF2B5EF4-FFF2-40B4-BE49-F238E27FC236}">
                <a16:creationId xmlns:a16="http://schemas.microsoft.com/office/drawing/2014/main" id="{DF4479F4-D9E4-493B-92B7-40F05B08C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24C64F-53C6-4022-A2F3-73EA8EE59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4695A-29FD-4456-88E4-45421EDD43D9}" type="slidenum">
              <a:rPr lang="en-US" smtClean="0"/>
              <a:t>‹#›</a:t>
            </a:fld>
            <a:endParaRPr lang="en-US"/>
          </a:p>
        </p:txBody>
      </p:sp>
    </p:spTree>
    <p:extLst>
      <p:ext uri="{BB962C8B-B14F-4D97-AF65-F5344CB8AC3E}">
        <p14:creationId xmlns:p14="http://schemas.microsoft.com/office/powerpoint/2010/main" val="340932513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T27_Project_Plan%20v2.0.docx"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NadiaMok/capstone" TargetMode="External"/><Relationship Id="rId5" Type="http://schemas.openxmlformats.org/officeDocument/2006/relationships/hyperlink" Target="https://www.000webhost.com/cpanel-login" TargetMode="External"/><Relationship Id="rId4" Type="http://schemas.openxmlformats.org/officeDocument/2006/relationships/hyperlink" Target="https://github.com/mahdiesmaeelpour/CapstoneI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W2020_T27_Project_Closure_Report.doc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mailto:vladyslav.bordiug@georgebrown.ca?subject=TopFit%20Applic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mahdi.esmaeelpour@georgebrown.ca?subject=TopFit%20Application" TargetMode="External"/><Relationship Id="rId5" Type="http://schemas.openxmlformats.org/officeDocument/2006/relationships/hyperlink" Target="mailto:parisa.khataei@georgebrown.ca?subject=TopFit%20Application" TargetMode="External"/><Relationship Id="rId4" Type="http://schemas.openxmlformats.org/officeDocument/2006/relationships/hyperlink" Target="mailto:nadezhda.mokhireva@georgebrown.ca?subject=TopFit%20Appl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256" y="780060"/>
            <a:ext cx="8117487" cy="3101316"/>
          </a:xfrm>
          <a:prstGeom prst="rect">
            <a:avLst/>
          </a:prstGeom>
        </p:spPr>
      </p:pic>
      <p:sp>
        <p:nvSpPr>
          <p:cNvPr id="2" name="TextBox 1">
            <a:extLst>
              <a:ext uri="{FF2B5EF4-FFF2-40B4-BE49-F238E27FC236}">
                <a16:creationId xmlns:a16="http://schemas.microsoft.com/office/drawing/2014/main" id="{109A4F1E-21EF-4891-BC2C-8DFEF320AC86}"/>
              </a:ext>
            </a:extLst>
          </p:cNvPr>
          <p:cNvSpPr txBox="1"/>
          <p:nvPr/>
        </p:nvSpPr>
        <p:spPr>
          <a:xfrm>
            <a:off x="2037256" y="4531360"/>
            <a:ext cx="8549464" cy="1446550"/>
          </a:xfrm>
          <a:prstGeom prst="rect">
            <a:avLst/>
          </a:prstGeom>
          <a:noFill/>
        </p:spPr>
        <p:txBody>
          <a:bodyPr wrap="square" rtlCol="0">
            <a:spAutoFit/>
          </a:bodyPr>
          <a:lstStyle/>
          <a:p>
            <a:pPr algn="ctr"/>
            <a:r>
              <a:rPr lang="en-CA" sz="4400" b="1" dirty="0">
                <a:solidFill>
                  <a:schemeClr val="accent1">
                    <a:lumMod val="50000"/>
                  </a:schemeClr>
                </a:solidFill>
                <a:latin typeface="Century Gothic" panose="020B0502020202020204" pitchFamily="34" charset="0"/>
              </a:rPr>
              <a:t>TopFit – Workout and Wellness</a:t>
            </a:r>
          </a:p>
          <a:p>
            <a:pPr algn="ctr"/>
            <a:r>
              <a:rPr lang="en-CA" sz="4400" b="1" dirty="0">
                <a:solidFill>
                  <a:schemeClr val="accent1">
                    <a:lumMod val="50000"/>
                  </a:schemeClr>
                </a:solidFill>
                <a:latin typeface="Century Gothic" panose="020B0502020202020204" pitchFamily="34" charset="0"/>
              </a:rPr>
              <a:t>by Group T27</a:t>
            </a:r>
            <a:endParaRPr lang="en-US" sz="4400" b="1" dirty="0">
              <a:solidFill>
                <a:schemeClr val="accent1">
                  <a:lumMod val="50000"/>
                </a:schemeClr>
              </a:solidFill>
              <a:latin typeface="Century Gothic" panose="020B0502020202020204" pitchFamily="34" charset="0"/>
            </a:endParaRPr>
          </a:p>
        </p:txBody>
      </p:sp>
    </p:spTree>
    <p:extLst>
      <p:ext uri="{BB962C8B-B14F-4D97-AF65-F5344CB8AC3E}">
        <p14:creationId xmlns:p14="http://schemas.microsoft.com/office/powerpoint/2010/main" val="8100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CD2737-46E5-40EB-A6F9-B86E00617F44}"/>
              </a:ext>
            </a:extLst>
          </p:cNvPr>
          <p:cNvSpPr txBox="1"/>
          <p:nvPr/>
        </p:nvSpPr>
        <p:spPr>
          <a:xfrm>
            <a:off x="4338917" y="6185648"/>
            <a:ext cx="3379694" cy="369332"/>
          </a:xfrm>
          <a:prstGeom prst="rect">
            <a:avLst/>
          </a:prstGeom>
          <a:noFill/>
        </p:spPr>
        <p:txBody>
          <a:bodyPr wrap="square" rtlCol="0">
            <a:spAutoFit/>
          </a:bodyPr>
          <a:lstStyle/>
          <a:p>
            <a:pPr algn="ctr"/>
            <a:r>
              <a:rPr lang="en-CA" dirty="0">
                <a:hlinkClick r:id="rId3" action="ppaction://hlinkfile"/>
              </a:rPr>
              <a:t>Group T27: Team Charter</a:t>
            </a:r>
            <a:endParaRPr lang="en-US" dirty="0"/>
          </a:p>
        </p:txBody>
      </p:sp>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553012" y="176867"/>
            <a:ext cx="7422775"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Who are we?</a:t>
            </a:r>
            <a:endParaRPr lang="en-US" sz="5400" dirty="0">
              <a:solidFill>
                <a:schemeClr val="accent1">
                  <a:lumMod val="50000"/>
                </a:schemeClr>
              </a:solidFill>
              <a:latin typeface="Century Gothic" panose="020B0502020202020204" pitchFamily="34" charset="0"/>
            </a:endParaRPr>
          </a:p>
        </p:txBody>
      </p:sp>
      <p:graphicFrame>
        <p:nvGraphicFramePr>
          <p:cNvPr id="7" name="Table 2">
            <a:extLst>
              <a:ext uri="{FF2B5EF4-FFF2-40B4-BE49-F238E27FC236}">
                <a16:creationId xmlns:a16="http://schemas.microsoft.com/office/drawing/2014/main" id="{AA90B456-575C-48D9-A307-195E0AB86CFF}"/>
              </a:ext>
            </a:extLst>
          </p:cNvPr>
          <p:cNvGraphicFramePr>
            <a:graphicFrameLocks noGrp="1"/>
          </p:cNvGraphicFramePr>
          <p:nvPr/>
        </p:nvGraphicFramePr>
        <p:xfrm>
          <a:off x="240552" y="1442720"/>
          <a:ext cx="11951448" cy="4572000"/>
        </p:xfrm>
        <a:graphic>
          <a:graphicData uri="http://schemas.openxmlformats.org/drawingml/2006/table">
            <a:tbl>
              <a:tblPr bandRow="1">
                <a:tableStyleId>{5C22544A-7EE6-4342-B048-85BDC9FD1C3A}</a:tableStyleId>
              </a:tblPr>
              <a:tblGrid>
                <a:gridCol w="3447074">
                  <a:extLst>
                    <a:ext uri="{9D8B030D-6E8A-4147-A177-3AD203B41FA5}">
                      <a16:colId xmlns:a16="http://schemas.microsoft.com/office/drawing/2014/main" val="2122858581"/>
                    </a:ext>
                  </a:extLst>
                </a:gridCol>
                <a:gridCol w="8504374">
                  <a:extLst>
                    <a:ext uri="{9D8B030D-6E8A-4147-A177-3AD203B41FA5}">
                      <a16:colId xmlns:a16="http://schemas.microsoft.com/office/drawing/2014/main" val="3957445759"/>
                    </a:ext>
                  </a:extLst>
                </a:gridCol>
              </a:tblGrid>
              <a:tr h="1148168">
                <a:tc>
                  <a:txBody>
                    <a:bodyPr/>
                    <a:lstStyle/>
                    <a:p>
                      <a:r>
                        <a:rPr lang="en-CA" sz="2400" b="1" u="none" dirty="0">
                          <a:solidFill>
                            <a:schemeClr val="tx1"/>
                          </a:solidFill>
                          <a:latin typeface="Century Gothic" panose="020B0502020202020204" pitchFamily="34" charset="0"/>
                        </a:rPr>
                        <a:t>Nadezhda Mokhireva</a:t>
                      </a:r>
                      <a:endParaRPr lang="en-US" sz="2400" b="1" u="none" dirty="0">
                        <a:solidFill>
                          <a:schemeClr val="tx1"/>
                        </a:solidFill>
                        <a:latin typeface="Century Gothic" panose="020B0502020202020204" pitchFamily="34" charset="0"/>
                      </a:endParaRPr>
                    </a:p>
                  </a:txBody>
                  <a:tcPr anchor="ctr"/>
                </a:tc>
                <a:tc>
                  <a:txBody>
                    <a:bodyPr/>
                    <a:lstStyle/>
                    <a:p>
                      <a:r>
                        <a:rPr lang="en-CA" sz="2400" b="0" u="none" dirty="0">
                          <a:solidFill>
                            <a:schemeClr val="tx1"/>
                          </a:solidFill>
                          <a:latin typeface="Century Gothic" panose="020B0502020202020204" pitchFamily="34" charset="0"/>
                        </a:rPr>
                        <a:t>Back-End Developer, Project Leader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16394323"/>
                  </a:ext>
                </a:extLst>
              </a:tr>
              <a:tr h="1148168">
                <a:tc>
                  <a:txBody>
                    <a:bodyPr/>
                    <a:lstStyle/>
                    <a:p>
                      <a:r>
                        <a:rPr lang="en-CA" sz="2400" b="1" u="none" dirty="0">
                          <a:solidFill>
                            <a:schemeClr val="tx1"/>
                          </a:solidFill>
                          <a:latin typeface="Century Gothic" panose="020B0502020202020204" pitchFamily="34" charset="0"/>
                        </a:rPr>
                        <a:t>Parisa Khataei</a:t>
                      </a:r>
                      <a:endParaRPr lang="en-US" sz="2400" b="1" u="none" dirty="0">
                        <a:solidFill>
                          <a:schemeClr val="tx1"/>
                        </a:solidFill>
                        <a:latin typeface="Century Gothic" panose="020B0502020202020204" pitchFamily="34" charset="0"/>
                      </a:endParaRPr>
                    </a:p>
                  </a:txBody>
                  <a:tcPr anchor="ctr"/>
                </a:tc>
                <a:tc>
                  <a:txBody>
                    <a:bodyPr/>
                    <a:lstStyle/>
                    <a:p>
                      <a:r>
                        <a:rPr lang="en-CA" sz="2400" b="0" u="none" dirty="0">
                          <a:solidFill>
                            <a:schemeClr val="tx1"/>
                          </a:solidFill>
                          <a:latin typeface="Century Gothic" panose="020B0502020202020204" pitchFamily="34" charset="0"/>
                        </a:rPr>
                        <a:t>Back-end Developer, Tester, Front-end Developer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65482074"/>
                  </a:ext>
                </a:extLst>
              </a:tr>
              <a:tr h="1148168">
                <a:tc>
                  <a:txBody>
                    <a:bodyPr/>
                    <a:lstStyle/>
                    <a:p>
                      <a:r>
                        <a:rPr lang="en-CA" sz="2400" b="1" u="none" dirty="0">
                          <a:solidFill>
                            <a:schemeClr val="tx1"/>
                          </a:solidFill>
                          <a:latin typeface="Century Gothic" panose="020B0502020202020204" pitchFamily="34" charset="0"/>
                        </a:rPr>
                        <a:t>Mahdi </a:t>
                      </a:r>
                      <a:r>
                        <a:rPr lang="en-CA" sz="2400" b="1" u="none" dirty="0" err="1">
                          <a:solidFill>
                            <a:schemeClr val="tx1"/>
                          </a:solidFill>
                          <a:latin typeface="Century Gothic" panose="020B0502020202020204" pitchFamily="34" charset="0"/>
                        </a:rPr>
                        <a:t>Esmaeelpour</a:t>
                      </a:r>
                      <a:endParaRPr lang="en-US" sz="2400" b="1" u="none" dirty="0">
                        <a:solidFill>
                          <a:schemeClr val="tx1"/>
                        </a:solidFill>
                        <a:latin typeface="Century Gothic" panose="020B0502020202020204" pitchFamily="34" charset="0"/>
                      </a:endParaRPr>
                    </a:p>
                  </a:txBody>
                  <a:tcPr anchor="ctr"/>
                </a:tc>
                <a:tc>
                  <a:txBody>
                    <a:bodyPr/>
                    <a:lstStyle/>
                    <a:p>
                      <a:r>
                        <a:rPr lang="en-US" sz="2400" b="0" u="none" kern="1200" dirty="0">
                          <a:solidFill>
                            <a:schemeClr val="tx1"/>
                          </a:solidFill>
                          <a:effectLst/>
                          <a:latin typeface="Century Gothic" panose="020B0502020202020204" pitchFamily="34" charset="0"/>
                        </a:rPr>
                        <a:t>Back-end Developer, Database Administrator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2260311002"/>
                  </a:ext>
                </a:extLst>
              </a:tr>
              <a:tr h="1127496">
                <a:tc>
                  <a:txBody>
                    <a:bodyPr/>
                    <a:lstStyle/>
                    <a:p>
                      <a:r>
                        <a:rPr lang="en-CA" sz="2400" b="1" u="none" dirty="0">
                          <a:solidFill>
                            <a:schemeClr val="tx1"/>
                          </a:solidFill>
                          <a:latin typeface="Century Gothic" panose="020B0502020202020204" pitchFamily="34" charset="0"/>
                        </a:rPr>
                        <a:t>Vladyslav </a:t>
                      </a:r>
                      <a:r>
                        <a:rPr lang="en-CA" sz="2400" b="1" u="none" dirty="0" err="1">
                          <a:solidFill>
                            <a:schemeClr val="tx1"/>
                          </a:solidFill>
                          <a:latin typeface="Century Gothic" panose="020B0502020202020204" pitchFamily="34" charset="0"/>
                        </a:rPr>
                        <a:t>Bordiug</a:t>
                      </a:r>
                      <a:endParaRPr lang="en-US" sz="2400" b="1" u="none" dirty="0">
                        <a:solidFill>
                          <a:schemeClr val="tx1"/>
                        </a:solidFill>
                        <a:latin typeface="Century Gothic" panose="020B0502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400" b="0" u="none" dirty="0">
                          <a:solidFill>
                            <a:schemeClr val="tx1"/>
                          </a:solidFill>
                          <a:latin typeface="Century Gothic" panose="020B0502020202020204" pitchFamily="34" charset="0"/>
                        </a:rPr>
                        <a:t>Front-End Developer, UI Designer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201939164"/>
                  </a:ext>
                </a:extLst>
              </a:tr>
            </a:tbl>
          </a:graphicData>
        </a:graphic>
      </p:graphicFrame>
    </p:spTree>
    <p:extLst>
      <p:ext uri="{BB962C8B-B14F-4D97-AF65-F5344CB8AC3E}">
        <p14:creationId xmlns:p14="http://schemas.microsoft.com/office/powerpoint/2010/main" val="310438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a:solidFill>
                  <a:schemeClr val="accent1">
                    <a:lumMod val="50000"/>
                  </a:schemeClr>
                </a:solidFill>
                <a:latin typeface="Century Gothic" panose="020B0502020202020204" pitchFamily="34" charset="0"/>
              </a:rPr>
              <a:t>Project Goals</a:t>
            </a:r>
            <a:endParaRPr lang="en-CA" sz="5400" dirty="0">
              <a:solidFill>
                <a:schemeClr val="accent1">
                  <a:lumMod val="50000"/>
                </a:schemeClr>
              </a:solidFill>
              <a:latin typeface="Century Gothic" panose="020B0502020202020204" pitchFamily="34" charset="0"/>
            </a:endParaRPr>
          </a:p>
        </p:txBody>
      </p:sp>
      <p:sp>
        <p:nvSpPr>
          <p:cNvPr id="2" name="TextBox 1">
            <a:extLst>
              <a:ext uri="{FF2B5EF4-FFF2-40B4-BE49-F238E27FC236}">
                <a16:creationId xmlns:a16="http://schemas.microsoft.com/office/drawing/2014/main" id="{EDA7B0BF-E2C0-4558-8497-F52732FD8D3B}"/>
              </a:ext>
            </a:extLst>
          </p:cNvPr>
          <p:cNvSpPr txBox="1"/>
          <p:nvPr/>
        </p:nvSpPr>
        <p:spPr>
          <a:xfrm>
            <a:off x="934995" y="1729946"/>
            <a:ext cx="10322010" cy="4524315"/>
          </a:xfrm>
          <a:prstGeom prst="rect">
            <a:avLst/>
          </a:prstGeom>
          <a:noFill/>
        </p:spPr>
        <p:txBody>
          <a:bodyPr wrap="square" rtlCol="0">
            <a:spAutoFit/>
          </a:bodyPr>
          <a:lstStyle/>
          <a:p>
            <a:r>
              <a:rPr lang="en-US" sz="3600" b="1" dirty="0"/>
              <a:t>User Goals:</a:t>
            </a:r>
          </a:p>
          <a:p>
            <a:pPr marL="285750" indent="-285750">
              <a:buFont typeface="Arial" panose="020B0604020202020204" pitchFamily="34" charset="0"/>
              <a:buChar char="•"/>
            </a:pPr>
            <a:r>
              <a:rPr lang="en-US" sz="3600" dirty="0"/>
              <a:t>Easy access to exercise</a:t>
            </a:r>
          </a:p>
          <a:p>
            <a:pPr marL="285750" indent="-285750">
              <a:buFont typeface="Arial" panose="020B0604020202020204" pitchFamily="34" charset="0"/>
              <a:buChar char="•"/>
            </a:pPr>
            <a:r>
              <a:rPr lang="en-US" sz="3600" dirty="0"/>
              <a:t>Motivation for a healthier lifestyle</a:t>
            </a:r>
          </a:p>
          <a:p>
            <a:r>
              <a:rPr lang="en-US" sz="3600" b="1" dirty="0"/>
              <a:t>Developer Goals:</a:t>
            </a:r>
          </a:p>
          <a:p>
            <a:pPr marL="285750" indent="-285750">
              <a:buFont typeface="Arial" panose="020B0604020202020204" pitchFamily="34" charset="0"/>
              <a:buChar char="•"/>
            </a:pPr>
            <a:r>
              <a:rPr lang="en-US" sz="3600" dirty="0"/>
              <a:t>Conduct a complete project</a:t>
            </a:r>
          </a:p>
          <a:p>
            <a:pPr marL="285750" indent="-285750">
              <a:buFont typeface="Arial" panose="020B0604020202020204" pitchFamily="34" charset="0"/>
              <a:buChar char="•"/>
            </a:pPr>
            <a:r>
              <a:rPr lang="en-US" sz="3600" dirty="0"/>
              <a:t>Practice mobile application development</a:t>
            </a:r>
          </a:p>
          <a:p>
            <a:pPr marL="285750" indent="-285750">
              <a:buFont typeface="Arial" panose="020B0604020202020204" pitchFamily="34" charset="0"/>
              <a:buChar char="•"/>
            </a:pPr>
            <a:r>
              <a:rPr lang="en-US" sz="3600" dirty="0"/>
              <a:t>Work in a team environment</a:t>
            </a:r>
          </a:p>
          <a:p>
            <a:pPr marL="285750" indent="-285750">
              <a:buFont typeface="Arial" panose="020B0604020202020204" pitchFamily="34" charset="0"/>
              <a:buChar char="•"/>
            </a:pPr>
            <a:r>
              <a:rPr lang="en-US" sz="3600" dirty="0"/>
              <a:t>Profit (eventually)</a:t>
            </a:r>
          </a:p>
        </p:txBody>
      </p:sp>
    </p:spTree>
    <p:extLst>
      <p:ext uri="{BB962C8B-B14F-4D97-AF65-F5344CB8AC3E}">
        <p14:creationId xmlns:p14="http://schemas.microsoft.com/office/powerpoint/2010/main" val="338830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218331" y="299978"/>
            <a:ext cx="8733117" cy="830997"/>
          </a:xfrm>
          <a:prstGeom prst="rect">
            <a:avLst/>
          </a:prstGeom>
          <a:noFill/>
        </p:spPr>
        <p:txBody>
          <a:bodyPr wrap="square" rtlCol="0">
            <a:spAutoFit/>
          </a:bodyPr>
          <a:lstStyle/>
          <a:p>
            <a:r>
              <a:rPr lang="en-CA" sz="4800" dirty="0">
                <a:solidFill>
                  <a:schemeClr val="accent1">
                    <a:lumMod val="50000"/>
                  </a:schemeClr>
                </a:solidFill>
                <a:latin typeface="Century Gothic" panose="020B0502020202020204" pitchFamily="34" charset="0"/>
              </a:rPr>
              <a:t>Ready to Get Fit?</a:t>
            </a:r>
          </a:p>
        </p:txBody>
      </p:sp>
      <p:pic>
        <p:nvPicPr>
          <p:cNvPr id="4" name="Picture 3" descr="A screenshot of a cell phone&#10;&#10;Description automatically generated">
            <a:extLst>
              <a:ext uri="{FF2B5EF4-FFF2-40B4-BE49-F238E27FC236}">
                <a16:creationId xmlns:a16="http://schemas.microsoft.com/office/drawing/2014/main" id="{64D235E1-80A8-4A16-A1DA-902807984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23053">
            <a:off x="2410614" y="1283834"/>
            <a:ext cx="2004925" cy="4290332"/>
          </a:xfrm>
          <a:prstGeom prst="roundRect">
            <a:avLst>
              <a:gd name="adj" fmla="val 164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descr="A screenshot of a cell phone&#10;&#10;Description automatically generated">
            <a:extLst>
              <a:ext uri="{FF2B5EF4-FFF2-40B4-BE49-F238E27FC236}">
                <a16:creationId xmlns:a16="http://schemas.microsoft.com/office/drawing/2014/main" id="{4E0D69D9-7A5C-4044-BC0F-76C4A6529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67784">
            <a:off x="6717104" y="949792"/>
            <a:ext cx="2231317" cy="4648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7252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What did we use?</a:t>
            </a:r>
          </a:p>
        </p:txBody>
      </p:sp>
      <p:graphicFrame>
        <p:nvGraphicFramePr>
          <p:cNvPr id="3" name="Table 3">
            <a:extLst>
              <a:ext uri="{FF2B5EF4-FFF2-40B4-BE49-F238E27FC236}">
                <a16:creationId xmlns:a16="http://schemas.microsoft.com/office/drawing/2014/main" id="{5BEBE726-F40A-45AF-B7B1-B7F9145B25BB}"/>
              </a:ext>
            </a:extLst>
          </p:cNvPr>
          <p:cNvGraphicFramePr>
            <a:graphicFrameLocks noGrp="1"/>
          </p:cNvGraphicFramePr>
          <p:nvPr/>
        </p:nvGraphicFramePr>
        <p:xfrm>
          <a:off x="599440" y="1432560"/>
          <a:ext cx="10647680" cy="5295875"/>
        </p:xfrm>
        <a:graphic>
          <a:graphicData uri="http://schemas.openxmlformats.org/drawingml/2006/table">
            <a:tbl>
              <a:tblPr bandRow="1">
                <a:tableStyleId>{5C22544A-7EE6-4342-B048-85BDC9FD1C3A}</a:tableStyleId>
              </a:tblPr>
              <a:tblGrid>
                <a:gridCol w="5323840">
                  <a:extLst>
                    <a:ext uri="{9D8B030D-6E8A-4147-A177-3AD203B41FA5}">
                      <a16:colId xmlns:a16="http://schemas.microsoft.com/office/drawing/2014/main" val="1620412664"/>
                    </a:ext>
                  </a:extLst>
                </a:gridCol>
                <a:gridCol w="5323840">
                  <a:extLst>
                    <a:ext uri="{9D8B030D-6E8A-4147-A177-3AD203B41FA5}">
                      <a16:colId xmlns:a16="http://schemas.microsoft.com/office/drawing/2014/main" val="496645001"/>
                    </a:ext>
                  </a:extLst>
                </a:gridCol>
              </a:tblGrid>
              <a:tr h="475677">
                <a:tc>
                  <a:txBody>
                    <a:bodyPr/>
                    <a:lstStyle/>
                    <a:p>
                      <a:r>
                        <a:rPr lang="en-CA" sz="2400" b="1" dirty="0">
                          <a:latin typeface="Century Gothic" panose="020B0502020202020204" pitchFamily="34" charset="0"/>
                        </a:rPr>
                        <a:t>Database</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MySQL instance</a:t>
                      </a:r>
                      <a:endParaRPr lang="en-US" sz="2000" dirty="0">
                        <a:latin typeface="Century Gothic" panose="020B0502020202020204" pitchFamily="34" charset="0"/>
                      </a:endParaRPr>
                    </a:p>
                  </a:txBody>
                  <a:tcPr anchor="ctr"/>
                </a:tc>
                <a:extLst>
                  <a:ext uri="{0D108BD9-81ED-4DB2-BD59-A6C34878D82A}">
                    <a16:rowId xmlns:a16="http://schemas.microsoft.com/office/drawing/2014/main" val="1610374726"/>
                  </a:ext>
                </a:extLst>
              </a:tr>
              <a:tr h="729372">
                <a:tc>
                  <a:txBody>
                    <a:bodyPr/>
                    <a:lstStyle/>
                    <a:p>
                      <a:r>
                        <a:rPr lang="en-CA" sz="2400" b="1" dirty="0">
                          <a:latin typeface="Century Gothic" panose="020B0502020202020204" pitchFamily="34" charset="0"/>
                        </a:rPr>
                        <a:t>IDEs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Android Studio</a:t>
                      </a:r>
                    </a:p>
                    <a:p>
                      <a:pPr marL="342900" indent="-342900">
                        <a:buFont typeface="Arial" panose="020B0604020202020204" pitchFamily="34" charset="0"/>
                        <a:buChar char="•"/>
                      </a:pPr>
                      <a:r>
                        <a:rPr lang="en-CA" sz="2000" dirty="0">
                          <a:latin typeface="Century Gothic" panose="020B0502020202020204" pitchFamily="34" charset="0"/>
                        </a:rPr>
                        <a:t>Visual Studio</a:t>
                      </a:r>
                      <a:endParaRPr lang="en-US" sz="2000" dirty="0">
                        <a:latin typeface="Century Gothic" panose="020B0502020202020204" pitchFamily="34" charset="0"/>
                      </a:endParaRPr>
                    </a:p>
                  </a:txBody>
                  <a:tcPr anchor="ctr"/>
                </a:tc>
                <a:extLst>
                  <a:ext uri="{0D108BD9-81ED-4DB2-BD59-A6C34878D82A}">
                    <a16:rowId xmlns:a16="http://schemas.microsoft.com/office/drawing/2014/main" val="440811501"/>
                  </a:ext>
                </a:extLst>
              </a:tr>
              <a:tr h="729372">
                <a:tc>
                  <a:txBody>
                    <a:bodyPr/>
                    <a:lstStyle/>
                    <a:p>
                      <a:r>
                        <a:rPr lang="en-CA" sz="2400" b="1" dirty="0">
                          <a:latin typeface="Century Gothic" panose="020B0502020202020204" pitchFamily="34" charset="0"/>
                        </a:rPr>
                        <a:t>Programming Languages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Java</a:t>
                      </a:r>
                    </a:p>
                    <a:p>
                      <a:pPr marL="342900" indent="-342900">
                        <a:buFont typeface="Arial" panose="020B0604020202020204" pitchFamily="34" charset="0"/>
                        <a:buChar char="•"/>
                      </a:pPr>
                      <a:r>
                        <a:rPr lang="en-CA" sz="2000" dirty="0">
                          <a:latin typeface="Century Gothic" panose="020B0502020202020204" pitchFamily="34" charset="0"/>
                        </a:rPr>
                        <a:t>PHP</a:t>
                      </a:r>
                      <a:endParaRPr lang="en-US" sz="2000" dirty="0">
                        <a:latin typeface="Century Gothic" panose="020B0502020202020204" pitchFamily="34" charset="0"/>
                      </a:endParaRPr>
                    </a:p>
                  </a:txBody>
                  <a:tcPr anchor="ctr"/>
                </a:tc>
                <a:extLst>
                  <a:ext uri="{0D108BD9-81ED-4DB2-BD59-A6C34878D82A}">
                    <a16:rowId xmlns:a16="http://schemas.microsoft.com/office/drawing/2014/main" val="2804720565"/>
                  </a:ext>
                </a:extLst>
              </a:tr>
              <a:tr h="1363609">
                <a:tc>
                  <a:txBody>
                    <a:bodyPr/>
                    <a:lstStyle/>
                    <a:p>
                      <a:r>
                        <a:rPr lang="en-CA" sz="2400" b="1" dirty="0">
                          <a:latin typeface="Century Gothic" panose="020B0502020202020204" pitchFamily="34" charset="0"/>
                        </a:rPr>
                        <a:t>Testing Environment</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IDE Simulator</a:t>
                      </a:r>
                    </a:p>
                    <a:p>
                      <a:pPr marL="342900" indent="-342900">
                        <a:buFont typeface="Arial" panose="020B0604020202020204" pitchFamily="34" charset="0"/>
                        <a:buChar char="•"/>
                      </a:pPr>
                      <a:r>
                        <a:rPr lang="en-CA" sz="2000" dirty="0">
                          <a:latin typeface="Century Gothic" panose="020B0502020202020204" pitchFamily="34" charset="0"/>
                        </a:rPr>
                        <a:t>Mobile Devices </a:t>
                      </a:r>
                    </a:p>
                    <a:p>
                      <a:pPr marL="800100" lvl="1" indent="-342900">
                        <a:buFont typeface="Arial" panose="020B0604020202020204" pitchFamily="34" charset="0"/>
                        <a:buChar char="•"/>
                      </a:pPr>
                      <a:r>
                        <a:rPr lang="en-CA" sz="2000" dirty="0">
                          <a:latin typeface="Century Gothic" panose="020B0502020202020204" pitchFamily="34" charset="0"/>
                        </a:rPr>
                        <a:t>Android OS v.8 (Oreo)</a:t>
                      </a:r>
                    </a:p>
                    <a:p>
                      <a:pPr marL="800100" lvl="1" indent="-342900">
                        <a:buFont typeface="Arial" panose="020B0604020202020204" pitchFamily="34" charset="0"/>
                        <a:buChar char="•"/>
                      </a:pPr>
                      <a:r>
                        <a:rPr lang="en-CA" sz="2000" dirty="0">
                          <a:latin typeface="Century Gothic" panose="020B0502020202020204" pitchFamily="34" charset="0"/>
                        </a:rPr>
                        <a:t>Android OS v.7 (Nougat)</a:t>
                      </a:r>
                      <a:endParaRPr lang="en-US" sz="2000" dirty="0">
                        <a:latin typeface="Century Gothic" panose="020B0502020202020204" pitchFamily="34" charset="0"/>
                      </a:endParaRPr>
                    </a:p>
                  </a:txBody>
                  <a:tcPr anchor="ctr"/>
                </a:tc>
                <a:extLst>
                  <a:ext uri="{0D108BD9-81ED-4DB2-BD59-A6C34878D82A}">
                    <a16:rowId xmlns:a16="http://schemas.microsoft.com/office/drawing/2014/main" val="33303171"/>
                  </a:ext>
                </a:extLst>
              </a:tr>
              <a:tr h="1997845">
                <a:tc>
                  <a:txBody>
                    <a:bodyPr/>
                    <a:lstStyle/>
                    <a:p>
                      <a:r>
                        <a:rPr lang="en-CA" sz="2400" b="1" dirty="0">
                          <a:latin typeface="Century Gothic" panose="020B0502020202020204" pitchFamily="34" charset="0"/>
                        </a:rPr>
                        <a:t>Hardware Resources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Mobile Devices </a:t>
                      </a:r>
                    </a:p>
                    <a:p>
                      <a:pPr marL="800100" lvl="1" indent="-342900">
                        <a:buFont typeface="Arial" panose="020B0604020202020204" pitchFamily="34" charset="0"/>
                        <a:buChar char="•"/>
                      </a:pPr>
                      <a:r>
                        <a:rPr lang="en-CA" sz="2000" dirty="0">
                          <a:latin typeface="Century Gothic" panose="020B0502020202020204" pitchFamily="34" charset="0"/>
                        </a:rPr>
                        <a:t>Android OS v.8 (Oreo)</a:t>
                      </a:r>
                    </a:p>
                    <a:p>
                      <a:pPr marL="800100" lvl="1" indent="-342900">
                        <a:buFont typeface="Arial" panose="020B0604020202020204" pitchFamily="34" charset="0"/>
                        <a:buChar char="•"/>
                      </a:pPr>
                      <a:r>
                        <a:rPr lang="en-CA" sz="2000" dirty="0">
                          <a:latin typeface="Century Gothic" panose="020B0502020202020204" pitchFamily="34" charset="0"/>
                        </a:rPr>
                        <a:t>Android OS v.7 (Nougat)</a:t>
                      </a:r>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Laptops</a:t>
                      </a:r>
                    </a:p>
                    <a:p>
                      <a:pPr marL="800100" lvl="1" indent="-342900">
                        <a:buFont typeface="Arial" panose="020B0604020202020204" pitchFamily="34" charset="0"/>
                        <a:buChar char="•"/>
                      </a:pPr>
                      <a:r>
                        <a:rPr lang="en-US" sz="2000" dirty="0">
                          <a:latin typeface="Century Gothic" panose="020B0502020202020204" pitchFamily="34" charset="0"/>
                        </a:rPr>
                        <a:t>Windows 10</a:t>
                      </a:r>
                    </a:p>
                    <a:p>
                      <a:pPr marL="800100" lvl="1" indent="-342900">
                        <a:buFont typeface="Arial" panose="020B0604020202020204" pitchFamily="34" charset="0"/>
                        <a:buChar char="•"/>
                      </a:pPr>
                      <a:r>
                        <a:rPr lang="en-US" sz="2000" dirty="0">
                          <a:latin typeface="Century Gothic" panose="020B0502020202020204" pitchFamily="34" charset="0"/>
                        </a:rPr>
                        <a:t>Linux</a:t>
                      </a:r>
                    </a:p>
                  </a:txBody>
                  <a:tcPr anchor="ctr"/>
                </a:tc>
                <a:extLst>
                  <a:ext uri="{0D108BD9-81ED-4DB2-BD59-A6C34878D82A}">
                    <a16:rowId xmlns:a16="http://schemas.microsoft.com/office/drawing/2014/main" val="2655061002"/>
                  </a:ext>
                </a:extLst>
              </a:tr>
            </a:tbl>
          </a:graphicData>
        </a:graphic>
      </p:graphicFrame>
    </p:spTree>
    <p:extLst>
      <p:ext uri="{BB962C8B-B14F-4D97-AF65-F5344CB8AC3E}">
        <p14:creationId xmlns:p14="http://schemas.microsoft.com/office/powerpoint/2010/main" val="425167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Deployment</a:t>
            </a:r>
          </a:p>
        </p:txBody>
      </p:sp>
      <p:sp>
        <p:nvSpPr>
          <p:cNvPr id="2" name="TextBox 1">
            <a:extLst>
              <a:ext uri="{FF2B5EF4-FFF2-40B4-BE49-F238E27FC236}">
                <a16:creationId xmlns:a16="http://schemas.microsoft.com/office/drawing/2014/main" id="{0F71E6EF-3E51-42B2-8DD1-64CE040CC18B}"/>
              </a:ext>
            </a:extLst>
          </p:cNvPr>
          <p:cNvSpPr txBox="1"/>
          <p:nvPr/>
        </p:nvSpPr>
        <p:spPr>
          <a:xfrm>
            <a:off x="723899" y="1581149"/>
            <a:ext cx="10410825" cy="4467057"/>
          </a:xfrm>
          <a:prstGeom prst="rect">
            <a:avLst/>
          </a:prstGeom>
          <a:noFill/>
        </p:spPr>
        <p:txBody>
          <a:bodyPr wrap="square" rtlCol="0">
            <a:spAutoFit/>
          </a:bodyPr>
          <a:lstStyle/>
          <a:p>
            <a:pPr>
              <a:lnSpc>
                <a:spcPct val="150000"/>
              </a:lnSpc>
            </a:pPr>
            <a:r>
              <a:rPr lang="en-US" sz="2800" dirty="0">
                <a:solidFill>
                  <a:schemeClr val="tx1">
                    <a:lumMod val="95000"/>
                    <a:lumOff val="5000"/>
                  </a:schemeClr>
                </a:solidFill>
              </a:rPr>
              <a:t>Currently, the application can be downloaded through GitHub and either run in Android emulator or sideloaded on a physical device. </a:t>
            </a:r>
          </a:p>
          <a:p>
            <a:pPr>
              <a:lnSpc>
                <a:spcPct val="150000"/>
              </a:lnSpc>
            </a:pPr>
            <a:endParaRPr lang="en-US" sz="2800" dirty="0">
              <a:solidFill>
                <a:schemeClr val="tx1">
                  <a:lumMod val="95000"/>
                  <a:lumOff val="5000"/>
                </a:schemeClr>
              </a:solidFill>
            </a:endParaRPr>
          </a:p>
          <a:p>
            <a:pPr>
              <a:lnSpc>
                <a:spcPct val="150000"/>
              </a:lnSpc>
            </a:pPr>
            <a:r>
              <a:rPr lang="en-US" sz="2800" b="1" dirty="0">
                <a:solidFill>
                  <a:schemeClr val="tx1">
                    <a:lumMod val="95000"/>
                    <a:lumOff val="5000"/>
                  </a:schemeClr>
                </a:solidFill>
              </a:rPr>
              <a:t>User Module:</a:t>
            </a:r>
            <a:r>
              <a:rPr lang="en-US" sz="2800" dirty="0">
                <a:solidFill>
                  <a:schemeClr val="tx1">
                    <a:lumMod val="95000"/>
                    <a:lumOff val="5000"/>
                  </a:schemeClr>
                </a:solidFill>
              </a:rPr>
              <a:t> </a:t>
            </a:r>
            <a:r>
              <a:rPr lang="en-US" sz="2800"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https://github.com/mahdiesmaeelpour/CapstoneII</a:t>
            </a:r>
            <a:endParaRPr lang="en-US" sz="2800" dirty="0">
              <a:solidFill>
                <a:schemeClr val="tx1">
                  <a:lumMod val="95000"/>
                  <a:lumOff val="5000"/>
                </a:schemeClr>
              </a:solidFill>
            </a:endParaRPr>
          </a:p>
          <a:p>
            <a:pPr>
              <a:lnSpc>
                <a:spcPct val="150000"/>
              </a:lnSpc>
            </a:pPr>
            <a:r>
              <a:rPr lang="en-US" sz="2800" b="1" dirty="0">
                <a:solidFill>
                  <a:schemeClr val="tx1">
                    <a:lumMod val="95000"/>
                    <a:lumOff val="5000"/>
                  </a:schemeClr>
                </a:solidFill>
              </a:rPr>
              <a:t>Administrator Module: </a:t>
            </a:r>
            <a:r>
              <a:rPr lang="en-CA" sz="2800" u="sng"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https://www.000webhost.com/cpanel-login</a:t>
            </a:r>
            <a:endParaRPr lang="en-CA" sz="2800" u="sng" dirty="0">
              <a:solidFill>
                <a:schemeClr val="tx1">
                  <a:lumMod val="95000"/>
                  <a:lumOff val="5000"/>
                </a:schemeClr>
              </a:solidFill>
            </a:endParaRPr>
          </a:p>
          <a:p>
            <a:pPr>
              <a:lnSpc>
                <a:spcPct val="150000"/>
              </a:lnSpc>
            </a:pPr>
            <a:r>
              <a:rPr lang="en-US" sz="2800" b="1" dirty="0">
                <a:solidFill>
                  <a:schemeClr val="tx1">
                    <a:lumMod val="95000"/>
                    <a:lumOff val="5000"/>
                  </a:schemeClr>
                </a:solidFill>
              </a:rPr>
              <a:t>Project Documentation: </a:t>
            </a:r>
            <a:r>
              <a:rPr lang="en-US" sz="2800" dirty="0">
                <a:solidFill>
                  <a:schemeClr val="tx1">
                    <a:lumMod val="95000"/>
                    <a:lumOff val="5000"/>
                  </a:schemeClr>
                </a:solidFill>
                <a:hlinkClick r:id="rId6">
                  <a:extLst>
                    <a:ext uri="{A12FA001-AC4F-418D-AE19-62706E023703}">
                      <ahyp:hlinkClr xmlns:ahyp="http://schemas.microsoft.com/office/drawing/2018/hyperlinkcolor" val="tx"/>
                    </a:ext>
                  </a:extLst>
                </a:hlinkClick>
              </a:rPr>
              <a:t>https://github.com/NadiaMok/capstone</a:t>
            </a:r>
            <a:endParaRPr lang="en-US" sz="2800" dirty="0">
              <a:solidFill>
                <a:schemeClr val="tx1">
                  <a:lumMod val="95000"/>
                  <a:lumOff val="5000"/>
                </a:schemeClr>
              </a:solidFill>
            </a:endParaRPr>
          </a:p>
          <a:p>
            <a:pPr>
              <a:lnSpc>
                <a:spcPct val="150000"/>
              </a:lnSpc>
            </a:pPr>
            <a:endParaRPr lang="en-US" sz="2400" dirty="0">
              <a:solidFill>
                <a:schemeClr val="tx1">
                  <a:lumMod val="95000"/>
                  <a:lumOff val="5000"/>
                </a:schemeClr>
              </a:solidFill>
            </a:endParaRPr>
          </a:p>
        </p:txBody>
      </p:sp>
    </p:spTree>
    <p:extLst>
      <p:ext uri="{BB962C8B-B14F-4D97-AF65-F5344CB8AC3E}">
        <p14:creationId xmlns:p14="http://schemas.microsoft.com/office/powerpoint/2010/main" val="333326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Project Closure Report</a:t>
            </a:r>
          </a:p>
        </p:txBody>
      </p:sp>
      <p:sp>
        <p:nvSpPr>
          <p:cNvPr id="2" name="TextBox 1">
            <a:extLst>
              <a:ext uri="{FF2B5EF4-FFF2-40B4-BE49-F238E27FC236}">
                <a16:creationId xmlns:a16="http://schemas.microsoft.com/office/drawing/2014/main" id="{FB77B2DF-B777-4C27-A205-5B0EBA82B890}"/>
              </a:ext>
            </a:extLst>
          </p:cNvPr>
          <p:cNvSpPr txBox="1"/>
          <p:nvPr/>
        </p:nvSpPr>
        <p:spPr>
          <a:xfrm>
            <a:off x="4758935" y="6124575"/>
            <a:ext cx="2674130" cy="369332"/>
          </a:xfrm>
          <a:prstGeom prst="rect">
            <a:avLst/>
          </a:prstGeom>
          <a:noFill/>
        </p:spPr>
        <p:txBody>
          <a:bodyPr wrap="none" rtlCol="0">
            <a:spAutoFit/>
          </a:bodyPr>
          <a:lstStyle/>
          <a:p>
            <a:r>
              <a:rPr lang="en-CA" u="sng" dirty="0">
                <a:solidFill>
                  <a:schemeClr val="bg1"/>
                </a:solidFill>
                <a:latin typeface="Century Gothic" panose="020B0502020202020204" pitchFamily="34" charset="0"/>
                <a:hlinkClick r:id="rId4" action="ppaction://hlinkfile">
                  <a:extLst>
                    <a:ext uri="{A12FA001-AC4F-418D-AE19-62706E023703}">
                      <ahyp:hlinkClr xmlns:ahyp="http://schemas.microsoft.com/office/drawing/2018/hyperlinkcolor" val="tx"/>
                    </a:ext>
                  </a:extLst>
                </a:hlinkClick>
              </a:rPr>
              <a:t>Project Closure Report</a:t>
            </a:r>
            <a:endParaRPr lang="en-CA" u="sng"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9ED50B69-094A-4926-91A0-3CCA5FF9F9DA}"/>
              </a:ext>
            </a:extLst>
          </p:cNvPr>
          <p:cNvSpPr txBox="1"/>
          <p:nvPr/>
        </p:nvSpPr>
        <p:spPr>
          <a:xfrm>
            <a:off x="866774" y="1638300"/>
            <a:ext cx="10477501" cy="4585871"/>
          </a:xfrm>
          <a:prstGeom prst="rect">
            <a:avLst/>
          </a:prstGeom>
          <a:noFill/>
        </p:spPr>
        <p:txBody>
          <a:bodyPr wrap="square" rtlCol="0">
            <a:spAutoFit/>
          </a:bodyPr>
          <a:lstStyle/>
          <a:p>
            <a:pPr marL="285750" indent="-285750">
              <a:buFont typeface="Arial" panose="020B0604020202020204" pitchFamily="34" charset="0"/>
              <a:buChar char="•"/>
            </a:pPr>
            <a:r>
              <a:rPr lang="en-CA" sz="2400" b="1" dirty="0"/>
              <a:t>Project Values</a:t>
            </a:r>
            <a:r>
              <a:rPr lang="en-CA" sz="2400" dirty="0"/>
              <a:t>: </a:t>
            </a:r>
          </a:p>
          <a:p>
            <a:pPr marL="742950" lvl="1" indent="-285750">
              <a:buFont typeface="Arial" panose="020B0604020202020204" pitchFamily="34" charset="0"/>
              <a:buChar char="•"/>
            </a:pPr>
            <a:r>
              <a:rPr lang="en-CA" sz="2000" dirty="0"/>
              <a:t>Experience</a:t>
            </a:r>
          </a:p>
          <a:p>
            <a:pPr marL="742950" lvl="1" indent="-285750">
              <a:buFont typeface="Arial" panose="020B0604020202020204" pitchFamily="34" charset="0"/>
              <a:buChar char="•"/>
            </a:pPr>
            <a:r>
              <a:rPr lang="en-CA" sz="2000" dirty="0"/>
              <a:t>User Satisfaction</a:t>
            </a:r>
          </a:p>
          <a:p>
            <a:pPr marL="742950" lvl="1" indent="-285750">
              <a:buFont typeface="Arial" panose="020B0604020202020204" pitchFamily="34" charset="0"/>
              <a:buChar char="•"/>
            </a:pPr>
            <a:r>
              <a:rPr lang="en-CA" sz="2000" dirty="0"/>
              <a:t>Income (eventually)</a:t>
            </a:r>
          </a:p>
          <a:p>
            <a:pPr marL="285750" indent="-285750">
              <a:buFont typeface="Arial" panose="020B0604020202020204" pitchFamily="34" charset="0"/>
              <a:buChar char="•"/>
            </a:pPr>
            <a:r>
              <a:rPr lang="en-US" sz="2400" b="1" dirty="0"/>
              <a:t>Lessons Learned</a:t>
            </a:r>
            <a:r>
              <a:rPr lang="en-US" sz="2400" dirty="0"/>
              <a:t>:</a:t>
            </a:r>
          </a:p>
          <a:p>
            <a:pPr marL="742950" lvl="1" indent="-285750">
              <a:buFont typeface="Arial" panose="020B0604020202020204" pitchFamily="34" charset="0"/>
              <a:buChar char="•"/>
            </a:pPr>
            <a:r>
              <a:rPr lang="en-US" sz="2000" dirty="0"/>
              <a:t>Back up the source code</a:t>
            </a:r>
          </a:p>
          <a:p>
            <a:pPr marL="742950" lvl="1" indent="-285750">
              <a:buFont typeface="Arial" panose="020B0604020202020204" pitchFamily="34" charset="0"/>
              <a:buChar char="•"/>
            </a:pPr>
            <a:r>
              <a:rPr lang="en-US" sz="2000" dirty="0"/>
              <a:t>Consider all opinions</a:t>
            </a:r>
          </a:p>
          <a:p>
            <a:pPr marL="742950" lvl="1" indent="-285750">
              <a:buFont typeface="Arial" panose="020B0604020202020204" pitchFamily="34" charset="0"/>
              <a:buChar char="•"/>
            </a:pPr>
            <a:r>
              <a:rPr lang="en-US" sz="2000" dirty="0"/>
              <a:t>Be ready to help</a:t>
            </a:r>
          </a:p>
          <a:p>
            <a:pPr marL="742950" lvl="1" indent="-285750">
              <a:buFont typeface="Arial" panose="020B0604020202020204" pitchFamily="34" charset="0"/>
              <a:buChar char="•"/>
            </a:pPr>
            <a:r>
              <a:rPr lang="en-US" sz="2000" dirty="0"/>
              <a:t>Communicate</a:t>
            </a:r>
          </a:p>
          <a:p>
            <a:pPr marL="285750" indent="-285750">
              <a:buFont typeface="Arial" panose="020B0604020202020204" pitchFamily="34" charset="0"/>
              <a:buChar char="•"/>
            </a:pPr>
            <a:r>
              <a:rPr lang="en-US" sz="2400" b="1" dirty="0"/>
              <a:t>Best Practices</a:t>
            </a:r>
            <a:r>
              <a:rPr lang="en-US" sz="2400" dirty="0"/>
              <a:t>:</a:t>
            </a:r>
          </a:p>
          <a:p>
            <a:pPr marL="742950" lvl="1" indent="-285750">
              <a:buFont typeface="Arial" panose="020B0604020202020204" pitchFamily="34" charset="0"/>
              <a:buChar char="•"/>
            </a:pPr>
            <a:r>
              <a:rPr lang="en-US" sz="2000" dirty="0"/>
              <a:t>Use VCS</a:t>
            </a:r>
          </a:p>
          <a:p>
            <a:pPr marL="742950" lvl="1" indent="-285750">
              <a:buFont typeface="Arial" panose="020B0604020202020204" pitchFamily="34" charset="0"/>
              <a:buChar char="•"/>
            </a:pPr>
            <a:r>
              <a:rPr lang="en-US" sz="2000" dirty="0"/>
              <a:t>Divide responsibilities correctly</a:t>
            </a:r>
          </a:p>
          <a:p>
            <a:pPr marL="742950" lvl="1" indent="-285750">
              <a:buFont typeface="Arial" panose="020B0604020202020204" pitchFamily="34" charset="0"/>
              <a:buChar char="•"/>
            </a:pPr>
            <a:r>
              <a:rPr lang="en-US" sz="2000" dirty="0"/>
              <a:t>Collaborate</a:t>
            </a:r>
          </a:p>
          <a:p>
            <a:pPr marL="742950" lvl="1" indent="-285750">
              <a:buFont typeface="Arial" panose="020B0604020202020204" pitchFamily="34" charset="0"/>
              <a:buChar char="•"/>
            </a:pPr>
            <a:r>
              <a:rPr lang="en-US" sz="2000" dirty="0"/>
              <a:t>Revisit Requirements</a:t>
            </a:r>
          </a:p>
        </p:txBody>
      </p:sp>
    </p:spTree>
    <p:extLst>
      <p:ext uri="{BB962C8B-B14F-4D97-AF65-F5344CB8AC3E}">
        <p14:creationId xmlns:p14="http://schemas.microsoft.com/office/powerpoint/2010/main" val="17772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218331" y="133729"/>
            <a:ext cx="7876389" cy="1200329"/>
          </a:xfrm>
          <a:prstGeom prst="rect">
            <a:avLst/>
          </a:prstGeom>
          <a:noFill/>
        </p:spPr>
        <p:txBody>
          <a:bodyPr wrap="square" rtlCol="0">
            <a:spAutoFit/>
          </a:bodyPr>
          <a:lstStyle/>
          <a:p>
            <a:r>
              <a:rPr lang="en-CA" sz="3600" dirty="0">
                <a:solidFill>
                  <a:schemeClr val="accent1">
                    <a:lumMod val="50000"/>
                  </a:schemeClr>
                </a:solidFill>
                <a:latin typeface="Century Gothic" panose="020B0502020202020204" pitchFamily="34" charset="0"/>
              </a:rPr>
              <a:t>Any questions?</a:t>
            </a:r>
          </a:p>
          <a:p>
            <a:r>
              <a:rPr lang="en-CA" sz="3600" dirty="0">
                <a:solidFill>
                  <a:schemeClr val="accent1">
                    <a:lumMod val="50000"/>
                  </a:schemeClr>
                </a:solidFill>
                <a:latin typeface="Century Gothic" panose="020B0502020202020204" pitchFamily="34" charset="0"/>
              </a:rPr>
              <a:t>Contact the development team</a:t>
            </a:r>
            <a:r>
              <a:rPr lang="en-CA" sz="3600" dirty="0">
                <a:solidFill>
                  <a:schemeClr val="accent5">
                    <a:lumMod val="50000"/>
                  </a:schemeClr>
                </a:solidFill>
                <a:latin typeface="Century Gothic" panose="020B0502020202020204" pitchFamily="34" charset="0"/>
              </a:rPr>
              <a:t>!</a:t>
            </a:r>
            <a:endParaRPr lang="en-US" sz="3600" dirty="0">
              <a:solidFill>
                <a:schemeClr val="accent5">
                  <a:lumMod val="50000"/>
                </a:schemeClr>
              </a:solidFill>
              <a:latin typeface="Century Gothic" panose="020B0502020202020204" pitchFamily="34" charset="0"/>
            </a:endParaRPr>
          </a:p>
        </p:txBody>
      </p:sp>
      <p:graphicFrame>
        <p:nvGraphicFramePr>
          <p:cNvPr id="2" name="Table 2">
            <a:extLst>
              <a:ext uri="{FF2B5EF4-FFF2-40B4-BE49-F238E27FC236}">
                <a16:creationId xmlns:a16="http://schemas.microsoft.com/office/drawing/2014/main" id="{CDFDF8EF-7258-44E5-B64F-31522D22A824}"/>
              </a:ext>
            </a:extLst>
          </p:cNvPr>
          <p:cNvGraphicFramePr>
            <a:graphicFrameLocks noGrp="1"/>
          </p:cNvGraphicFramePr>
          <p:nvPr/>
        </p:nvGraphicFramePr>
        <p:xfrm>
          <a:off x="1005840" y="2316480"/>
          <a:ext cx="10180320" cy="3293536"/>
        </p:xfrm>
        <a:graphic>
          <a:graphicData uri="http://schemas.openxmlformats.org/drawingml/2006/table">
            <a:tbl>
              <a:tblPr bandRow="1">
                <a:tableStyleId>{5C22544A-7EE6-4342-B048-85BDC9FD1C3A}</a:tableStyleId>
              </a:tblPr>
              <a:tblGrid>
                <a:gridCol w="5090160">
                  <a:extLst>
                    <a:ext uri="{9D8B030D-6E8A-4147-A177-3AD203B41FA5}">
                      <a16:colId xmlns:a16="http://schemas.microsoft.com/office/drawing/2014/main" val="2122858581"/>
                    </a:ext>
                  </a:extLst>
                </a:gridCol>
                <a:gridCol w="5090160">
                  <a:extLst>
                    <a:ext uri="{9D8B030D-6E8A-4147-A177-3AD203B41FA5}">
                      <a16:colId xmlns:a16="http://schemas.microsoft.com/office/drawing/2014/main" val="3957445759"/>
                    </a:ext>
                  </a:extLst>
                </a:gridCol>
              </a:tblGrid>
              <a:tr h="823384">
                <a:tc>
                  <a:txBody>
                    <a:bodyPr/>
                    <a:lstStyle/>
                    <a:p>
                      <a:r>
                        <a:rPr lang="en-CA" sz="1800" b="1" u="none" dirty="0">
                          <a:solidFill>
                            <a:schemeClr val="tx1"/>
                          </a:solidFill>
                          <a:latin typeface="Century Gothic" panose="020B0502020202020204" pitchFamily="34" charset="0"/>
                        </a:rPr>
                        <a:t>Nadezhda Mokhireva</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4">
                            <a:extLst>
                              <a:ext uri="{A12FA001-AC4F-418D-AE19-62706E023703}">
                                <ahyp:hlinkClr xmlns:ahyp="http://schemas.microsoft.com/office/drawing/2018/hyperlinkcolor" val="tx"/>
                              </a:ext>
                            </a:extLst>
                          </a:hlinkClick>
                        </a:rPr>
                        <a:t>nadezhda.mokhireva@georgebrown.ca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16394323"/>
                  </a:ext>
                </a:extLst>
              </a:tr>
              <a:tr h="823384">
                <a:tc>
                  <a:txBody>
                    <a:bodyPr/>
                    <a:lstStyle/>
                    <a:p>
                      <a:r>
                        <a:rPr lang="en-CA" sz="1800" b="1" u="none" dirty="0">
                          <a:solidFill>
                            <a:schemeClr val="tx1"/>
                          </a:solidFill>
                          <a:latin typeface="Century Gothic" panose="020B0502020202020204" pitchFamily="34" charset="0"/>
                        </a:rPr>
                        <a:t>Parisa Khataei</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5">
                            <a:extLst>
                              <a:ext uri="{A12FA001-AC4F-418D-AE19-62706E023703}">
                                <ahyp:hlinkClr xmlns:ahyp="http://schemas.microsoft.com/office/drawing/2018/hyperlinkcolor" val="tx"/>
                              </a:ext>
                            </a:extLst>
                          </a:hlinkClick>
                        </a:rPr>
                        <a:t>parisa.khataei@georgebrown.ca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65482074"/>
                  </a:ext>
                </a:extLst>
              </a:tr>
              <a:tr h="823384">
                <a:tc>
                  <a:txBody>
                    <a:bodyPr/>
                    <a:lstStyle/>
                    <a:p>
                      <a:r>
                        <a:rPr lang="en-CA" sz="1800" b="1" u="none" dirty="0">
                          <a:solidFill>
                            <a:schemeClr val="tx1"/>
                          </a:solidFill>
                          <a:latin typeface="Century Gothic" panose="020B0502020202020204" pitchFamily="34" charset="0"/>
                        </a:rPr>
                        <a:t>Mahdi </a:t>
                      </a:r>
                      <a:r>
                        <a:rPr lang="en-CA" sz="1800" b="1" u="none" dirty="0" err="1">
                          <a:solidFill>
                            <a:schemeClr val="tx1"/>
                          </a:solidFill>
                          <a:latin typeface="Century Gothic" panose="020B0502020202020204" pitchFamily="34" charset="0"/>
                        </a:rPr>
                        <a:t>Esmaeelpour</a:t>
                      </a:r>
                      <a:endParaRPr lang="en-US" sz="1800" b="1" u="none" dirty="0">
                        <a:solidFill>
                          <a:schemeClr val="tx1"/>
                        </a:solidFill>
                        <a:latin typeface="Century Gothic" panose="020B0502020202020204" pitchFamily="34" charset="0"/>
                      </a:endParaRPr>
                    </a:p>
                  </a:txBody>
                  <a:tcPr anchor="ctr"/>
                </a:tc>
                <a:tc>
                  <a:txBody>
                    <a:bodyPr/>
                    <a:lstStyle/>
                    <a:p>
                      <a:r>
                        <a:rPr lang="en-US" sz="1800" b="0" u="none" kern="1200" dirty="0">
                          <a:solidFill>
                            <a:schemeClr val="tx1"/>
                          </a:solidFill>
                          <a:effectLst/>
                          <a:latin typeface="Century Gothic" panose="020B0502020202020204" pitchFamily="34" charset="0"/>
                          <a:hlinkClick r:id="rId6">
                            <a:extLst>
                              <a:ext uri="{A12FA001-AC4F-418D-AE19-62706E023703}">
                                <ahyp:hlinkClr xmlns:ahyp="http://schemas.microsoft.com/office/drawing/2018/hyperlinkcolor" val="tx"/>
                              </a:ext>
                            </a:extLst>
                          </a:hlinkClick>
                        </a:rPr>
                        <a:t>mahdi.esmaeelpour@georgebrown.ca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2260311002"/>
                  </a:ext>
                </a:extLst>
              </a:tr>
              <a:tr h="823384">
                <a:tc>
                  <a:txBody>
                    <a:bodyPr/>
                    <a:lstStyle/>
                    <a:p>
                      <a:r>
                        <a:rPr lang="en-CA" sz="1800" b="1" u="none" dirty="0">
                          <a:solidFill>
                            <a:schemeClr val="tx1"/>
                          </a:solidFill>
                          <a:latin typeface="Century Gothic" panose="020B0502020202020204" pitchFamily="34" charset="0"/>
                        </a:rPr>
                        <a:t>Vladyslav </a:t>
                      </a:r>
                      <a:r>
                        <a:rPr lang="en-CA" sz="1800" b="1" u="none" dirty="0" err="1">
                          <a:solidFill>
                            <a:schemeClr val="tx1"/>
                          </a:solidFill>
                          <a:latin typeface="Century Gothic" panose="020B0502020202020204" pitchFamily="34" charset="0"/>
                        </a:rPr>
                        <a:t>Bordiug</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7">
                            <a:extLst>
                              <a:ext uri="{A12FA001-AC4F-418D-AE19-62706E023703}">
                                <ahyp:hlinkClr xmlns:ahyp="http://schemas.microsoft.com/office/drawing/2018/hyperlinkcolor" val="tx"/>
                              </a:ext>
                            </a:extLst>
                          </a:hlinkClick>
                        </a:rPr>
                        <a:t>vladyslav.bordiug@georgebrown.ca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201939164"/>
                  </a:ext>
                </a:extLst>
              </a:tr>
            </a:tbl>
          </a:graphicData>
        </a:graphic>
      </p:graphicFrame>
      <p:graphicFrame>
        <p:nvGraphicFramePr>
          <p:cNvPr id="5" name="Table 4">
            <a:extLst>
              <a:ext uri="{FF2B5EF4-FFF2-40B4-BE49-F238E27FC236}">
                <a16:creationId xmlns:a16="http://schemas.microsoft.com/office/drawing/2014/main" id="{95CB8137-8351-4634-A46C-095F711449D7}"/>
              </a:ext>
            </a:extLst>
          </p:cNvPr>
          <p:cNvGraphicFramePr>
            <a:graphicFrameLocks noGrp="1"/>
          </p:cNvGraphicFramePr>
          <p:nvPr/>
        </p:nvGraphicFramePr>
        <p:xfrm>
          <a:off x="5933440" y="2306320"/>
          <a:ext cx="208280" cy="3362960"/>
        </p:xfrm>
        <a:graphic>
          <a:graphicData uri="http://schemas.openxmlformats.org/drawingml/2006/table">
            <a:tbl>
              <a:tblPr/>
              <a:tblGrid>
                <a:gridCol w="208280">
                  <a:extLst>
                    <a:ext uri="{9D8B030D-6E8A-4147-A177-3AD203B41FA5}">
                      <a16:colId xmlns:a16="http://schemas.microsoft.com/office/drawing/2014/main" val="975322098"/>
                    </a:ext>
                  </a:extLst>
                </a:gridCol>
              </a:tblGrid>
              <a:tr h="3362960">
                <a:tc>
                  <a:txBody>
                    <a:bodyPr/>
                    <a:lstStyle/>
                    <a:p>
                      <a:endParaRPr lang="en-US" dirty="0"/>
                    </a:p>
                  </a:txBody>
                  <a:tcPr>
                    <a:lnL w="3175" cmpd="sng">
                      <a:solidFill>
                        <a:schemeClr val="accent5">
                          <a:lumMod val="60000"/>
                          <a:lumOff val="40000"/>
                        </a:schemeClr>
                      </a:solidFill>
                      <a:prstDash val="solid"/>
                    </a:lnL>
                    <a:lnR w="3175" cmpd="sng">
                      <a:solidFill>
                        <a:schemeClr val="accent5">
                          <a:lumMod val="60000"/>
                          <a:lumOff val="40000"/>
                        </a:schemeClr>
                      </a:solidFill>
                      <a:prstDash val="solid"/>
                    </a:lnR>
                    <a:lnT w="3175" cmpd="sng">
                      <a:solidFill>
                        <a:schemeClr val="accent5">
                          <a:lumMod val="60000"/>
                          <a:lumOff val="40000"/>
                        </a:schemeClr>
                      </a:solidFill>
                      <a:prstDash val="solid"/>
                    </a:lnT>
                    <a:lnB w="3175" cmpd="sng">
                      <a:solidFill>
                        <a:schemeClr val="accent5">
                          <a:lumMod val="60000"/>
                          <a:lumOff val="40000"/>
                        </a:schemeClr>
                      </a:solidFill>
                      <a:prstDash val="solid"/>
                    </a:lnB>
                  </a:tcPr>
                </a:tc>
                <a:extLst>
                  <a:ext uri="{0D108BD9-81ED-4DB2-BD59-A6C34878D82A}">
                    <a16:rowId xmlns:a16="http://schemas.microsoft.com/office/drawing/2014/main" val="1578756541"/>
                  </a:ext>
                </a:extLst>
              </a:tr>
            </a:tbl>
          </a:graphicData>
        </a:graphic>
      </p:graphicFrame>
    </p:spTree>
    <p:extLst>
      <p:ext uri="{BB962C8B-B14F-4D97-AF65-F5344CB8AC3E}">
        <p14:creationId xmlns:p14="http://schemas.microsoft.com/office/powerpoint/2010/main" val="4029526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498</Words>
  <Application>Microsoft Office PowerPoint</Application>
  <PresentationFormat>Widescreen</PresentationFormat>
  <Paragraphs>99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Nadia Mokhireva</dc:creator>
  <cp:lastModifiedBy>Nadia Mokhireva</cp:lastModifiedBy>
  <cp:revision>21</cp:revision>
  <dcterms:created xsi:type="dcterms:W3CDTF">2020-03-29T17:43:57Z</dcterms:created>
  <dcterms:modified xsi:type="dcterms:W3CDTF">2020-04-08T23:28:35Z</dcterms:modified>
</cp:coreProperties>
</file>