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sldIdLst>
    <p:sldId id="256" r:id="rId5"/>
    <p:sldId id="257" r:id="rId6"/>
    <p:sldId id="258" r:id="rId7"/>
    <p:sldId id="269" r:id="rId8"/>
    <p:sldId id="267" r:id="rId9"/>
    <p:sldId id="259" r:id="rId10"/>
    <p:sldId id="260" r:id="rId11"/>
    <p:sldId id="262" r:id="rId12"/>
    <p:sldId id="268" r:id="rId13"/>
    <p:sldId id="263"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5B8BD-8E38-C674-8C2E-27FE23111C26}" v="325" dt="2019-10-08T22:23:37.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47" autoAdjust="0"/>
  </p:normalViewPr>
  <p:slideViewPr>
    <p:cSldViewPr snapToGrid="0">
      <p:cViewPr varScale="1">
        <p:scale>
          <a:sx n="80" d="100"/>
          <a:sy n="80" d="100"/>
        </p:scale>
        <p:origin x="14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5F764-39C0-464D-9936-141E26F9A5EB}" type="datetimeFigureOut">
              <a:rPr lang="en-US" smtClean="0"/>
              <a:t>11/25/2019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1296D-2A25-4514-9968-139DC2DD9258}" type="slidenum">
              <a:rPr lang="en-US" smtClean="0"/>
              <a:t>‹#›</a:t>
            </a:fld>
            <a:endParaRPr lang="en-US"/>
          </a:p>
        </p:txBody>
      </p:sp>
    </p:spTree>
    <p:extLst>
      <p:ext uri="{BB962C8B-B14F-4D97-AF65-F5344CB8AC3E}">
        <p14:creationId xmlns:p14="http://schemas.microsoft.com/office/powerpoint/2010/main" val="1861830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[INTRO OF TEAM] - Parisa</a:t>
            </a:r>
          </a:p>
          <a:p>
            <a:r>
              <a:rPr lang="en-CA" dirty="0"/>
              <a:t>[please mention that at the bottom of the slides there’re links to the documents for more information]</a:t>
            </a:r>
          </a:p>
          <a:p>
            <a:r>
              <a:rPr lang="en-CA" sz="1200" kern="1200" dirty="0">
                <a:solidFill>
                  <a:schemeClr val="tx1"/>
                </a:solidFill>
                <a:effectLst/>
                <a:latin typeface="+mn-lt"/>
                <a:ea typeface="+mn-ea"/>
                <a:cs typeface="+mn-cs"/>
              </a:rPr>
              <a:t>Hello everyone. Thanks for having us here. We are from Group T27.</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Parisa, I would like to introduce my team member. Here we have Nadia, next to her are Milad and Vlad.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2</a:t>
            </a:fld>
            <a:endParaRPr lang="en-US"/>
          </a:p>
        </p:txBody>
      </p:sp>
    </p:spTree>
    <p:extLst>
      <p:ext uri="{BB962C8B-B14F-4D97-AF65-F5344CB8AC3E}">
        <p14:creationId xmlns:p14="http://schemas.microsoft.com/office/powerpoint/2010/main" val="840469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team member) Thanks guys you were awesome.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(to Audience) we appreciate for your interest and attention. If you have any questions and queries, we would love to hear about it.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11</a:t>
            </a:fld>
            <a:endParaRPr lang="en-US"/>
          </a:p>
        </p:txBody>
      </p:sp>
    </p:spTree>
    <p:extLst>
      <p:ext uri="{BB962C8B-B14F-4D97-AF65-F5344CB8AC3E}">
        <p14:creationId xmlns:p14="http://schemas.microsoft.com/office/powerpoint/2010/main" val="43573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DESCRIPTION] - Parisa</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Also, I would love give you an overview of our interesting project. With today’s busy lifestyle, it might be challenging to find either time or motivation for a workout. A whole hour of the precious time plus loads of research – that’s what it can take to build a sport routine.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So, wouldn’t it be easier to have all the exercises along with lifestyle tips in on place? That’s exactly what TopFit application is about!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With TopFit, users can schedule workouts, get reminders, track their activity and get advice on healthy habits.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TopFit can be installed on an Android device and is supported by a wide range of OS versions!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Also, I would like to define how this project addresses the business needs: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TopFit offers workouts of different length</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	Simple intuitive interface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3.	All the content is free of charge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4.	High accuracy estimations for faster results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5.	Notifications about upcoming workouts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6.	No need to purchase membership</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7.	Workouts can be completed from any convenient place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8.	No partner / group is required to complete a workout</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Now we are back to our team member. I believe they have a lot of things to say about project. To present the application at its best, my team will talk about the project scope and technical requirement. We would also like to demonstrate the prototype of the first version of the TopFit application.</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Nadia…  Milad… Vlad…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3</a:t>
            </a:fld>
            <a:endParaRPr lang="en-US"/>
          </a:p>
        </p:txBody>
      </p:sp>
    </p:spTree>
    <p:extLst>
      <p:ext uri="{BB962C8B-B14F-4D97-AF65-F5344CB8AC3E}">
        <p14:creationId xmlns:p14="http://schemas.microsoft.com/office/powerpoint/2010/main" val="131705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[PROJECT DESCRIPTION] - Parisa</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Also, I would love give you an overview of our interesting project. With today’s busy lifestyle, it might be challenging to find either time or motivation for a workout. A whole hour of the precious time plus loads of research – that’s what it can take to build a sport routine.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So, wouldn’t it be easier to have all the exercises along with lifestyle tips in on place? That’s exactly what TopFit application is about!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With TopFit, users can schedule workouts, get reminders, track their activity and get advice on healthy habits.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TopFit can be installed on an Android device and is supported by a wide range of OS versions!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Also, I would like to define how this project addresses the business needs: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1.	TopFit offers workouts of different length</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	Simple intuitive interface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3.	All the content is free of charge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4.	High accuracy estimations for faster results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5.	Notifications about upcoming workouts</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6.	No need to purchase membership</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7.	Workouts can be completed from any convenient place</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8.	No partner / group is required to complete a workout</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Now we are back to our team member. I believe they have a lot of things to say about project. To present the application at its best, my team will talk about the project scope and technical requirement. We would also like to demonstrate the prototype of the first version of the TopFit application.</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Nadia…  Milad… Vlad…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4</a:t>
            </a:fld>
            <a:endParaRPr lang="en-US"/>
          </a:p>
        </p:txBody>
      </p:sp>
    </p:spTree>
    <p:extLst>
      <p:ext uri="{BB962C8B-B14F-4D97-AF65-F5344CB8AC3E}">
        <p14:creationId xmlns:p14="http://schemas.microsoft.com/office/powerpoint/2010/main" val="75857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SCOPE] - Milad</a:t>
            </a:r>
          </a:p>
        </p:txBody>
      </p:sp>
      <p:sp>
        <p:nvSpPr>
          <p:cNvPr id="4" name="Slide Number Placeholder 3"/>
          <p:cNvSpPr>
            <a:spLocks noGrp="1"/>
          </p:cNvSpPr>
          <p:nvPr>
            <p:ph type="sldNum" sz="quarter" idx="5"/>
          </p:nvPr>
        </p:nvSpPr>
        <p:spPr/>
        <p:txBody>
          <a:bodyPr/>
          <a:lstStyle/>
          <a:p>
            <a:fld id="{A701296D-2A25-4514-9968-139DC2DD9258}" type="slidenum">
              <a:rPr lang="en-US" smtClean="0"/>
              <a:t>5</a:t>
            </a:fld>
            <a:endParaRPr lang="en-US"/>
          </a:p>
        </p:txBody>
      </p:sp>
    </p:spTree>
    <p:extLst>
      <p:ext uri="{BB962C8B-B14F-4D97-AF65-F5344CB8AC3E}">
        <p14:creationId xmlns:p14="http://schemas.microsoft.com/office/powerpoint/2010/main" val="400655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 OF SCOPE] – Milad</a:t>
            </a:r>
          </a:p>
        </p:txBody>
      </p:sp>
      <p:sp>
        <p:nvSpPr>
          <p:cNvPr id="4" name="Slide Number Placeholder 3"/>
          <p:cNvSpPr>
            <a:spLocks noGrp="1"/>
          </p:cNvSpPr>
          <p:nvPr>
            <p:ph type="sldNum" sz="quarter" idx="5"/>
          </p:nvPr>
        </p:nvSpPr>
        <p:spPr/>
        <p:txBody>
          <a:bodyPr/>
          <a:lstStyle/>
          <a:p>
            <a:fld id="{A701296D-2A25-4514-9968-139DC2DD9258}" type="slidenum">
              <a:rPr lang="en-US" smtClean="0"/>
              <a:t>6</a:t>
            </a:fld>
            <a:endParaRPr lang="en-US"/>
          </a:p>
        </p:txBody>
      </p:sp>
    </p:spTree>
    <p:extLst>
      <p:ext uri="{BB962C8B-B14F-4D97-AF65-F5344CB8AC3E}">
        <p14:creationId xmlns:p14="http://schemas.microsoft.com/office/powerpoint/2010/main" val="320623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[MOCKUPS LINK] - Nadia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701296D-2A25-4514-9968-139DC2DD9258}" type="slidenum">
              <a:rPr lang="en-US" smtClean="0"/>
              <a:t>7</a:t>
            </a:fld>
            <a:endParaRPr lang="en-US"/>
          </a:p>
        </p:txBody>
      </p:sp>
    </p:spTree>
    <p:extLst>
      <p:ext uri="{BB962C8B-B14F-4D97-AF65-F5344CB8AC3E}">
        <p14:creationId xmlns:p14="http://schemas.microsoft.com/office/powerpoint/2010/main" val="315752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[TECHNOLOGY REQUIREMENTS] - Milad</a:t>
            </a:r>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8</a:t>
            </a:fld>
            <a:endParaRPr lang="en-US"/>
          </a:p>
        </p:txBody>
      </p:sp>
    </p:spTree>
    <p:extLst>
      <p:ext uri="{BB962C8B-B14F-4D97-AF65-F5344CB8AC3E}">
        <p14:creationId xmlns:p14="http://schemas.microsoft.com/office/powerpoint/2010/main" val="395080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[TECHNOLOGY REQUIREMENTS] - Vlad</a:t>
            </a:r>
          </a:p>
          <a:p>
            <a:r>
              <a:rPr lang="en-CA" dirty="0"/>
              <a:t>Learning plan</a:t>
            </a:r>
            <a:endParaRPr lang="en-US" dirty="0"/>
          </a:p>
        </p:txBody>
      </p:sp>
      <p:sp>
        <p:nvSpPr>
          <p:cNvPr id="4" name="Slide Number Placeholder 3"/>
          <p:cNvSpPr>
            <a:spLocks noGrp="1"/>
          </p:cNvSpPr>
          <p:nvPr>
            <p:ph type="sldNum" sz="quarter" idx="5"/>
          </p:nvPr>
        </p:nvSpPr>
        <p:spPr/>
        <p:txBody>
          <a:bodyPr/>
          <a:lstStyle/>
          <a:p>
            <a:fld id="{A701296D-2A25-4514-9968-139DC2DD9258}" type="slidenum">
              <a:rPr lang="en-US" smtClean="0"/>
              <a:t>9</a:t>
            </a:fld>
            <a:endParaRPr lang="en-US"/>
          </a:p>
        </p:txBody>
      </p:sp>
    </p:spTree>
    <p:extLst>
      <p:ext uri="{BB962C8B-B14F-4D97-AF65-F5344CB8AC3E}">
        <p14:creationId xmlns:p14="http://schemas.microsoft.com/office/powerpoint/2010/main" val="311241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[CONCLUSION: NEXT STEPS] - Vlad</a:t>
            </a:r>
          </a:p>
        </p:txBody>
      </p:sp>
      <p:sp>
        <p:nvSpPr>
          <p:cNvPr id="4" name="Slide Number Placeholder 3"/>
          <p:cNvSpPr>
            <a:spLocks noGrp="1"/>
          </p:cNvSpPr>
          <p:nvPr>
            <p:ph type="sldNum" sz="quarter" idx="5"/>
          </p:nvPr>
        </p:nvSpPr>
        <p:spPr/>
        <p:txBody>
          <a:bodyPr/>
          <a:lstStyle/>
          <a:p>
            <a:fld id="{A701296D-2A25-4514-9968-139DC2DD9258}" type="slidenum">
              <a:rPr lang="en-US" smtClean="0"/>
              <a:t>10</a:t>
            </a:fld>
            <a:endParaRPr lang="en-US"/>
          </a:p>
        </p:txBody>
      </p:sp>
    </p:spTree>
    <p:extLst>
      <p:ext uri="{BB962C8B-B14F-4D97-AF65-F5344CB8AC3E}">
        <p14:creationId xmlns:p14="http://schemas.microsoft.com/office/powerpoint/2010/main" val="85153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109C0C-FC66-4590-BD55-29E450DD3C9E}"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402928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09C0C-FC66-4590-BD55-29E450DD3C9E}"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148141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09C0C-FC66-4590-BD55-29E450DD3C9E}"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150397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109C0C-FC66-4590-BD55-29E450DD3C9E}"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189036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109C0C-FC66-4590-BD55-29E450DD3C9E}"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87798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109C0C-FC66-4590-BD55-29E450DD3C9E}"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61796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109C0C-FC66-4590-BD55-29E450DD3C9E}"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14174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109C0C-FC66-4590-BD55-29E450DD3C9E}"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425846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09C0C-FC66-4590-BD55-29E450DD3C9E}"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905511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109C0C-FC66-4590-BD55-29E450DD3C9E}"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46537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109C0C-FC66-4590-BD55-29E450DD3C9E}"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4636D-B704-4F8C-ADE4-5B0E195695B2}" type="slidenum">
              <a:rPr lang="en-US" smtClean="0"/>
              <a:t>‹#›</a:t>
            </a:fld>
            <a:endParaRPr lang="en-US"/>
          </a:p>
        </p:txBody>
      </p:sp>
    </p:spTree>
    <p:extLst>
      <p:ext uri="{BB962C8B-B14F-4D97-AF65-F5344CB8AC3E}">
        <p14:creationId xmlns:p14="http://schemas.microsoft.com/office/powerpoint/2010/main" val="302048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6000">
              <a:schemeClr val="accent1">
                <a:lumMod val="45000"/>
                <a:lumOff val="55000"/>
              </a:schemeClr>
            </a:gs>
            <a:gs pos="0">
              <a:schemeClr val="accent1">
                <a:lumMod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09C0C-FC66-4590-BD55-29E450DD3C9E}" type="datetimeFigureOut">
              <a:rPr lang="en-US" smtClean="0"/>
              <a:t>11/25/2019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4636D-B704-4F8C-ADE4-5B0E195695B2}" type="slidenum">
              <a:rPr lang="en-US" smtClean="0"/>
              <a:t>‹#›</a:t>
            </a:fld>
            <a:endParaRPr lang="en-US"/>
          </a:p>
        </p:txBody>
      </p:sp>
    </p:spTree>
    <p:extLst>
      <p:ext uri="{BB962C8B-B14F-4D97-AF65-F5344CB8AC3E}">
        <p14:creationId xmlns:p14="http://schemas.microsoft.com/office/powerpoint/2010/main" val="2017597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nadezhda.mokhireva@georgebrown.ca?subject=TopFit%20Applic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F19_T27_Project_Vision.doc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T27_Project_Summary.docx" TargetMode="External"/><Relationship Id="rId4" Type="http://schemas.openxmlformats.org/officeDocument/2006/relationships/hyperlink" Target="F19_T27_Requirements_Analysis_and_Design.doc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F19_T27_Requirements_Analysis_and_Design.doc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F19_T27_Mockup.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F19_T27_TechReq.doc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F19_T27_TechReq.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BA239EB-E333-4138-B992-2C823927AAC2}"/>
              </a:ext>
            </a:extLst>
          </p:cNvPr>
          <p:cNvSpPr>
            <a:spLocks noGrp="1"/>
          </p:cNvSpPr>
          <p:nvPr>
            <p:ph type="subTitle" idx="1"/>
          </p:nvPr>
        </p:nvSpPr>
        <p:spPr>
          <a:xfrm>
            <a:off x="2866839" y="5279010"/>
            <a:ext cx="6458322" cy="844238"/>
          </a:xfrm>
        </p:spPr>
        <p:txBody>
          <a:bodyPr>
            <a:normAutofit fontScale="62500" lnSpcReduction="20000"/>
          </a:bodyPr>
          <a:lstStyle/>
          <a:p>
            <a:r>
              <a:rPr lang="en-CA" sz="6300" dirty="0">
                <a:solidFill>
                  <a:schemeClr val="bg2">
                    <a:lumMod val="10000"/>
                  </a:schemeClr>
                </a:solidFill>
                <a:latin typeface="Century Gothic" panose="020B0502020202020204" pitchFamily="34" charset="0"/>
              </a:rPr>
              <a:t>Developed by Team 27</a:t>
            </a:r>
          </a:p>
        </p:txBody>
      </p:sp>
      <p:pic>
        <p:nvPicPr>
          <p:cNvPr id="5" name="Picture 4" descr="Application logo">
            <a:extLst>
              <a:ext uri="{FF2B5EF4-FFF2-40B4-BE49-F238E27FC236}">
                <a16:creationId xmlns:a16="http://schemas.microsoft.com/office/drawing/2014/main" id="{1F1BB6C7-21D4-4CA1-A74D-6B802928F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390" y="1281507"/>
            <a:ext cx="8237220" cy="3147060"/>
          </a:xfrm>
          <a:prstGeom prst="rect">
            <a:avLst/>
          </a:prstGeom>
        </p:spPr>
      </p:pic>
    </p:spTree>
    <p:extLst>
      <p:ext uri="{BB962C8B-B14F-4D97-AF65-F5344CB8AC3E}">
        <p14:creationId xmlns:p14="http://schemas.microsoft.com/office/powerpoint/2010/main" val="22882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What’s Next?</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6" name="TextBox 5">
            <a:extLst>
              <a:ext uri="{FF2B5EF4-FFF2-40B4-BE49-F238E27FC236}">
                <a16:creationId xmlns:a16="http://schemas.microsoft.com/office/drawing/2014/main" id="{28BF08AF-9274-46FC-A040-B50C4439C3B7}"/>
              </a:ext>
            </a:extLst>
          </p:cNvPr>
          <p:cNvSpPr txBox="1"/>
          <p:nvPr/>
        </p:nvSpPr>
        <p:spPr>
          <a:xfrm>
            <a:off x="1049760" y="1930794"/>
            <a:ext cx="10370271" cy="3691973"/>
          </a:xfrm>
          <a:prstGeom prst="rect">
            <a:avLst/>
          </a:prstGeom>
          <a:noFill/>
        </p:spPr>
        <p:txBody>
          <a:bodyPr wrap="square" rtlCol="0">
            <a:spAutoFit/>
          </a:bodyPr>
          <a:lstStyle/>
          <a:p>
            <a:pPr>
              <a:lnSpc>
                <a:spcPct val="150000"/>
              </a:lnSpc>
            </a:pPr>
            <a:r>
              <a:rPr lang="en-CA" sz="3200" b="1" dirty="0">
                <a:latin typeface="Century Gothic" panose="020B0502020202020204" pitchFamily="34" charset="0"/>
              </a:rPr>
              <a:t>Next Steps:</a:t>
            </a:r>
            <a:endParaRPr lang="ru-RU" sz="3200" b="1" dirty="0">
              <a:latin typeface="Century Gothic" panose="020B0502020202020204" pitchFamily="34" charset="0"/>
            </a:endParaRPr>
          </a:p>
          <a:p>
            <a:pPr marL="457200" indent="-457200">
              <a:lnSpc>
                <a:spcPct val="150000"/>
              </a:lnSpc>
              <a:buFont typeface="Arial" panose="020B0604020202020204" pitchFamily="34" charset="0"/>
              <a:buChar char="•"/>
            </a:pPr>
            <a:r>
              <a:rPr lang="en-CA" sz="3200" dirty="0">
                <a:latin typeface="Century Gothic" panose="020B0502020202020204" pitchFamily="34" charset="0"/>
              </a:rPr>
              <a:t>Evaluate the team performance during the term</a:t>
            </a:r>
          </a:p>
          <a:p>
            <a:pPr marL="457200" indent="-457200">
              <a:lnSpc>
                <a:spcPct val="150000"/>
              </a:lnSpc>
              <a:buFont typeface="Arial" panose="020B0604020202020204" pitchFamily="34" charset="0"/>
              <a:buChar char="•"/>
            </a:pPr>
            <a:r>
              <a:rPr lang="en-CA" sz="3200" dirty="0">
                <a:latin typeface="Century Gothic" panose="020B0502020202020204" pitchFamily="34" charset="0"/>
              </a:rPr>
              <a:t>Reflect on the instructor’s feedback</a:t>
            </a:r>
          </a:p>
          <a:p>
            <a:pPr marL="457200" indent="-457200">
              <a:lnSpc>
                <a:spcPct val="150000"/>
              </a:lnSpc>
              <a:buFont typeface="Arial" panose="020B0604020202020204" pitchFamily="34" charset="0"/>
              <a:buChar char="•"/>
            </a:pPr>
            <a:r>
              <a:rPr lang="en-CA" sz="3200" dirty="0">
                <a:latin typeface="Century Gothic" panose="020B0502020202020204" pitchFamily="34" charset="0"/>
              </a:rPr>
              <a:t>Start the development process</a:t>
            </a:r>
          </a:p>
          <a:p>
            <a:pPr>
              <a:lnSpc>
                <a:spcPct val="150000"/>
              </a:lnSpc>
            </a:pPr>
            <a:r>
              <a:rPr lang="en-CA" sz="3200" dirty="0">
                <a:latin typeface="Century Gothic" panose="020B0502020202020204" pitchFamily="34" charset="0"/>
              </a:rPr>
              <a:t>…but before that – have a nice Christmas break</a:t>
            </a:r>
            <a:endParaRPr lang="en-US" sz="3200" dirty="0">
              <a:latin typeface="Century Gothic" panose="020B0502020202020204" pitchFamily="34" charset="0"/>
            </a:endParaRPr>
          </a:p>
        </p:txBody>
      </p:sp>
    </p:spTree>
    <p:extLst>
      <p:ext uri="{BB962C8B-B14F-4D97-AF65-F5344CB8AC3E}">
        <p14:creationId xmlns:p14="http://schemas.microsoft.com/office/powerpoint/2010/main" val="310504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TextBox 2">
            <a:extLst>
              <a:ext uri="{FF2B5EF4-FFF2-40B4-BE49-F238E27FC236}">
                <a16:creationId xmlns:a16="http://schemas.microsoft.com/office/drawing/2014/main" id="{34857ABE-89DE-4101-90BF-0F05E7B00ACB}"/>
              </a:ext>
            </a:extLst>
          </p:cNvPr>
          <p:cNvSpPr txBox="1"/>
          <p:nvPr/>
        </p:nvSpPr>
        <p:spPr>
          <a:xfrm>
            <a:off x="1211034" y="2845837"/>
            <a:ext cx="10174255" cy="1815882"/>
          </a:xfrm>
          <a:prstGeom prst="rect">
            <a:avLst/>
          </a:prstGeom>
          <a:noFill/>
        </p:spPr>
        <p:txBody>
          <a:bodyPr wrap="square" rtlCol="0">
            <a:spAutoFit/>
          </a:bodyPr>
          <a:lstStyle/>
          <a:p>
            <a:pPr algn="ctr"/>
            <a:r>
              <a:rPr lang="en-CA" sz="5600" dirty="0">
                <a:solidFill>
                  <a:schemeClr val="tx2">
                    <a:lumMod val="50000"/>
                  </a:schemeClr>
                </a:solidFill>
                <a:latin typeface="Century Gothic" panose="020B0502020202020204" pitchFamily="34" charset="0"/>
              </a:rPr>
              <a:t>Thank you for your attention!</a:t>
            </a:r>
          </a:p>
          <a:p>
            <a:pPr algn="ctr"/>
            <a:r>
              <a:rPr lang="en-CA" sz="5600" dirty="0">
                <a:solidFill>
                  <a:schemeClr val="tx2">
                    <a:lumMod val="50000"/>
                  </a:schemeClr>
                </a:solidFill>
                <a:latin typeface="Century Gothic" panose="020B0502020202020204" pitchFamily="34" charset="0"/>
              </a:rPr>
              <a:t>Do you have any questions?</a:t>
            </a:r>
            <a:endParaRPr lang="en-US" sz="5600" dirty="0">
              <a:solidFill>
                <a:schemeClr val="tx2">
                  <a:lumMod val="50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D5476176-D4FA-4C54-8E24-A6511EF42E81}"/>
              </a:ext>
            </a:extLst>
          </p:cNvPr>
          <p:cNvSpPr txBox="1"/>
          <p:nvPr/>
        </p:nvSpPr>
        <p:spPr>
          <a:xfrm>
            <a:off x="5495730" y="6308209"/>
            <a:ext cx="1604865" cy="369332"/>
          </a:xfrm>
          <a:prstGeom prst="rect">
            <a:avLst/>
          </a:prstGeom>
          <a:noFill/>
        </p:spPr>
        <p:txBody>
          <a:bodyPr wrap="square" rtlCol="0">
            <a:spAutoFit/>
          </a:bodyPr>
          <a:lstStyle/>
          <a:p>
            <a:pPr algn="ctr"/>
            <a:r>
              <a:rPr lang="en-CA" dirty="0">
                <a:hlinkClick r:id="rId4"/>
              </a:rPr>
              <a:t>Contact Us</a:t>
            </a:r>
            <a:endParaRPr lang="en-US" dirty="0"/>
          </a:p>
        </p:txBody>
      </p:sp>
    </p:spTree>
    <p:extLst>
      <p:ext uri="{BB962C8B-B14F-4D97-AF65-F5344CB8AC3E}">
        <p14:creationId xmlns:p14="http://schemas.microsoft.com/office/powerpoint/2010/main" val="105669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normAutofit/>
          </a:bodyPr>
          <a:lstStyle/>
          <a:p>
            <a:pPr algn="r"/>
            <a:r>
              <a:rPr lang="en-CA" sz="5000" b="1" dirty="0">
                <a:solidFill>
                  <a:schemeClr val="bg2">
                    <a:lumMod val="10000"/>
                  </a:schemeClr>
                </a:solidFill>
                <a:latin typeface="Century Gothic" panose="020B0502020202020204" pitchFamily="34" charset="0"/>
              </a:rPr>
              <a:t>Introduction of Team</a:t>
            </a:r>
            <a:endParaRPr lang="en-US" sz="5000" b="1" dirty="0">
              <a:solidFill>
                <a:schemeClr val="bg2">
                  <a:lumMod val="10000"/>
                </a:schemeClr>
              </a:solidFill>
              <a:latin typeface="Century Gothic" panose="020B0502020202020204" pitchFamily="34" charset="0"/>
            </a:endParaRPr>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Rectangle 2">
            <a:extLst>
              <a:ext uri="{FF2B5EF4-FFF2-40B4-BE49-F238E27FC236}">
                <a16:creationId xmlns:a16="http://schemas.microsoft.com/office/drawing/2014/main" id="{D27D6727-3B97-4807-A31D-F9DE521ADF9E}"/>
              </a:ext>
            </a:extLst>
          </p:cNvPr>
          <p:cNvSpPr/>
          <p:nvPr/>
        </p:nvSpPr>
        <p:spPr>
          <a:xfrm>
            <a:off x="1806589" y="2126173"/>
            <a:ext cx="8578822" cy="341632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Parisa </a:t>
            </a:r>
            <a:r>
              <a:rPr lang="en-US" sz="54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Khataei</a:t>
            </a:r>
            <a:endParaRPr lang="en-US" sz="5400" b="1" cap="none" spc="0"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Nadezhda (Nadia) Mokhireva</a:t>
            </a:r>
          </a:p>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Mahdi (Milad) </a:t>
            </a:r>
            <a:r>
              <a:rPr lang="en-US" sz="54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Esmaeelpour</a:t>
            </a:r>
            <a:endPar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a:p>
            <a:pPr algn="ctr"/>
            <a:r>
              <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Vladyslav (Vlad) </a:t>
            </a:r>
            <a:r>
              <a:rPr lang="en-US" sz="5400" b="1" dirty="0" err="1">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rPr>
              <a:t>Bordiug</a:t>
            </a:r>
            <a:endParaRPr lang="en-US" sz="5400" b="1" dirty="0">
              <a:ln w="9525">
                <a:solidFill>
                  <a:schemeClr val="bg1"/>
                </a:solidFill>
                <a:prstDash val="solid"/>
              </a:ln>
              <a:solidFill>
                <a:schemeClr val="tx2">
                  <a:lumMod val="50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953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 is TopFit?</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TextBox 2">
            <a:extLst>
              <a:ext uri="{FF2B5EF4-FFF2-40B4-BE49-F238E27FC236}">
                <a16:creationId xmlns:a16="http://schemas.microsoft.com/office/drawing/2014/main" id="{03B7ACE2-44C0-432F-B79F-802BB30EB537}"/>
              </a:ext>
            </a:extLst>
          </p:cNvPr>
          <p:cNvSpPr txBox="1"/>
          <p:nvPr/>
        </p:nvSpPr>
        <p:spPr>
          <a:xfrm>
            <a:off x="4774282" y="6218065"/>
            <a:ext cx="2498103" cy="369332"/>
          </a:xfrm>
          <a:prstGeom prst="rect">
            <a:avLst/>
          </a:prstGeom>
          <a:noFill/>
        </p:spPr>
        <p:txBody>
          <a:bodyPr wrap="square" rtlCol="0">
            <a:spAutoFit/>
          </a:bodyPr>
          <a:lstStyle/>
          <a:p>
            <a:pPr algn="ctr"/>
            <a:r>
              <a:rPr lang="en-CA" dirty="0">
                <a:hlinkClick r:id="rId4" action="ppaction://hlinkfile"/>
              </a:rPr>
              <a:t>More Details</a:t>
            </a:r>
            <a:endParaRPr lang="en-US" dirty="0"/>
          </a:p>
        </p:txBody>
      </p:sp>
      <p:sp>
        <p:nvSpPr>
          <p:cNvPr id="4" name="TextBox 3">
            <a:extLst>
              <a:ext uri="{FF2B5EF4-FFF2-40B4-BE49-F238E27FC236}">
                <a16:creationId xmlns:a16="http://schemas.microsoft.com/office/drawing/2014/main" id="{BDFB5B2C-8E37-4CCC-BB3B-1AACCACA80F5}"/>
              </a:ext>
            </a:extLst>
          </p:cNvPr>
          <p:cNvSpPr txBox="1"/>
          <p:nvPr/>
        </p:nvSpPr>
        <p:spPr>
          <a:xfrm>
            <a:off x="838199" y="2090827"/>
            <a:ext cx="10370271" cy="3970318"/>
          </a:xfrm>
          <a:prstGeom prst="rect">
            <a:avLst/>
          </a:prstGeom>
          <a:noFill/>
        </p:spPr>
        <p:txBody>
          <a:bodyPr wrap="square" rtlCol="0">
            <a:spAutoFit/>
          </a:bodyPr>
          <a:lstStyle/>
          <a:p>
            <a:r>
              <a:rPr lang="en-CA" sz="2800" dirty="0">
                <a:latin typeface="Century Gothic" panose="020B0502020202020204" pitchFamily="34" charset="0"/>
              </a:rPr>
              <a:t>TopFit application suggests an </a:t>
            </a:r>
            <a:r>
              <a:rPr lang="en-CA" sz="2800" u="sng" dirty="0">
                <a:latin typeface="Century Gothic" panose="020B0502020202020204" pitchFamily="34" charset="0"/>
              </a:rPr>
              <a:t>innovative way to build a sport routine: </a:t>
            </a:r>
          </a:p>
          <a:p>
            <a:pPr marL="457200" indent="-457200">
              <a:buFont typeface="Arial" panose="020B0604020202020204" pitchFamily="34" charset="0"/>
              <a:buChar char="•"/>
            </a:pPr>
            <a:r>
              <a:rPr lang="en-CA" sz="2800" dirty="0">
                <a:latin typeface="Century Gothic" panose="020B0502020202020204" pitchFamily="34" charset="0"/>
              </a:rPr>
              <a:t>No more gym expenses!</a:t>
            </a:r>
          </a:p>
          <a:p>
            <a:pPr marL="457200" indent="-457200">
              <a:buFont typeface="Arial" panose="020B0604020202020204" pitchFamily="34" charset="0"/>
              <a:buChar char="•"/>
            </a:pPr>
            <a:r>
              <a:rPr lang="en-CA" sz="2800" dirty="0">
                <a:latin typeface="Century Gothic" panose="020B0502020202020204" pitchFamily="34" charset="0"/>
              </a:rPr>
              <a:t>No more fear of being judged by others in the gym / sport class!</a:t>
            </a:r>
          </a:p>
          <a:p>
            <a:pPr marL="457200" indent="-457200">
              <a:buFont typeface="Arial" panose="020B0604020202020204" pitchFamily="34" charset="0"/>
              <a:buChar char="•"/>
            </a:pPr>
            <a:r>
              <a:rPr lang="en-CA" sz="2800" dirty="0">
                <a:latin typeface="Century Gothic" panose="020B0502020202020204" pitchFamily="34" charset="0"/>
              </a:rPr>
              <a:t>No equipment!</a:t>
            </a:r>
          </a:p>
          <a:p>
            <a:pPr marL="457200" indent="-457200">
              <a:buFont typeface="Arial" panose="020B0604020202020204" pitchFamily="34" charset="0"/>
              <a:buChar char="•"/>
            </a:pPr>
            <a:r>
              <a:rPr lang="en-CA" sz="2800" dirty="0">
                <a:latin typeface="Century Gothic" panose="020B0502020202020204" pitchFamily="34" charset="0"/>
              </a:rPr>
              <a:t>No lengthy sessions!</a:t>
            </a:r>
          </a:p>
          <a:p>
            <a:pPr marL="457200" indent="-457200">
              <a:buFont typeface="Arial" panose="020B0604020202020204" pitchFamily="34" charset="0"/>
              <a:buChar char="•"/>
            </a:pPr>
            <a:endParaRPr lang="en-CA" sz="2800" dirty="0">
              <a:latin typeface="Century Gothic" panose="020B0502020202020204" pitchFamily="34" charset="0"/>
            </a:endParaRPr>
          </a:p>
          <a:p>
            <a:r>
              <a:rPr lang="en-CA" sz="2800" dirty="0">
                <a:latin typeface="Century Gothic" panose="020B0502020202020204" pitchFamily="34" charset="0"/>
              </a:rPr>
              <a:t>Instead, we gladly offer…</a:t>
            </a:r>
            <a:endParaRPr lang="en-US" sz="2800" dirty="0">
              <a:latin typeface="Century Gothic" panose="020B0502020202020204" pitchFamily="34" charset="0"/>
            </a:endParaRPr>
          </a:p>
        </p:txBody>
      </p:sp>
    </p:spTree>
    <p:extLst>
      <p:ext uri="{BB962C8B-B14F-4D97-AF65-F5344CB8AC3E}">
        <p14:creationId xmlns:p14="http://schemas.microsoft.com/office/powerpoint/2010/main" val="21519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 is TopFit?</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pic>
        <p:nvPicPr>
          <p:cNvPr id="7" name="Picture 6" descr="A close up of a map&#10;&#10;Description automatically generated">
            <a:extLst>
              <a:ext uri="{FF2B5EF4-FFF2-40B4-BE49-F238E27FC236}">
                <a16:creationId xmlns:a16="http://schemas.microsoft.com/office/drawing/2014/main" id="{5046B783-DCFB-48DB-ADC8-AB16C03489F7}"/>
              </a:ext>
            </a:extLst>
          </p:cNvPr>
          <p:cNvPicPr>
            <a:picLocks noChangeAspect="1"/>
          </p:cNvPicPr>
          <p:nvPr/>
        </p:nvPicPr>
        <p:blipFill rotWithShape="1">
          <a:blip r:embed="rId4">
            <a:extLst>
              <a:ext uri="{28A0092B-C50C-407E-A947-70E740481C1C}">
                <a14:useLocalDpi xmlns:a14="http://schemas.microsoft.com/office/drawing/2010/main" val="0"/>
              </a:ext>
            </a:extLst>
          </a:blip>
          <a:srcRect l="749" t="1022" r="1313" b="2059"/>
          <a:stretch/>
        </p:blipFill>
        <p:spPr>
          <a:xfrm>
            <a:off x="3333750" y="1711325"/>
            <a:ext cx="4972050" cy="4781550"/>
          </a:xfrm>
          <a:prstGeom prst="rect">
            <a:avLst/>
          </a:prstGeom>
        </p:spPr>
      </p:pic>
    </p:spTree>
    <p:extLst>
      <p:ext uri="{BB962C8B-B14F-4D97-AF65-F5344CB8AC3E}">
        <p14:creationId xmlns:p14="http://schemas.microsoft.com/office/powerpoint/2010/main" val="200326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What TopFit Can Offer?</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TextBox 2">
            <a:hlinkClick r:id="rId4" action="ppaction://hlinkfile"/>
            <a:extLst>
              <a:ext uri="{FF2B5EF4-FFF2-40B4-BE49-F238E27FC236}">
                <a16:creationId xmlns:a16="http://schemas.microsoft.com/office/drawing/2014/main" id="{03B7ACE2-44C0-432F-B79F-802BB30EB537}"/>
              </a:ext>
            </a:extLst>
          </p:cNvPr>
          <p:cNvSpPr txBox="1"/>
          <p:nvPr/>
        </p:nvSpPr>
        <p:spPr>
          <a:xfrm>
            <a:off x="4713402" y="6429080"/>
            <a:ext cx="2498103" cy="369332"/>
          </a:xfrm>
          <a:prstGeom prst="rect">
            <a:avLst/>
          </a:prstGeom>
          <a:noFill/>
        </p:spPr>
        <p:txBody>
          <a:bodyPr wrap="square" rtlCol="0">
            <a:spAutoFit/>
          </a:bodyPr>
          <a:lstStyle/>
          <a:p>
            <a:pPr algn="ctr"/>
            <a:r>
              <a:rPr lang="en-CA" dirty="0">
                <a:hlinkClick r:id="rId5" action="ppaction://hlinkfile"/>
              </a:rPr>
              <a:t>More Details</a:t>
            </a:r>
            <a:endParaRPr lang="en-US" dirty="0"/>
          </a:p>
        </p:txBody>
      </p:sp>
      <p:sp>
        <p:nvSpPr>
          <p:cNvPr id="4" name="TextBox 3">
            <a:extLst>
              <a:ext uri="{FF2B5EF4-FFF2-40B4-BE49-F238E27FC236}">
                <a16:creationId xmlns:a16="http://schemas.microsoft.com/office/drawing/2014/main" id="{BDFB5B2C-8E37-4CCC-BB3B-1AACCACA80F5}"/>
              </a:ext>
            </a:extLst>
          </p:cNvPr>
          <p:cNvSpPr txBox="1"/>
          <p:nvPr/>
        </p:nvSpPr>
        <p:spPr>
          <a:xfrm>
            <a:off x="910864" y="2289610"/>
            <a:ext cx="10370271"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entury Gothic" panose="020B0502020202020204" pitchFamily="34" charset="0"/>
              </a:rPr>
              <a:t>GPS tracking of user’s activity</a:t>
            </a:r>
          </a:p>
          <a:p>
            <a:pPr marL="457200" indent="-457200">
              <a:buFont typeface="Arial" panose="020B0604020202020204" pitchFamily="34" charset="0"/>
              <a:buChar char="•"/>
            </a:pPr>
            <a:r>
              <a:rPr lang="en-US" sz="3200" dirty="0">
                <a:latin typeface="Century Gothic" panose="020B0502020202020204" pitchFamily="34" charset="0"/>
              </a:rPr>
              <a:t>Automatic workout scheduling</a:t>
            </a:r>
          </a:p>
          <a:p>
            <a:pPr marL="457200" indent="-457200">
              <a:buFont typeface="Arial" panose="020B0604020202020204" pitchFamily="34" charset="0"/>
              <a:buChar char="•"/>
            </a:pPr>
            <a:r>
              <a:rPr lang="en-US" sz="3200" dirty="0">
                <a:latin typeface="Century Gothic" panose="020B0502020202020204" pitchFamily="34" charset="0"/>
              </a:rPr>
              <a:t>Send the user notifications</a:t>
            </a:r>
          </a:p>
          <a:p>
            <a:pPr marL="457200" indent="-457200">
              <a:buFont typeface="Arial" panose="020B0604020202020204" pitchFamily="34" charset="0"/>
              <a:buChar char="•"/>
            </a:pPr>
            <a:r>
              <a:rPr lang="en-US" sz="3200" dirty="0">
                <a:latin typeface="Century Gothic" panose="020B0502020202020204" pitchFamily="34" charset="0"/>
              </a:rPr>
              <a:t>Store personal statistics</a:t>
            </a:r>
          </a:p>
          <a:p>
            <a:pPr marL="457200" indent="-457200">
              <a:buFont typeface="Arial" panose="020B0604020202020204" pitchFamily="34" charset="0"/>
              <a:buChar char="•"/>
            </a:pPr>
            <a:r>
              <a:rPr lang="en-US" sz="3200" dirty="0">
                <a:latin typeface="Century Gothic" panose="020B0502020202020204" pitchFamily="34" charset="0"/>
              </a:rPr>
              <a:t>Display the user’s progress</a:t>
            </a:r>
          </a:p>
          <a:p>
            <a:pPr marL="457200" indent="-457200">
              <a:buFont typeface="Arial" panose="020B0604020202020204" pitchFamily="34" charset="0"/>
              <a:buChar char="•"/>
            </a:pPr>
            <a:r>
              <a:rPr lang="en-US" sz="3200" dirty="0">
                <a:latin typeface="Century Gothic" panose="020B0502020202020204" pitchFamily="34" charset="0"/>
              </a:rPr>
              <a:t>Free content</a:t>
            </a:r>
          </a:p>
        </p:txBody>
      </p:sp>
      <p:pic>
        <p:nvPicPr>
          <p:cNvPr id="7" name="Picture 6" descr="A picture containing clock, drawing&#10;&#10;Description automatically generated">
            <a:extLst>
              <a:ext uri="{FF2B5EF4-FFF2-40B4-BE49-F238E27FC236}">
                <a16:creationId xmlns:a16="http://schemas.microsoft.com/office/drawing/2014/main" id="{81443DEE-2D75-4169-89A5-E17958A07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008" y="2289610"/>
            <a:ext cx="3033446" cy="3046988"/>
          </a:xfrm>
          <a:prstGeom prst="rect">
            <a:avLst/>
          </a:prstGeom>
        </p:spPr>
      </p:pic>
    </p:spTree>
    <p:extLst>
      <p:ext uri="{BB962C8B-B14F-4D97-AF65-F5344CB8AC3E}">
        <p14:creationId xmlns:p14="http://schemas.microsoft.com/office/powerpoint/2010/main" val="6337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a:xfrm>
            <a:off x="433754" y="365125"/>
            <a:ext cx="10920046" cy="1325563"/>
          </a:xfrm>
        </p:spPr>
        <p:txBody>
          <a:bodyPr/>
          <a:lstStyle/>
          <a:p>
            <a:pPr algn="r"/>
            <a:r>
              <a:rPr lang="en-CA" b="1" dirty="0">
                <a:solidFill>
                  <a:schemeClr val="bg2">
                    <a:lumMod val="10000"/>
                  </a:schemeClr>
                </a:solidFill>
                <a:latin typeface="Century Gothic" panose="020B0502020202020204" pitchFamily="34" charset="0"/>
              </a:rPr>
              <a:t>What TopFit Cannot Offer?</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3754" y="365124"/>
            <a:ext cx="3469573" cy="1325563"/>
          </a:xfrm>
        </p:spPr>
      </p:pic>
      <p:sp>
        <p:nvSpPr>
          <p:cNvPr id="3" name="Rectangle 2">
            <a:extLst>
              <a:ext uri="{FF2B5EF4-FFF2-40B4-BE49-F238E27FC236}">
                <a16:creationId xmlns:a16="http://schemas.microsoft.com/office/drawing/2014/main" id="{7C4C1BC5-23F7-4B66-8C6B-9DCF3CA7E130}"/>
              </a:ext>
            </a:extLst>
          </p:cNvPr>
          <p:cNvSpPr/>
          <p:nvPr/>
        </p:nvSpPr>
        <p:spPr>
          <a:xfrm>
            <a:off x="5402861" y="6308209"/>
            <a:ext cx="1386277" cy="369332"/>
          </a:xfrm>
          <a:prstGeom prst="rect">
            <a:avLst/>
          </a:prstGeom>
        </p:spPr>
        <p:txBody>
          <a:bodyPr wrap="none">
            <a:spAutoFit/>
          </a:bodyPr>
          <a:lstStyle/>
          <a:p>
            <a:r>
              <a:rPr lang="en-CA" dirty="0">
                <a:hlinkClick r:id="rId4" action="ppaction://hlinkfile"/>
              </a:rPr>
              <a:t>More Details</a:t>
            </a:r>
            <a:endParaRPr lang="en-CA" dirty="0"/>
          </a:p>
        </p:txBody>
      </p:sp>
      <p:sp>
        <p:nvSpPr>
          <p:cNvPr id="6" name="TextBox 5">
            <a:extLst>
              <a:ext uri="{FF2B5EF4-FFF2-40B4-BE49-F238E27FC236}">
                <a16:creationId xmlns:a16="http://schemas.microsoft.com/office/drawing/2014/main" id="{308A8905-2104-4A80-BCBA-5023D258BE24}"/>
              </a:ext>
            </a:extLst>
          </p:cNvPr>
          <p:cNvSpPr txBox="1"/>
          <p:nvPr/>
        </p:nvSpPr>
        <p:spPr>
          <a:xfrm>
            <a:off x="543339" y="2726931"/>
            <a:ext cx="10413340" cy="1538242"/>
          </a:xfrm>
          <a:prstGeom prst="rect">
            <a:avLst/>
          </a:prstGeom>
          <a:noFill/>
        </p:spPr>
        <p:txBody>
          <a:bodyPr wrap="square" rtlCol="0">
            <a:spAutoFit/>
          </a:bodyPr>
          <a:lstStyle/>
          <a:p>
            <a:pPr marL="342900" lvl="0" indent="-342900">
              <a:lnSpc>
                <a:spcPct val="115000"/>
              </a:lnSpc>
              <a:spcAft>
                <a:spcPts val="0"/>
              </a:spcAft>
              <a:buFont typeface="Symbol" panose="05050102010706020507" pitchFamily="18" charset="2"/>
              <a:buChar char=""/>
            </a:pPr>
            <a:r>
              <a:rPr lang="en-CA" sz="2800" dirty="0">
                <a:latin typeface="Century Gothic" panose="020B0502020202020204" pitchFamily="34" charset="0"/>
                <a:ea typeface="Times New Roman" panose="02020603050405020304" pitchFamily="18" charset="0"/>
              </a:rPr>
              <a:t>Diet and nutrition information</a:t>
            </a:r>
            <a:endParaRPr lang="en-US" sz="28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CA" sz="2800" dirty="0">
                <a:latin typeface="Century Gothic" panose="020B0502020202020204" pitchFamily="34" charset="0"/>
                <a:ea typeface="Times New Roman" panose="02020603050405020304" pitchFamily="18" charset="0"/>
              </a:rPr>
              <a:t>Personal training</a:t>
            </a:r>
            <a:endParaRPr lang="en-US" sz="28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CA" sz="2800" dirty="0">
                <a:latin typeface="Century Gothic" panose="020B0502020202020204" pitchFamily="34" charset="0"/>
                <a:ea typeface="Times New Roman" panose="02020603050405020304" pitchFamily="18" charset="0"/>
              </a:rPr>
              <a:t>Communication within the application</a:t>
            </a:r>
            <a:endParaRPr lang="en-US" sz="2800" dirty="0">
              <a:latin typeface="Times New Roman" panose="02020603050405020304" pitchFamily="18" charset="0"/>
              <a:ea typeface="Times New Roman" panose="02020603050405020304" pitchFamily="18" charset="0"/>
            </a:endParaRPr>
          </a:p>
        </p:txBody>
      </p:sp>
      <p:pic>
        <p:nvPicPr>
          <p:cNvPr id="8" name="Picture 7" descr="A stop sign&#10;&#10;Description automatically generated">
            <a:extLst>
              <a:ext uri="{FF2B5EF4-FFF2-40B4-BE49-F238E27FC236}">
                <a16:creationId xmlns:a16="http://schemas.microsoft.com/office/drawing/2014/main" id="{D503DA3F-8C02-4BBE-8718-48A282329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7081" y="2424489"/>
            <a:ext cx="2143125" cy="2143125"/>
          </a:xfrm>
          <a:prstGeom prst="rect">
            <a:avLst/>
          </a:prstGeom>
        </p:spPr>
      </p:pic>
    </p:spTree>
    <p:extLst>
      <p:ext uri="{BB962C8B-B14F-4D97-AF65-F5344CB8AC3E}">
        <p14:creationId xmlns:p14="http://schemas.microsoft.com/office/powerpoint/2010/main" val="281034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GUI Demo</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pic>
        <p:nvPicPr>
          <p:cNvPr id="7" name="Picture 6">
            <a:hlinkClick r:id="rId4" action="ppaction://hlinkfile"/>
            <a:extLst>
              <a:ext uri="{FF2B5EF4-FFF2-40B4-BE49-F238E27FC236}">
                <a16:creationId xmlns:a16="http://schemas.microsoft.com/office/drawing/2014/main" id="{C52B0480-B373-4559-91B6-16EE946DEF51}"/>
              </a:ext>
            </a:extLst>
          </p:cNvPr>
          <p:cNvPicPr>
            <a:picLocks noChangeAspect="1"/>
          </p:cNvPicPr>
          <p:nvPr/>
        </p:nvPicPr>
        <p:blipFill rotWithShape="1">
          <a:blip r:embed="rId5"/>
          <a:srcRect l="2481" t="632" r="1736" b="1316"/>
          <a:stretch/>
        </p:blipFill>
        <p:spPr>
          <a:xfrm rot="20853396">
            <a:off x="1252892" y="2167245"/>
            <a:ext cx="2042760" cy="4156166"/>
          </a:xfrm>
          <a:prstGeom prst="rect">
            <a:avLst/>
          </a:prstGeom>
        </p:spPr>
      </p:pic>
      <p:pic>
        <p:nvPicPr>
          <p:cNvPr id="8" name="Picture 7">
            <a:hlinkClick r:id="rId4" action="ppaction://hlinkfile"/>
            <a:extLst>
              <a:ext uri="{FF2B5EF4-FFF2-40B4-BE49-F238E27FC236}">
                <a16:creationId xmlns:a16="http://schemas.microsoft.com/office/drawing/2014/main" id="{A48FB585-0309-4BFE-A5FE-43C352C16B56}"/>
              </a:ext>
            </a:extLst>
          </p:cNvPr>
          <p:cNvPicPr>
            <a:picLocks noChangeAspect="1"/>
          </p:cNvPicPr>
          <p:nvPr/>
        </p:nvPicPr>
        <p:blipFill rotWithShape="1">
          <a:blip r:embed="rId6"/>
          <a:srcRect l="2115" t="654" r="3260" b="1180"/>
          <a:stretch/>
        </p:blipFill>
        <p:spPr>
          <a:xfrm rot="883817">
            <a:off x="8660543" y="1997575"/>
            <a:ext cx="2095610" cy="4299531"/>
          </a:xfrm>
          <a:prstGeom prst="rect">
            <a:avLst/>
          </a:prstGeom>
        </p:spPr>
      </p:pic>
      <p:pic>
        <p:nvPicPr>
          <p:cNvPr id="9" name="Picture 8">
            <a:hlinkClick r:id="rId4" action="ppaction://hlinkfile"/>
            <a:extLst>
              <a:ext uri="{FF2B5EF4-FFF2-40B4-BE49-F238E27FC236}">
                <a16:creationId xmlns:a16="http://schemas.microsoft.com/office/drawing/2014/main" id="{3BA14A13-89A9-420A-9E64-36EAEDD358A4}"/>
              </a:ext>
            </a:extLst>
          </p:cNvPr>
          <p:cNvPicPr>
            <a:picLocks noChangeAspect="1"/>
          </p:cNvPicPr>
          <p:nvPr/>
        </p:nvPicPr>
        <p:blipFill rotWithShape="1">
          <a:blip r:embed="rId7"/>
          <a:srcRect l="3526" t="1023" r="3339" b="1545"/>
          <a:stretch/>
        </p:blipFill>
        <p:spPr>
          <a:xfrm>
            <a:off x="4814397" y="1076034"/>
            <a:ext cx="2563206" cy="5232168"/>
          </a:xfrm>
          <a:prstGeom prst="rect">
            <a:avLst/>
          </a:prstGeom>
        </p:spPr>
      </p:pic>
    </p:spTree>
    <p:extLst>
      <p:ext uri="{BB962C8B-B14F-4D97-AF65-F5344CB8AC3E}">
        <p14:creationId xmlns:p14="http://schemas.microsoft.com/office/powerpoint/2010/main" val="217006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p:txBody>
          <a:bodyPr/>
          <a:lstStyle/>
          <a:p>
            <a:pPr algn="r"/>
            <a:r>
              <a:rPr lang="en-CA" b="1" dirty="0">
                <a:solidFill>
                  <a:schemeClr val="bg2">
                    <a:lumMod val="10000"/>
                  </a:schemeClr>
                </a:solidFill>
                <a:latin typeface="Century Gothic" panose="020B0502020202020204" pitchFamily="34" charset="0"/>
              </a:rPr>
              <a:t>Technology </a:t>
            </a:r>
            <a:br>
              <a:rPr lang="en-CA" b="1" dirty="0">
                <a:solidFill>
                  <a:schemeClr val="bg2">
                    <a:lumMod val="10000"/>
                  </a:schemeClr>
                </a:solidFill>
                <a:latin typeface="Century Gothic" panose="020B0502020202020204" pitchFamily="34" charset="0"/>
              </a:rPr>
            </a:br>
            <a:r>
              <a:rPr lang="en-CA" b="1" dirty="0">
                <a:solidFill>
                  <a:schemeClr val="bg2">
                    <a:lumMod val="10000"/>
                  </a:schemeClr>
                </a:solidFill>
                <a:latin typeface="Century Gothic" panose="020B0502020202020204" pitchFamily="34" charset="0"/>
              </a:rPr>
              <a:t>Requirements</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199" y="365124"/>
            <a:ext cx="3469573" cy="1325563"/>
          </a:xfrm>
        </p:spPr>
      </p:pic>
      <p:sp>
        <p:nvSpPr>
          <p:cNvPr id="3" name="Rectangle 2">
            <a:extLst>
              <a:ext uri="{FF2B5EF4-FFF2-40B4-BE49-F238E27FC236}">
                <a16:creationId xmlns:a16="http://schemas.microsoft.com/office/drawing/2014/main" id="{BC3774A3-DF75-46E2-8BEB-B14B41A9907F}"/>
              </a:ext>
            </a:extLst>
          </p:cNvPr>
          <p:cNvSpPr/>
          <p:nvPr/>
        </p:nvSpPr>
        <p:spPr>
          <a:xfrm>
            <a:off x="5402861" y="6308209"/>
            <a:ext cx="1386277" cy="369332"/>
          </a:xfrm>
          <a:prstGeom prst="rect">
            <a:avLst/>
          </a:prstGeom>
        </p:spPr>
        <p:txBody>
          <a:bodyPr wrap="none">
            <a:spAutoFit/>
          </a:bodyPr>
          <a:lstStyle/>
          <a:p>
            <a:r>
              <a:rPr lang="en-CA" dirty="0">
                <a:hlinkClick r:id="rId4" action="ppaction://hlinkfile"/>
              </a:rPr>
              <a:t>More Details</a:t>
            </a:r>
            <a:endParaRPr lang="en-US" dirty="0"/>
          </a:p>
        </p:txBody>
      </p:sp>
      <p:sp>
        <p:nvSpPr>
          <p:cNvPr id="4" name="TextBox 3">
            <a:extLst>
              <a:ext uri="{FF2B5EF4-FFF2-40B4-BE49-F238E27FC236}">
                <a16:creationId xmlns:a16="http://schemas.microsoft.com/office/drawing/2014/main" id="{9A93E9A3-460F-4D6D-9CAC-61A6C035DED9}"/>
              </a:ext>
            </a:extLst>
          </p:cNvPr>
          <p:cNvSpPr txBox="1"/>
          <p:nvPr/>
        </p:nvSpPr>
        <p:spPr>
          <a:xfrm>
            <a:off x="1058427" y="1399225"/>
            <a:ext cx="10515600" cy="784830"/>
          </a:xfrm>
          <a:prstGeom prst="rect">
            <a:avLst/>
          </a:prstGeom>
          <a:noFill/>
        </p:spPr>
        <p:txBody>
          <a:bodyPr wrap="square" rtlCol="0">
            <a:spAutoFit/>
          </a:bodyPr>
          <a:lstStyle/>
          <a:p>
            <a:pPr>
              <a:lnSpc>
                <a:spcPct val="150000"/>
              </a:lnSpc>
            </a:pPr>
            <a:endParaRPr lang="en-CA" b="1" dirty="0">
              <a:latin typeface="Century Gothic" panose="020B0502020202020204" pitchFamily="34" charset="0"/>
            </a:endParaRPr>
          </a:p>
          <a:p>
            <a:endParaRPr lang="en-US" dirty="0">
              <a:latin typeface="Century Gothic" panose="020B0502020202020204" pitchFamily="34" charset="0"/>
            </a:endParaRPr>
          </a:p>
        </p:txBody>
      </p:sp>
      <p:graphicFrame>
        <p:nvGraphicFramePr>
          <p:cNvPr id="13" name="Table 13">
            <a:extLst>
              <a:ext uri="{FF2B5EF4-FFF2-40B4-BE49-F238E27FC236}">
                <a16:creationId xmlns:a16="http://schemas.microsoft.com/office/drawing/2014/main" id="{EDB8A941-C53E-4FE2-A3D7-A8F9F8E8A652}"/>
              </a:ext>
            </a:extLst>
          </p:cNvPr>
          <p:cNvGraphicFramePr>
            <a:graphicFrameLocks noGrp="1"/>
          </p:cNvGraphicFramePr>
          <p:nvPr>
            <p:extLst>
              <p:ext uri="{D42A27DB-BD31-4B8C-83A1-F6EECF244321}">
                <p14:modId xmlns:p14="http://schemas.microsoft.com/office/powerpoint/2010/main" val="2522219038"/>
              </p:ext>
            </p:extLst>
          </p:nvPr>
        </p:nvGraphicFramePr>
        <p:xfrm>
          <a:off x="838200" y="1882616"/>
          <a:ext cx="10515600" cy="3829339"/>
        </p:xfrm>
        <a:graphic>
          <a:graphicData uri="http://schemas.openxmlformats.org/drawingml/2006/table">
            <a:tbl>
              <a:tblPr firstCol="1" bandRow="1">
                <a:tableStyleId>{5C22544A-7EE6-4342-B048-85BDC9FD1C3A}</a:tableStyleId>
              </a:tblPr>
              <a:tblGrid>
                <a:gridCol w="3612225">
                  <a:extLst>
                    <a:ext uri="{9D8B030D-6E8A-4147-A177-3AD203B41FA5}">
                      <a16:colId xmlns:a16="http://schemas.microsoft.com/office/drawing/2014/main" val="2897556177"/>
                    </a:ext>
                  </a:extLst>
                </a:gridCol>
                <a:gridCol w="6903375">
                  <a:extLst>
                    <a:ext uri="{9D8B030D-6E8A-4147-A177-3AD203B41FA5}">
                      <a16:colId xmlns:a16="http://schemas.microsoft.com/office/drawing/2014/main" val="4122635708"/>
                    </a:ext>
                  </a:extLst>
                </a:gridCol>
              </a:tblGrid>
              <a:tr h="477917">
                <a:tc>
                  <a:txBody>
                    <a:bodyPr/>
                    <a:lstStyle/>
                    <a:p>
                      <a:pPr algn="l"/>
                      <a:r>
                        <a:rPr lang="en-CA" sz="3200" b="1" dirty="0">
                          <a:latin typeface="Century Gothic" panose="020B0502020202020204" pitchFamily="34" charset="0"/>
                        </a:rPr>
                        <a:t>Database</a:t>
                      </a:r>
                      <a:endParaRPr lang="en-US" sz="3200" b="1" dirty="0">
                        <a:latin typeface="Century Gothic" panose="020B0502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457200" indent="-457200" algn="l">
                        <a:buFont typeface="Arial" panose="020B0604020202020204" pitchFamily="34" charset="0"/>
                        <a:buChar char="•"/>
                      </a:pPr>
                      <a:r>
                        <a:rPr lang="en-CA" sz="2800" b="0" dirty="0">
                          <a:latin typeface="Century Gothic" panose="020B0502020202020204" pitchFamily="34" charset="0"/>
                        </a:rPr>
                        <a:t>MySQL</a:t>
                      </a:r>
                      <a:endParaRPr lang="en-US" sz="2800" b="0" dirty="0">
                        <a:latin typeface="Century Gothic" panose="020B050202020202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670237579"/>
                  </a:ext>
                </a:extLst>
              </a:tr>
              <a:tr h="487376">
                <a:tc>
                  <a:txBody>
                    <a:bodyPr/>
                    <a:lstStyle/>
                    <a:p>
                      <a:pPr algn="l"/>
                      <a:r>
                        <a:rPr lang="en-CA" sz="3200" b="1" dirty="0">
                          <a:latin typeface="Century Gothic" panose="020B0502020202020204" pitchFamily="34" charset="0"/>
                        </a:rPr>
                        <a:t>IDE</a:t>
                      </a:r>
                      <a:endParaRPr lang="en-US" sz="3200" b="1" dirty="0">
                        <a:latin typeface="Century Gothic" panose="020B0502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457200" indent="-457200" algn="l">
                        <a:buFont typeface="Arial" panose="020B0604020202020204" pitchFamily="34" charset="0"/>
                        <a:buChar char="•"/>
                      </a:pPr>
                      <a:r>
                        <a:rPr lang="en-CA" sz="2800" b="0" dirty="0">
                          <a:latin typeface="Century Gothic" panose="020B0502020202020204" pitchFamily="34" charset="0"/>
                        </a:rPr>
                        <a:t>Android Studio</a:t>
                      </a:r>
                      <a:endParaRPr lang="en-US" sz="2800" b="0" dirty="0">
                        <a:latin typeface="Century Gothic" panose="020B0502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1299814"/>
                  </a:ext>
                </a:extLst>
              </a:tr>
              <a:tr h="1139145">
                <a:tc>
                  <a:txBody>
                    <a:bodyPr/>
                    <a:lstStyle/>
                    <a:p>
                      <a:r>
                        <a:rPr lang="en-CA" sz="3200" b="1" dirty="0">
                          <a:latin typeface="Century Gothic" panose="020B0502020202020204" pitchFamily="34" charset="0"/>
                        </a:rPr>
                        <a:t>Programming languages</a:t>
                      </a:r>
                      <a:endParaRPr lang="en-US" sz="3200" b="1" dirty="0">
                        <a:latin typeface="Century Gothic" panose="020B0502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914400" lvl="1" indent="-457200">
                        <a:buFont typeface="Arial" panose="020B0604020202020204" pitchFamily="34" charset="0"/>
                        <a:buChar char="•"/>
                      </a:pPr>
                      <a:r>
                        <a:rPr lang="en-CA" sz="2800" b="0" dirty="0">
                          <a:latin typeface="Century Gothic" panose="020B0502020202020204" pitchFamily="34" charset="0"/>
                        </a:rPr>
                        <a:t>PHP </a:t>
                      </a:r>
                      <a:endParaRPr lang="en-US" sz="2800" b="0" dirty="0">
                        <a:latin typeface="Century Gothic" panose="020B0502020202020204" pitchFamily="34" charset="0"/>
                      </a:endParaRPr>
                    </a:p>
                    <a:p>
                      <a:pPr marL="914400" lvl="1" indent="-457200">
                        <a:buFont typeface="Arial" panose="020B0604020202020204" pitchFamily="34" charset="0"/>
                        <a:buChar char="•"/>
                      </a:pPr>
                      <a:r>
                        <a:rPr lang="en-US" sz="2800" b="0" dirty="0">
                          <a:latin typeface="Century Gothic" panose="020B0502020202020204" pitchFamily="34" charset="0"/>
                        </a:rPr>
                        <a:t>Java</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318934"/>
                  </a:ext>
                </a:extLst>
              </a:tr>
              <a:tr h="1531954">
                <a:tc>
                  <a:txBody>
                    <a:bodyPr/>
                    <a:lstStyle/>
                    <a:p>
                      <a:r>
                        <a:rPr lang="en-US" sz="3200" b="1" dirty="0">
                          <a:latin typeface="Century Gothic" panose="020B0502020202020204" pitchFamily="34" charset="0"/>
                        </a:rPr>
                        <a:t>Hardware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914400" lvl="1" indent="-457200">
                        <a:buFont typeface="Arial" panose="020B0604020202020204" pitchFamily="34" charset="0"/>
                        <a:buChar char="•"/>
                      </a:pPr>
                      <a:r>
                        <a:rPr lang="en-US" sz="2800" b="0" dirty="0">
                          <a:latin typeface="Century Gothic" panose="020B0502020202020204" pitchFamily="34" charset="0"/>
                        </a:rPr>
                        <a:t>Team members’ laptops</a:t>
                      </a:r>
                    </a:p>
                    <a:p>
                      <a:pPr marL="914400" lvl="1" indent="-457200">
                        <a:buFont typeface="Arial" panose="020B0604020202020204" pitchFamily="34" charset="0"/>
                        <a:buChar char="•"/>
                      </a:pPr>
                      <a:r>
                        <a:rPr lang="en-US" sz="2800" b="0" dirty="0">
                          <a:latin typeface="Century Gothic" panose="020B0502020202020204" pitchFamily="34" charset="0"/>
                        </a:rPr>
                        <a:t>Team members’ Android devises</a:t>
                      </a:r>
                    </a:p>
                    <a:p>
                      <a:pPr marL="914400" lvl="1" indent="-457200">
                        <a:buFont typeface="Arial" panose="020B0604020202020204" pitchFamily="34" charset="0"/>
                        <a:buChar char="•"/>
                      </a:pPr>
                      <a:r>
                        <a:rPr lang="en-US" sz="2800" b="0" dirty="0">
                          <a:latin typeface="Century Gothic" panose="020B0502020202020204" pitchFamily="34" charset="0"/>
                        </a:rPr>
                        <a:t>Testers’ Android Devices</a:t>
                      </a:r>
                      <a:endParaRPr lang="en-CA" sz="2800" b="0" dirty="0">
                        <a:latin typeface="Century Gothic" panose="020B0502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3499627"/>
                  </a:ext>
                </a:extLst>
              </a:tr>
            </a:tbl>
          </a:graphicData>
        </a:graphic>
      </p:graphicFrame>
    </p:spTree>
    <p:extLst>
      <p:ext uri="{BB962C8B-B14F-4D97-AF65-F5344CB8AC3E}">
        <p14:creationId xmlns:p14="http://schemas.microsoft.com/office/powerpoint/2010/main" val="16955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DEFF-93F6-4F72-8207-E2DA28CE826F}"/>
              </a:ext>
            </a:extLst>
          </p:cNvPr>
          <p:cNvSpPr>
            <a:spLocks noGrp="1"/>
          </p:cNvSpPr>
          <p:nvPr>
            <p:ph type="title"/>
          </p:nvPr>
        </p:nvSpPr>
        <p:spPr>
          <a:xfrm>
            <a:off x="492369" y="365125"/>
            <a:ext cx="11218985" cy="1325563"/>
          </a:xfrm>
        </p:spPr>
        <p:txBody>
          <a:bodyPr/>
          <a:lstStyle/>
          <a:p>
            <a:pPr algn="r"/>
            <a:r>
              <a:rPr lang="en-CA" b="1" dirty="0">
                <a:solidFill>
                  <a:schemeClr val="bg2">
                    <a:lumMod val="10000"/>
                  </a:schemeClr>
                </a:solidFill>
                <a:latin typeface="Century Gothic" panose="020B0502020202020204" pitchFamily="34" charset="0"/>
              </a:rPr>
              <a:t>Technology Requirements: </a:t>
            </a:r>
            <a:br>
              <a:rPr lang="en-CA" b="1" dirty="0">
                <a:solidFill>
                  <a:schemeClr val="bg2">
                    <a:lumMod val="10000"/>
                  </a:schemeClr>
                </a:solidFill>
                <a:latin typeface="Century Gothic" panose="020B0502020202020204" pitchFamily="34" charset="0"/>
              </a:rPr>
            </a:br>
            <a:r>
              <a:rPr lang="en-CA" b="1" dirty="0">
                <a:solidFill>
                  <a:schemeClr val="bg2">
                    <a:lumMod val="10000"/>
                  </a:schemeClr>
                </a:solidFill>
                <a:latin typeface="Century Gothic" panose="020B0502020202020204" pitchFamily="34" charset="0"/>
              </a:rPr>
              <a:t>Continued</a:t>
            </a:r>
            <a:endParaRPr lang="en-US" dirty="0"/>
          </a:p>
        </p:txBody>
      </p:sp>
      <p:pic>
        <p:nvPicPr>
          <p:cNvPr id="5" name="Content Placeholder 4" descr="Application Logo&#10;">
            <a:extLst>
              <a:ext uri="{FF2B5EF4-FFF2-40B4-BE49-F238E27FC236}">
                <a16:creationId xmlns:a16="http://schemas.microsoft.com/office/drawing/2014/main" id="{5D9D0740-9906-461C-AA67-F598ACABA63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0646" y="365125"/>
            <a:ext cx="3469573" cy="1325563"/>
          </a:xfrm>
        </p:spPr>
      </p:pic>
      <p:sp>
        <p:nvSpPr>
          <p:cNvPr id="3" name="Rectangle 2">
            <a:extLst>
              <a:ext uri="{FF2B5EF4-FFF2-40B4-BE49-F238E27FC236}">
                <a16:creationId xmlns:a16="http://schemas.microsoft.com/office/drawing/2014/main" id="{BC3774A3-DF75-46E2-8BEB-B14B41A9907F}"/>
              </a:ext>
            </a:extLst>
          </p:cNvPr>
          <p:cNvSpPr/>
          <p:nvPr/>
        </p:nvSpPr>
        <p:spPr>
          <a:xfrm>
            <a:off x="5402861" y="6308209"/>
            <a:ext cx="1386277" cy="369332"/>
          </a:xfrm>
          <a:prstGeom prst="rect">
            <a:avLst/>
          </a:prstGeom>
        </p:spPr>
        <p:txBody>
          <a:bodyPr wrap="none">
            <a:spAutoFit/>
          </a:bodyPr>
          <a:lstStyle/>
          <a:p>
            <a:r>
              <a:rPr lang="en-CA" dirty="0">
                <a:hlinkClick r:id="rId4" action="ppaction://hlinkfile"/>
              </a:rPr>
              <a:t>More Details</a:t>
            </a:r>
            <a:endParaRPr lang="en-US" dirty="0"/>
          </a:p>
        </p:txBody>
      </p:sp>
      <p:sp>
        <p:nvSpPr>
          <p:cNvPr id="6" name="TextBox 5">
            <a:extLst>
              <a:ext uri="{FF2B5EF4-FFF2-40B4-BE49-F238E27FC236}">
                <a16:creationId xmlns:a16="http://schemas.microsoft.com/office/drawing/2014/main" id="{E27306A4-DA1F-4666-9B21-C65A8E9B1D96}"/>
              </a:ext>
            </a:extLst>
          </p:cNvPr>
          <p:cNvSpPr txBox="1"/>
          <p:nvPr/>
        </p:nvSpPr>
        <p:spPr>
          <a:xfrm>
            <a:off x="1049760" y="1930794"/>
            <a:ext cx="10370271" cy="4031873"/>
          </a:xfrm>
          <a:prstGeom prst="rect">
            <a:avLst/>
          </a:prstGeom>
          <a:noFill/>
        </p:spPr>
        <p:txBody>
          <a:bodyPr wrap="square" rtlCol="0">
            <a:spAutoFit/>
          </a:bodyPr>
          <a:lstStyle/>
          <a:p>
            <a:r>
              <a:rPr lang="en-US" sz="3200" b="1" dirty="0">
                <a:latin typeface="Century Gothic" panose="020B0502020202020204" pitchFamily="34" charset="0"/>
              </a:rPr>
              <a:t>Learning Plan:</a:t>
            </a:r>
          </a:p>
          <a:p>
            <a:pPr marL="457200" indent="-457200">
              <a:buFont typeface="Arial" panose="020B0604020202020204" pitchFamily="34" charset="0"/>
              <a:buChar char="•"/>
            </a:pPr>
            <a:r>
              <a:rPr lang="en-CA" sz="3200" dirty="0"/>
              <a:t>Database structure with MySQL</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API connections to the database and the GUI</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Stacks, heaps work and the “garbage collection”</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Bootstrap 4 &amp; JS widgets with a sandbox environment</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Web services </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CA" sz="3200" dirty="0"/>
              <a:t>Secure form validation using Regular Expressions</a:t>
            </a:r>
            <a:endParaRPr lang="en-US" sz="3200" dirty="0">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Century Gothic" panose="020B0502020202020204" pitchFamily="34" charset="0"/>
            </a:endParaRPr>
          </a:p>
        </p:txBody>
      </p:sp>
    </p:spTree>
    <p:extLst>
      <p:ext uri="{BB962C8B-B14F-4D97-AF65-F5344CB8AC3E}">
        <p14:creationId xmlns:p14="http://schemas.microsoft.com/office/powerpoint/2010/main" val="4017187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5D4579C79BA848862C07EA745A59DA" ma:contentTypeVersion="12" ma:contentTypeDescription="Create a new document." ma:contentTypeScope="" ma:versionID="561b97d3cd4e430cff1b017a8df43b50">
  <xsd:schema xmlns:xsd="http://www.w3.org/2001/XMLSchema" xmlns:xs="http://www.w3.org/2001/XMLSchema" xmlns:p="http://schemas.microsoft.com/office/2006/metadata/properties" xmlns:ns3="7a019f6c-b0e0-4e4c-a8bf-0404b70041b7" xmlns:ns4="3a44955a-9611-4e11-b394-5c7f996d2a5e" targetNamespace="http://schemas.microsoft.com/office/2006/metadata/properties" ma:root="true" ma:fieldsID="f385fe62994dfd7c4b5d8e86d7939601" ns3:_="" ns4:_="">
    <xsd:import namespace="7a019f6c-b0e0-4e4c-a8bf-0404b70041b7"/>
    <xsd:import namespace="3a44955a-9611-4e11-b394-5c7f996d2a5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019f6c-b0e0-4e4c-a8bf-0404b70041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a44955a-9611-4e11-b394-5c7f996d2a5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5CF974-FFF5-49BF-A517-7EABF81AD0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019f6c-b0e0-4e4c-a8bf-0404b70041b7"/>
    <ds:schemaRef ds:uri="3a44955a-9611-4e11-b394-5c7f996d2a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505F6C-6655-4394-A390-5D0FFB49AEA6}">
  <ds:schemaRefs>
    <ds:schemaRef ds:uri="http://schemas.microsoft.com/sharepoint/v3/contenttype/forms"/>
  </ds:schemaRefs>
</ds:datastoreItem>
</file>

<file path=customXml/itemProps3.xml><?xml version="1.0" encoding="utf-8"?>
<ds:datastoreItem xmlns:ds="http://schemas.openxmlformats.org/officeDocument/2006/customXml" ds:itemID="{A75EC8C0-5113-4EFD-AE80-6BEE7563151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975</Words>
  <Application>Microsoft Office PowerPoint</Application>
  <PresentationFormat>Widescreen</PresentationFormat>
  <Paragraphs>122</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Century Gothic</vt:lpstr>
      <vt:lpstr>Symbol</vt:lpstr>
      <vt:lpstr>Times New Roman</vt:lpstr>
      <vt:lpstr>Office Theme</vt:lpstr>
      <vt:lpstr>PowerPoint Presentation</vt:lpstr>
      <vt:lpstr>Introduction of Team</vt:lpstr>
      <vt:lpstr>What is TopFit?</vt:lpstr>
      <vt:lpstr>What is TopFit?</vt:lpstr>
      <vt:lpstr>What TopFit Can Offer?</vt:lpstr>
      <vt:lpstr>What TopFit Cannot Offer?</vt:lpstr>
      <vt:lpstr>GUI Demo</vt:lpstr>
      <vt:lpstr>Technology  Requirements</vt:lpstr>
      <vt:lpstr>Technology Requirements:  Continued</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70</cp:revision>
  <dcterms:created xsi:type="dcterms:W3CDTF">2014-10-29T22:17:45Z</dcterms:created>
  <dcterms:modified xsi:type="dcterms:W3CDTF">2019-11-25T16:30:53Z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0x0101009F5D4579C79BA848862C07EA745A59DA</vt:lpwstr>
  </property>
</Properties>
</file>