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5B8BD-8E38-C674-8C2E-27FE23111C26}" v="325" dt="2019-10-08T22:23:37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0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F764-39C0-464D-9936-141E26F9A5E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1296D-2A25-4514-9968-139DC2DD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Parisa: [please mention that at the bottom of the slides there’re links to the documents for more information]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everyone. Thanks for having us here. We are from Group T27.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Parisa, I would like to introduce my team member. Here we have Nadia, next to her is Milad, we have Talha here and Vlad.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Parisa: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 would love to introduce and briefly describe our interesting project. With today’s busy lifestyle it might be challenging to find either time or motivation for a workout. A whole hour of the precious time plus loads of research – that’s what it can take to build a sport routine.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wouldn’t it be easier to have all the exercises along with lifestyle tips in on place? That’s exactly what TopFit application is about!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TopFit, users can schedule workouts, get reminders, track their activity and get advice on healthy habits.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TopFit can be installed on an Android device and is supported by a wide range of OS versions!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 would like to define how this project addresses the business needs: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	TopFit offers workouts of different length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	Simple intuitive interface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	All the content is free of charge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	High accuracy estimations for faster results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	Notifications about upcoming workouts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	No need to purchase membership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	Workouts can be completed from any convenient 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	No partner / group is required to complete a workout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are back to our team member. I believe they have a lot of things to say about project, such as Project Vision, High-Level Requirements, Project Plan, Team Charter, Product and Sprint Backlog.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Nadia…  Milad… Talha… Vlad…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Nadia:</a:t>
            </a:r>
          </a:p>
          <a:p>
            <a:r>
              <a:rPr lang="en-CA" dirty="0"/>
              <a:t>Affects students and office workers (I hardly find time for gym and I can’t afford the one near my house)</a:t>
            </a:r>
          </a:p>
          <a:p>
            <a:endParaRPr lang="en-CA" dirty="0"/>
          </a:p>
          <a:p>
            <a:r>
              <a:rPr lang="en-CA" dirty="0"/>
              <a:t>Constrained budget – can only use open source and existing hardware; learn in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6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Milad: this is closely related to scope. Talk from users’ perspective and dev perspective, like what users need and what technicians need. By ‘Managing’ I mean adding, modifying and deleting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Talha: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latin typeface="Century Gothic" panose="020B0502020202020204" pitchFamily="34" charset="0"/>
              </a:rPr>
              <a:t>Deliverables </a:t>
            </a:r>
            <a:r>
              <a:rPr lang="en-CA" dirty="0">
                <a:latin typeface="Century Gothic" panose="020B0502020202020204" pitchFamily="34" charset="0"/>
              </a:rPr>
              <a:t>are very similar to project requirements that Milad just defined.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latin typeface="Century Gothic" panose="020B0502020202020204" pitchFamily="34" charset="0"/>
              </a:rPr>
              <a:t>Dependencies – </a:t>
            </a:r>
            <a:r>
              <a:rPr lang="en-CA" b="0" dirty="0">
                <a:latin typeface="Century Gothic" panose="020B0502020202020204" pitchFamily="34" charset="0"/>
              </a:rPr>
              <a:t>if gym prices drop, people will go there more and won’t need the application; if competitors create similar or better products, we will lose customers. Weird suggestion from Nadia: if beauty standards change and being fit won’t be cool anymore, people won’t </a:t>
            </a:r>
            <a:r>
              <a:rPr lang="en-CA" b="0" i="0" u="sng" dirty="0">
                <a:latin typeface="Century Gothic" panose="020B0502020202020204" pitchFamily="34" charset="0"/>
              </a:rPr>
              <a:t>bother </a:t>
            </a:r>
            <a:r>
              <a:rPr lang="en-CA" b="0" dirty="0">
                <a:latin typeface="Century Gothic" panose="020B0502020202020204" pitchFamily="34" charset="0"/>
              </a:rPr>
              <a:t>to exercise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0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Nadia: </a:t>
            </a:r>
          </a:p>
          <a:p>
            <a:r>
              <a:rPr lang="en-CA" dirty="0"/>
              <a:t>Every area of development is covered – diverse skillset</a:t>
            </a:r>
          </a:p>
          <a:p>
            <a:r>
              <a:rPr lang="en-CA" dirty="0"/>
              <a:t>We have very few rules – no one likes rules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8aacfb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8aacfb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Vlad: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Parisa: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 team member) Thanks guys you were awesome. (to Audience) we appreciate for your interest and attention. If you have any questions and queries, we would love to hear about it.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296D-2A25-4514-9968-139DC2DD9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dezhda.mokhireva@georgebrown.ca?subject=TopFit%20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Summary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Vision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High_Level_Requirements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Plan_Team_Charter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Project_Plan_Team_Charter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T27_User_Product_Backlog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A239EB-E333-4138-B992-2C823927A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839" y="5279010"/>
            <a:ext cx="6458322" cy="844238"/>
          </a:xfrm>
        </p:spPr>
        <p:txBody>
          <a:bodyPr>
            <a:normAutofit fontScale="62500" lnSpcReduction="20000"/>
          </a:bodyPr>
          <a:lstStyle/>
          <a:p>
            <a:r>
              <a:rPr lang="en-CA" sz="6300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Developed by Team 27</a:t>
            </a:r>
          </a:p>
        </p:txBody>
      </p:sp>
      <p:pic>
        <p:nvPicPr>
          <p:cNvPr id="5" name="Picture 4" descr="Application logo">
            <a:extLst>
              <a:ext uri="{FF2B5EF4-FFF2-40B4-BE49-F238E27FC236}">
                <a16:creationId xmlns:a16="http://schemas.microsoft.com/office/drawing/2014/main" id="{1F1BB6C7-21D4-4CA1-A74D-6B802928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90" y="1281507"/>
            <a:ext cx="823722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57ABE-89DE-4101-90BF-0F05E7B00ACB}"/>
              </a:ext>
            </a:extLst>
          </p:cNvPr>
          <p:cNvSpPr txBox="1"/>
          <p:nvPr/>
        </p:nvSpPr>
        <p:spPr>
          <a:xfrm>
            <a:off x="1211034" y="2845837"/>
            <a:ext cx="1017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6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Thank you for your attention!</a:t>
            </a:r>
          </a:p>
          <a:p>
            <a:pPr algn="ctr"/>
            <a:r>
              <a:rPr lang="en-CA" sz="56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Do you have any questions?</a:t>
            </a:r>
            <a:endParaRPr lang="en-US" sz="5600" dirty="0">
              <a:solidFill>
                <a:schemeClr val="tx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76176-D4FA-4C54-8E24-A6511EF42E81}"/>
              </a:ext>
            </a:extLst>
          </p:cNvPr>
          <p:cNvSpPr txBox="1"/>
          <p:nvPr/>
        </p:nvSpPr>
        <p:spPr>
          <a:xfrm>
            <a:off x="5495730" y="6308209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4"/>
              </a:rPr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CA" sz="5000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Introduction of Team</a:t>
            </a:r>
            <a:endParaRPr lang="en-US" sz="5000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7D6727-3B97-4807-A31D-F9DE521ADF9E}"/>
              </a:ext>
            </a:extLst>
          </p:cNvPr>
          <p:cNvSpPr/>
          <p:nvPr/>
        </p:nvSpPr>
        <p:spPr>
          <a:xfrm>
            <a:off x="1806589" y="1986947"/>
            <a:ext cx="857882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Parisa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Khataei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Nadezhda (Nadia) Mokhireva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Mahdi (Milad)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Esmaeelpour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Muhammad Talha Sultan</a:t>
            </a:r>
          </a:p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Vladyslav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(Vlad)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Bordiug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What TopFit Can Offer?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ACE2-44C0-432F-B79F-802BB30EB537}"/>
              </a:ext>
            </a:extLst>
          </p:cNvPr>
          <p:cNvSpPr txBox="1"/>
          <p:nvPr/>
        </p:nvSpPr>
        <p:spPr>
          <a:xfrm>
            <a:off x="4713402" y="6429080"/>
            <a:ext cx="24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5B2C-8E37-4CCC-BB3B-1AACCACA80F5}"/>
              </a:ext>
            </a:extLst>
          </p:cNvPr>
          <p:cNvSpPr txBox="1"/>
          <p:nvPr/>
        </p:nvSpPr>
        <p:spPr>
          <a:xfrm>
            <a:off x="838199" y="2673923"/>
            <a:ext cx="103702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GPS tracking of user’s activity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Automatic workout scheduling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Send the user notifications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Store personal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Display the user’s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Free content</a:t>
            </a:r>
          </a:p>
        </p:txBody>
      </p:sp>
    </p:spTree>
    <p:extLst>
      <p:ext uri="{BB962C8B-B14F-4D97-AF65-F5344CB8AC3E}">
        <p14:creationId xmlns:p14="http://schemas.microsoft.com/office/powerpoint/2010/main" val="21519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Vision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4C1BC5-23F7-4B66-8C6B-9DCF3CA7E130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ED3BD-BB01-46A6-84F3-10FC2BB463CF}"/>
              </a:ext>
            </a:extLst>
          </p:cNvPr>
          <p:cNvSpPr txBox="1"/>
          <p:nvPr/>
        </p:nvSpPr>
        <p:spPr>
          <a:xfrm>
            <a:off x="961534" y="2158738"/>
            <a:ext cx="1010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Lack of time for exercise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Gym expenses </a:t>
            </a:r>
          </a:p>
          <a:p>
            <a:r>
              <a:rPr lang="en-US" dirty="0">
                <a:latin typeface="Century Gothic" panose="020B0502020202020204" pitchFamily="34" charset="0"/>
              </a:rPr>
              <a:t>This issue affects a wide range of people with sedentary lifestyle. We offer a solution – mobile application that will provide free and short workout that can be completed from home. 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Functional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 team member quits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Knowledge</a:t>
            </a:r>
          </a:p>
          <a:p>
            <a:r>
              <a:rPr lang="en-CA" dirty="0">
                <a:latin typeface="Century Gothic" panose="020B0502020202020204" pitchFamily="34" charset="0"/>
              </a:rPr>
              <a:t> 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Requirements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E02423-F8D5-4561-9CB4-28AB47425275}"/>
              </a:ext>
            </a:extLst>
          </p:cNvPr>
          <p:cNvSpPr/>
          <p:nvPr/>
        </p:nvSpPr>
        <p:spPr>
          <a:xfrm>
            <a:off x="5467547" y="6308209"/>
            <a:ext cx="1604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51AF-3C23-49BE-9515-348BA59FEA42}"/>
              </a:ext>
            </a:extLst>
          </p:cNvPr>
          <p:cNvSpPr txBox="1"/>
          <p:nvPr/>
        </p:nvSpPr>
        <p:spPr>
          <a:xfrm>
            <a:off x="914400" y="2337847"/>
            <a:ext cx="8493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Century Gothic" panose="020B0502020202020204" pitchFamily="34" charset="0"/>
              </a:rPr>
              <a:t>Users</a:t>
            </a:r>
            <a:r>
              <a:rPr lang="en-US" sz="2400" b="1" dirty="0">
                <a:latin typeface="Century Gothic" panose="020B0502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Schedule workouts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Receive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Secure 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Adjust workout length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Century Gothic" panose="020B0502020202020204" pitchFamily="34" charset="0"/>
              </a:rPr>
              <a:t>Technicians: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Manage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Manage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Century Gothic" panose="020B0502020202020204" pitchFamily="34" charset="0"/>
              </a:rPr>
              <a:t>Modify source code</a:t>
            </a:r>
          </a:p>
        </p:txBody>
      </p:sp>
    </p:spTree>
    <p:extLst>
      <p:ext uri="{BB962C8B-B14F-4D97-AF65-F5344CB8AC3E}">
        <p14:creationId xmlns:p14="http://schemas.microsoft.com/office/powerpoint/2010/main" val="21700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Project Plan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3774A3-DF75-46E2-8BEB-B14B41A9907F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3E9A3-460F-4D6D-9CAC-61A6C035DED9}"/>
              </a:ext>
            </a:extLst>
          </p:cNvPr>
          <p:cNvSpPr txBox="1"/>
          <p:nvPr/>
        </p:nvSpPr>
        <p:spPr>
          <a:xfrm>
            <a:off x="942680" y="1885361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Dependencies: </a:t>
            </a:r>
            <a:r>
              <a:rPr lang="en-CA" sz="2400" dirty="0">
                <a:latin typeface="Century Gothic" panose="020B0502020202020204" pitchFamily="34" charset="0"/>
              </a:rPr>
              <a:t>the project’s success depends on market conditions and competitors’ activity</a:t>
            </a:r>
          </a:p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Risk management: </a:t>
            </a:r>
            <a:r>
              <a:rPr lang="en-CA" sz="2400" dirty="0">
                <a:latin typeface="Century Gothic" panose="020B0502020202020204" pitchFamily="34" charset="0"/>
              </a:rPr>
              <a:t>the team is aware of the potential risks, such as hardware failure of a loss of team member. Management strategies were designed and are ready to be implemented</a:t>
            </a:r>
          </a:p>
          <a:p>
            <a:pPr>
              <a:lnSpc>
                <a:spcPct val="150000"/>
              </a:lnSpc>
            </a:pPr>
            <a:r>
              <a:rPr lang="en-CA" sz="2400" b="1" dirty="0">
                <a:latin typeface="Century Gothic" panose="020B0502020202020204" pitchFamily="34" charset="0"/>
              </a:rPr>
              <a:t>Communication: </a:t>
            </a:r>
            <a:r>
              <a:rPr lang="en-CA" sz="2400" dirty="0">
                <a:latin typeface="Century Gothic" panose="020B0502020202020204" pitchFamily="34" charset="0"/>
              </a:rPr>
              <a:t>the team conducts the weekly </a:t>
            </a:r>
            <a:r>
              <a:rPr lang="en-CA" sz="2400" i="1" dirty="0">
                <a:latin typeface="Century Gothic" panose="020B0502020202020204" pitchFamily="34" charset="0"/>
              </a:rPr>
              <a:t>Minutes of Meeting </a:t>
            </a:r>
            <a:r>
              <a:rPr lang="en-CA" sz="2400" dirty="0">
                <a:latin typeface="Century Gothic" panose="020B0502020202020204" pitchFamily="34" charset="0"/>
              </a:rPr>
              <a:t>and stays in contact via the group chart</a:t>
            </a:r>
          </a:p>
          <a:p>
            <a:endParaRPr lang="en-CA" b="1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Team Charter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77FCF0-FE10-4647-85CB-9E882FE1CEC7}"/>
              </a:ext>
            </a:extLst>
          </p:cNvPr>
          <p:cNvSpPr/>
          <p:nvPr/>
        </p:nvSpPr>
        <p:spPr>
          <a:xfrm>
            <a:off x="5402861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387C2-EA20-4F8E-97B0-92B4D27A2C72}"/>
              </a:ext>
            </a:extLst>
          </p:cNvPr>
          <p:cNvSpPr txBox="1"/>
          <p:nvPr/>
        </p:nvSpPr>
        <p:spPr>
          <a:xfrm>
            <a:off x="934430" y="1958544"/>
            <a:ext cx="10323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Century Gothic" panose="020B0502020202020204" pitchFamily="34" charset="0"/>
              </a:rPr>
              <a:t>Project Objectives 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entury Gothic" panose="020B0502020202020204" pitchFamily="34" charset="0"/>
              </a:rPr>
              <a:t>From </a:t>
            </a:r>
            <a:r>
              <a:rPr lang="en-CA" u="sng" dirty="0">
                <a:latin typeface="Century Gothic" panose="020B0502020202020204" pitchFamily="34" charset="0"/>
              </a:rPr>
              <a:t>users</a:t>
            </a:r>
            <a:r>
              <a:rPr lang="en-CA" dirty="0">
                <a:latin typeface="Century Gothic" panose="020B0502020202020204" pitchFamily="34" charset="0"/>
              </a:rPr>
              <a:t>’ perspective, a high-quality application that will provide guidelines for exercising from home must be delivered.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entury Gothic" panose="020B0502020202020204" pitchFamily="34" charset="0"/>
              </a:rPr>
              <a:t>From the </a:t>
            </a:r>
            <a:r>
              <a:rPr lang="en-CA" u="sng" dirty="0">
                <a:latin typeface="Century Gothic" panose="020B0502020202020204" pitchFamily="34" charset="0"/>
              </a:rPr>
              <a:t>team’s </a:t>
            </a:r>
            <a:r>
              <a:rPr lang="en-CA" dirty="0">
                <a:latin typeface="Century Gothic" panose="020B0502020202020204" pitchFamily="34" charset="0"/>
              </a:rPr>
              <a:t>perspective: advance and persist the knowledge of Android mobile application development</a:t>
            </a:r>
          </a:p>
          <a:p>
            <a:endParaRPr lang="en-CA" dirty="0">
              <a:latin typeface="Century Gothic" panose="020B0502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CA" b="1" dirty="0">
                <a:latin typeface="Century Gothic" panose="020B0502020202020204" pitchFamily="34" charset="0"/>
              </a:rPr>
              <a:t>Team Composition: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 designer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Administrator</a:t>
            </a:r>
          </a:p>
          <a:p>
            <a:pPr lvl="0">
              <a:spcAft>
                <a:spcPts val="0"/>
              </a:spcAft>
            </a:pPr>
            <a:endParaRPr lang="en-US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Code of Conduct: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Respect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Resolve issues peacefully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Complete your work timely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Attend the meetings</a:t>
            </a:r>
          </a:p>
        </p:txBody>
      </p:sp>
    </p:spTree>
    <p:extLst>
      <p:ext uri="{BB962C8B-B14F-4D97-AF65-F5344CB8AC3E}">
        <p14:creationId xmlns:p14="http://schemas.microsoft.com/office/powerpoint/2010/main" val="310504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>
            <p:extLst>
              <p:ext uri="{D42A27DB-BD31-4B8C-83A1-F6EECF244321}">
                <p14:modId xmlns:p14="http://schemas.microsoft.com/office/powerpoint/2010/main" val="1806913427"/>
              </p:ext>
            </p:extLst>
          </p:nvPr>
        </p:nvGraphicFramePr>
        <p:xfrm>
          <a:off x="483973" y="525161"/>
          <a:ext cx="11063186" cy="6234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lt1"/>
                          </a:solidFill>
                        </a:rPr>
                        <a:t>AS AN / A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lt1"/>
                          </a:solidFill>
                        </a:rPr>
                        <a:t>I want to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lt1"/>
                          </a:solidFill>
                        </a:rPr>
                        <a:t>so that...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lt1"/>
                          </a:solidFill>
                        </a:rPr>
                        <a:t>Estimation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lt1"/>
                          </a:solidFill>
                        </a:rPr>
                        <a:t>Priority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lt1"/>
                          </a:solidFill>
                        </a:rPr>
                        <a:t>Status</a:t>
                      </a:r>
                      <a:endParaRPr sz="1400" dirty="0">
                        <a:solidFill>
                          <a:schemeClr val="lt1"/>
                        </a:solidFill>
                      </a:endParaRPr>
                    </a:p>
                  </a:txBody>
                  <a:tcPr marL="45720" marR="4572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</a:t>
                      </a:r>
                      <a:endParaRPr sz="1400" dirty="0"/>
                    </a:p>
                  </a:txBody>
                  <a:tcPr marL="45720" marR="45720" anchor="ctr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User</a:t>
                      </a:r>
                      <a:endParaRPr sz="1400" dirty="0"/>
                    </a:p>
                  </a:txBody>
                  <a:tcPr marL="45720" marR="45720" anchor="ctr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Receive suggested workouts</a:t>
                      </a:r>
                      <a:endParaRPr sz="1400" dirty="0"/>
                    </a:p>
                  </a:txBody>
                  <a:tcPr marL="45720" marR="45720" anchor="ctr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I can follow the routines that are best for me. </a:t>
                      </a:r>
                      <a:endParaRPr sz="1400" dirty="0"/>
                    </a:p>
                  </a:txBody>
                  <a:tcPr marL="45720" marR="45720" anchor="ctr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3</a:t>
                      </a:r>
                      <a:endParaRPr sz="1400" dirty="0"/>
                    </a:p>
                  </a:txBody>
                  <a:tcPr marL="45720" marR="45720" anchor="ctr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</a:t>
                      </a:r>
                      <a:endParaRPr sz="1400" dirty="0"/>
                    </a:p>
                  </a:txBody>
                  <a:tcPr marL="45720" marR="45720" anchor="ctr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Done</a:t>
                      </a:r>
                      <a:endParaRPr sz="1400" dirty="0"/>
                    </a:p>
                  </a:txBody>
                  <a:tcPr marL="45720" marR="45720" anchor="ctr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Collect user feedback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The developers can make proper changes  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10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3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Change a workout content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 Users have most efficient exercises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4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4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Communicate technical issues to the development team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The service is not disrupted for long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3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5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Modify personal data stored by the application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The information is up to date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3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5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6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Change  workout preference any time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I can try a different exercise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9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7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Contact technical support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Problem is quickly fixed and they  can continue using the application. 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8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8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Reschedule a workout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I can still access it when my availability changes.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6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9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Receive notifications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</a:t>
                      </a: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don’t forget about my workout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7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10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Track  daily activity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Maintains a proper level of exercise.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4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11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11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 Track a  progress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I stay motivated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4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Be able to delete account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System doesn't contain none active accounts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13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13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Remove a workout when it is not used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The system has only highly demanded content.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14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14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Technician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Add a new workout to the system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The customers can vary their routines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2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15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User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Synchronize routines with a calendar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That activities don’t overlap. </a:t>
                      </a:r>
                      <a:endParaRPr sz="14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3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15</a:t>
                      </a:r>
                      <a:endParaRPr sz="14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400" dirty="0">
                          <a:solidFill>
                            <a:schemeClr val="dk1"/>
                          </a:solidFill>
                        </a:rPr>
                        <a:t>Done</a:t>
                      </a:r>
                      <a:endParaRPr sz="14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49B398-05D0-475E-A956-385AF67BC6DD}"/>
              </a:ext>
            </a:extLst>
          </p:cNvPr>
          <p:cNvSpPr txBox="1"/>
          <p:nvPr/>
        </p:nvSpPr>
        <p:spPr>
          <a:xfrm>
            <a:off x="8763912" y="53639"/>
            <a:ext cx="364176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600" b="1" dirty="0">
                <a:solidFill>
                  <a:srgbClr val="181717"/>
                </a:solidFill>
                <a:latin typeface="Century Gothic"/>
              </a:rPr>
              <a:t>Product Backlog</a:t>
            </a:r>
            <a:endParaRPr lang="en-US" sz="2600" dirty="0"/>
          </a:p>
        </p:txBody>
      </p:sp>
      <p:pic>
        <p:nvPicPr>
          <p:cNvPr id="3" name="Content Placeholder 4" descr="Application Logo&#10;">
            <a:extLst>
              <a:ext uri="{FF2B5EF4-FFF2-40B4-BE49-F238E27FC236}">
                <a16:creationId xmlns:a16="http://schemas.microsoft.com/office/drawing/2014/main" id="{565245D1-41DC-4EFF-BDD9-63A0C24D1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3" y="43976"/>
            <a:ext cx="1245357" cy="4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8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DEFF-93F6-4F72-8207-E2DA28C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CA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Product Backlog</a:t>
            </a:r>
            <a:endParaRPr lang="en-US" dirty="0"/>
          </a:p>
        </p:txBody>
      </p:sp>
      <p:pic>
        <p:nvPicPr>
          <p:cNvPr id="5" name="Content Placeholder 4" descr="Application Logo&#10;">
            <a:extLst>
              <a:ext uri="{FF2B5EF4-FFF2-40B4-BE49-F238E27FC236}">
                <a16:creationId xmlns:a16="http://schemas.microsoft.com/office/drawing/2014/main" id="{5D9D0740-9906-461C-AA67-F598ACAB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3469573" cy="13255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491A2F-473F-43AD-9262-01ADC41F1854}"/>
              </a:ext>
            </a:extLst>
          </p:cNvPr>
          <p:cNvSpPr/>
          <p:nvPr/>
        </p:nvSpPr>
        <p:spPr>
          <a:xfrm>
            <a:off x="5761080" y="6308209"/>
            <a:ext cx="138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4" action="ppaction://hlinkfile"/>
              </a:rPr>
              <a:t>More Details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390651-273C-4D83-8CB8-BD30CCEF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09362"/>
              </p:ext>
            </p:extLst>
          </p:nvPr>
        </p:nvGraphicFramePr>
        <p:xfrm>
          <a:off x="92675" y="30892"/>
          <a:ext cx="12051511" cy="695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60">
                  <a:extLst>
                    <a:ext uri="{9D8B030D-6E8A-4147-A177-3AD203B41FA5}">
                      <a16:colId xmlns:a16="http://schemas.microsoft.com/office/drawing/2014/main" val="1131969667"/>
                    </a:ext>
                  </a:extLst>
                </a:gridCol>
                <a:gridCol w="3707459">
                  <a:extLst>
                    <a:ext uri="{9D8B030D-6E8A-4147-A177-3AD203B41FA5}">
                      <a16:colId xmlns:a16="http://schemas.microsoft.com/office/drawing/2014/main" val="2224254184"/>
                    </a:ext>
                  </a:extLst>
                </a:gridCol>
                <a:gridCol w="2431725">
                  <a:extLst>
                    <a:ext uri="{9D8B030D-6E8A-4147-A177-3AD203B41FA5}">
                      <a16:colId xmlns:a16="http://schemas.microsoft.com/office/drawing/2014/main" val="2482270979"/>
                    </a:ext>
                  </a:extLst>
                </a:gridCol>
                <a:gridCol w="1470720">
                  <a:extLst>
                    <a:ext uri="{9D8B030D-6E8A-4147-A177-3AD203B41FA5}">
                      <a16:colId xmlns:a16="http://schemas.microsoft.com/office/drawing/2014/main" val="2056432797"/>
                    </a:ext>
                  </a:extLst>
                </a:gridCol>
                <a:gridCol w="1405278">
                  <a:extLst>
                    <a:ext uri="{9D8B030D-6E8A-4147-A177-3AD203B41FA5}">
                      <a16:colId xmlns:a16="http://schemas.microsoft.com/office/drawing/2014/main" val="2337707653"/>
                    </a:ext>
                  </a:extLst>
                </a:gridCol>
                <a:gridCol w="1133674">
                  <a:extLst>
                    <a:ext uri="{9D8B030D-6E8A-4147-A177-3AD203B41FA5}">
                      <a16:colId xmlns:a16="http://schemas.microsoft.com/office/drawing/2014/main" val="1660718486"/>
                    </a:ext>
                  </a:extLst>
                </a:gridCol>
                <a:gridCol w="1397095">
                  <a:extLst>
                    <a:ext uri="{9D8B030D-6E8A-4147-A177-3AD203B41FA5}">
                      <a16:colId xmlns:a16="http://schemas.microsoft.com/office/drawing/2014/main" val="1616338848"/>
                    </a:ext>
                  </a:extLst>
                </a:gridCol>
              </a:tblGrid>
              <a:tr h="300802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SPRINT BACKLOG</a:t>
                      </a:r>
                      <a:endParaRPr lang="en-US" b="1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8080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ID#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Task 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Responsible </a:t>
                      </a:r>
                      <a:endParaRPr 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Start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Finish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Duration (Days)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Status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55937326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Receive suggested workouts based on personal data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9/25/2019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10/07/2019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24687307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Collect user feedback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Mahdi </a:t>
                      </a:r>
                      <a:r>
                        <a:rPr lang="en-US" dirty="0" err="1">
                          <a:effectLst/>
                        </a:rPr>
                        <a:t>Esmaeelpour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9/25/2019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9/28/2019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Complete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94915290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Change a workout content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10/03/2019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10/12/2019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In Progress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13774213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Communicate technical issues to the development team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Mahdi </a:t>
                      </a:r>
                      <a:r>
                        <a:rPr lang="en-US" dirty="0" err="1">
                          <a:effectLst/>
                        </a:rPr>
                        <a:t>Esmaeelpour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9/30/2019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10/04/2019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54853307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Modify personal data stored by the application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10/12/2019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55609910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Change workout preference any time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10/19/2019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10/23/2019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55042298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Contact technical support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Parisa </a:t>
                      </a:r>
                      <a:r>
                        <a:rPr lang="en-US" dirty="0" err="1">
                          <a:effectLst/>
                        </a:rPr>
                        <a:t>Khataei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10/25/2019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10/27/2019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6133657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Reschedule a workout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Parisa </a:t>
                      </a:r>
                      <a:r>
                        <a:rPr lang="en-US" dirty="0" err="1">
                          <a:effectLst/>
                        </a:rPr>
                        <a:t>Khataei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11/01/2019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11/08/2019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80836461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Receive notifications about an upcoming workout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Muhammad Talha Sultan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11/08/2019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11/18/2019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126065995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Track daily activity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Vladyslav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Bordiug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11/19/2019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11/29/2019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48008127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Track a progress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Muhammad Talha Sultan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12/01/2019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12/15/2019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51166006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Be able to delete account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Vladyslav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Bordiug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12/17/2019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12/29/2019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86528604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Remove a workout when it is not used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effectLst/>
                        </a:rPr>
                        <a:t>Vladyslav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Bordiug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12/29/2019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01/05/2020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5760066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Add a new workout to the system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Parisa </a:t>
                      </a:r>
                      <a:r>
                        <a:rPr lang="en-US" dirty="0" err="1">
                          <a:effectLst/>
                        </a:rPr>
                        <a:t>Khataei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01/10/2020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01/15/2020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8028635"/>
                  </a:ext>
                </a:extLst>
              </a:tr>
              <a:tr h="5640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Synchronize exercise routines with a calendar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Nadezhda </a:t>
                      </a:r>
                      <a:r>
                        <a:rPr lang="en-US" dirty="0" err="1">
                          <a:effectLst/>
                        </a:rPr>
                        <a:t>Mokhireva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01/16/2020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01/20/2020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Not Started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5223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6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Office PowerPoint</Application>
  <PresentationFormat>Widescreen</PresentationFormat>
  <Paragraphs>332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Introduction of Team</vt:lpstr>
      <vt:lpstr>What TopFit Can Offer?</vt:lpstr>
      <vt:lpstr>Project Vision</vt:lpstr>
      <vt:lpstr>Project Requirements</vt:lpstr>
      <vt:lpstr>Project Plan</vt:lpstr>
      <vt:lpstr>Team Charter</vt:lpstr>
      <vt:lpstr>PowerPoint Presentation</vt:lpstr>
      <vt:lpstr>Product Backlog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2014-10-29T22:17:45Z</dcterms:created>
  <dcterms:modified xsi:type="dcterms:W3CDTF">2019-10-09T01:04:33Z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