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87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F556C-0396-430D-83EC-55800A3AC9D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0833E-80D9-40D1-82AC-4EA5726B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833E-80D9-40D1-82AC-4EA5726BC8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of team/role - Parisa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833E-80D9-40D1-82AC-4EA5726BC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3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Demo of Project as developed till date - </a:t>
            </a:r>
            <a:r>
              <a:rPr lang="en-CA" dirty="0"/>
              <a:t>Milad (show the video)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833E-80D9-40D1-82AC-4EA5726BC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Technologies used - Parisa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833E-80D9-40D1-82AC-4EA5726BC8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Conclusion milestones – Nadia</a:t>
            </a:r>
          </a:p>
          <a:p>
            <a:r>
              <a:rPr lang="en-CA" dirty="0">
                <a:latin typeface="Century Gothic" panose="020B0502020202020204" pitchFamily="34" charset="0"/>
              </a:rPr>
              <a:t>Stats representation as chart</a:t>
            </a:r>
          </a:p>
          <a:p>
            <a:r>
              <a:rPr lang="en-CA" dirty="0">
                <a:latin typeface="Century Gothic" panose="020B0502020202020204" pitchFamily="34" charset="0"/>
              </a:rPr>
              <a:t>Our content (videos) is not merged with the main branch</a:t>
            </a:r>
          </a:p>
          <a:p>
            <a:endParaRPr lang="en-CA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833E-80D9-40D1-82AC-4EA5726BC8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Conclusion risks – Nadia</a:t>
            </a:r>
          </a:p>
          <a:p>
            <a:r>
              <a:rPr lang="en-CA" dirty="0"/>
              <a:t>(We are getting protective over the app and care for the user to like it)</a:t>
            </a:r>
          </a:p>
          <a:p>
            <a:endParaRPr lang="en-CA" dirty="0"/>
          </a:p>
          <a:p>
            <a:r>
              <a:rPr lang="en-CA" dirty="0">
                <a:latin typeface="Century Gothic" panose="020B0502020202020204" pitchFamily="34" charset="0"/>
              </a:rPr>
              <a:t>User won’t like the feature – collect feedback and fix</a:t>
            </a:r>
          </a:p>
          <a:p>
            <a:r>
              <a:rPr lang="en-US" dirty="0">
                <a:latin typeface="Century Gothic" panose="020B0502020202020204" pitchFamily="34" charset="0"/>
              </a:rPr>
              <a:t>Hardware failure during dev – store all in </a:t>
            </a:r>
            <a:r>
              <a:rPr lang="en-US" dirty="0" err="1">
                <a:latin typeface="Century Gothic" panose="020B0502020202020204" pitchFamily="34" charset="0"/>
              </a:rPr>
              <a:t>github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Unable to implement a feature – ask Anjana / online communities. If nothing, look for n alternative</a:t>
            </a:r>
          </a:p>
          <a:p>
            <a:r>
              <a:rPr lang="en-US" dirty="0">
                <a:latin typeface="Century Gothic" panose="020B0502020202020204" pitchFamily="34" charset="0"/>
              </a:rPr>
              <a:t>Time shortage – very unlikely, so far we are well on track. If happens – prioritize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833E-80D9-40D1-82AC-4EA5726BC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833E-80D9-40D1-82AC-4EA5726BC8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FD14-CE94-4CFA-8710-8C7D7E49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0EF6F-23EC-4CEB-A37E-103DA2EF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576F-784A-434D-B8CF-19567ED0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54E2-70D9-4B37-BF4F-2E460D75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6C89-4EC8-4B33-8FE7-47EA6702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393-DF27-40D4-8ED4-C7673CC2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DC5DE-42AC-4990-BC0E-73E009DD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3F72-40D7-4241-BD7A-AB8958EA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08E5-F7DF-4D20-9420-15377666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D3F2-536C-4CEE-953B-A73DFC90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06E81-7962-4C9C-9332-C6EDA99B9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CB7BB-4D87-4064-8C83-09DCA51F4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2B9B-7B2B-4650-8014-35CDD441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DE24-EEEA-49F4-93BC-11FBD707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F4ED-E29C-4D6A-ADCD-FB011742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6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9ADE-272B-4E64-9552-A596B208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F95E-5B7B-4571-AAC5-9B46D151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F0A9-27BB-4C92-B3B9-C23D4865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EC01-549A-4170-8590-59417656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6325-DE63-4526-8514-0410F82E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4D1C-6AC3-47AE-9F8E-70B6AE7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5D67-52E6-4918-8794-2742E61B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2E50-9D8F-49AB-945E-34ADF33E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C6C9-0E40-416B-A0BB-2766124E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0081-5DD2-4D49-A19D-C42995E9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D7DC-18EF-4A22-8F39-66801D10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BD32-868F-44E5-A39A-10927DCEF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04DDA-1745-4184-B0C5-1B328EFA3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AA340-7F68-4A29-86D2-2FEF5A00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F567-DC40-4B9E-8CE9-9D40C22B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8038-4A30-4492-86EE-61E8F38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6BBE-CE81-4F82-8791-14B0ABAF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55A9-835D-450C-A176-8DCA27AC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84B88-3F45-4AC9-92E3-74E23175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AD1FF-3B55-4A28-9B14-9D330C87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9F627-4410-42A4-ADE3-B810FDE71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7A558-CC83-4745-A839-2E03689F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73E23-EAE5-4154-9F4F-96A72FAE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3AF5B-135E-48A0-BB02-33853ACC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9991-EE7C-4E14-BFAE-A92EE82C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8CB39-96E9-421F-A17F-387FC048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69819-7DA3-4A1D-BDE7-DB9F6C89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A3ECC-990D-4BCC-9D2F-DEA2E8EE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8F982-67B1-41DE-874F-55BEF00C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080E9-845F-4D1E-A2D8-42CA358E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04E1-C304-45C5-810C-08B53975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4FF8-B323-4E58-A161-5B4BAECF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212A-41B8-4C17-984B-CBAB3CEF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FF80-7B2F-46EB-9AE7-054A8A40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7AB8-3736-4F68-8A8C-8D539487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A2EE8-C1C7-4276-BAFC-C364D8EB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E113-E64E-4FAD-BAD9-840AF36D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7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636B-887B-4595-8C2D-85BBC60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E8402-0B55-4CA0-893F-1BE13FE71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6515-F6D7-46AA-B865-CD3D2F970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516B-3872-4B4E-B0BB-C0E830A6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6A53-E284-4B63-A0C5-53C60D2C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0430-AAA9-4E11-AA29-426FDA4F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1D8A7-9396-4E07-A1CE-463C5A3E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5DD0-257C-437C-A1A5-61C320E2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7A3D-0F42-494B-A1AE-356AE688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AAB4-C640-4B4C-B5C5-BA8C047E52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79F4-D9E4-493B-92B7-40F05B08C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4C64F-53C6-4022-A2F3-73EA8EE5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695A-29FD-4456-88E4-45421ED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27_Project_Plan%20v2.0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mahdiesmaeelpour/CapstonI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W2020_T27_ProjectStatusReport2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W2020_T27_ProjectStatusReport2.doc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mailto:vladyslav.bordiug@georgebrown.ca?subject=TopFit%20Applic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hdi.esmaeelpour@georgebrown.ca?subject=TopFit%20Application" TargetMode="External"/><Relationship Id="rId5" Type="http://schemas.openxmlformats.org/officeDocument/2006/relationships/hyperlink" Target="mailto:parisa.khataei@georgebrown.ca?subject=TopFit%20Application" TargetMode="External"/><Relationship Id="rId4" Type="http://schemas.openxmlformats.org/officeDocument/2006/relationships/hyperlink" Target="mailto:nadezhda.mokhireva@georgebrown.ca?subject=TopFit%20Appl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55A2B64-8CF5-4543-A2D4-8155AEF7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56" y="780060"/>
            <a:ext cx="8117487" cy="3101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A4F1E-21EF-4891-BC2C-8DFEF320AC86}"/>
              </a:ext>
            </a:extLst>
          </p:cNvPr>
          <p:cNvSpPr txBox="1"/>
          <p:nvPr/>
        </p:nvSpPr>
        <p:spPr>
          <a:xfrm>
            <a:off x="2037256" y="4531360"/>
            <a:ext cx="8549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TopFit – Workout and Wellness</a:t>
            </a:r>
          </a:p>
          <a:p>
            <a:pPr algn="ctr"/>
            <a:r>
              <a:rPr lang="en-CA" sz="4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by Group T27</a:t>
            </a:r>
            <a:endParaRPr lang="en-US" sz="4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0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D2737-46E5-40EB-A6F9-B86E00617F44}"/>
              </a:ext>
            </a:extLst>
          </p:cNvPr>
          <p:cNvSpPr txBox="1"/>
          <p:nvPr/>
        </p:nvSpPr>
        <p:spPr>
          <a:xfrm>
            <a:off x="4338917" y="6185648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hlinkClick r:id="rId3" action="ppaction://hlinkfile"/>
              </a:rPr>
              <a:t>Group T27: Team Charter</a:t>
            </a:r>
            <a:endParaRPr lang="en-US" dirty="0"/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55A2B64-8CF5-4543-A2D4-8155AEF7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" y="129564"/>
            <a:ext cx="2906060" cy="1110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1B825-56C6-4047-938C-DDAC0F7ADFAD}"/>
              </a:ext>
            </a:extLst>
          </p:cNvPr>
          <p:cNvSpPr txBox="1"/>
          <p:nvPr/>
        </p:nvSpPr>
        <p:spPr>
          <a:xfrm>
            <a:off x="3553012" y="176867"/>
            <a:ext cx="742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Who are we?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A90B456-575C-48D9-A307-195E0AB8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86098"/>
              </p:ext>
            </p:extLst>
          </p:nvPr>
        </p:nvGraphicFramePr>
        <p:xfrm>
          <a:off x="240552" y="1442720"/>
          <a:ext cx="11951448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47074">
                  <a:extLst>
                    <a:ext uri="{9D8B030D-6E8A-4147-A177-3AD203B41FA5}">
                      <a16:colId xmlns:a16="http://schemas.microsoft.com/office/drawing/2014/main" val="2122858581"/>
                    </a:ext>
                  </a:extLst>
                </a:gridCol>
                <a:gridCol w="8504374">
                  <a:extLst>
                    <a:ext uri="{9D8B030D-6E8A-4147-A177-3AD203B41FA5}">
                      <a16:colId xmlns:a16="http://schemas.microsoft.com/office/drawing/2014/main" val="3957445759"/>
                    </a:ext>
                  </a:extLst>
                </a:gridCol>
              </a:tblGrid>
              <a:tr h="1148168">
                <a:tc>
                  <a:txBody>
                    <a:bodyPr/>
                    <a:lstStyle/>
                    <a:p>
                      <a:r>
                        <a:rPr lang="en-CA" sz="24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Nadezhda Mokhireva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2400" b="0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Back-End Developer, Project Leader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394323"/>
                  </a:ext>
                </a:extLst>
              </a:tr>
              <a:tr h="1148168">
                <a:tc>
                  <a:txBody>
                    <a:bodyPr/>
                    <a:lstStyle/>
                    <a:p>
                      <a:r>
                        <a:rPr lang="en-CA" sz="24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Parisa Khataei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2400" b="0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Back-end Developer, Tester, Front-end Developer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482074"/>
                  </a:ext>
                </a:extLst>
              </a:tr>
              <a:tr h="1148168">
                <a:tc>
                  <a:txBody>
                    <a:bodyPr/>
                    <a:lstStyle/>
                    <a:p>
                      <a:r>
                        <a:rPr lang="en-CA" sz="24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Mahdi </a:t>
                      </a:r>
                      <a:r>
                        <a:rPr lang="en-CA" sz="2400" b="1" u="none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Esmaeelpour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u="non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Back-end Developer, Database Administrator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311002"/>
                  </a:ext>
                </a:extLst>
              </a:tr>
              <a:tr h="1127496">
                <a:tc>
                  <a:txBody>
                    <a:bodyPr/>
                    <a:lstStyle/>
                    <a:p>
                      <a:r>
                        <a:rPr lang="en-CA" sz="24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Vladyslav </a:t>
                      </a:r>
                      <a:r>
                        <a:rPr lang="en-CA" sz="2400" b="1" u="none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Bordiug</a:t>
                      </a:r>
                      <a:endParaRPr lang="en-US" sz="24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Front-End Developer, UI Designer</a:t>
                      </a:r>
                      <a:endParaRPr lang="en-US" sz="24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93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8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55A2B64-8CF5-4543-A2D4-8155AEF7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" y="129564"/>
            <a:ext cx="2906060" cy="1110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1B825-56C6-4047-938C-DDAC0F7ADFAD}"/>
              </a:ext>
            </a:extLst>
          </p:cNvPr>
          <p:cNvSpPr txBox="1"/>
          <p:nvPr/>
        </p:nvSpPr>
        <p:spPr>
          <a:xfrm>
            <a:off x="3218331" y="299978"/>
            <a:ext cx="8733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has been done so far?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0C4876-8E44-4226-B31D-443262C2FD54}"/>
              </a:ext>
            </a:extLst>
          </p:cNvPr>
          <p:cNvGrpSpPr/>
          <p:nvPr/>
        </p:nvGrpSpPr>
        <p:grpSpPr>
          <a:xfrm>
            <a:off x="3796268" y="5565665"/>
            <a:ext cx="5154691" cy="940832"/>
            <a:chOff x="3796268" y="5565665"/>
            <a:chExt cx="5154691" cy="940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CD2737-46E5-40EB-A6F9-B86E00617F44}"/>
                </a:ext>
              </a:extLst>
            </p:cNvPr>
            <p:cNvSpPr txBox="1"/>
            <p:nvPr/>
          </p:nvSpPr>
          <p:spPr>
            <a:xfrm>
              <a:off x="4603076" y="5824974"/>
              <a:ext cx="4347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>
                  <a:solidFill>
                    <a:schemeClr val="bg1"/>
                  </a:solidFill>
                  <a:latin typeface="Century Gothic" panose="020B0502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Project Repository</a:t>
              </a:r>
              <a:endParaRPr lang="en-US" sz="3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1B005F7E-22AD-4411-8A96-FE6852129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268" y="5565665"/>
              <a:ext cx="940832" cy="940832"/>
            </a:xfrm>
            <a:prstGeom prst="rect">
              <a:avLst/>
            </a:prstGeom>
          </p:spPr>
        </p:pic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D235E1-80A8-4A16-A1DA-902807984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3053">
            <a:off x="2410614" y="1283834"/>
            <a:ext cx="2004925" cy="4290332"/>
          </a:xfrm>
          <a:prstGeom prst="roundRect">
            <a:avLst>
              <a:gd name="adj" fmla="val 164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0D69D9-7A5C-4044-BC0F-76C4A6529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7784">
            <a:off x="6717104" y="949792"/>
            <a:ext cx="2231317" cy="46485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725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55A2B64-8CF5-4543-A2D4-8155AEF7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" y="129564"/>
            <a:ext cx="2906060" cy="1110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1B825-56C6-4047-938C-DDAC0F7ADFAD}"/>
              </a:ext>
            </a:extLst>
          </p:cNvPr>
          <p:cNvSpPr txBox="1"/>
          <p:nvPr/>
        </p:nvSpPr>
        <p:spPr>
          <a:xfrm>
            <a:off x="3322320" y="223034"/>
            <a:ext cx="862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did we use?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EBE726-F40A-45AF-B7B1-B7F9145B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49781"/>
              </p:ext>
            </p:extLst>
          </p:nvPr>
        </p:nvGraphicFramePr>
        <p:xfrm>
          <a:off x="599440" y="1432560"/>
          <a:ext cx="10647680" cy="52958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23840">
                  <a:extLst>
                    <a:ext uri="{9D8B030D-6E8A-4147-A177-3AD203B41FA5}">
                      <a16:colId xmlns:a16="http://schemas.microsoft.com/office/drawing/2014/main" val="1620412664"/>
                    </a:ext>
                  </a:extLst>
                </a:gridCol>
                <a:gridCol w="5323840">
                  <a:extLst>
                    <a:ext uri="{9D8B030D-6E8A-4147-A177-3AD203B41FA5}">
                      <a16:colId xmlns:a16="http://schemas.microsoft.com/office/drawing/2014/main" val="496645001"/>
                    </a:ext>
                  </a:extLst>
                </a:gridCol>
              </a:tblGrid>
              <a:tr h="475677">
                <a:tc>
                  <a:txBody>
                    <a:bodyPr/>
                    <a:lstStyle/>
                    <a:p>
                      <a:r>
                        <a:rPr lang="en-CA" sz="2400" b="1" dirty="0">
                          <a:latin typeface="Century Gothic" panose="020B0502020202020204" pitchFamily="34" charset="0"/>
                        </a:rPr>
                        <a:t>Database</a:t>
                      </a:r>
                      <a:endParaRPr lang="en-US" sz="24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MySQL instance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374726"/>
                  </a:ext>
                </a:extLst>
              </a:tr>
              <a:tr h="729372">
                <a:tc>
                  <a:txBody>
                    <a:bodyPr/>
                    <a:lstStyle/>
                    <a:p>
                      <a:r>
                        <a:rPr lang="en-CA" sz="2400" b="1" dirty="0">
                          <a:latin typeface="Century Gothic" panose="020B0502020202020204" pitchFamily="34" charset="0"/>
                        </a:rPr>
                        <a:t>IDEs</a:t>
                      </a:r>
                      <a:endParaRPr lang="en-US" sz="24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Android Studio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Visual Studio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811501"/>
                  </a:ext>
                </a:extLst>
              </a:tr>
              <a:tr h="729372">
                <a:tc>
                  <a:txBody>
                    <a:bodyPr/>
                    <a:lstStyle/>
                    <a:p>
                      <a:r>
                        <a:rPr lang="en-CA" sz="2400" b="1" dirty="0">
                          <a:latin typeface="Century Gothic" panose="020B0502020202020204" pitchFamily="34" charset="0"/>
                        </a:rPr>
                        <a:t>Programming Languages</a:t>
                      </a:r>
                      <a:endParaRPr lang="en-US" sz="24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Java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PHP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20565"/>
                  </a:ext>
                </a:extLst>
              </a:tr>
              <a:tr h="1363609">
                <a:tc>
                  <a:txBody>
                    <a:bodyPr/>
                    <a:lstStyle/>
                    <a:p>
                      <a:r>
                        <a:rPr lang="en-CA" sz="2400" b="1" dirty="0">
                          <a:latin typeface="Century Gothic" panose="020B0502020202020204" pitchFamily="34" charset="0"/>
                        </a:rPr>
                        <a:t>Testing Environment</a:t>
                      </a:r>
                      <a:endParaRPr lang="en-US" sz="24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IDE Simulator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Mobile Devices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Android OS v.8 (Oreo)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Android OS v.7 (Nougat)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3171"/>
                  </a:ext>
                </a:extLst>
              </a:tr>
              <a:tr h="1997845">
                <a:tc>
                  <a:txBody>
                    <a:bodyPr/>
                    <a:lstStyle/>
                    <a:p>
                      <a:r>
                        <a:rPr lang="en-CA" sz="2400" b="1" dirty="0">
                          <a:latin typeface="Century Gothic" panose="020B0502020202020204" pitchFamily="34" charset="0"/>
                        </a:rPr>
                        <a:t>Hardware Resources</a:t>
                      </a:r>
                      <a:endParaRPr lang="en-US" sz="2400" b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Mobile Devices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Android OS v.8 (Oreo)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000" dirty="0">
                          <a:latin typeface="Century Gothic" panose="020B0502020202020204" pitchFamily="34" charset="0"/>
                        </a:rPr>
                        <a:t>Android OS v.7 (Nougat)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Laptops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Windows 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entury Gothic" panose="020B0502020202020204" pitchFamily="34" charset="0"/>
                        </a:rPr>
                        <a:t>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06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67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D2737-46E5-40EB-A6F9-B86E00617F44}"/>
              </a:ext>
            </a:extLst>
          </p:cNvPr>
          <p:cNvSpPr txBox="1"/>
          <p:nvPr/>
        </p:nvSpPr>
        <p:spPr>
          <a:xfrm>
            <a:off x="4724997" y="6265634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file"/>
              </a:rPr>
              <a:t>Group T27: Project Status Report</a:t>
            </a:r>
            <a:endParaRPr lang="en-US" dirty="0"/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55A2B64-8CF5-4543-A2D4-8155AEF75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" y="129564"/>
            <a:ext cx="2906060" cy="1110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1B825-56C6-4047-938C-DDAC0F7ADFAD}"/>
              </a:ext>
            </a:extLst>
          </p:cNvPr>
          <p:cNvSpPr txBox="1"/>
          <p:nvPr/>
        </p:nvSpPr>
        <p:spPr>
          <a:xfrm>
            <a:off x="3322320" y="223034"/>
            <a:ext cx="862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is next: Milestones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83195-61B6-44A1-8CD1-EB9A52893B78}"/>
              </a:ext>
            </a:extLst>
          </p:cNvPr>
          <p:cNvSpPr txBox="1"/>
          <p:nvPr/>
        </p:nvSpPr>
        <p:spPr>
          <a:xfrm>
            <a:off x="1067396" y="1997839"/>
            <a:ext cx="8950363" cy="41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latin typeface="Century Gothic" panose="020B0502020202020204" pitchFamily="34" charset="0"/>
              </a:rPr>
              <a:t>User Statistics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latin typeface="Century Gothic" panose="020B0502020202020204" pitchFamily="34" charset="0"/>
              </a:rPr>
              <a:t>Synchronisation with the calendar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latin typeface="Century Gothic" panose="020B0502020202020204" pitchFamily="34" charset="0"/>
              </a:rPr>
              <a:t>Upload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latin typeface="Century Gothic" panose="020B0502020202020204" pitchFamily="34" charset="0"/>
              </a:rPr>
              <a:t>Move to cloud server (AWS/Firebase)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latin typeface="Century Gothic" panose="020B0502020202020204" pitchFamily="34" charset="0"/>
              </a:rPr>
              <a:t>UI: color scheme, styling</a:t>
            </a:r>
          </a:p>
        </p:txBody>
      </p:sp>
    </p:spTree>
    <p:extLst>
      <p:ext uri="{BB962C8B-B14F-4D97-AF65-F5344CB8AC3E}">
        <p14:creationId xmlns:p14="http://schemas.microsoft.com/office/powerpoint/2010/main" val="4741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55A2B64-8CF5-4543-A2D4-8155AEF7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" y="129564"/>
            <a:ext cx="2906060" cy="1110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1B825-56C6-4047-938C-DDAC0F7ADFAD}"/>
              </a:ext>
            </a:extLst>
          </p:cNvPr>
          <p:cNvSpPr txBox="1"/>
          <p:nvPr/>
        </p:nvSpPr>
        <p:spPr>
          <a:xfrm>
            <a:off x="3322320" y="223034"/>
            <a:ext cx="862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What is next: Risks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8FE26-FB07-483B-8E7D-1ABC781EC7BB}"/>
              </a:ext>
            </a:extLst>
          </p:cNvPr>
          <p:cNvSpPr txBox="1"/>
          <p:nvPr/>
        </p:nvSpPr>
        <p:spPr>
          <a:xfrm>
            <a:off x="4724997" y="6265634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file"/>
              </a:rPr>
              <a:t>Group T27: Project Status Report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AC9A1-BA71-4819-9BBF-E1D172448FFE}"/>
              </a:ext>
            </a:extLst>
          </p:cNvPr>
          <p:cNvSpPr txBox="1"/>
          <p:nvPr/>
        </p:nvSpPr>
        <p:spPr>
          <a:xfrm>
            <a:off x="1026160" y="1728486"/>
            <a:ext cx="9265920" cy="369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User dislikes a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Hardware fails during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Unable to implement a feature due to the lack of knowledge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</a:rPr>
              <a:t>Insufficient time to develop a feature</a:t>
            </a:r>
          </a:p>
        </p:txBody>
      </p:sp>
    </p:spTree>
    <p:extLst>
      <p:ext uri="{BB962C8B-B14F-4D97-AF65-F5344CB8AC3E}">
        <p14:creationId xmlns:p14="http://schemas.microsoft.com/office/powerpoint/2010/main" val="333326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455A2B64-8CF5-4543-A2D4-8155AEF75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2" y="129564"/>
            <a:ext cx="2906060" cy="1110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1B825-56C6-4047-938C-DDAC0F7ADFAD}"/>
              </a:ext>
            </a:extLst>
          </p:cNvPr>
          <p:cNvSpPr txBox="1"/>
          <p:nvPr/>
        </p:nvSpPr>
        <p:spPr>
          <a:xfrm>
            <a:off x="3218331" y="133729"/>
            <a:ext cx="787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Any questions?</a:t>
            </a:r>
          </a:p>
          <a:p>
            <a:r>
              <a:rPr lang="en-CA" sz="36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Contact the development team</a:t>
            </a:r>
            <a:r>
              <a:rPr lang="en-CA" sz="3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!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FDF8EF-7258-44E5-B64F-31522D22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38162"/>
              </p:ext>
            </p:extLst>
          </p:nvPr>
        </p:nvGraphicFramePr>
        <p:xfrm>
          <a:off x="1005840" y="2316480"/>
          <a:ext cx="10180320" cy="32935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90160">
                  <a:extLst>
                    <a:ext uri="{9D8B030D-6E8A-4147-A177-3AD203B41FA5}">
                      <a16:colId xmlns:a16="http://schemas.microsoft.com/office/drawing/2014/main" val="2122858581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957445759"/>
                    </a:ext>
                  </a:extLst>
                </a:gridCol>
              </a:tblGrid>
              <a:tr h="823384">
                <a:tc>
                  <a:txBody>
                    <a:bodyPr/>
                    <a:lstStyle/>
                    <a:p>
                      <a:r>
                        <a:rPr lang="en-CA" sz="18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Nadezhda Mokhireva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 b="0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nadezhda.mokhireva@georgebrown.ca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394323"/>
                  </a:ext>
                </a:extLst>
              </a:tr>
              <a:tr h="823384">
                <a:tc>
                  <a:txBody>
                    <a:bodyPr/>
                    <a:lstStyle/>
                    <a:p>
                      <a:r>
                        <a:rPr lang="en-CA" sz="18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Parisa Khataei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 b="0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parisa.khataei@georgebrown.ca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482074"/>
                  </a:ext>
                </a:extLst>
              </a:tr>
              <a:tr h="823384">
                <a:tc>
                  <a:txBody>
                    <a:bodyPr/>
                    <a:lstStyle/>
                    <a:p>
                      <a:r>
                        <a:rPr lang="en-CA" sz="18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Mahdi </a:t>
                      </a:r>
                      <a:r>
                        <a:rPr lang="en-CA" sz="1800" b="1" u="none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Esmaeelpour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u="none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mahdi.esmaeelpour@georgebrown.ca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311002"/>
                  </a:ext>
                </a:extLst>
              </a:tr>
              <a:tr h="823384">
                <a:tc>
                  <a:txBody>
                    <a:bodyPr/>
                    <a:lstStyle/>
                    <a:p>
                      <a:r>
                        <a:rPr lang="en-CA" sz="18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Vladyslav </a:t>
                      </a:r>
                      <a:r>
                        <a:rPr lang="en-CA" sz="1800" b="1" u="none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Bordiug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800" b="0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vladyslav.bordiug@georgebrown.ca</a:t>
                      </a:r>
                      <a:endParaRPr lang="en-US" sz="1800" b="0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9391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B8137-8351-4634-A46C-095F711449D7}"/>
              </a:ext>
            </a:extLst>
          </p:cNvPr>
          <p:cNvGraphicFramePr>
            <a:graphicFrameLocks noGrp="1"/>
          </p:cNvGraphicFramePr>
          <p:nvPr/>
        </p:nvGraphicFramePr>
        <p:xfrm>
          <a:off x="5933440" y="2306320"/>
          <a:ext cx="208280" cy="33629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975322098"/>
                    </a:ext>
                  </a:extLst>
                </a:gridCol>
              </a:tblGrid>
              <a:tr h="3362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mpd="sng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3175" cmpd="sng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3175" cmpd="sng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3175" cmpd="sng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7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2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363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Mokhireva</dc:creator>
  <cp:lastModifiedBy>Nadia Mokhireva</cp:lastModifiedBy>
  <cp:revision>53</cp:revision>
  <dcterms:created xsi:type="dcterms:W3CDTF">2020-01-19T01:10:59Z</dcterms:created>
  <dcterms:modified xsi:type="dcterms:W3CDTF">2020-03-04T22:25:18Z</dcterms:modified>
</cp:coreProperties>
</file>