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8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2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4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5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1A83EF-005D-4D07-8886-7DF3B415A56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F5FBEC-540B-42D9-ABA7-29D60801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DC30-F59C-4ECC-A65A-6292E0D2A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budget planning for 2017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B2CCC-BDEC-4ED2-B6CD-BCDD8D1D7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GameCo’s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executive board meeting</a:t>
            </a:r>
          </a:p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analyst: Nadia Ordonez Roman</a:t>
            </a:r>
          </a:p>
          <a:p>
            <a:r>
              <a:rPr lang="de-DE" dirty="0" err="1"/>
              <a:t>October</a:t>
            </a:r>
            <a:r>
              <a:rPr lang="de-DE" dirty="0"/>
              <a:t>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3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C40E-CE4B-4DE7-968E-9B82C12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</a:t>
            </a:r>
            <a:r>
              <a:rPr lang="de-DE" dirty="0" err="1"/>
              <a:t>campaign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C62A-AE80-4CB6-B33E-74C016DA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9849"/>
            <a:ext cx="10018713" cy="3124201"/>
          </a:xfrm>
        </p:spPr>
        <p:txBody>
          <a:bodyPr/>
          <a:lstStyle/>
          <a:p>
            <a:r>
              <a:rPr lang="en-US" dirty="0"/>
              <a:t>Maximize Return on Investment (ROI) by increasing the number of units sold per game in the regions of:</a:t>
            </a:r>
          </a:p>
          <a:p>
            <a:pPr lvl="1"/>
            <a:r>
              <a:rPr lang="en-US" dirty="0"/>
              <a:t>North America (NA)</a:t>
            </a:r>
          </a:p>
          <a:p>
            <a:pPr lvl="1"/>
            <a:r>
              <a:rPr lang="en-US" dirty="0"/>
              <a:t>Europe (EU)</a:t>
            </a:r>
          </a:p>
          <a:p>
            <a:pPr lvl="1"/>
            <a:r>
              <a:rPr lang="en-US" dirty="0"/>
              <a:t>Japan (JP)</a:t>
            </a:r>
          </a:p>
          <a:p>
            <a:pPr lvl="1"/>
            <a:r>
              <a:rPr lang="en-US" dirty="0"/>
              <a:t>Rest of the world (Others)</a:t>
            </a:r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2F772B74-C11C-4466-A534-37B4A9D9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9666" y="11048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C40E-CE4B-4DE7-968E-9B82C12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Marketing </a:t>
            </a:r>
            <a:r>
              <a:rPr lang="de-DE" dirty="0" err="1"/>
              <a:t>campaign</a:t>
            </a:r>
            <a:r>
              <a:rPr lang="de-DE" dirty="0"/>
              <a:t> </a:t>
            </a:r>
            <a:r>
              <a:rPr lang="de-DE" dirty="0" err="1"/>
              <a:t>subgoals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2017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C62A-AE80-4CB6-B33E-74C016DA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69849"/>
            <a:ext cx="10018713" cy="2249753"/>
          </a:xfrm>
        </p:spPr>
        <p:txBody>
          <a:bodyPr>
            <a:normAutofit/>
          </a:bodyPr>
          <a:lstStyle/>
          <a:p>
            <a:r>
              <a:rPr lang="en-US" dirty="0"/>
              <a:t>1) Did the historical sales per region remain the same over time?</a:t>
            </a:r>
          </a:p>
          <a:p>
            <a:r>
              <a:rPr lang="en-US" dirty="0"/>
              <a:t>2) How the marketing campaign budget should be allocated?</a:t>
            </a:r>
          </a:p>
          <a:p>
            <a:r>
              <a:rPr lang="en-US" dirty="0"/>
              <a:t>3) How to efficiently target marketing campaigns per region?</a:t>
            </a:r>
          </a:p>
        </p:txBody>
      </p:sp>
    </p:spTree>
    <p:extLst>
      <p:ext uri="{BB962C8B-B14F-4D97-AF65-F5344CB8AC3E}">
        <p14:creationId xmlns:p14="http://schemas.microsoft.com/office/powerpoint/2010/main" val="204691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058B-3755-4E6C-80C5-10196C88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4" y="-104313"/>
            <a:ext cx="10018712" cy="17525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1) Did the historical sales per region remain the same over time?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5AC6E5-533A-40F8-856D-AF298EDEEB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136" y="1392314"/>
            <a:ext cx="8479218" cy="40733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DF49BFF4-8099-45E2-BAFC-99C930880BEF}"/>
              </a:ext>
            </a:extLst>
          </p:cNvPr>
          <p:cNvSpPr/>
          <p:nvPr/>
        </p:nvSpPr>
        <p:spPr>
          <a:xfrm>
            <a:off x="2441359" y="5655076"/>
            <a:ext cx="8955133" cy="843379"/>
          </a:xfrm>
          <a:prstGeom prst="parallelogram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No, sales did not stay the same over time. Thus, a marketing budget for 2017 should be based on 2016 sales and consider historical sales trends.</a:t>
            </a:r>
          </a:p>
        </p:txBody>
      </p:sp>
    </p:spTree>
    <p:extLst>
      <p:ext uri="{BB962C8B-B14F-4D97-AF65-F5344CB8AC3E}">
        <p14:creationId xmlns:p14="http://schemas.microsoft.com/office/powerpoint/2010/main" val="143825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058B-3755-4E6C-80C5-10196C88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4" y="-104313"/>
            <a:ext cx="10731362" cy="17525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2) How the marketing campaign budget should be allocated?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F49BFF4-8099-45E2-BAFC-99C930880BEF}"/>
              </a:ext>
            </a:extLst>
          </p:cNvPr>
          <p:cNvSpPr/>
          <p:nvPr/>
        </p:nvSpPr>
        <p:spPr>
          <a:xfrm>
            <a:off x="1873188" y="3889160"/>
            <a:ext cx="8955133" cy="2327622"/>
          </a:xfrm>
          <a:prstGeom prst="parallelogram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Marketing budget for 2017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7AD0B1-7F7D-400E-9C63-1E9F75FF8E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1338856"/>
            <a:ext cx="8513685" cy="23276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369490-1D9A-4F2B-A8E7-6A0BC1DC8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41026"/>
              </p:ext>
            </p:extLst>
          </p:nvPr>
        </p:nvGraphicFramePr>
        <p:xfrm>
          <a:off x="2937523" y="4386143"/>
          <a:ext cx="2482142" cy="1676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39280">
                  <a:extLst>
                    <a:ext uri="{9D8B030D-6E8A-4147-A177-3AD203B41FA5}">
                      <a16:colId xmlns:a16="http://schemas.microsoft.com/office/drawing/2014/main" val="26930692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755591576"/>
                    </a:ext>
                  </a:extLst>
                </a:gridCol>
              </a:tblGrid>
              <a:tr h="314384">
                <a:tc>
                  <a:txBody>
                    <a:bodyPr/>
                    <a:lstStyle/>
                    <a:p>
                      <a:r>
                        <a:rPr lang="en-US" sz="16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Budget%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26142"/>
                  </a:ext>
                </a:extLst>
              </a:tr>
              <a:tr h="314384">
                <a:tc>
                  <a:txBody>
                    <a:bodyPr/>
                    <a:lstStyle/>
                    <a:p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454277"/>
                  </a:ext>
                </a:extLst>
              </a:tr>
              <a:tr h="314384">
                <a:tc>
                  <a:txBody>
                    <a:bodyPr/>
                    <a:lstStyle/>
                    <a:p>
                      <a:r>
                        <a:rPr lang="en-US" sz="1600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5380"/>
                  </a:ext>
                </a:extLst>
              </a:tr>
              <a:tr h="314384">
                <a:tc>
                  <a:txBody>
                    <a:bodyPr/>
                    <a:lstStyle/>
                    <a:p>
                      <a:r>
                        <a:rPr lang="en-US" sz="1600" dirty="0"/>
                        <a:t>JP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28236"/>
                  </a:ext>
                </a:extLst>
              </a:tr>
              <a:tr h="314384">
                <a:tc>
                  <a:txBody>
                    <a:bodyPr/>
                    <a:lstStyle/>
                    <a:p>
                      <a:r>
                        <a:rPr lang="en-US" sz="160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361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A91D1B-3476-4B20-8E4A-EAECB2A82488}"/>
              </a:ext>
            </a:extLst>
          </p:cNvPr>
          <p:cNvSpPr txBox="1"/>
          <p:nvPr/>
        </p:nvSpPr>
        <p:spPr>
          <a:xfrm>
            <a:off x="5601810" y="4347180"/>
            <a:ext cx="4637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69.6% of our budget should be allocated to NA and EU as they are our leading markets.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Based on historical data, it is advisable to allocate a similar or slightly higher budget to NA as compared to the EU market to recover historical sales.</a:t>
            </a:r>
          </a:p>
        </p:txBody>
      </p:sp>
    </p:spTree>
    <p:extLst>
      <p:ext uri="{BB962C8B-B14F-4D97-AF65-F5344CB8AC3E}">
        <p14:creationId xmlns:p14="http://schemas.microsoft.com/office/powerpoint/2010/main" val="275313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058B-3755-4E6C-80C5-10196C88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4" y="-104313"/>
            <a:ext cx="10018712" cy="17525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3) How to efficiently target marketing campaigns per region?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F49BFF4-8099-45E2-BAFC-99C930880BEF}"/>
              </a:ext>
            </a:extLst>
          </p:cNvPr>
          <p:cNvSpPr/>
          <p:nvPr/>
        </p:nvSpPr>
        <p:spPr>
          <a:xfrm>
            <a:off x="2184461" y="4746223"/>
            <a:ext cx="8442109" cy="1485901"/>
          </a:xfrm>
          <a:prstGeom prst="parallelogram">
            <a:avLst/>
          </a:prstGeom>
          <a:solidFill>
            <a:srgbClr val="30A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 last 15 years trends, marketing campaigns favoring Action, Sports and Shooter games should be favored in each region. For the Japanese market, Role-playing games should be especially advertised as they are the favorite among customers.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B0DCAD-326F-49AE-85F1-9BFE74697E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61" y="1152987"/>
            <a:ext cx="8442109" cy="32237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AD5BE158-84D9-433B-8050-CE2177B87250}"/>
              </a:ext>
            </a:extLst>
          </p:cNvPr>
          <p:cNvSpPr/>
          <p:nvPr/>
        </p:nvSpPr>
        <p:spPr>
          <a:xfrm>
            <a:off x="7315199" y="2968100"/>
            <a:ext cx="142043" cy="10653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C40E-CE4B-4DE7-968E-9B82C12F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de-DE" dirty="0"/>
              <a:t>Marketing </a:t>
            </a:r>
            <a:r>
              <a:rPr lang="de-DE" dirty="0" err="1"/>
              <a:t>campaign</a:t>
            </a:r>
            <a:r>
              <a:rPr lang="de-DE" dirty="0"/>
              <a:t>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2017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41EADC-267E-46FA-9A51-75CA4A827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744"/>
              </p:ext>
            </p:extLst>
          </p:nvPr>
        </p:nvGraphicFramePr>
        <p:xfrm>
          <a:off x="1943224" y="1330862"/>
          <a:ext cx="9624381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834">
                  <a:extLst>
                    <a:ext uri="{9D8B030D-6E8A-4147-A177-3AD203B41FA5}">
                      <a16:colId xmlns:a16="http://schemas.microsoft.com/office/drawing/2014/main" val="1678030933"/>
                    </a:ext>
                  </a:extLst>
                </a:gridCol>
                <a:gridCol w="3116062">
                  <a:extLst>
                    <a:ext uri="{9D8B030D-6E8A-4147-A177-3AD203B41FA5}">
                      <a16:colId xmlns:a16="http://schemas.microsoft.com/office/drawing/2014/main" val="2460211231"/>
                    </a:ext>
                  </a:extLst>
                </a:gridCol>
                <a:gridCol w="4101485">
                  <a:extLst>
                    <a:ext uri="{9D8B030D-6E8A-4147-A177-3AD203B41FA5}">
                      <a16:colId xmlns:a16="http://schemas.microsoft.com/office/drawing/2014/main" val="1879909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Data-driven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plan 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4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1) Did the historical sales per region remain the same over time?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historical sales differ per region. In 2016, EU is the leading market.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Consider historical sales to allocate a marketing budget.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8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2) How the marketing campaign budget should be allocated?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2016 sales and previous 15 years sales due to fluctuations in sales.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69.6% budget for EU and NA, split equally or slighter higher for NA.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19.3% budget for JP and 12.7% for the rest of 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1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3) How to efficiently target marketing campaigns per region?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total sales per genre in the last 15 years per region.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Favorite genres for NA, EU and the rest of the world, except for JP are Action, Sport and Shooter.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JP has a particular preference for Role-playing games, followed by Action and Misc.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73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0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1462-DE79-4F85-B039-407E3365DA2E}"/>
              </a:ext>
            </a:extLst>
          </p:cNvPr>
          <p:cNvSpPr txBox="1">
            <a:spLocks/>
          </p:cNvSpPr>
          <p:nvPr/>
        </p:nvSpPr>
        <p:spPr>
          <a:xfrm>
            <a:off x="1573088" y="3098307"/>
            <a:ext cx="10018713" cy="17525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70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Marketing budget planning for 2017</vt:lpstr>
      <vt:lpstr>Marketing campaign goal</vt:lpstr>
      <vt:lpstr>Marketing campaign subgoals for 2017</vt:lpstr>
      <vt:lpstr>1) Did the historical sales per region remain the same over time?</vt:lpstr>
      <vt:lpstr>2) How the marketing campaign budget should be allocated?</vt:lpstr>
      <vt:lpstr>3) How to efficiently target marketing campaigns per region?</vt:lpstr>
      <vt:lpstr>Marketing campaign budget for 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Ordonez</dc:creator>
  <cp:lastModifiedBy>Nadia Ordonez</cp:lastModifiedBy>
  <cp:revision>17</cp:revision>
  <dcterms:created xsi:type="dcterms:W3CDTF">2023-10-12T11:44:39Z</dcterms:created>
  <dcterms:modified xsi:type="dcterms:W3CDTF">2024-02-02T11:34:58Z</dcterms:modified>
</cp:coreProperties>
</file>