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56" r:id="rId2"/>
    <p:sldId id="258" r:id="rId3"/>
    <p:sldId id="278" r:id="rId4"/>
    <p:sldId id="289" r:id="rId5"/>
    <p:sldId id="291" r:id="rId6"/>
    <p:sldId id="292" r:id="rId7"/>
    <p:sldId id="293" r:id="rId8"/>
    <p:sldId id="301" r:id="rId9"/>
    <p:sldId id="302" r:id="rId10"/>
    <p:sldId id="305" r:id="rId11"/>
    <p:sldId id="306" r:id="rId12"/>
    <p:sldId id="307" r:id="rId13"/>
    <p:sldId id="288" r:id="rId14"/>
    <p:sldId id="308" r:id="rId15"/>
    <p:sldId id="318" r:id="rId16"/>
    <p:sldId id="319" r:id="rId17"/>
    <p:sldId id="321" r:id="rId18"/>
    <p:sldId id="320" r:id="rId19"/>
    <p:sldId id="309" r:id="rId20"/>
    <p:sldId id="322" r:id="rId21"/>
    <p:sldId id="323" r:id="rId22"/>
    <p:sldId id="324" r:id="rId23"/>
    <p:sldId id="325" r:id="rId24"/>
    <p:sldId id="315" r:id="rId25"/>
    <p:sldId id="326" r:id="rId26"/>
    <p:sldId id="327" r:id="rId27"/>
    <p:sldId id="329" r:id="rId28"/>
    <p:sldId id="328" r:id="rId29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245" y="-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0C0C1-7400-4E10-9BF9-664C7A5177D7}" type="datetimeFigureOut">
              <a:rPr lang="ru-RU" smtClean="0"/>
              <a:t>13.09.2022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81D97-565D-4D8C-8D74-D38A7EC2D3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5403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127E-D360-49A6-9555-FC49AF492FEC}" type="datetime1">
              <a:rPr lang="ru-RU" smtClean="0"/>
              <a:t>13.09.2022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3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0327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01516-0B3C-4408-90A3-DCD2EA2F8D58}" type="datetime1">
              <a:rPr lang="ru-RU" smtClean="0"/>
              <a:t>13.09.2022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3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1658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6D1D-CD85-45A3-BB8B-1AB8AECC7B66}" type="datetime1">
              <a:rPr lang="ru-RU" smtClean="0"/>
              <a:t>13.09.2022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3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6247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2F3C-2C61-49E0-BF89-102BA4E34D8E}" type="datetime1">
              <a:rPr lang="ru-RU" smtClean="0"/>
              <a:t>13.09.2022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3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2400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900C8-5800-4000-BCC7-E67E1125608C}" type="datetime1">
              <a:rPr lang="ru-RU" smtClean="0"/>
              <a:t>13.09.2022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3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3946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025B8-7937-4281-9563-03BDD8BF5EA0}" type="datetime1">
              <a:rPr lang="ru-RU" smtClean="0"/>
              <a:t>13.09.2022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3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890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29E2-8790-4C02-A398-8D1A3E7A13A7}" type="datetime1">
              <a:rPr lang="ru-RU" smtClean="0"/>
              <a:t>13.09.2022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3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86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785A9-6232-42D5-A86B-F49CCB0944E7}" type="datetime1">
              <a:rPr lang="ru-RU" smtClean="0"/>
              <a:t>13.09.2022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3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1778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4E9B-5A29-42FC-959E-403EB588F358}" type="datetime1">
              <a:rPr lang="ru-RU" smtClean="0"/>
              <a:t>13.09.2022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3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30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FB262-19CC-4A8B-9D23-683F16C2A0CB}" type="datetime1">
              <a:rPr lang="ru-RU" smtClean="0"/>
              <a:t>13.09.2022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3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253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1A63-CF80-4069-8441-1EC8F7823EA6}" type="datetime1">
              <a:rPr lang="ru-RU" smtClean="0"/>
              <a:t>13.09.2022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3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945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961AD-9730-46F0-B851-E569E40659E4}" type="datetime1">
              <a:rPr lang="ru-RU" smtClean="0"/>
              <a:t>13.09.2022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Лекция 3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5528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681540"/>
            <a:ext cx="7772400" cy="1836204"/>
          </a:xfrm>
        </p:spPr>
        <p:txBody>
          <a:bodyPr/>
          <a:lstStyle/>
          <a:p>
            <a:r>
              <a:rPr lang="ru-RU" dirty="0" smtClean="0"/>
              <a:t>Лекция 3</a:t>
            </a:r>
            <a:br>
              <a:rPr lang="ru-RU" dirty="0" smtClean="0"/>
            </a:br>
            <a:r>
              <a:rPr lang="ru-RU" dirty="0" smtClean="0"/>
              <a:t>Работа с </a:t>
            </a:r>
            <a:r>
              <a:rPr lang="en-US" dirty="0" smtClean="0"/>
              <a:t>GIT</a:t>
            </a:r>
            <a:r>
              <a:rPr lang="ru-RU" dirty="0" smtClean="0"/>
              <a:t> - 2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75656" y="2895786"/>
            <a:ext cx="7056784" cy="1728192"/>
          </a:xfrm>
        </p:spPr>
        <p:txBody>
          <a:bodyPr>
            <a:normAutofit/>
          </a:bodyPr>
          <a:lstStyle/>
          <a:p>
            <a:r>
              <a:rPr lang="ru-RU" sz="1600" dirty="0" smtClean="0"/>
              <a:t>ПМ.02 Разработка, адаптация и внедрение ПО отраслевой направленности</a:t>
            </a:r>
          </a:p>
          <a:p>
            <a:r>
              <a:rPr lang="ru-RU" sz="2000" dirty="0" smtClean="0"/>
              <a:t>МДК 02.01 Раздел 2 Основы программирования информационного контента на ЯВУ</a:t>
            </a:r>
          </a:p>
          <a:p>
            <a:pPr algn="r"/>
            <a:r>
              <a:rPr lang="ru-RU" sz="1600" dirty="0" smtClean="0"/>
              <a:t>Тимашева Эльза Ринадовна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760688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3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10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5496" y="483364"/>
            <a:ext cx="35283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Поменяем цвет формы на зеленый,</a:t>
            </a:r>
          </a:p>
          <a:p>
            <a:r>
              <a:rPr lang="ru-RU" sz="1400" dirty="0" smtClean="0"/>
              <a:t>Удалим кнопку закрыть.</a:t>
            </a:r>
          </a:p>
          <a:p>
            <a:r>
              <a:rPr lang="ru-RU" sz="1400" dirty="0" smtClean="0"/>
              <a:t>Сделаем </a:t>
            </a:r>
            <a:r>
              <a:rPr lang="ru-RU" sz="1400" dirty="0" err="1" smtClean="0"/>
              <a:t>коммит</a:t>
            </a:r>
            <a:r>
              <a:rPr lang="ru-RU" sz="1400" dirty="0" smtClean="0"/>
              <a:t>.</a:t>
            </a:r>
            <a:endParaRPr lang="ru-RU" sz="1400" dirty="0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006" y="1995686"/>
            <a:ext cx="2539562" cy="2898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325006" y="699542"/>
            <a:ext cx="57114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Для того, чтобы выполнить </a:t>
            </a:r>
            <a:r>
              <a:rPr lang="ru-RU" sz="1400" b="1" dirty="0" smtClean="0">
                <a:solidFill>
                  <a:srgbClr val="FF0000"/>
                </a:solidFill>
              </a:rPr>
              <a:t>отмену</a:t>
            </a:r>
            <a:r>
              <a:rPr lang="ru-RU" sz="1400" dirty="0" smtClean="0">
                <a:solidFill>
                  <a:srgbClr val="FF0000"/>
                </a:solidFill>
              </a:rPr>
              <a:t> </a:t>
            </a:r>
            <a:r>
              <a:rPr lang="ru-RU" sz="1400" dirty="0" smtClean="0"/>
              <a:t>действия последнего (</a:t>
            </a:r>
            <a:r>
              <a:rPr lang="ru-RU" sz="1400" b="1" dirty="0" smtClean="0"/>
              <a:t>например</a:t>
            </a:r>
            <a:r>
              <a:rPr lang="ru-RU" sz="1400" dirty="0" smtClean="0"/>
              <a:t>) </a:t>
            </a:r>
            <a:r>
              <a:rPr lang="ru-RU" sz="1400" dirty="0" err="1" smtClean="0"/>
              <a:t>коммита</a:t>
            </a:r>
            <a:r>
              <a:rPr lang="ru-RU" sz="1400" dirty="0" smtClean="0"/>
              <a:t>, надо: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400" dirty="0" smtClean="0"/>
              <a:t>Открыть список веток.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400" dirty="0" smtClean="0"/>
              <a:t>Выбрать нужную (в нашем случае единственную </a:t>
            </a:r>
            <a:r>
              <a:rPr lang="en-US" sz="1400" dirty="0" smtClean="0"/>
              <a:t>main</a:t>
            </a:r>
            <a:r>
              <a:rPr lang="ru-RU" sz="1400" dirty="0" smtClean="0"/>
              <a:t> (или </a:t>
            </a:r>
            <a:r>
              <a:rPr lang="en-US" sz="1400" dirty="0" smtClean="0"/>
              <a:t>master</a:t>
            </a:r>
            <a:r>
              <a:rPr lang="ru-RU" sz="1400" dirty="0" smtClean="0"/>
              <a:t>)), вызвав ее контекстное меню открыть пункт </a:t>
            </a:r>
            <a:r>
              <a:rPr lang="ru-RU" sz="1400" b="1" dirty="0" smtClean="0"/>
              <a:t>Посмотреть историю…</a:t>
            </a:r>
            <a:endParaRPr lang="ru-RU" sz="1400" b="1" dirty="0"/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942880"/>
            <a:ext cx="3096344" cy="3077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896652" y="114578"/>
            <a:ext cx="252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 smtClean="0"/>
              <a:t>Отмена/откат </a:t>
            </a:r>
            <a:r>
              <a:rPr lang="ru-RU" b="1" dirty="0" err="1" smtClean="0"/>
              <a:t>коммита</a:t>
            </a:r>
            <a:endParaRPr lang="ru-RU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22028"/>
            <a:ext cx="2992183" cy="3244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5003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3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11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7380312" y="123478"/>
            <a:ext cx="165618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3. Вызвать контекстное меню для </a:t>
            </a:r>
            <a:r>
              <a:rPr lang="ru-RU" sz="1600" b="1" dirty="0" smtClean="0"/>
              <a:t>последнего (верхний в списке)</a:t>
            </a:r>
            <a:r>
              <a:rPr lang="ru-RU" sz="1600" dirty="0" smtClean="0"/>
              <a:t> </a:t>
            </a:r>
            <a:r>
              <a:rPr lang="ru-RU" sz="1600" dirty="0" err="1" smtClean="0"/>
              <a:t>коммита</a:t>
            </a:r>
            <a:r>
              <a:rPr lang="ru-RU" sz="1600" dirty="0" smtClean="0"/>
              <a:t>.</a:t>
            </a:r>
          </a:p>
          <a:p>
            <a:endParaRPr lang="ru-RU" sz="1600" dirty="0" smtClean="0"/>
          </a:p>
          <a:p>
            <a:endParaRPr lang="ru-RU" sz="1600" dirty="0"/>
          </a:p>
          <a:p>
            <a:r>
              <a:rPr lang="ru-RU" sz="1600" dirty="0" smtClean="0"/>
              <a:t>4. Выбрать пункт меню </a:t>
            </a:r>
            <a:r>
              <a:rPr lang="ru-RU" sz="1600" b="1" dirty="0" smtClean="0"/>
              <a:t>Отменить</a:t>
            </a:r>
            <a:r>
              <a:rPr lang="ru-RU" sz="1600" dirty="0" smtClean="0"/>
              <a:t>.</a:t>
            </a:r>
            <a:endParaRPr lang="en-US" sz="1600" dirty="0" smtClean="0"/>
          </a:p>
          <a:p>
            <a:endParaRPr lang="en-US" sz="1600" dirty="0"/>
          </a:p>
          <a:p>
            <a:endParaRPr lang="ru-RU" sz="1600" dirty="0"/>
          </a:p>
          <a:p>
            <a:endParaRPr lang="ru-RU" sz="1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80464"/>
            <a:ext cx="7156450" cy="2726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67494"/>
            <a:ext cx="7156450" cy="1335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5117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3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12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251521" y="1923678"/>
            <a:ext cx="864370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/>
              <a:t>5. Нажать Да. </a:t>
            </a:r>
            <a:r>
              <a:rPr lang="ru-RU" sz="1400" dirty="0"/>
              <a:t>Произойдет отмена тех действий, которые были зафиксированы в этом </a:t>
            </a:r>
            <a:r>
              <a:rPr lang="ru-RU" sz="1400" dirty="0" err="1"/>
              <a:t>коммите</a:t>
            </a:r>
            <a:r>
              <a:rPr lang="ru-RU" sz="1400" dirty="0"/>
              <a:t>.</a:t>
            </a:r>
          </a:p>
          <a:p>
            <a:r>
              <a:rPr lang="ru-RU" sz="1400" dirty="0" smtClean="0"/>
              <a:t>После этого надо обновить журнал. В нем теперь добавилась строка об отмененном </a:t>
            </a:r>
            <a:r>
              <a:rPr lang="ru-RU" sz="1400" dirty="0" err="1" smtClean="0"/>
              <a:t>коммите</a:t>
            </a:r>
            <a:r>
              <a:rPr lang="ru-RU" sz="1400" dirty="0" smtClean="0"/>
              <a:t>. </a:t>
            </a:r>
          </a:p>
          <a:p>
            <a:r>
              <a:rPr lang="ru-RU" sz="1400" dirty="0" smtClean="0"/>
              <a:t>6. Перейти в конструктор форм, убедиться, что цвет формы с зеленого поменялся на оранжевый обратно и вернулась удаленная кнопка Закрыть.</a:t>
            </a:r>
          </a:p>
          <a:p>
            <a:r>
              <a:rPr lang="ru-RU" sz="1400" dirty="0" smtClean="0"/>
              <a:t>Откат последних изменений </a:t>
            </a:r>
          </a:p>
          <a:p>
            <a:r>
              <a:rPr lang="ru-RU" sz="1400" dirty="0" smtClean="0"/>
              <a:t>произошел.</a:t>
            </a:r>
          </a:p>
          <a:p>
            <a:endParaRPr lang="ru-RU" sz="1400" dirty="0"/>
          </a:p>
          <a:p>
            <a:r>
              <a:rPr lang="ru-RU" sz="1400" dirty="0" smtClean="0"/>
              <a:t>З.Ы. Думайте, когда что-то отменить </a:t>
            </a:r>
          </a:p>
          <a:p>
            <a:r>
              <a:rPr lang="ru-RU" sz="1400" dirty="0" smtClean="0"/>
              <a:t>собираетесь. Можно сильно испортить</a:t>
            </a:r>
          </a:p>
          <a:p>
            <a:r>
              <a:rPr lang="ru-RU" sz="1400" dirty="0" smtClean="0"/>
              <a:t>Проект неоправданными отменами</a:t>
            </a:r>
          </a:p>
          <a:p>
            <a:r>
              <a:rPr lang="ru-RU" sz="1400" dirty="0" err="1" smtClean="0"/>
              <a:t>коммитов</a:t>
            </a:r>
            <a:r>
              <a:rPr lang="ru-RU" sz="1400" dirty="0" smtClean="0"/>
              <a:t>.</a:t>
            </a:r>
            <a:endParaRPr lang="ru-RU" sz="1400" dirty="0"/>
          </a:p>
        </p:txBody>
      </p:sp>
      <p:pic>
        <p:nvPicPr>
          <p:cNvPr id="2048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33478"/>
            <a:ext cx="2929808" cy="137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33479"/>
            <a:ext cx="5691377" cy="137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867471"/>
            <a:ext cx="5143549" cy="20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050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3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13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855440" y="465517"/>
            <a:ext cx="724495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dirty="0" smtClean="0"/>
              <a:t>ДЗ</a:t>
            </a:r>
          </a:p>
          <a:p>
            <a:pPr algn="ctr"/>
            <a:endParaRPr lang="ru-RU" sz="2000" dirty="0" smtClean="0"/>
          </a:p>
          <a:p>
            <a:pPr marL="457200" indent="-457200">
              <a:buAutoNum type="arabicPeriod"/>
            </a:pPr>
            <a:r>
              <a:rPr lang="ru-RU" sz="2000" dirty="0" smtClean="0"/>
              <a:t>Создать на </a:t>
            </a:r>
            <a:r>
              <a:rPr lang="en-US" sz="2000" dirty="0"/>
              <a:t>GitHub </a:t>
            </a:r>
            <a:r>
              <a:rPr lang="ru-RU" sz="2000" dirty="0" smtClean="0"/>
              <a:t>пустой проект под именем </a:t>
            </a:r>
            <a:r>
              <a:rPr lang="en-US" sz="2000" dirty="0" smtClean="0"/>
              <a:t>second</a:t>
            </a:r>
          </a:p>
          <a:p>
            <a:pPr marL="457200" indent="-457200">
              <a:buAutoNum type="arabicPeriod"/>
            </a:pPr>
            <a:r>
              <a:rPr lang="ru-RU" sz="2000" dirty="0" smtClean="0"/>
              <a:t>Клонировать его</a:t>
            </a:r>
            <a:r>
              <a:rPr lang="en-US" sz="2000" dirty="0" smtClean="0"/>
              <a:t> </a:t>
            </a:r>
            <a:r>
              <a:rPr lang="ru-RU" sz="2000" dirty="0" smtClean="0"/>
              <a:t>по ссылке в свой </a:t>
            </a:r>
            <a:r>
              <a:rPr lang="ru-RU" sz="2000" dirty="0" err="1" smtClean="0"/>
              <a:t>локал.репозиторий</a:t>
            </a:r>
            <a:r>
              <a:rPr lang="ru-RU" sz="2000" dirty="0" smtClean="0"/>
              <a:t> в среде </a:t>
            </a:r>
            <a:r>
              <a:rPr lang="en-US" sz="2000" dirty="0" smtClean="0"/>
              <a:t>VS</a:t>
            </a:r>
            <a:endParaRPr lang="ru-RU" sz="2000" dirty="0" smtClean="0"/>
          </a:p>
          <a:p>
            <a:pPr marL="457200" indent="-457200">
              <a:buAutoNum type="arabicPeriod"/>
            </a:pPr>
            <a:r>
              <a:rPr lang="ru-RU" sz="2000" dirty="0" smtClean="0"/>
              <a:t>Пройти по шагам </a:t>
            </a:r>
            <a:r>
              <a:rPr lang="ru-RU" sz="2000" dirty="0" smtClean="0"/>
              <a:t>лекцию до 12 слайда включительно</a:t>
            </a:r>
            <a:endParaRPr lang="en-US" sz="2000" dirty="0" smtClean="0"/>
          </a:p>
          <a:p>
            <a:pPr marL="457200" indent="-457200">
              <a:buAutoNum type="arabicPeriod"/>
            </a:pPr>
            <a:r>
              <a:rPr lang="ru-RU" sz="2000" dirty="0" smtClean="0"/>
              <a:t>Запушить </a:t>
            </a:r>
            <a:r>
              <a:rPr lang="ru-RU" sz="2000" dirty="0" smtClean="0"/>
              <a:t>содержимое на </a:t>
            </a:r>
            <a:r>
              <a:rPr lang="en-US" sz="2000" dirty="0" smtClean="0"/>
              <a:t>GitHub</a:t>
            </a:r>
            <a:endParaRPr lang="ru-RU" sz="2000" dirty="0" smtClean="0"/>
          </a:p>
          <a:p>
            <a:pPr marL="457200" indent="-457200">
              <a:buAutoNum type="arabicPeriod"/>
            </a:pPr>
            <a:r>
              <a:rPr lang="ru-RU" sz="2000" dirty="0" smtClean="0"/>
              <a:t>Прислать мне ссылку на проверку</a:t>
            </a:r>
          </a:p>
          <a:p>
            <a:pPr marL="457200" indent="-457200">
              <a:buAutoNum type="arabicPeriod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059332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3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14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77783" y="627534"/>
            <a:ext cx="8941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00" dirty="0" smtClean="0"/>
              <a:t>Внесем изменения в проект:</a:t>
            </a:r>
          </a:p>
          <a:p>
            <a:pPr algn="just"/>
            <a:r>
              <a:rPr lang="ru-RU" sz="1400" dirty="0" smtClean="0"/>
              <a:t>Добавим 2 элемента на форму. Поменяем заголовок формы. Затем сделаем </a:t>
            </a:r>
            <a:r>
              <a:rPr lang="ru-RU" sz="1400" dirty="0" err="1" smtClean="0"/>
              <a:t>коммит</a:t>
            </a:r>
            <a:r>
              <a:rPr lang="ru-RU" sz="1400" dirty="0"/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9552" y="112669"/>
            <a:ext cx="6291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b="1" dirty="0" smtClean="0"/>
              <a:t>Рассмотрим </a:t>
            </a:r>
            <a:r>
              <a:rPr lang="ru-RU" b="1" dirty="0" smtClean="0">
                <a:solidFill>
                  <a:srgbClr val="FF0000"/>
                </a:solidFill>
              </a:rPr>
              <a:t>откат</a:t>
            </a:r>
            <a:r>
              <a:rPr lang="ru-RU" b="1" dirty="0" smtClean="0"/>
              <a:t> проекта до какого-либо нужного </a:t>
            </a:r>
            <a:r>
              <a:rPr lang="ru-RU" b="1" dirty="0" err="1" smtClean="0"/>
              <a:t>коммита</a:t>
            </a:r>
            <a:r>
              <a:rPr lang="ru-RU" b="1" dirty="0" smtClean="0"/>
              <a:t>.</a:t>
            </a:r>
            <a:endParaRPr lang="ru-RU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150754"/>
            <a:ext cx="3066811" cy="2952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50754"/>
            <a:ext cx="3057525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1865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3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15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77783" y="627534"/>
            <a:ext cx="8941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00" dirty="0" smtClean="0"/>
              <a:t>Внесем еще изменения:</a:t>
            </a:r>
          </a:p>
          <a:p>
            <a:pPr algn="just"/>
            <a:r>
              <a:rPr lang="ru-RU" sz="1400" dirty="0" smtClean="0"/>
              <a:t>Удлиним форму, изменим цвет формы. Сделаем очередной </a:t>
            </a:r>
            <a:r>
              <a:rPr lang="ru-RU" sz="1400" dirty="0" err="1" smtClean="0"/>
              <a:t>коммит</a:t>
            </a:r>
            <a:r>
              <a:rPr lang="ru-RU" sz="1400" dirty="0" smtClean="0"/>
              <a:t>.</a:t>
            </a:r>
            <a:endParaRPr lang="ru-RU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39552" y="112669"/>
            <a:ext cx="6291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b="1" dirty="0" smtClean="0"/>
              <a:t>Рассмотрим </a:t>
            </a:r>
            <a:r>
              <a:rPr lang="ru-RU" b="1" dirty="0" smtClean="0">
                <a:solidFill>
                  <a:srgbClr val="FF0000"/>
                </a:solidFill>
              </a:rPr>
              <a:t>откат</a:t>
            </a:r>
            <a:r>
              <a:rPr lang="ru-RU" b="1" dirty="0" smtClean="0"/>
              <a:t> проекта до какого-либо нужного </a:t>
            </a:r>
            <a:r>
              <a:rPr lang="ru-RU" b="1" dirty="0" err="1" smtClean="0"/>
              <a:t>коммита</a:t>
            </a:r>
            <a:r>
              <a:rPr lang="ru-RU" b="1" dirty="0" smtClean="0"/>
              <a:t>.</a:t>
            </a:r>
            <a:endParaRPr lang="ru-RU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83" y="1275606"/>
            <a:ext cx="5596150" cy="228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150754"/>
            <a:ext cx="3046801" cy="301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814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3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16</a:t>
            </a:fld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539552" y="-20538"/>
            <a:ext cx="6291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b="1" dirty="0" smtClean="0"/>
              <a:t>Рассмотрим </a:t>
            </a:r>
            <a:r>
              <a:rPr lang="ru-RU" b="1" dirty="0" smtClean="0">
                <a:solidFill>
                  <a:srgbClr val="FF0000"/>
                </a:solidFill>
              </a:rPr>
              <a:t>откат</a:t>
            </a:r>
            <a:r>
              <a:rPr lang="ru-RU" b="1" dirty="0" smtClean="0"/>
              <a:t> проекта до какого-либо нужного </a:t>
            </a:r>
            <a:r>
              <a:rPr lang="ru-RU" b="1" dirty="0" err="1" smtClean="0"/>
              <a:t>коммита</a:t>
            </a:r>
            <a:r>
              <a:rPr lang="ru-RU" b="1" dirty="0" smtClean="0"/>
              <a:t>.</a:t>
            </a:r>
            <a:endParaRPr lang="ru-RU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51520" y="627534"/>
            <a:ext cx="8568952" cy="34163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/>
              <a:t>После пересмотра внесенных изменений решено сделать откат до </a:t>
            </a:r>
            <a:r>
              <a:rPr lang="ru-RU" sz="2400" dirty="0" err="1" smtClean="0"/>
              <a:t>коммита</a:t>
            </a:r>
            <a:r>
              <a:rPr lang="ru-RU" sz="2400" dirty="0" smtClean="0"/>
              <a:t> когда форма была желтой. (самое начало проекта)</a:t>
            </a:r>
          </a:p>
          <a:p>
            <a:pPr algn="just"/>
            <a:endParaRPr lang="ru-RU" sz="2400" dirty="0" smtClean="0"/>
          </a:p>
          <a:p>
            <a:pPr algn="just"/>
            <a:r>
              <a:rPr lang="ru-RU" sz="2400" dirty="0" smtClean="0"/>
              <a:t>Два варианта как это можно сделать:</a:t>
            </a:r>
          </a:p>
          <a:p>
            <a:pPr marL="342900" indent="-342900" algn="just">
              <a:buAutoNum type="arabicPeriod"/>
            </a:pPr>
            <a:r>
              <a:rPr lang="ru-RU" sz="2400" dirty="0" smtClean="0"/>
              <a:t>Просто откатить до начального </a:t>
            </a:r>
            <a:r>
              <a:rPr lang="ru-RU" sz="2400" dirty="0" err="1" smtClean="0"/>
              <a:t>коммита</a:t>
            </a:r>
            <a:r>
              <a:rPr lang="ru-RU" sz="2400" dirty="0" smtClean="0"/>
              <a:t> (выполнить жесткий сброс)</a:t>
            </a:r>
          </a:p>
          <a:p>
            <a:pPr marL="342900" indent="-342900" algn="just">
              <a:buAutoNum type="arabicPeriod"/>
            </a:pPr>
            <a:r>
              <a:rPr lang="ru-RU" sz="2400" dirty="0" smtClean="0"/>
              <a:t>Создать ветку из этого </a:t>
            </a:r>
            <a:r>
              <a:rPr lang="ru-RU" sz="2400" dirty="0" err="1" smtClean="0"/>
              <a:t>коммита</a:t>
            </a:r>
            <a:r>
              <a:rPr lang="ru-RU" sz="2400" dirty="0" smtClean="0"/>
              <a:t>, чтобы на базе желтой формы начать дальше работать. </a:t>
            </a:r>
            <a:r>
              <a:rPr lang="ru-RU" sz="2400" dirty="0"/>
              <a:t>Т</a:t>
            </a:r>
            <a:r>
              <a:rPr lang="ru-RU" sz="2400" dirty="0" smtClean="0"/>
              <a:t>огда изменения в главной ветке сохранятся.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97614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3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17</a:t>
            </a:fld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2431258" y="-15537"/>
            <a:ext cx="413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b="1" dirty="0">
                <a:solidFill>
                  <a:srgbClr val="FF0000"/>
                </a:solidFill>
              </a:rPr>
              <a:t>О</a:t>
            </a:r>
            <a:r>
              <a:rPr lang="ru-RU" b="1" dirty="0" smtClean="0">
                <a:solidFill>
                  <a:srgbClr val="FF0000"/>
                </a:solidFill>
              </a:rPr>
              <a:t>ткат</a:t>
            </a:r>
            <a:r>
              <a:rPr lang="ru-RU" b="1" dirty="0" smtClean="0"/>
              <a:t> проекта до какого-либо </a:t>
            </a:r>
            <a:r>
              <a:rPr lang="ru-RU" b="1" dirty="0" err="1" smtClean="0"/>
              <a:t>коммита</a:t>
            </a:r>
            <a:endParaRPr lang="ru-R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42905" y="195486"/>
            <a:ext cx="87146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00" dirty="0" smtClean="0"/>
              <a:t>Итак</a:t>
            </a:r>
          </a:p>
          <a:p>
            <a:pPr marL="342900" indent="-342900" algn="just">
              <a:buAutoNum type="arabicPeriod"/>
            </a:pPr>
            <a:r>
              <a:rPr lang="ru-RU" sz="1400" dirty="0" smtClean="0"/>
              <a:t>Выполнить жесткий сброс:  </a:t>
            </a:r>
            <a:r>
              <a:rPr lang="en-US" sz="1400" dirty="0" err="1" smtClean="0"/>
              <a:t>git</a:t>
            </a:r>
            <a:r>
              <a:rPr lang="en-US" sz="1400" dirty="0" smtClean="0"/>
              <a:t> reset --hard </a:t>
            </a:r>
            <a:r>
              <a:rPr lang="ru-RU" sz="1400" dirty="0" smtClean="0"/>
              <a:t>номер </a:t>
            </a:r>
            <a:r>
              <a:rPr lang="ru-RU" sz="1400" dirty="0" err="1" smtClean="0"/>
              <a:t>коммита</a:t>
            </a:r>
            <a:r>
              <a:rPr lang="en-US" sz="1400" dirty="0" smtClean="0"/>
              <a:t> (</a:t>
            </a:r>
            <a:r>
              <a:rPr lang="ru-RU" sz="1400" dirty="0" smtClean="0"/>
              <a:t>через </a:t>
            </a:r>
            <a:r>
              <a:rPr lang="ru-RU" sz="1400" dirty="0" err="1" smtClean="0"/>
              <a:t>ком.строку</a:t>
            </a:r>
            <a:r>
              <a:rPr lang="en-US" sz="1400" dirty="0" smtClean="0"/>
              <a:t>)</a:t>
            </a:r>
            <a:endParaRPr lang="ru-RU" sz="1400" dirty="0" smtClean="0"/>
          </a:p>
          <a:p>
            <a:pPr algn="just"/>
            <a:r>
              <a:rPr lang="ru-RU" sz="1400" b="1" dirty="0" smtClean="0"/>
              <a:t>Или средствами </a:t>
            </a:r>
            <a:r>
              <a:rPr lang="en-US" sz="1400" b="1" dirty="0" smtClean="0"/>
              <a:t>VS</a:t>
            </a:r>
            <a:r>
              <a:rPr lang="ru-RU" sz="1400" b="1" dirty="0" smtClean="0"/>
              <a:t>: правой кнопкой по нужному </a:t>
            </a:r>
            <a:r>
              <a:rPr lang="ru-RU" sz="1400" b="1" dirty="0" err="1" smtClean="0"/>
              <a:t>коммиту</a:t>
            </a:r>
            <a:r>
              <a:rPr lang="ru-RU" sz="1400" b="1" dirty="0" smtClean="0"/>
              <a:t> и выбрать пункт меню Сброс </a:t>
            </a:r>
            <a:r>
              <a:rPr lang="en-US" sz="1400" b="1" dirty="0" smtClean="0">
                <a:sym typeface="Wingdings" panose="05000000000000000000" pitchFamily="2" charset="2"/>
              </a:rPr>
              <a:t> --hard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81" y="940152"/>
            <a:ext cx="5286503" cy="3143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971423"/>
            <a:ext cx="3024336" cy="13454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072" y="4106997"/>
            <a:ext cx="5975996" cy="91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5905274" y="3345253"/>
            <a:ext cx="295232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 smtClean="0"/>
              <a:t>После этого все </a:t>
            </a:r>
            <a:r>
              <a:rPr lang="ru-RU" sz="1400" b="1" dirty="0" err="1" smtClean="0"/>
              <a:t>коммиты</a:t>
            </a:r>
            <a:r>
              <a:rPr lang="ru-RU" sz="1400" b="1" dirty="0" smtClean="0"/>
              <a:t> удалятся, останется только один, самый первый, где форма желтого цвета.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2963072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3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18</a:t>
            </a:fld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2338949" y="0"/>
            <a:ext cx="4251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b="1" dirty="0" smtClean="0">
                <a:solidFill>
                  <a:srgbClr val="FF0000"/>
                </a:solidFill>
              </a:rPr>
              <a:t>Откат</a:t>
            </a:r>
            <a:r>
              <a:rPr lang="ru-RU" b="1" dirty="0" smtClean="0"/>
              <a:t> проекта до какого-либо </a:t>
            </a:r>
            <a:r>
              <a:rPr lang="ru-RU" b="1" dirty="0" err="1" smtClean="0"/>
              <a:t>коммита</a:t>
            </a:r>
            <a:endParaRPr lang="ru-R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7504" y="248910"/>
            <a:ext cx="87146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00" dirty="0" smtClean="0"/>
              <a:t>Или</a:t>
            </a:r>
          </a:p>
          <a:p>
            <a:pPr algn="just"/>
            <a:r>
              <a:rPr lang="en-US" sz="1400" dirty="0" smtClean="0"/>
              <a:t>2.  </a:t>
            </a:r>
            <a:r>
              <a:rPr lang="ru-RU" sz="1400" dirty="0" smtClean="0"/>
              <a:t>Открыть журнал, вызвать контекстное меню для нужного </a:t>
            </a:r>
            <a:r>
              <a:rPr lang="ru-RU" sz="1400" dirty="0" err="1" smtClean="0"/>
              <a:t>коммита</a:t>
            </a:r>
            <a:r>
              <a:rPr lang="ru-RU" sz="1400" dirty="0" smtClean="0"/>
              <a:t> (в нашем </a:t>
            </a:r>
            <a:r>
              <a:rPr lang="ru-RU" sz="1400" dirty="0" err="1" smtClean="0"/>
              <a:t>сдучае</a:t>
            </a:r>
            <a:r>
              <a:rPr lang="ru-RU" sz="1400" dirty="0" smtClean="0"/>
              <a:t> самый нижний)</a:t>
            </a:r>
          </a:p>
          <a:p>
            <a:pPr algn="just"/>
            <a:r>
              <a:rPr lang="ru-RU" sz="1400" dirty="0" smtClean="0">
                <a:sym typeface="Wingdings" panose="05000000000000000000" pitchFamily="2" charset="2"/>
              </a:rPr>
              <a:t>В меню выбрать пункт</a:t>
            </a:r>
            <a:r>
              <a:rPr lang="ru-RU" sz="1400" b="1" dirty="0" smtClean="0">
                <a:sym typeface="Wingdings" panose="05000000000000000000" pitchFamily="2" charset="2"/>
              </a:rPr>
              <a:t> Создать ветвь…  </a:t>
            </a:r>
            <a:r>
              <a:rPr lang="ru-RU" sz="1400" dirty="0" smtClean="0">
                <a:sym typeface="Wingdings" panose="05000000000000000000" pitchFamily="2" charset="2"/>
              </a:rPr>
              <a:t>Далее задать имя новой ветки </a:t>
            </a:r>
            <a:r>
              <a:rPr lang="ru-RU" sz="1400" dirty="0" err="1" smtClean="0">
                <a:sym typeface="Wingdings" panose="05000000000000000000" pitchFamily="2" charset="2"/>
              </a:rPr>
              <a:t>напр</a:t>
            </a:r>
            <a:r>
              <a:rPr lang="ru-RU" sz="1400" b="1" dirty="0" smtClean="0">
                <a:sym typeface="Wingdings" panose="05000000000000000000" pitchFamily="2" charset="2"/>
              </a:rPr>
              <a:t> </a:t>
            </a:r>
            <a:r>
              <a:rPr lang="en-US" sz="1400" b="1" dirty="0" smtClean="0">
                <a:sym typeface="Wingdings" panose="05000000000000000000" pitchFamily="2" charset="2"/>
              </a:rPr>
              <a:t>br1</a:t>
            </a:r>
            <a:endParaRPr lang="en-US" sz="1400" dirty="0" smtClean="0">
              <a:sym typeface="Wingdings" panose="05000000000000000000" pitchFamily="2" charset="2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9582"/>
            <a:ext cx="4575096" cy="2782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059582"/>
            <a:ext cx="2376264" cy="3014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1059582"/>
            <a:ext cx="1519490" cy="1904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491880" y="4155926"/>
            <a:ext cx="37917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1400" dirty="0" smtClean="0"/>
              <a:t>После этого появится вторая ветка </a:t>
            </a:r>
            <a:r>
              <a:rPr lang="en-US" sz="1400" dirty="0" smtClean="0"/>
              <a:t>br1</a:t>
            </a:r>
            <a:r>
              <a:rPr lang="ru-RU" sz="1400" dirty="0" smtClean="0"/>
              <a:t>, в которой форма будет желтой. Можно продолжить </a:t>
            </a:r>
            <a:r>
              <a:rPr lang="ru-RU" sz="1400" dirty="0" err="1" smtClean="0"/>
              <a:t>кодить</a:t>
            </a:r>
            <a:r>
              <a:rPr lang="ru-RU" sz="1400" dirty="0" smtClean="0"/>
              <a:t> уже с этого момента. </a:t>
            </a:r>
            <a:endParaRPr lang="ru-RU" sz="1400" dirty="0"/>
          </a:p>
        </p:txBody>
      </p:sp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3412844"/>
            <a:ext cx="1666390" cy="163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3576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3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19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2699792" y="99784"/>
            <a:ext cx="376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Работа с ветками (</a:t>
            </a:r>
            <a:r>
              <a:rPr lang="en-US" dirty="0" smtClean="0"/>
              <a:t>branch</a:t>
            </a:r>
            <a:r>
              <a:rPr lang="ru-RU" dirty="0" smtClean="0"/>
              <a:t>)</a:t>
            </a:r>
            <a:r>
              <a:rPr lang="en-US" dirty="0" smtClean="0"/>
              <a:t>. </a:t>
            </a:r>
            <a:r>
              <a:rPr lang="ru-RU" dirty="0" smtClean="0"/>
              <a:t>Создание</a:t>
            </a:r>
            <a:endParaRPr lang="ru-RU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593750"/>
            <a:ext cx="312420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555526"/>
            <a:ext cx="3054927" cy="391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9386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3</a:t>
            </a:r>
            <a:endParaRPr lang="ru-RU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2" y="2021358"/>
            <a:ext cx="6031436" cy="2782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67494"/>
            <a:ext cx="2520950" cy="445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9512" y="51470"/>
            <a:ext cx="3280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  Visual Studio </a:t>
            </a:r>
            <a:r>
              <a:rPr lang="ru-RU" sz="2400" dirty="0" smtClean="0"/>
              <a:t>и </a:t>
            </a:r>
            <a:r>
              <a:rPr lang="en-US" sz="2400" dirty="0" smtClean="0"/>
              <a:t>Git</a:t>
            </a:r>
            <a:r>
              <a:rPr lang="en-US" sz="2400" dirty="0"/>
              <a:t>Hub</a:t>
            </a:r>
            <a:endParaRPr lang="ru-RU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251521" y="555526"/>
            <a:ext cx="60486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Создать новый пустой проект в </a:t>
            </a:r>
            <a:r>
              <a:rPr lang="en-US" dirty="0" smtClean="0"/>
              <a:t>GitHub</a:t>
            </a:r>
            <a:endParaRPr lang="en-US" dirty="0"/>
          </a:p>
          <a:p>
            <a:r>
              <a:rPr lang="ru-RU" dirty="0" smtClean="0"/>
              <a:t>Скопировать ссылку</a:t>
            </a:r>
            <a:r>
              <a:rPr lang="en-US" dirty="0" smtClean="0"/>
              <a:t> </a:t>
            </a:r>
            <a:r>
              <a:rPr lang="ru-RU" dirty="0" smtClean="0"/>
              <a:t>на него</a:t>
            </a:r>
          </a:p>
          <a:p>
            <a:r>
              <a:rPr lang="ru-RU" dirty="0" smtClean="0"/>
              <a:t>Запустить </a:t>
            </a:r>
            <a:r>
              <a:rPr lang="en-US" dirty="0" smtClean="0"/>
              <a:t>VS</a:t>
            </a:r>
          </a:p>
          <a:p>
            <a:r>
              <a:rPr lang="ru-RU" dirty="0" smtClean="0"/>
              <a:t>В окне </a:t>
            </a:r>
            <a:r>
              <a:rPr lang="en-US" dirty="0" smtClean="0"/>
              <a:t>Team Explorer </a:t>
            </a:r>
            <a:r>
              <a:rPr lang="ru-RU" dirty="0"/>
              <a:t>в</a:t>
            </a:r>
            <a:r>
              <a:rPr lang="ru-RU" dirty="0" smtClean="0"/>
              <a:t>ставить скопированную ссылку для создания </a:t>
            </a:r>
            <a:r>
              <a:rPr lang="ru-RU" dirty="0" err="1" smtClean="0"/>
              <a:t>локал.репозитория</a:t>
            </a:r>
            <a:r>
              <a:rPr lang="ru-RU" dirty="0"/>
              <a:t> </a:t>
            </a:r>
            <a:r>
              <a:rPr lang="ru-RU" dirty="0" smtClean="0"/>
              <a:t>и нажать Клонировать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1543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3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20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79513" y="123478"/>
            <a:ext cx="88569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Работаем в ветке </a:t>
            </a:r>
            <a:r>
              <a:rPr lang="en-US" sz="1600" dirty="0" err="1" smtClean="0"/>
              <a:t>testbranch</a:t>
            </a:r>
            <a:r>
              <a:rPr lang="en-US" sz="1600" dirty="0" smtClean="0"/>
              <a:t>. </a:t>
            </a:r>
            <a:r>
              <a:rPr lang="ru-RU" sz="1600" dirty="0" smtClean="0"/>
              <a:t>Добавим в проект вторую форму </a:t>
            </a:r>
            <a:r>
              <a:rPr lang="en-US" sz="1600" b="1" dirty="0" smtClean="0"/>
              <a:t>Form2</a:t>
            </a:r>
            <a:r>
              <a:rPr lang="ru-RU" sz="1600" dirty="0" smtClean="0"/>
              <a:t>, а на первой форме поместим кнопку для перехода на вторую.</a:t>
            </a:r>
            <a:r>
              <a:rPr lang="en-US" sz="1600" dirty="0" smtClean="0"/>
              <a:t> </a:t>
            </a:r>
            <a:r>
              <a:rPr lang="ru-RU" sz="1600" dirty="0" smtClean="0"/>
              <a:t>Запустить, проверить работу. </a:t>
            </a:r>
            <a:endParaRPr lang="en-US" sz="1600" dirty="0" smtClean="0"/>
          </a:p>
          <a:p>
            <a:pPr algn="r"/>
            <a:r>
              <a:rPr lang="ru-RU" sz="1600" dirty="0" smtClean="0"/>
              <a:t>Сделать </a:t>
            </a:r>
            <a:r>
              <a:rPr lang="ru-RU" sz="1600" dirty="0" err="1" smtClean="0"/>
              <a:t>коммит</a:t>
            </a:r>
            <a:r>
              <a:rPr lang="ru-RU" sz="1600" dirty="0" smtClean="0"/>
              <a:t>.</a:t>
            </a:r>
            <a:endParaRPr lang="ru-RU" sz="1600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708254"/>
            <a:ext cx="2063079" cy="2248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779662"/>
            <a:ext cx="2459642" cy="953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954475"/>
            <a:ext cx="3037849" cy="39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8391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3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21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2339752" y="83125"/>
            <a:ext cx="4536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Работа с ветками (</a:t>
            </a:r>
            <a:r>
              <a:rPr lang="en-US" b="1" dirty="0" smtClean="0"/>
              <a:t>branch</a:t>
            </a:r>
            <a:r>
              <a:rPr lang="ru-RU" b="1" dirty="0" smtClean="0"/>
              <a:t>)</a:t>
            </a:r>
            <a:r>
              <a:rPr lang="en-US" b="1" dirty="0" smtClean="0"/>
              <a:t>. </a:t>
            </a:r>
            <a:r>
              <a:rPr lang="ru-RU" b="1" dirty="0" smtClean="0"/>
              <a:t>Слияние (</a:t>
            </a:r>
            <a:r>
              <a:rPr lang="en-US" b="1" dirty="0" smtClean="0"/>
              <a:t>merge</a:t>
            </a:r>
            <a:r>
              <a:rPr lang="ru-RU" b="1" dirty="0" smtClean="0"/>
              <a:t>)</a:t>
            </a:r>
            <a:endParaRPr lang="ru-RU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79513" y="402799"/>
            <a:ext cx="885698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/>
              <a:t>Вернуться на ветку </a:t>
            </a:r>
            <a:r>
              <a:rPr lang="en-US" sz="1600" b="1" dirty="0" smtClean="0"/>
              <a:t>master </a:t>
            </a:r>
            <a:r>
              <a:rPr lang="en-US" sz="1600" dirty="0" smtClean="0"/>
              <a:t>(</a:t>
            </a:r>
            <a:r>
              <a:rPr lang="ru-RU" sz="1600" dirty="0" smtClean="0"/>
              <a:t>или </a:t>
            </a:r>
            <a:r>
              <a:rPr lang="en-US" sz="1600" dirty="0" smtClean="0"/>
              <a:t>main). </a:t>
            </a:r>
            <a:endParaRPr lang="ru-RU" sz="1600" dirty="0" smtClean="0"/>
          </a:p>
          <a:p>
            <a:endParaRPr lang="en-US" sz="1600" dirty="0" smtClean="0"/>
          </a:p>
          <a:p>
            <a:r>
              <a:rPr lang="ru-RU" sz="1600" dirty="0" smtClean="0"/>
              <a:t>Запустить, убедиться, что приложение по-прежнему старое, без второй формы.</a:t>
            </a:r>
          </a:p>
          <a:p>
            <a:r>
              <a:rPr lang="ru-RU" sz="1600" dirty="0" smtClean="0"/>
              <a:t>Выполнить слияние веток</a:t>
            </a:r>
            <a:r>
              <a:rPr lang="en-US" sz="1600" dirty="0" smtClean="0"/>
              <a:t> (</a:t>
            </a:r>
            <a:r>
              <a:rPr lang="ru-RU" sz="1600" dirty="0" smtClean="0"/>
              <a:t>находится нужно </a:t>
            </a:r>
            <a:r>
              <a:rPr lang="ru-RU" sz="1600" b="1" dirty="0" smtClean="0"/>
              <a:t>на основной ветке </a:t>
            </a:r>
            <a:r>
              <a:rPr lang="en-US" sz="1600" dirty="0" smtClean="0"/>
              <a:t>master(</a:t>
            </a:r>
            <a:r>
              <a:rPr lang="ru-RU" sz="1600" dirty="0" smtClean="0"/>
              <a:t>или </a:t>
            </a:r>
            <a:r>
              <a:rPr lang="en-US" sz="1600" dirty="0" smtClean="0"/>
              <a:t>main)</a:t>
            </a:r>
            <a:endParaRPr lang="ru-RU" sz="1600" dirty="0" smtClean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70021"/>
            <a:ext cx="2827957" cy="3359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470021"/>
            <a:ext cx="2886475" cy="2863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470021"/>
            <a:ext cx="2880321" cy="3264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965" y="397798"/>
            <a:ext cx="3312299" cy="517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2605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3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22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2339752" y="83125"/>
            <a:ext cx="4536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Работа с ветками (</a:t>
            </a:r>
            <a:r>
              <a:rPr lang="en-US" b="1" dirty="0" smtClean="0"/>
              <a:t>branch</a:t>
            </a:r>
            <a:r>
              <a:rPr lang="ru-RU" b="1" dirty="0" smtClean="0"/>
              <a:t>)</a:t>
            </a:r>
            <a:r>
              <a:rPr lang="en-US" b="1" dirty="0" smtClean="0"/>
              <a:t>. </a:t>
            </a:r>
            <a:r>
              <a:rPr lang="ru-RU" b="1" dirty="0" smtClean="0"/>
              <a:t>Слияние (</a:t>
            </a:r>
            <a:r>
              <a:rPr lang="en-US" b="1" dirty="0" smtClean="0"/>
              <a:t>merge</a:t>
            </a:r>
            <a:r>
              <a:rPr lang="ru-RU" b="1" dirty="0" smtClean="0"/>
              <a:t>)</a:t>
            </a:r>
            <a:endParaRPr lang="ru-RU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79513" y="402799"/>
            <a:ext cx="88569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Появиться сообщение об успешном слиянии.</a:t>
            </a:r>
          </a:p>
          <a:p>
            <a:r>
              <a:rPr lang="ru-RU" sz="1600" dirty="0" smtClean="0"/>
              <a:t>Запустить приложение, убедиться, что теперь появилась вторая форма и кнопка перехода на нее.</a:t>
            </a:r>
          </a:p>
          <a:p>
            <a:endParaRPr lang="ru-RU" sz="16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43000"/>
            <a:ext cx="2447925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475" y="1143000"/>
            <a:ext cx="3226987" cy="3401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46526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3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23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79513" y="267494"/>
            <a:ext cx="88569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Запушить все </a:t>
            </a:r>
            <a:r>
              <a:rPr lang="ru-RU" sz="1600" dirty="0" err="1" smtClean="0"/>
              <a:t>коммиты</a:t>
            </a:r>
            <a:r>
              <a:rPr lang="ru-RU" sz="1600" dirty="0" smtClean="0"/>
              <a:t> на сервер </a:t>
            </a:r>
            <a:r>
              <a:rPr lang="ru-RU" sz="1600" dirty="0" err="1" smtClean="0"/>
              <a:t>гитхаб</a:t>
            </a:r>
            <a:r>
              <a:rPr lang="ru-RU" sz="1600" dirty="0" smtClean="0"/>
              <a:t>.</a:t>
            </a:r>
            <a:endParaRPr lang="ru-RU" sz="16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606048"/>
            <a:ext cx="2267431" cy="2556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07" y="611778"/>
            <a:ext cx="2088309" cy="1797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83518"/>
            <a:ext cx="3600400" cy="42567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27107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3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24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251520" y="195486"/>
            <a:ext cx="86409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Когда вы хотите поделиться своими наработками, вам необходимо отправить их в удалённый </a:t>
            </a:r>
            <a:r>
              <a:rPr lang="ru-RU" dirty="0" err="1"/>
              <a:t>репозиторий</a:t>
            </a:r>
            <a:r>
              <a:rPr lang="ru-RU" dirty="0"/>
              <a:t>. </a:t>
            </a:r>
            <a:endParaRPr lang="en-US" dirty="0" smtClean="0"/>
          </a:p>
          <a:p>
            <a:pPr algn="just"/>
            <a:r>
              <a:rPr lang="ru-RU" dirty="0" smtClean="0"/>
              <a:t>Команда </a:t>
            </a:r>
            <a:r>
              <a:rPr lang="ru-RU" dirty="0"/>
              <a:t>для этого </a:t>
            </a:r>
            <a:r>
              <a:rPr lang="ru-RU" dirty="0" smtClean="0"/>
              <a:t>действия:</a:t>
            </a:r>
            <a:r>
              <a:rPr lang="ru-RU" dirty="0"/>
              <a:t> 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push</a:t>
            </a:r>
            <a:r>
              <a:rPr lang="ru-RU" dirty="0"/>
              <a:t> &lt;</a:t>
            </a:r>
            <a:r>
              <a:rPr lang="ru-RU" dirty="0" err="1"/>
              <a:t>remote-name</a:t>
            </a:r>
            <a:r>
              <a:rPr lang="ru-RU" dirty="0"/>
              <a:t>&gt; &lt;</a:t>
            </a:r>
            <a:r>
              <a:rPr lang="ru-RU" dirty="0" err="1"/>
              <a:t>branch-name</a:t>
            </a:r>
            <a:r>
              <a:rPr lang="ru-RU" dirty="0"/>
              <a:t>&gt;. </a:t>
            </a:r>
            <a:endParaRPr lang="en-US" dirty="0" smtClean="0"/>
          </a:p>
          <a:p>
            <a:pPr algn="just"/>
            <a:r>
              <a:rPr lang="ru-RU" dirty="0" smtClean="0"/>
              <a:t>Чтобы </a:t>
            </a:r>
            <a:r>
              <a:rPr lang="ru-RU" dirty="0"/>
              <a:t>отправить вашу ветку </a:t>
            </a:r>
            <a:r>
              <a:rPr lang="ru-RU" dirty="0" err="1"/>
              <a:t>master</a:t>
            </a:r>
            <a:r>
              <a:rPr lang="ru-RU" dirty="0"/>
              <a:t> на сервер </a:t>
            </a:r>
            <a:r>
              <a:rPr lang="ru-RU" dirty="0" err="1"/>
              <a:t>origin</a:t>
            </a:r>
            <a:r>
              <a:rPr lang="ru-RU" dirty="0"/>
              <a:t> (повторимся, что клонирование обычно настраивает оба этих имени автоматически), вы можете выполнить следующую команду для отправки ваших </a:t>
            </a:r>
            <a:r>
              <a:rPr lang="ru-RU" dirty="0" err="1" smtClean="0"/>
              <a:t>коммитов</a:t>
            </a:r>
            <a:r>
              <a:rPr lang="ru-RU" dirty="0" smtClean="0"/>
              <a:t>:</a:t>
            </a:r>
            <a:endParaRPr lang="en-US" dirty="0" smtClean="0"/>
          </a:p>
          <a:p>
            <a:pPr algn="just"/>
            <a:r>
              <a:rPr lang="ru-RU" dirty="0" err="1" smtClean="0"/>
              <a:t>git</a:t>
            </a:r>
            <a:r>
              <a:rPr lang="ru-RU" dirty="0" smtClean="0"/>
              <a:t> </a:t>
            </a:r>
            <a:r>
              <a:rPr lang="ru-RU" dirty="0" err="1"/>
              <a:t>push</a:t>
            </a:r>
            <a:r>
              <a:rPr lang="ru-RU" dirty="0"/>
              <a:t> </a:t>
            </a:r>
            <a:r>
              <a:rPr lang="ru-RU" dirty="0" err="1"/>
              <a:t>origin</a:t>
            </a:r>
            <a:r>
              <a:rPr lang="ru-RU" dirty="0"/>
              <a:t> </a:t>
            </a:r>
            <a:r>
              <a:rPr lang="ru-RU" dirty="0" err="1"/>
              <a:t>master</a:t>
            </a:r>
            <a:endParaRPr lang="ru-RU" dirty="0"/>
          </a:p>
          <a:p>
            <a:pPr algn="just"/>
            <a:r>
              <a:rPr lang="ru-RU" dirty="0"/>
              <a:t>Эта команда срабатывает только в случае, если вы клонировали с сервера, на котором у вас есть права на запись, и если никто другой с тех пор не выполнял команду </a:t>
            </a:r>
            <a:r>
              <a:rPr lang="ru-RU" dirty="0" err="1"/>
              <a:t>push</a:t>
            </a:r>
            <a:r>
              <a:rPr lang="ru-RU" dirty="0"/>
              <a:t>. </a:t>
            </a:r>
            <a:r>
              <a:rPr lang="ru-RU" b="1" dirty="0"/>
              <a:t>Если вы и кто-то ещё одновременно клонируете, затем он выполняет команду </a:t>
            </a:r>
            <a:r>
              <a:rPr lang="ru-RU" b="1" dirty="0" err="1"/>
              <a:t>push</a:t>
            </a:r>
            <a:r>
              <a:rPr lang="ru-RU" b="1" dirty="0"/>
              <a:t>, а после него выполнить команду </a:t>
            </a:r>
            <a:r>
              <a:rPr lang="ru-RU" b="1" dirty="0" err="1"/>
              <a:t>push</a:t>
            </a:r>
            <a:r>
              <a:rPr lang="ru-RU" b="1" dirty="0"/>
              <a:t> попытаетесь вы, то ваш </a:t>
            </a:r>
            <a:r>
              <a:rPr lang="ru-RU" b="1" dirty="0" err="1"/>
              <a:t>push</a:t>
            </a:r>
            <a:r>
              <a:rPr lang="ru-RU" b="1" dirty="0"/>
              <a:t> точно будет отклонён</a:t>
            </a:r>
            <a:r>
              <a:rPr lang="ru-RU" dirty="0"/>
              <a:t>. Вам придётся сначала получить изменения и объединить их с вашими и только после этого вам будет позволено выполнить </a:t>
            </a:r>
            <a:r>
              <a:rPr lang="ru-RU" dirty="0" err="1"/>
              <a:t>push</a:t>
            </a:r>
            <a:r>
              <a:rPr lang="ru-RU" dirty="0"/>
              <a:t>. 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306236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3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25</a:t>
            </a:fld>
            <a:endParaRPr lang="ru-RU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7" y="551051"/>
            <a:ext cx="9092183" cy="4468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03733"/>
            <a:ext cx="6682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Попытка отменить </a:t>
            </a:r>
            <a:r>
              <a:rPr lang="ru-RU" sz="1400" dirty="0" err="1" smtClean="0"/>
              <a:t>коммит</a:t>
            </a:r>
            <a:r>
              <a:rPr lang="ru-RU" sz="1400" dirty="0" smtClean="0"/>
              <a:t> – добавление </a:t>
            </a:r>
            <a:r>
              <a:rPr lang="ru-RU" sz="1400" dirty="0" err="1" smtClean="0"/>
              <a:t>чекбокса</a:t>
            </a:r>
            <a:r>
              <a:rPr lang="ru-RU" sz="1400" dirty="0" smtClean="0"/>
              <a:t> и метки, переименования формы: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6064081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3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26</a:t>
            </a:fld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31590"/>
            <a:ext cx="6340450" cy="3918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536" y="339502"/>
            <a:ext cx="5972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Для разрешения конфликта оставила тот код, который был </a:t>
            </a:r>
            <a:r>
              <a:rPr lang="ru-RU" sz="1400" b="1" dirty="0" smtClean="0"/>
              <a:t>Целевой объект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6759453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3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27</a:t>
            </a:fld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8" y="1157288"/>
            <a:ext cx="8974137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5536" y="339502"/>
            <a:ext cx="22754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Попытка отменить </a:t>
            </a:r>
            <a:r>
              <a:rPr lang="ru-RU" sz="1400" dirty="0" err="1" smtClean="0"/>
              <a:t>коммит</a:t>
            </a:r>
            <a:r>
              <a:rPr lang="ru-RU" sz="1400" dirty="0" smtClean="0"/>
              <a:t>: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32885654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3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28</a:t>
            </a:fld>
            <a:endParaRPr lang="ru-RU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42" y="422970"/>
            <a:ext cx="8784803" cy="3806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2142" y="53638"/>
            <a:ext cx="248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Использовать источник</a:t>
            </a:r>
            <a:endParaRPr lang="ru-RU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42" y="4443958"/>
            <a:ext cx="6459537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3232746"/>
            <a:ext cx="1703337" cy="1910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8278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3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3</a:t>
            </a:fld>
            <a:endParaRPr lang="ru-RU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3478"/>
            <a:ext cx="2389342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959" y="123478"/>
            <a:ext cx="2486505" cy="3304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771801" y="123478"/>
            <a:ext cx="172819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Когда добавится </a:t>
            </a:r>
            <a:r>
              <a:rPr lang="ru-RU" sz="1400" dirty="0" err="1" smtClean="0"/>
              <a:t>локал.репозиторий</a:t>
            </a:r>
            <a:r>
              <a:rPr lang="ru-RU" sz="1400" dirty="0" smtClean="0"/>
              <a:t> в список - открыть его</a:t>
            </a:r>
          </a:p>
          <a:p>
            <a:endParaRPr lang="ru-RU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4427984" y="2427734"/>
            <a:ext cx="1728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 smtClean="0"/>
              <a:t>В нем создадим новый проект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597731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3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4</a:t>
            </a:fld>
            <a:endParaRPr lang="ru-RU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049" y="1694921"/>
            <a:ext cx="2376264" cy="2853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76256" y="699542"/>
            <a:ext cx="17281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 smtClean="0"/>
              <a:t>Теперь отображается новый проект в списке Решения:</a:t>
            </a:r>
            <a:endParaRPr lang="ru-RU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6431"/>
            <a:ext cx="6438695" cy="4488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9582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3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5</a:t>
            </a:fld>
            <a:endParaRPr lang="ru-RU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832436"/>
            <a:ext cx="5145037" cy="942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51920" y="627534"/>
            <a:ext cx="43669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Выполнить настройки формы:</a:t>
            </a:r>
          </a:p>
          <a:p>
            <a:r>
              <a:rPr lang="ru-RU" dirty="0" smtClean="0"/>
              <a:t>Цвет формы – желтый.</a:t>
            </a:r>
          </a:p>
          <a:p>
            <a:r>
              <a:rPr lang="ru-RU" dirty="0" smtClean="0"/>
              <a:t>Надпись на форме – Блокнот.</a:t>
            </a:r>
          </a:p>
          <a:p>
            <a:r>
              <a:rPr lang="ru-RU" dirty="0" smtClean="0"/>
              <a:t>Добавим кнопку и пропишем для нее код.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27534"/>
            <a:ext cx="3286125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851920" y="2931790"/>
            <a:ext cx="3059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Запустить, проверить работу.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7623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3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6</a:t>
            </a:fld>
            <a:endParaRPr lang="ru-R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60413"/>
            <a:ext cx="2726714" cy="3066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555526"/>
            <a:ext cx="2335668" cy="1939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0105" y="123478"/>
            <a:ext cx="1709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Делаем </a:t>
            </a:r>
            <a:r>
              <a:rPr lang="en-US" dirty="0" smtClean="0"/>
              <a:t>commit</a:t>
            </a:r>
            <a:endParaRPr lang="ru-RU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450" y="225425"/>
            <a:ext cx="2451100" cy="469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8422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3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7</a:t>
            </a:fld>
            <a:endParaRPr lang="ru-RU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99542"/>
            <a:ext cx="2880320" cy="3343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99542"/>
            <a:ext cx="2991396" cy="331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79327" y="123478"/>
            <a:ext cx="1448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Делаем </a:t>
            </a:r>
            <a:r>
              <a:rPr lang="en-US" dirty="0" smtClean="0"/>
              <a:t>push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990664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3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8</a:t>
            </a:fld>
            <a:endParaRPr lang="ru-RU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195486"/>
            <a:ext cx="4817702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530498"/>
            <a:ext cx="5332528" cy="324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51521" y="2139702"/>
            <a:ext cx="33843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Делаю </a:t>
            </a:r>
            <a:r>
              <a:rPr lang="en-US" b="1" dirty="0" smtClean="0"/>
              <a:t>push</a:t>
            </a:r>
            <a:r>
              <a:rPr lang="ru-RU" b="1" dirty="0" smtClean="0"/>
              <a:t> (через командную строку). Вы делаете через </a:t>
            </a:r>
            <a:r>
              <a:rPr lang="en-US" b="1" dirty="0" smtClean="0"/>
              <a:t>VS.</a:t>
            </a:r>
            <a:endParaRPr lang="ru-RU" b="1" dirty="0" smtClean="0"/>
          </a:p>
          <a:p>
            <a:r>
              <a:rPr lang="ru-RU" dirty="0" smtClean="0"/>
              <a:t>Проверяем содержимое папки на </a:t>
            </a:r>
            <a:r>
              <a:rPr lang="ru-RU" dirty="0" err="1" smtClean="0"/>
              <a:t>гитхабе</a:t>
            </a:r>
            <a:r>
              <a:rPr lang="ru-RU" dirty="0" smtClean="0"/>
              <a:t>.</a:t>
            </a:r>
          </a:p>
          <a:p>
            <a:r>
              <a:rPr lang="ru-RU" b="1" dirty="0" smtClean="0"/>
              <a:t>В дальнейшем я буду делать </a:t>
            </a:r>
            <a:r>
              <a:rPr lang="ru-RU" b="1" dirty="0" err="1" smtClean="0"/>
              <a:t>пуш</a:t>
            </a:r>
            <a:r>
              <a:rPr lang="ru-RU" b="1" dirty="0" smtClean="0"/>
              <a:t> только через командную строку, т.к. средствами </a:t>
            </a:r>
            <a:r>
              <a:rPr lang="en-US" b="1" dirty="0" smtClean="0"/>
              <a:t>VS</a:t>
            </a:r>
            <a:r>
              <a:rPr lang="ru-RU" b="1" dirty="0" smtClean="0"/>
              <a:t> не получается.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860812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3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9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467544" y="90996"/>
            <a:ext cx="8280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Меняем цвет и размер форм</a:t>
            </a:r>
            <a:r>
              <a:rPr lang="ru-RU" dirty="0"/>
              <a:t>ы</a:t>
            </a:r>
            <a:r>
              <a:rPr lang="ru-RU" dirty="0" smtClean="0"/>
              <a:t>. </a:t>
            </a:r>
          </a:p>
          <a:p>
            <a:pPr algn="r"/>
            <a:endParaRPr lang="ru-RU" dirty="0" smtClean="0"/>
          </a:p>
          <a:p>
            <a:pPr algn="r"/>
            <a:r>
              <a:rPr lang="ru-RU" dirty="0" smtClean="0"/>
              <a:t>Делаем </a:t>
            </a:r>
            <a:r>
              <a:rPr lang="en-US" dirty="0" smtClean="0"/>
              <a:t>commit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3" y="552661"/>
            <a:ext cx="4807089" cy="1897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014326"/>
            <a:ext cx="356235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65027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7953</TotalTime>
  <Words>825</Words>
  <Application>Microsoft Office PowerPoint</Application>
  <PresentationFormat>Экран (16:9)</PresentationFormat>
  <Paragraphs>151</Paragraphs>
  <Slides>28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29" baseType="lpstr">
      <vt:lpstr>Тема Office</vt:lpstr>
      <vt:lpstr>Лекция 3 Работа с GIT - 2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1</dc:title>
  <dc:creator>Эльза Тимашева</dc:creator>
  <cp:lastModifiedBy>Эльза Тимашева</cp:lastModifiedBy>
  <cp:revision>125</cp:revision>
  <dcterms:created xsi:type="dcterms:W3CDTF">2020-09-01T02:43:53Z</dcterms:created>
  <dcterms:modified xsi:type="dcterms:W3CDTF">2022-09-13T08:35:05Z</dcterms:modified>
</cp:coreProperties>
</file>