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arelia" panose="020B0604020202020204" charset="0"/>
      <p:regular r:id="rId18"/>
    </p:embeddedFont>
    <p:embeddedFont>
      <p:font typeface="Dosis" pitchFamily="2"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3" d="100"/>
          <a:sy n="53" d="100"/>
        </p:scale>
        <p:origin x="80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15.sv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1.svg"/></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7.sv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1.sv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sp>
        <p:nvSpPr>
          <p:cNvPr id="3" name="Freeform 3"/>
          <p:cNvSpPr/>
          <p:nvPr/>
        </p:nvSpPr>
        <p:spPr>
          <a:xfrm>
            <a:off x="-2663033" y="6195861"/>
            <a:ext cx="6914093" cy="5028432"/>
          </a:xfrm>
          <a:custGeom>
            <a:avLst/>
            <a:gdLst/>
            <a:ahLst/>
            <a:cxnLst/>
            <a:rect l="l" t="t" r="r" b="b"/>
            <a:pathLst>
              <a:path w="6914093" h="5028432">
                <a:moveTo>
                  <a:pt x="0" y="0"/>
                </a:moveTo>
                <a:lnTo>
                  <a:pt x="6914093" y="0"/>
                </a:lnTo>
                <a:lnTo>
                  <a:pt x="6914093" y="5028431"/>
                </a:lnTo>
                <a:lnTo>
                  <a:pt x="0" y="502843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4029971" y="3432625"/>
            <a:ext cx="10228058" cy="1710875"/>
          </a:xfrm>
          <a:custGeom>
            <a:avLst/>
            <a:gdLst/>
            <a:ahLst/>
            <a:cxnLst/>
            <a:rect l="l" t="t" r="r" b="b"/>
            <a:pathLst>
              <a:path w="10228058" h="1710875">
                <a:moveTo>
                  <a:pt x="0" y="0"/>
                </a:moveTo>
                <a:lnTo>
                  <a:pt x="10228058" y="0"/>
                </a:lnTo>
                <a:lnTo>
                  <a:pt x="10228058" y="1710875"/>
                </a:lnTo>
                <a:lnTo>
                  <a:pt x="0" y="171087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2456379" y="5404911"/>
            <a:ext cx="8246933" cy="6247677"/>
          </a:xfrm>
          <a:custGeom>
            <a:avLst/>
            <a:gdLst/>
            <a:ahLst/>
            <a:cxnLst/>
            <a:rect l="l" t="t" r="r" b="b"/>
            <a:pathLst>
              <a:path w="8246933" h="6247677">
                <a:moveTo>
                  <a:pt x="0" y="0"/>
                </a:moveTo>
                <a:lnTo>
                  <a:pt x="8246933" y="0"/>
                </a:lnTo>
                <a:lnTo>
                  <a:pt x="8246933" y="6247677"/>
                </a:lnTo>
                <a:lnTo>
                  <a:pt x="0" y="624767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15308980" y="-1652824"/>
            <a:ext cx="8905028" cy="5575060"/>
          </a:xfrm>
          <a:custGeom>
            <a:avLst/>
            <a:gdLst/>
            <a:ahLst/>
            <a:cxnLst/>
            <a:rect l="l" t="t" r="r" b="b"/>
            <a:pathLst>
              <a:path w="8905028" h="5575060">
                <a:moveTo>
                  <a:pt x="0" y="0"/>
                </a:moveTo>
                <a:lnTo>
                  <a:pt x="8905029" y="0"/>
                </a:lnTo>
                <a:lnTo>
                  <a:pt x="8905029" y="5575060"/>
                </a:lnTo>
                <a:lnTo>
                  <a:pt x="0" y="557506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7" name="Freeform 7"/>
          <p:cNvSpPr/>
          <p:nvPr/>
        </p:nvSpPr>
        <p:spPr>
          <a:xfrm rot="-3495846">
            <a:off x="-3929800" y="-2685694"/>
            <a:ext cx="5243739" cy="7338566"/>
          </a:xfrm>
          <a:custGeom>
            <a:avLst/>
            <a:gdLst/>
            <a:ahLst/>
            <a:cxnLst/>
            <a:rect l="l" t="t" r="r" b="b"/>
            <a:pathLst>
              <a:path w="5243739" h="7338566">
                <a:moveTo>
                  <a:pt x="0" y="0"/>
                </a:moveTo>
                <a:lnTo>
                  <a:pt x="5243739" y="0"/>
                </a:lnTo>
                <a:lnTo>
                  <a:pt x="5243739" y="7338565"/>
                </a:lnTo>
                <a:lnTo>
                  <a:pt x="0" y="7338565"/>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8" name="TextBox 8"/>
          <p:cNvSpPr txBox="1"/>
          <p:nvPr/>
        </p:nvSpPr>
        <p:spPr>
          <a:xfrm>
            <a:off x="4534802" y="3356425"/>
            <a:ext cx="9218396" cy="3082944"/>
          </a:xfrm>
          <a:prstGeom prst="rect">
            <a:avLst/>
          </a:prstGeom>
        </p:spPr>
        <p:txBody>
          <a:bodyPr lIns="0" tIns="0" rIns="0" bIns="0" rtlCol="0" anchor="t">
            <a:spAutoFit/>
          </a:bodyPr>
          <a:lstStyle/>
          <a:p>
            <a:pPr algn="ctr">
              <a:lnSpc>
                <a:spcPts val="5459"/>
              </a:lnSpc>
            </a:pPr>
            <a:r>
              <a:rPr lang="en-US" sz="3899">
                <a:solidFill>
                  <a:srgbClr val="01070A"/>
                </a:solidFill>
                <a:latin typeface="Carelia"/>
              </a:rPr>
              <a:t>Analisis Masalahan Penelitian Anemia Menggunakan Algoritma K-Nearest Neighbors</a:t>
            </a:r>
          </a:p>
          <a:p>
            <a:pPr marL="0" lvl="0" indent="0" algn="ctr">
              <a:lnSpc>
                <a:spcPts val="8538"/>
              </a:lnSpc>
            </a:pPr>
            <a:endParaRPr lang="en-US" sz="3899">
              <a:solidFill>
                <a:srgbClr val="01070A"/>
              </a:solidFill>
              <a:latin typeface="Carelia"/>
            </a:endParaRPr>
          </a:p>
        </p:txBody>
      </p:sp>
      <p:sp>
        <p:nvSpPr>
          <p:cNvPr id="9" name="TextBox 9"/>
          <p:cNvSpPr txBox="1"/>
          <p:nvPr/>
        </p:nvSpPr>
        <p:spPr>
          <a:xfrm>
            <a:off x="5382991" y="8633877"/>
            <a:ext cx="6639489" cy="1261242"/>
          </a:xfrm>
          <a:prstGeom prst="rect">
            <a:avLst/>
          </a:prstGeom>
        </p:spPr>
        <p:txBody>
          <a:bodyPr lIns="0" tIns="0" rIns="0" bIns="0" rtlCol="0" anchor="t">
            <a:spAutoFit/>
          </a:bodyPr>
          <a:lstStyle/>
          <a:p>
            <a:pPr algn="ctr">
              <a:lnSpc>
                <a:spcPts val="5032"/>
              </a:lnSpc>
            </a:pPr>
            <a:r>
              <a:rPr lang="en-US" sz="3594">
                <a:solidFill>
                  <a:srgbClr val="01070A"/>
                </a:solidFill>
                <a:latin typeface="Dosis"/>
              </a:rPr>
              <a:t>Nadia Eka Aprilia</a:t>
            </a:r>
          </a:p>
          <a:p>
            <a:pPr algn="ctr">
              <a:lnSpc>
                <a:spcPts val="5032"/>
              </a:lnSpc>
            </a:pPr>
            <a:r>
              <a:rPr lang="en-US" sz="3594">
                <a:solidFill>
                  <a:srgbClr val="01070A"/>
                </a:solidFill>
                <a:latin typeface="Dosis"/>
              </a:rPr>
              <a:t>A11.2022.14053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sp>
        <p:nvSpPr>
          <p:cNvPr id="3" name="Freeform 3"/>
          <p:cNvSpPr/>
          <p:nvPr/>
        </p:nvSpPr>
        <p:spPr>
          <a:xfrm>
            <a:off x="-2154839" y="5483634"/>
            <a:ext cx="6367078" cy="5335932"/>
          </a:xfrm>
          <a:custGeom>
            <a:avLst/>
            <a:gdLst/>
            <a:ahLst/>
            <a:cxnLst/>
            <a:rect l="l" t="t" r="r" b="b"/>
            <a:pathLst>
              <a:path w="6367078" h="5335932">
                <a:moveTo>
                  <a:pt x="0" y="0"/>
                </a:moveTo>
                <a:lnTo>
                  <a:pt x="6367078" y="0"/>
                </a:lnTo>
                <a:lnTo>
                  <a:pt x="6367078" y="5335932"/>
                </a:lnTo>
                <a:lnTo>
                  <a:pt x="0" y="533593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4076256" y="7189952"/>
            <a:ext cx="5261408" cy="3309904"/>
          </a:xfrm>
          <a:custGeom>
            <a:avLst/>
            <a:gdLst/>
            <a:ahLst/>
            <a:cxnLst/>
            <a:rect l="l" t="t" r="r" b="b"/>
            <a:pathLst>
              <a:path w="5261408" h="3309904">
                <a:moveTo>
                  <a:pt x="0" y="0"/>
                </a:moveTo>
                <a:lnTo>
                  <a:pt x="5261408" y="0"/>
                </a:lnTo>
                <a:lnTo>
                  <a:pt x="5261408" y="3309904"/>
                </a:lnTo>
                <a:lnTo>
                  <a:pt x="0" y="330990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3877111" y="3044783"/>
            <a:ext cx="11164481" cy="2805761"/>
          </a:xfrm>
          <a:prstGeom prst="rect">
            <a:avLst/>
          </a:prstGeom>
        </p:spPr>
        <p:txBody>
          <a:bodyPr lIns="0" tIns="0" rIns="0" bIns="0" rtlCol="0" anchor="t">
            <a:spAutoFit/>
          </a:bodyPr>
          <a:lstStyle/>
          <a:p>
            <a:pPr algn="l">
              <a:lnSpc>
                <a:spcPts val="3894"/>
              </a:lnSpc>
            </a:pPr>
            <a:r>
              <a:rPr lang="en-US" sz="2781">
                <a:solidFill>
                  <a:srgbClr val="01070A"/>
                </a:solidFill>
                <a:latin typeface="Dosis"/>
              </a:rPr>
              <a:t>pengembangan model adalah memahami domain masalah, yaitu anemia. Hal ini meliputi mempelajari definisi, jenis, penyebab, dan faktor risiko anemia. Selain itu, perlu dilakukan pengumpulan data yang relevan untuk analisis anemia, seperti data klinis pasien (usia, jenis kelamin, riwayat medis, hasil tes darah, dll), data demografi, dan faktor-faktor lain yang mungkin terkait dengan anemia.</a:t>
            </a:r>
          </a:p>
          <a:p>
            <a:pPr algn="l">
              <a:lnSpc>
                <a:spcPts val="3041"/>
              </a:lnSpc>
            </a:pPr>
            <a:endParaRPr lang="en-US" sz="2781">
              <a:solidFill>
                <a:srgbClr val="01070A"/>
              </a:solidFill>
              <a:latin typeface="Dosis"/>
            </a:endParaRPr>
          </a:p>
        </p:txBody>
      </p:sp>
      <p:sp>
        <p:nvSpPr>
          <p:cNvPr id="6" name="TextBox 6"/>
          <p:cNvSpPr txBox="1"/>
          <p:nvPr/>
        </p:nvSpPr>
        <p:spPr>
          <a:xfrm>
            <a:off x="4072211" y="608047"/>
            <a:ext cx="9622038" cy="2014034"/>
          </a:xfrm>
          <a:prstGeom prst="rect">
            <a:avLst/>
          </a:prstGeom>
        </p:spPr>
        <p:txBody>
          <a:bodyPr lIns="0" tIns="0" rIns="0" bIns="0" rtlCol="0" anchor="t">
            <a:spAutoFit/>
          </a:bodyPr>
          <a:lstStyle/>
          <a:p>
            <a:pPr marL="0" lvl="0" indent="0" algn="ctr">
              <a:lnSpc>
                <a:spcPts val="8165"/>
              </a:lnSpc>
              <a:spcBef>
                <a:spcPct val="0"/>
              </a:spcBef>
            </a:pPr>
            <a:r>
              <a:rPr lang="en-US" sz="5832">
                <a:solidFill>
                  <a:srgbClr val="01070A"/>
                </a:solidFill>
                <a:latin typeface="Carelia"/>
              </a:rPr>
              <a:t>Analisa Masalah Penelitian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sp>
        <p:nvSpPr>
          <p:cNvPr id="3" name="Freeform 3"/>
          <p:cNvSpPr/>
          <p:nvPr/>
        </p:nvSpPr>
        <p:spPr>
          <a:xfrm>
            <a:off x="-2154839" y="5483634"/>
            <a:ext cx="6367078" cy="5335932"/>
          </a:xfrm>
          <a:custGeom>
            <a:avLst/>
            <a:gdLst/>
            <a:ahLst/>
            <a:cxnLst/>
            <a:rect l="l" t="t" r="r" b="b"/>
            <a:pathLst>
              <a:path w="6367078" h="5335932">
                <a:moveTo>
                  <a:pt x="0" y="0"/>
                </a:moveTo>
                <a:lnTo>
                  <a:pt x="6367078" y="0"/>
                </a:lnTo>
                <a:lnTo>
                  <a:pt x="6367078" y="5335932"/>
                </a:lnTo>
                <a:lnTo>
                  <a:pt x="0" y="533593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4076256" y="7189952"/>
            <a:ext cx="5261408" cy="3309904"/>
          </a:xfrm>
          <a:custGeom>
            <a:avLst/>
            <a:gdLst/>
            <a:ahLst/>
            <a:cxnLst/>
            <a:rect l="l" t="t" r="r" b="b"/>
            <a:pathLst>
              <a:path w="5261408" h="3309904">
                <a:moveTo>
                  <a:pt x="0" y="0"/>
                </a:moveTo>
                <a:lnTo>
                  <a:pt x="5261408" y="0"/>
                </a:lnTo>
                <a:lnTo>
                  <a:pt x="5261408" y="3309904"/>
                </a:lnTo>
                <a:lnTo>
                  <a:pt x="0" y="330990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3877111" y="3044783"/>
            <a:ext cx="11164481" cy="3780941"/>
          </a:xfrm>
          <a:prstGeom prst="rect">
            <a:avLst/>
          </a:prstGeom>
        </p:spPr>
        <p:txBody>
          <a:bodyPr lIns="0" tIns="0" rIns="0" bIns="0" rtlCol="0" anchor="t">
            <a:spAutoFit/>
          </a:bodyPr>
          <a:lstStyle/>
          <a:p>
            <a:pPr algn="l">
              <a:lnSpc>
                <a:spcPts val="3894"/>
              </a:lnSpc>
            </a:pPr>
            <a:r>
              <a:rPr lang="en-US" sz="2781">
                <a:solidFill>
                  <a:srgbClr val="01070A"/>
                </a:solidFill>
                <a:latin typeface="Dosis"/>
              </a:rPr>
              <a:t>Dalam eksperimen ini, kita akan menggunakan algoritma K-Nearest Neighbor (KNN) untuk mengklasifikasi data anemia. KNN adalah suatu metode klasifikasi yang berbasis pada jarak antara objek yang ingin diklasifikasi dengan objek yang telah diketahui kelasnya. Dalam penelitian ini, kita akan menggunakan dataset anemia. Kita akan menggunakan KNN untuk memprediksi apakah suatu individu memiliki anemia berdasarkan nilai-nilai atribut tersebut.</a:t>
            </a:r>
          </a:p>
          <a:p>
            <a:pPr algn="l">
              <a:lnSpc>
                <a:spcPts val="3894"/>
              </a:lnSpc>
            </a:pPr>
            <a:endParaRPr lang="en-US" sz="2781">
              <a:solidFill>
                <a:srgbClr val="01070A"/>
              </a:solidFill>
              <a:latin typeface="Dosis"/>
            </a:endParaRPr>
          </a:p>
          <a:p>
            <a:pPr algn="l">
              <a:lnSpc>
                <a:spcPts val="3041"/>
              </a:lnSpc>
            </a:pPr>
            <a:endParaRPr lang="en-US" sz="2781">
              <a:solidFill>
                <a:srgbClr val="01070A"/>
              </a:solidFill>
              <a:latin typeface="Dosis"/>
            </a:endParaRPr>
          </a:p>
        </p:txBody>
      </p:sp>
      <p:sp>
        <p:nvSpPr>
          <p:cNvPr id="6" name="TextBox 6"/>
          <p:cNvSpPr txBox="1"/>
          <p:nvPr/>
        </p:nvSpPr>
        <p:spPr>
          <a:xfrm>
            <a:off x="4212239" y="1413342"/>
            <a:ext cx="9622038" cy="985334"/>
          </a:xfrm>
          <a:prstGeom prst="rect">
            <a:avLst/>
          </a:prstGeom>
        </p:spPr>
        <p:txBody>
          <a:bodyPr lIns="0" tIns="0" rIns="0" bIns="0" rtlCol="0" anchor="t">
            <a:spAutoFit/>
          </a:bodyPr>
          <a:lstStyle/>
          <a:p>
            <a:pPr marL="0" lvl="0" indent="0" algn="ctr">
              <a:lnSpc>
                <a:spcPts val="8165"/>
              </a:lnSpc>
              <a:spcBef>
                <a:spcPct val="0"/>
              </a:spcBef>
            </a:pPr>
            <a:r>
              <a:rPr lang="en-US" sz="5832">
                <a:solidFill>
                  <a:srgbClr val="01070A"/>
                </a:solidFill>
                <a:latin typeface="Carelia"/>
              </a:rPr>
              <a:t>Experimen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grpSp>
        <p:nvGrpSpPr>
          <p:cNvPr id="3" name="Group 3"/>
          <p:cNvGrpSpPr/>
          <p:nvPr/>
        </p:nvGrpSpPr>
        <p:grpSpPr>
          <a:xfrm>
            <a:off x="0" y="0"/>
            <a:ext cx="18288000" cy="10287000"/>
            <a:chOff x="0" y="0"/>
            <a:chExt cx="4816593" cy="2709333"/>
          </a:xfrm>
        </p:grpSpPr>
        <p:sp>
          <p:nvSpPr>
            <p:cNvPr id="4" name="Freeform 4"/>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solidFill>
              <a:srgbClr val="000000">
                <a:alpha val="0"/>
              </a:srgbClr>
            </a:solidFill>
            <a:ln w="657225" cap="sq">
              <a:solidFill>
                <a:srgbClr val="1E3F48"/>
              </a:solidFill>
              <a:prstDash val="solid"/>
              <a:miter/>
            </a:ln>
          </p:spPr>
        </p:sp>
        <p:sp>
          <p:nvSpPr>
            <p:cNvPr id="5" name="TextBox 5"/>
            <p:cNvSpPr txBox="1"/>
            <p:nvPr/>
          </p:nvSpPr>
          <p:spPr>
            <a:xfrm>
              <a:off x="0" y="-47625"/>
              <a:ext cx="4816593" cy="2756958"/>
            </a:xfrm>
            <a:prstGeom prst="rect">
              <a:avLst/>
            </a:prstGeom>
          </p:spPr>
          <p:txBody>
            <a:bodyPr lIns="50800" tIns="50800" rIns="50800" bIns="50800" rtlCol="0" anchor="ctr"/>
            <a:lstStyle/>
            <a:p>
              <a:pPr algn="ctr">
                <a:lnSpc>
                  <a:spcPts val="3210"/>
                </a:lnSpc>
              </a:pPr>
              <a:endParaRPr/>
            </a:p>
          </p:txBody>
        </p:sp>
      </p:grpSp>
      <p:sp>
        <p:nvSpPr>
          <p:cNvPr id="6" name="Freeform 6"/>
          <p:cNvSpPr/>
          <p:nvPr/>
        </p:nvSpPr>
        <p:spPr>
          <a:xfrm>
            <a:off x="10775654" y="5143500"/>
            <a:ext cx="9448343" cy="5616757"/>
          </a:xfrm>
          <a:custGeom>
            <a:avLst/>
            <a:gdLst/>
            <a:ahLst/>
            <a:cxnLst/>
            <a:rect l="l" t="t" r="r" b="b"/>
            <a:pathLst>
              <a:path w="9448343" h="5616757">
                <a:moveTo>
                  <a:pt x="0" y="0"/>
                </a:moveTo>
                <a:lnTo>
                  <a:pt x="9448342" y="0"/>
                </a:lnTo>
                <a:lnTo>
                  <a:pt x="9448342" y="5616757"/>
                </a:lnTo>
                <a:lnTo>
                  <a:pt x="0" y="561675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1400634" y="5428244"/>
            <a:ext cx="8436357" cy="5844796"/>
          </a:xfrm>
          <a:custGeom>
            <a:avLst/>
            <a:gdLst/>
            <a:ahLst/>
            <a:cxnLst/>
            <a:rect l="l" t="t" r="r" b="b"/>
            <a:pathLst>
              <a:path w="8436357" h="5844796">
                <a:moveTo>
                  <a:pt x="0" y="0"/>
                </a:moveTo>
                <a:lnTo>
                  <a:pt x="8436357" y="0"/>
                </a:lnTo>
                <a:lnTo>
                  <a:pt x="8436357" y="5844796"/>
                </a:lnTo>
                <a:lnTo>
                  <a:pt x="0" y="584479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TextBox 8"/>
          <p:cNvSpPr txBox="1"/>
          <p:nvPr/>
        </p:nvSpPr>
        <p:spPr>
          <a:xfrm>
            <a:off x="2483456" y="2365012"/>
            <a:ext cx="13321088" cy="3658211"/>
          </a:xfrm>
          <a:prstGeom prst="rect">
            <a:avLst/>
          </a:prstGeom>
        </p:spPr>
        <p:txBody>
          <a:bodyPr lIns="0" tIns="0" rIns="0" bIns="0" rtlCol="0" anchor="t">
            <a:spAutoFit/>
          </a:bodyPr>
          <a:lstStyle/>
          <a:p>
            <a:pPr algn="ctr">
              <a:lnSpc>
                <a:spcPts val="14797"/>
              </a:lnSpc>
            </a:pPr>
            <a:r>
              <a:rPr lang="en-US" sz="10569">
                <a:solidFill>
                  <a:srgbClr val="01070A"/>
                </a:solidFill>
                <a:latin typeface="Carelia"/>
              </a:rPr>
              <a:t>Thank's For Watching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grpSp>
        <p:nvGrpSpPr>
          <p:cNvPr id="3" name="Group 3"/>
          <p:cNvGrpSpPr/>
          <p:nvPr/>
        </p:nvGrpSpPr>
        <p:grpSpPr>
          <a:xfrm>
            <a:off x="3037331" y="2030095"/>
            <a:ext cx="13293258" cy="6791564"/>
            <a:chOff x="0" y="0"/>
            <a:chExt cx="3501105" cy="1788725"/>
          </a:xfrm>
        </p:grpSpPr>
        <p:sp>
          <p:nvSpPr>
            <p:cNvPr id="4" name="Freeform 4"/>
            <p:cNvSpPr/>
            <p:nvPr/>
          </p:nvSpPr>
          <p:spPr>
            <a:xfrm>
              <a:off x="0" y="0"/>
              <a:ext cx="3501105" cy="1788725"/>
            </a:xfrm>
            <a:custGeom>
              <a:avLst/>
              <a:gdLst/>
              <a:ahLst/>
              <a:cxnLst/>
              <a:rect l="l" t="t" r="r" b="b"/>
              <a:pathLst>
                <a:path w="3501105" h="1788725">
                  <a:moveTo>
                    <a:pt x="0" y="0"/>
                  </a:moveTo>
                  <a:lnTo>
                    <a:pt x="3501105" y="0"/>
                  </a:lnTo>
                  <a:lnTo>
                    <a:pt x="3501105" y="1788725"/>
                  </a:lnTo>
                  <a:lnTo>
                    <a:pt x="0" y="1788725"/>
                  </a:lnTo>
                  <a:close/>
                </a:path>
              </a:pathLst>
            </a:custGeom>
            <a:solidFill>
              <a:srgbClr val="000000">
                <a:alpha val="31765"/>
              </a:srgbClr>
            </a:solidFill>
            <a:ln w="38100" cap="sq">
              <a:solidFill>
                <a:srgbClr val="000000">
                  <a:alpha val="31765"/>
                </a:srgbClr>
              </a:solidFill>
              <a:prstDash val="solid"/>
              <a:miter/>
            </a:ln>
          </p:spPr>
        </p:sp>
        <p:sp>
          <p:nvSpPr>
            <p:cNvPr id="5" name="TextBox 5"/>
            <p:cNvSpPr txBox="1"/>
            <p:nvPr/>
          </p:nvSpPr>
          <p:spPr>
            <a:xfrm>
              <a:off x="0" y="-47625"/>
              <a:ext cx="3501105" cy="1836350"/>
            </a:xfrm>
            <a:prstGeom prst="rect">
              <a:avLst/>
            </a:prstGeom>
          </p:spPr>
          <p:txBody>
            <a:bodyPr lIns="50800" tIns="50800" rIns="50800" bIns="50800" rtlCol="0" anchor="ctr"/>
            <a:lstStyle/>
            <a:p>
              <a:pPr algn="ctr">
                <a:lnSpc>
                  <a:spcPts val="3210"/>
                </a:lnSpc>
              </a:pPr>
              <a:endParaRPr/>
            </a:p>
          </p:txBody>
        </p:sp>
      </p:grpSp>
      <p:grpSp>
        <p:nvGrpSpPr>
          <p:cNvPr id="6" name="Group 6"/>
          <p:cNvGrpSpPr/>
          <p:nvPr/>
        </p:nvGrpSpPr>
        <p:grpSpPr>
          <a:xfrm rot="-147716">
            <a:off x="2497371" y="1747718"/>
            <a:ext cx="13293258" cy="6791564"/>
            <a:chOff x="0" y="0"/>
            <a:chExt cx="3501105" cy="1788725"/>
          </a:xfrm>
        </p:grpSpPr>
        <p:sp>
          <p:nvSpPr>
            <p:cNvPr id="7" name="Freeform 7"/>
            <p:cNvSpPr/>
            <p:nvPr/>
          </p:nvSpPr>
          <p:spPr>
            <a:xfrm>
              <a:off x="0" y="0"/>
              <a:ext cx="3501105" cy="1788725"/>
            </a:xfrm>
            <a:custGeom>
              <a:avLst/>
              <a:gdLst/>
              <a:ahLst/>
              <a:cxnLst/>
              <a:rect l="l" t="t" r="r" b="b"/>
              <a:pathLst>
                <a:path w="3501105" h="1788725">
                  <a:moveTo>
                    <a:pt x="6406" y="0"/>
                  </a:moveTo>
                  <a:lnTo>
                    <a:pt x="3494699" y="0"/>
                  </a:lnTo>
                  <a:cubicBezTo>
                    <a:pt x="3496397" y="0"/>
                    <a:pt x="3498027" y="675"/>
                    <a:pt x="3499229" y="1876"/>
                  </a:cubicBezTo>
                  <a:cubicBezTo>
                    <a:pt x="3500430" y="3078"/>
                    <a:pt x="3501105" y="4707"/>
                    <a:pt x="3501105" y="6406"/>
                  </a:cubicBezTo>
                  <a:lnTo>
                    <a:pt x="3501105" y="1782318"/>
                  </a:lnTo>
                  <a:cubicBezTo>
                    <a:pt x="3501105" y="1785856"/>
                    <a:pt x="3498237" y="1788725"/>
                    <a:pt x="3494699" y="1788725"/>
                  </a:cubicBezTo>
                  <a:lnTo>
                    <a:pt x="6406" y="1788725"/>
                  </a:lnTo>
                  <a:cubicBezTo>
                    <a:pt x="4707" y="1788725"/>
                    <a:pt x="3078" y="1788050"/>
                    <a:pt x="1876" y="1786848"/>
                  </a:cubicBezTo>
                  <a:cubicBezTo>
                    <a:pt x="675" y="1785647"/>
                    <a:pt x="0" y="1784017"/>
                    <a:pt x="0" y="1782318"/>
                  </a:cubicBezTo>
                  <a:lnTo>
                    <a:pt x="0" y="6406"/>
                  </a:lnTo>
                  <a:cubicBezTo>
                    <a:pt x="0" y="4707"/>
                    <a:pt x="675" y="3078"/>
                    <a:pt x="1876" y="1876"/>
                  </a:cubicBezTo>
                  <a:cubicBezTo>
                    <a:pt x="3078" y="675"/>
                    <a:pt x="4707" y="0"/>
                    <a:pt x="6406" y="0"/>
                  </a:cubicBezTo>
                  <a:close/>
                </a:path>
              </a:pathLst>
            </a:custGeom>
            <a:solidFill>
              <a:srgbClr val="FFFFFF"/>
            </a:solidFill>
            <a:ln w="38100" cap="sq">
              <a:solidFill>
                <a:srgbClr val="000000"/>
              </a:solidFill>
              <a:prstDash val="solid"/>
              <a:miter/>
            </a:ln>
          </p:spPr>
        </p:sp>
        <p:sp>
          <p:nvSpPr>
            <p:cNvPr id="8" name="TextBox 8"/>
            <p:cNvSpPr txBox="1"/>
            <p:nvPr/>
          </p:nvSpPr>
          <p:spPr>
            <a:xfrm>
              <a:off x="0" y="-47625"/>
              <a:ext cx="3501105" cy="1836350"/>
            </a:xfrm>
            <a:prstGeom prst="rect">
              <a:avLst/>
            </a:prstGeom>
          </p:spPr>
          <p:txBody>
            <a:bodyPr lIns="50800" tIns="50800" rIns="50800" bIns="50800" rtlCol="0" anchor="ctr"/>
            <a:lstStyle/>
            <a:p>
              <a:pPr algn="ctr">
                <a:lnSpc>
                  <a:spcPts val="3210"/>
                </a:lnSpc>
              </a:pPr>
              <a:endParaRPr/>
            </a:p>
          </p:txBody>
        </p:sp>
      </p:grpSp>
      <p:sp>
        <p:nvSpPr>
          <p:cNvPr id="9" name="Freeform 9"/>
          <p:cNvSpPr/>
          <p:nvPr/>
        </p:nvSpPr>
        <p:spPr>
          <a:xfrm>
            <a:off x="6928985" y="1314623"/>
            <a:ext cx="3667332" cy="946839"/>
          </a:xfrm>
          <a:custGeom>
            <a:avLst/>
            <a:gdLst/>
            <a:ahLst/>
            <a:cxnLst/>
            <a:rect l="l" t="t" r="r" b="b"/>
            <a:pathLst>
              <a:path w="3667332" h="946839">
                <a:moveTo>
                  <a:pt x="0" y="0"/>
                </a:moveTo>
                <a:lnTo>
                  <a:pt x="3667333" y="0"/>
                </a:lnTo>
                <a:lnTo>
                  <a:pt x="3667333" y="946839"/>
                </a:lnTo>
                <a:lnTo>
                  <a:pt x="0" y="94683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Freeform 10"/>
          <p:cNvSpPr/>
          <p:nvPr/>
        </p:nvSpPr>
        <p:spPr>
          <a:xfrm>
            <a:off x="12469465" y="5905716"/>
            <a:ext cx="6921795" cy="4114800"/>
          </a:xfrm>
          <a:custGeom>
            <a:avLst/>
            <a:gdLst/>
            <a:ahLst/>
            <a:cxnLst/>
            <a:rect l="l" t="t" r="r" b="b"/>
            <a:pathLst>
              <a:path w="6921795" h="4114800">
                <a:moveTo>
                  <a:pt x="0" y="0"/>
                </a:moveTo>
                <a:lnTo>
                  <a:pt x="6921795" y="0"/>
                </a:lnTo>
                <a:lnTo>
                  <a:pt x="6921795"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1" name="TextBox 11"/>
          <p:cNvSpPr txBox="1"/>
          <p:nvPr/>
        </p:nvSpPr>
        <p:spPr>
          <a:xfrm>
            <a:off x="6332393" y="2559119"/>
            <a:ext cx="5623213" cy="1086343"/>
          </a:xfrm>
          <a:prstGeom prst="rect">
            <a:avLst/>
          </a:prstGeom>
        </p:spPr>
        <p:txBody>
          <a:bodyPr lIns="0" tIns="0" rIns="0" bIns="0" rtlCol="0" anchor="t">
            <a:spAutoFit/>
          </a:bodyPr>
          <a:lstStyle/>
          <a:p>
            <a:pPr marL="0" lvl="0" indent="0" algn="ctr">
              <a:lnSpc>
                <a:spcPts val="8865"/>
              </a:lnSpc>
              <a:spcBef>
                <a:spcPct val="0"/>
              </a:spcBef>
            </a:pPr>
            <a:r>
              <a:rPr lang="en-US" sz="6332">
                <a:solidFill>
                  <a:srgbClr val="01070A"/>
                </a:solidFill>
                <a:latin typeface="Carelia"/>
              </a:rPr>
              <a:t>Ringkasan </a:t>
            </a:r>
          </a:p>
        </p:txBody>
      </p:sp>
      <p:sp>
        <p:nvSpPr>
          <p:cNvPr id="12" name="TextBox 12"/>
          <p:cNvSpPr txBox="1"/>
          <p:nvPr/>
        </p:nvSpPr>
        <p:spPr>
          <a:xfrm>
            <a:off x="3740946" y="4016936"/>
            <a:ext cx="10891648" cy="2355036"/>
          </a:xfrm>
          <a:prstGeom prst="rect">
            <a:avLst/>
          </a:prstGeom>
        </p:spPr>
        <p:txBody>
          <a:bodyPr lIns="0" tIns="0" rIns="0" bIns="0" rtlCol="0" anchor="t">
            <a:spAutoFit/>
          </a:bodyPr>
          <a:lstStyle/>
          <a:p>
            <a:pPr algn="l">
              <a:lnSpc>
                <a:spcPts val="3768"/>
              </a:lnSpc>
              <a:spcBef>
                <a:spcPct val="0"/>
              </a:spcBef>
            </a:pPr>
            <a:r>
              <a:rPr lang="en-US" sz="2691">
                <a:solidFill>
                  <a:srgbClr val="01070A"/>
                </a:solidFill>
                <a:latin typeface="Dosis"/>
              </a:rPr>
              <a:t>Anemia adalah penyakit dimana tubuh manusia menurunkan jumlah sel darah merah dalam tubuh di bawah batas normal. Anemia terjadi akibat kerusakan dan hilangnya sel darah merah akibat perdarahan, serta gangguan sistem hematopoietik yang terletak di sumsum tulang dan penghasil sel darah merah akibat kekurangan zat besi, asam folat, dan vitamin B12.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grpSp>
        <p:nvGrpSpPr>
          <p:cNvPr id="3" name="Group 3"/>
          <p:cNvGrpSpPr/>
          <p:nvPr/>
        </p:nvGrpSpPr>
        <p:grpSpPr>
          <a:xfrm>
            <a:off x="2007541" y="1028700"/>
            <a:ext cx="14154503" cy="8229600"/>
            <a:chOff x="0" y="0"/>
            <a:chExt cx="3727935" cy="2167467"/>
          </a:xfrm>
        </p:grpSpPr>
        <p:sp>
          <p:nvSpPr>
            <p:cNvPr id="4" name="Freeform 4"/>
            <p:cNvSpPr/>
            <p:nvPr/>
          </p:nvSpPr>
          <p:spPr>
            <a:xfrm>
              <a:off x="0" y="0"/>
              <a:ext cx="3727935" cy="2167467"/>
            </a:xfrm>
            <a:custGeom>
              <a:avLst/>
              <a:gdLst/>
              <a:ahLst/>
              <a:cxnLst/>
              <a:rect l="l" t="t" r="r" b="b"/>
              <a:pathLst>
                <a:path w="3727935" h="2167467">
                  <a:moveTo>
                    <a:pt x="6017" y="0"/>
                  </a:moveTo>
                  <a:lnTo>
                    <a:pt x="3721918" y="0"/>
                  </a:lnTo>
                  <a:cubicBezTo>
                    <a:pt x="3725241" y="0"/>
                    <a:pt x="3727935" y="2694"/>
                    <a:pt x="3727935" y="6017"/>
                  </a:cubicBezTo>
                  <a:lnTo>
                    <a:pt x="3727935" y="2161450"/>
                  </a:lnTo>
                  <a:cubicBezTo>
                    <a:pt x="3727935" y="2164773"/>
                    <a:pt x="3725241" y="2167467"/>
                    <a:pt x="3721918" y="2167467"/>
                  </a:cubicBezTo>
                  <a:lnTo>
                    <a:pt x="6017" y="2167467"/>
                  </a:lnTo>
                  <a:cubicBezTo>
                    <a:pt x="2694" y="2167467"/>
                    <a:pt x="0" y="2164773"/>
                    <a:pt x="0" y="2161450"/>
                  </a:cubicBezTo>
                  <a:lnTo>
                    <a:pt x="0" y="6017"/>
                  </a:lnTo>
                  <a:cubicBezTo>
                    <a:pt x="0" y="2694"/>
                    <a:pt x="2694" y="0"/>
                    <a:pt x="6017" y="0"/>
                  </a:cubicBezTo>
                  <a:close/>
                </a:path>
              </a:pathLst>
            </a:custGeom>
            <a:solidFill>
              <a:srgbClr val="FFFFFF"/>
            </a:solidFill>
            <a:ln w="38100" cap="sq">
              <a:solidFill>
                <a:srgbClr val="000000"/>
              </a:solidFill>
              <a:prstDash val="solid"/>
              <a:miter/>
            </a:ln>
          </p:spPr>
        </p:sp>
        <p:sp>
          <p:nvSpPr>
            <p:cNvPr id="5" name="TextBox 5"/>
            <p:cNvSpPr txBox="1"/>
            <p:nvPr/>
          </p:nvSpPr>
          <p:spPr>
            <a:xfrm>
              <a:off x="0" y="-47625"/>
              <a:ext cx="3727935" cy="2215092"/>
            </a:xfrm>
            <a:prstGeom prst="rect">
              <a:avLst/>
            </a:prstGeom>
          </p:spPr>
          <p:txBody>
            <a:bodyPr lIns="50800" tIns="50800" rIns="50800" bIns="50800" rtlCol="0" anchor="ctr"/>
            <a:lstStyle/>
            <a:p>
              <a:pPr algn="ctr">
                <a:lnSpc>
                  <a:spcPts val="3210"/>
                </a:lnSpc>
              </a:pPr>
              <a:endParaRPr/>
            </a:p>
          </p:txBody>
        </p:sp>
      </p:grpSp>
      <p:sp>
        <p:nvSpPr>
          <p:cNvPr id="6" name="Freeform 6"/>
          <p:cNvSpPr/>
          <p:nvPr/>
        </p:nvSpPr>
        <p:spPr>
          <a:xfrm>
            <a:off x="276159" y="6894969"/>
            <a:ext cx="3835024" cy="3091905"/>
          </a:xfrm>
          <a:custGeom>
            <a:avLst/>
            <a:gdLst/>
            <a:ahLst/>
            <a:cxnLst/>
            <a:rect l="l" t="t" r="r" b="b"/>
            <a:pathLst>
              <a:path w="3835024" h="3091905">
                <a:moveTo>
                  <a:pt x="0" y="0"/>
                </a:moveTo>
                <a:lnTo>
                  <a:pt x="3835024" y="0"/>
                </a:lnTo>
                <a:lnTo>
                  <a:pt x="3835024" y="3091905"/>
                </a:lnTo>
                <a:lnTo>
                  <a:pt x="0" y="309190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11664827" y="7806013"/>
            <a:ext cx="5792103" cy="2522235"/>
          </a:xfrm>
          <a:custGeom>
            <a:avLst/>
            <a:gdLst/>
            <a:ahLst/>
            <a:cxnLst/>
            <a:rect l="l" t="t" r="r" b="b"/>
            <a:pathLst>
              <a:path w="5792103" h="2522235">
                <a:moveTo>
                  <a:pt x="0" y="0"/>
                </a:moveTo>
                <a:lnTo>
                  <a:pt x="5792103" y="0"/>
                </a:lnTo>
                <a:lnTo>
                  <a:pt x="5792103" y="2522235"/>
                </a:lnTo>
                <a:lnTo>
                  <a:pt x="0" y="252223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TextBox 8"/>
          <p:cNvSpPr txBox="1"/>
          <p:nvPr/>
        </p:nvSpPr>
        <p:spPr>
          <a:xfrm>
            <a:off x="4762897" y="1527166"/>
            <a:ext cx="8762207" cy="1086934"/>
          </a:xfrm>
          <a:prstGeom prst="rect">
            <a:avLst/>
          </a:prstGeom>
        </p:spPr>
        <p:txBody>
          <a:bodyPr lIns="0" tIns="0" rIns="0" bIns="0" rtlCol="0" anchor="t">
            <a:spAutoFit/>
          </a:bodyPr>
          <a:lstStyle/>
          <a:p>
            <a:pPr marL="0" lvl="0" indent="0" algn="ctr">
              <a:lnSpc>
                <a:spcPts val="8865"/>
              </a:lnSpc>
              <a:spcBef>
                <a:spcPct val="0"/>
              </a:spcBef>
            </a:pPr>
            <a:r>
              <a:rPr lang="en-US" sz="6332">
                <a:solidFill>
                  <a:srgbClr val="01070A"/>
                </a:solidFill>
                <a:latin typeface="Carelia"/>
              </a:rPr>
              <a:t>Latar Belakang</a:t>
            </a:r>
          </a:p>
        </p:txBody>
      </p:sp>
      <p:sp>
        <p:nvSpPr>
          <p:cNvPr id="9" name="TextBox 9"/>
          <p:cNvSpPr txBox="1"/>
          <p:nvPr/>
        </p:nvSpPr>
        <p:spPr>
          <a:xfrm>
            <a:off x="4216749" y="3662451"/>
            <a:ext cx="9854501" cy="3232518"/>
          </a:xfrm>
          <a:prstGeom prst="rect">
            <a:avLst/>
          </a:prstGeom>
        </p:spPr>
        <p:txBody>
          <a:bodyPr lIns="0" tIns="0" rIns="0" bIns="0" rtlCol="0" anchor="t">
            <a:spAutoFit/>
          </a:bodyPr>
          <a:lstStyle/>
          <a:p>
            <a:pPr algn="l">
              <a:lnSpc>
                <a:spcPts val="4235"/>
              </a:lnSpc>
            </a:pPr>
            <a:r>
              <a:rPr lang="en-US" sz="3025">
                <a:solidFill>
                  <a:srgbClr val="01070A"/>
                </a:solidFill>
                <a:latin typeface="Dosis"/>
              </a:rPr>
              <a:t>Anemia merupakan salah satu masalah kesehatan masyarakat yang paling umum terjadi di seluruh dunia, terutama di negara-negara berkembang. Menurut data Organisasi Kesehatan Dunia (WHO), sekitar 1,62 miliar orang di seluruh dunia menderita anemia, sebagian besar disebabkan oleh kekurangan zat besi.</a:t>
            </a:r>
          </a:p>
          <a:p>
            <a:pPr algn="ctr">
              <a:lnSpc>
                <a:spcPts val="4770"/>
              </a:lnSpc>
            </a:pPr>
            <a:endParaRPr lang="en-US" sz="3025">
              <a:solidFill>
                <a:srgbClr val="01070A"/>
              </a:solidFill>
              <a:latin typeface="Dosi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sp>
        <p:nvSpPr>
          <p:cNvPr id="3" name="Freeform 3"/>
          <p:cNvSpPr/>
          <p:nvPr/>
        </p:nvSpPr>
        <p:spPr>
          <a:xfrm>
            <a:off x="-863001" y="7012197"/>
            <a:ext cx="5939287" cy="4114800"/>
          </a:xfrm>
          <a:custGeom>
            <a:avLst/>
            <a:gdLst/>
            <a:ahLst/>
            <a:cxnLst/>
            <a:rect l="l" t="t" r="r" b="b"/>
            <a:pathLst>
              <a:path w="5939287" h="4114800">
                <a:moveTo>
                  <a:pt x="0" y="0"/>
                </a:moveTo>
                <a:lnTo>
                  <a:pt x="5939287" y="0"/>
                </a:lnTo>
                <a:lnTo>
                  <a:pt x="5939287"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4363893" y="885825"/>
            <a:ext cx="9560215" cy="1227531"/>
          </a:xfrm>
          <a:prstGeom prst="rect">
            <a:avLst/>
          </a:prstGeom>
        </p:spPr>
        <p:txBody>
          <a:bodyPr lIns="0" tIns="0" rIns="0" bIns="0" rtlCol="0" anchor="t">
            <a:spAutoFit/>
          </a:bodyPr>
          <a:lstStyle/>
          <a:p>
            <a:pPr marL="0" lvl="0" indent="0" algn="ctr">
              <a:lnSpc>
                <a:spcPts val="10011"/>
              </a:lnSpc>
              <a:spcBef>
                <a:spcPct val="0"/>
              </a:spcBef>
            </a:pPr>
            <a:r>
              <a:rPr lang="en-US" sz="7151">
                <a:solidFill>
                  <a:srgbClr val="01070A"/>
                </a:solidFill>
                <a:latin typeface="Carelia"/>
              </a:rPr>
              <a:t>Rumusan Masalah</a:t>
            </a:r>
          </a:p>
        </p:txBody>
      </p:sp>
      <p:sp>
        <p:nvSpPr>
          <p:cNvPr id="5" name="TextBox 5"/>
          <p:cNvSpPr txBox="1"/>
          <p:nvPr/>
        </p:nvSpPr>
        <p:spPr>
          <a:xfrm>
            <a:off x="3670478" y="2688574"/>
            <a:ext cx="11970146" cy="5718305"/>
          </a:xfrm>
          <a:prstGeom prst="rect">
            <a:avLst/>
          </a:prstGeom>
        </p:spPr>
        <p:txBody>
          <a:bodyPr lIns="0" tIns="0" rIns="0" bIns="0" rtlCol="0" anchor="t">
            <a:spAutoFit/>
          </a:bodyPr>
          <a:lstStyle/>
          <a:p>
            <a:pPr marL="781536" lvl="1" indent="-390768" algn="l">
              <a:lnSpc>
                <a:spcPts val="5067"/>
              </a:lnSpc>
              <a:buFont typeface="Arial"/>
              <a:buChar char="•"/>
            </a:pPr>
            <a:r>
              <a:rPr lang="en-US" sz="3619">
                <a:solidFill>
                  <a:srgbClr val="01070A"/>
                </a:solidFill>
                <a:latin typeface="Dosis"/>
              </a:rPr>
              <a:t>Pertama, apa penyebab tingginya angka anemia pada suatu wilayah atau populasi tertentu. </a:t>
            </a:r>
          </a:p>
          <a:p>
            <a:pPr marL="781536" lvl="1" indent="-390768" algn="l">
              <a:lnSpc>
                <a:spcPts val="5067"/>
              </a:lnSpc>
              <a:buFont typeface="Arial"/>
              <a:buChar char="•"/>
            </a:pPr>
            <a:r>
              <a:rPr lang="en-US" sz="3619">
                <a:solidFill>
                  <a:srgbClr val="01070A"/>
                </a:solidFill>
                <a:latin typeface="Dosis"/>
              </a:rPr>
              <a:t>Kedua, dampak anemia terhadap tumbuh kembang anak, kesehatan ibu hamil, dan produktivitas tenaga kerja orang dewasa. </a:t>
            </a:r>
          </a:p>
          <a:p>
            <a:pPr marL="781536" lvl="1" indent="-390768" algn="l">
              <a:lnSpc>
                <a:spcPts val="5067"/>
              </a:lnSpc>
              <a:buFont typeface="Arial"/>
              <a:buChar char="•"/>
            </a:pPr>
            <a:r>
              <a:rPr lang="en-US" sz="3619">
                <a:solidFill>
                  <a:srgbClr val="01070A"/>
                </a:solidFill>
                <a:latin typeface="Dosis"/>
              </a:rPr>
              <a:t>Ketiga, strategi apa yang paling efektif untuk meningkatkan asupan zat besi dan nutrisi lain yang diperlukan untuk pencegahan dan pengobatan anemia, terutama di daerah dengan sumber daya rendah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sp>
        <p:nvSpPr>
          <p:cNvPr id="3" name="Freeform 3"/>
          <p:cNvSpPr/>
          <p:nvPr/>
        </p:nvSpPr>
        <p:spPr>
          <a:xfrm>
            <a:off x="14957345" y="6744287"/>
            <a:ext cx="6266893" cy="4307065"/>
          </a:xfrm>
          <a:custGeom>
            <a:avLst/>
            <a:gdLst/>
            <a:ahLst/>
            <a:cxnLst/>
            <a:rect l="l" t="t" r="r" b="b"/>
            <a:pathLst>
              <a:path w="6266893" h="4307065">
                <a:moveTo>
                  <a:pt x="0" y="0"/>
                </a:moveTo>
                <a:lnTo>
                  <a:pt x="6266894" y="0"/>
                </a:lnTo>
                <a:lnTo>
                  <a:pt x="6266894" y="4307064"/>
                </a:lnTo>
                <a:lnTo>
                  <a:pt x="0" y="430706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023959" y="6897975"/>
            <a:ext cx="4793068" cy="3485868"/>
          </a:xfrm>
          <a:custGeom>
            <a:avLst/>
            <a:gdLst/>
            <a:ahLst/>
            <a:cxnLst/>
            <a:rect l="l" t="t" r="r" b="b"/>
            <a:pathLst>
              <a:path w="4793068" h="3485868">
                <a:moveTo>
                  <a:pt x="0" y="0"/>
                </a:moveTo>
                <a:lnTo>
                  <a:pt x="4793068" y="0"/>
                </a:lnTo>
                <a:lnTo>
                  <a:pt x="4793068" y="3485868"/>
                </a:lnTo>
                <a:lnTo>
                  <a:pt x="0" y="348586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2954546" y="1247013"/>
            <a:ext cx="12378908" cy="885831"/>
          </a:xfrm>
          <a:prstGeom prst="rect">
            <a:avLst/>
          </a:prstGeom>
        </p:spPr>
        <p:txBody>
          <a:bodyPr lIns="0" tIns="0" rIns="0" bIns="0" rtlCol="0" anchor="t">
            <a:spAutoFit/>
          </a:bodyPr>
          <a:lstStyle/>
          <a:p>
            <a:pPr algn="ctr">
              <a:lnSpc>
                <a:spcPts val="7349"/>
              </a:lnSpc>
            </a:pPr>
            <a:r>
              <a:rPr lang="en-US" sz="5249">
                <a:solidFill>
                  <a:srgbClr val="01070A"/>
                </a:solidFill>
                <a:latin typeface="Carelia"/>
              </a:rPr>
              <a:t>Pendekatan Pemecahan Masalah</a:t>
            </a:r>
          </a:p>
        </p:txBody>
      </p:sp>
      <p:sp>
        <p:nvSpPr>
          <p:cNvPr id="6" name="TextBox 6"/>
          <p:cNvSpPr txBox="1"/>
          <p:nvPr/>
        </p:nvSpPr>
        <p:spPr>
          <a:xfrm>
            <a:off x="4356328" y="2657112"/>
            <a:ext cx="10977126" cy="4398998"/>
          </a:xfrm>
          <a:prstGeom prst="rect">
            <a:avLst/>
          </a:prstGeom>
        </p:spPr>
        <p:txBody>
          <a:bodyPr lIns="0" tIns="0" rIns="0" bIns="0" rtlCol="0" anchor="t">
            <a:spAutoFit/>
          </a:bodyPr>
          <a:lstStyle/>
          <a:p>
            <a:pPr algn="l">
              <a:lnSpc>
                <a:spcPts val="5031"/>
              </a:lnSpc>
            </a:pPr>
            <a:r>
              <a:rPr lang="en-US" sz="3594">
                <a:solidFill>
                  <a:srgbClr val="01070A"/>
                </a:solidFill>
                <a:latin typeface="Dosis"/>
              </a:rPr>
              <a:t>Penelitian ini didasarkan pada kebutuhan mendesak akan deteksi dini dan pengobatan anemia, yang merupakan masalah kesehatan masyarakat yang penting. Beberapa faktor yang mendasari pemilihan topik ini adalah: pentingnya deteksi dini anemia, karena penyakit ini dapat berdampak serius pada kesehatan seseorang, termasuk kelelahan, kekurangan energi, dan gangguan pada organ vital.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sp>
        <p:nvSpPr>
          <p:cNvPr id="3" name="TextBox 3"/>
          <p:cNvSpPr txBox="1"/>
          <p:nvPr/>
        </p:nvSpPr>
        <p:spPr>
          <a:xfrm>
            <a:off x="5565589" y="580183"/>
            <a:ext cx="7832231" cy="811309"/>
          </a:xfrm>
          <a:prstGeom prst="rect">
            <a:avLst/>
          </a:prstGeom>
        </p:spPr>
        <p:txBody>
          <a:bodyPr lIns="0" tIns="0" rIns="0" bIns="0" rtlCol="0" anchor="t">
            <a:spAutoFit/>
          </a:bodyPr>
          <a:lstStyle/>
          <a:p>
            <a:pPr marL="0" lvl="0" indent="0" algn="ctr">
              <a:lnSpc>
                <a:spcPts val="6732"/>
              </a:lnSpc>
              <a:spcBef>
                <a:spcPct val="0"/>
              </a:spcBef>
            </a:pPr>
            <a:r>
              <a:rPr lang="en-US" sz="4808">
                <a:solidFill>
                  <a:srgbClr val="01070A"/>
                </a:solidFill>
                <a:latin typeface="Carelia"/>
              </a:rPr>
              <a:t>State of the art</a:t>
            </a:r>
          </a:p>
        </p:txBody>
      </p:sp>
      <p:sp>
        <p:nvSpPr>
          <p:cNvPr id="4" name="TextBox 4"/>
          <p:cNvSpPr txBox="1"/>
          <p:nvPr/>
        </p:nvSpPr>
        <p:spPr>
          <a:xfrm>
            <a:off x="1586622" y="1502708"/>
            <a:ext cx="7064814" cy="1473336"/>
          </a:xfrm>
          <a:prstGeom prst="rect">
            <a:avLst/>
          </a:prstGeom>
        </p:spPr>
        <p:txBody>
          <a:bodyPr lIns="0" tIns="0" rIns="0" bIns="0" rtlCol="0" anchor="t">
            <a:spAutoFit/>
          </a:bodyPr>
          <a:lstStyle/>
          <a:p>
            <a:pPr marL="657336" lvl="1" indent="-328668" algn="l">
              <a:lnSpc>
                <a:spcPts val="4262"/>
              </a:lnSpc>
              <a:buAutoNum type="arabicPeriod"/>
            </a:pPr>
            <a:r>
              <a:rPr lang="en-US" sz="3044">
                <a:solidFill>
                  <a:srgbClr val="01070A"/>
                </a:solidFill>
                <a:latin typeface="Carelia"/>
              </a:rPr>
              <a:t> Faktor-faktor yang mempengaruhi anemia </a:t>
            </a:r>
          </a:p>
          <a:p>
            <a:pPr marL="0" lvl="0" indent="0" algn="l">
              <a:lnSpc>
                <a:spcPts val="3422"/>
              </a:lnSpc>
              <a:spcBef>
                <a:spcPct val="0"/>
              </a:spcBef>
            </a:pPr>
            <a:endParaRPr lang="en-US" sz="3044">
              <a:solidFill>
                <a:srgbClr val="01070A"/>
              </a:solidFill>
              <a:latin typeface="Carelia"/>
            </a:endParaRPr>
          </a:p>
        </p:txBody>
      </p:sp>
      <p:sp>
        <p:nvSpPr>
          <p:cNvPr id="5" name="TextBox 5"/>
          <p:cNvSpPr txBox="1"/>
          <p:nvPr/>
        </p:nvSpPr>
        <p:spPr>
          <a:xfrm>
            <a:off x="1627984" y="2512783"/>
            <a:ext cx="9553839" cy="2823901"/>
          </a:xfrm>
          <a:prstGeom prst="rect">
            <a:avLst/>
          </a:prstGeom>
        </p:spPr>
        <p:txBody>
          <a:bodyPr lIns="0" tIns="0" rIns="0" bIns="0" rtlCol="0" anchor="t">
            <a:spAutoFit/>
          </a:bodyPr>
          <a:lstStyle/>
          <a:p>
            <a:pPr algn="l">
              <a:lnSpc>
                <a:spcPts val="3321"/>
              </a:lnSpc>
            </a:pPr>
            <a:r>
              <a:rPr lang="en-US" sz="2372">
                <a:solidFill>
                  <a:srgbClr val="01070A"/>
                </a:solidFill>
                <a:latin typeface="Dosis"/>
              </a:rPr>
              <a:t>Penelitian ini tentang bagaimana mencari performa terbaik dari model yang digunakan, diusulkan pembelajaran mesin yang dapat membantu mengklasifikasi anemia menggunakan algoritma K-Nearest Neighbor dengan Euclidean Distance sebagai metric parameter. KNN digunakan untuk melakukan tugas klasifikasi, kemudian hasil performa dari masing-masing kasus dibandingkan dan mencari hasil yang terbaik.</a:t>
            </a:r>
          </a:p>
          <a:p>
            <a:pPr algn="l">
              <a:lnSpc>
                <a:spcPts val="2481"/>
              </a:lnSpc>
            </a:pPr>
            <a:endParaRPr lang="en-US" sz="2372">
              <a:solidFill>
                <a:srgbClr val="01070A"/>
              </a:solidFill>
              <a:latin typeface="Dosis"/>
            </a:endParaRPr>
          </a:p>
        </p:txBody>
      </p:sp>
      <p:sp>
        <p:nvSpPr>
          <p:cNvPr id="6" name="TextBox 6"/>
          <p:cNvSpPr txBox="1"/>
          <p:nvPr/>
        </p:nvSpPr>
        <p:spPr>
          <a:xfrm>
            <a:off x="1586622" y="5522854"/>
            <a:ext cx="9636564" cy="2006736"/>
          </a:xfrm>
          <a:prstGeom prst="rect">
            <a:avLst/>
          </a:prstGeom>
        </p:spPr>
        <p:txBody>
          <a:bodyPr lIns="0" tIns="0" rIns="0" bIns="0" rtlCol="0" anchor="t">
            <a:spAutoFit/>
          </a:bodyPr>
          <a:lstStyle/>
          <a:p>
            <a:pPr algn="l">
              <a:lnSpc>
                <a:spcPts val="4262"/>
              </a:lnSpc>
            </a:pPr>
            <a:r>
              <a:rPr lang="en-US" sz="3044">
                <a:solidFill>
                  <a:srgbClr val="01070A"/>
                </a:solidFill>
                <a:latin typeface="Carelia"/>
              </a:rPr>
              <a:t>2. Segmentasi Citra sel Sabit dengan menggunakan Lagoritma K-Nearest Neighbor untuk Deteksi penyakit anemia </a:t>
            </a:r>
          </a:p>
          <a:p>
            <a:pPr marL="0" lvl="0" indent="0" algn="l">
              <a:lnSpc>
                <a:spcPts val="3422"/>
              </a:lnSpc>
              <a:spcBef>
                <a:spcPct val="0"/>
              </a:spcBef>
            </a:pPr>
            <a:endParaRPr lang="en-US" sz="3044">
              <a:solidFill>
                <a:srgbClr val="01070A"/>
              </a:solidFill>
              <a:latin typeface="Carelia"/>
            </a:endParaRPr>
          </a:p>
        </p:txBody>
      </p:sp>
      <p:sp>
        <p:nvSpPr>
          <p:cNvPr id="7" name="TextBox 7"/>
          <p:cNvSpPr txBox="1"/>
          <p:nvPr/>
        </p:nvSpPr>
        <p:spPr>
          <a:xfrm>
            <a:off x="1586622" y="7285845"/>
            <a:ext cx="9553839" cy="2404801"/>
          </a:xfrm>
          <a:prstGeom prst="rect">
            <a:avLst/>
          </a:prstGeom>
        </p:spPr>
        <p:txBody>
          <a:bodyPr lIns="0" tIns="0" rIns="0" bIns="0" rtlCol="0" anchor="t">
            <a:spAutoFit/>
          </a:bodyPr>
          <a:lstStyle/>
          <a:p>
            <a:pPr algn="l">
              <a:lnSpc>
                <a:spcPts val="3321"/>
              </a:lnSpc>
            </a:pPr>
            <a:r>
              <a:rPr lang="en-US" sz="2372">
                <a:solidFill>
                  <a:srgbClr val="01070A"/>
                </a:solidFill>
                <a:latin typeface="Dosis"/>
              </a:rPr>
              <a:t>Penelitian ini dirancang ini mengidentifikasi citra darah masukan yang terlebih dahulu telah mengalami proses pengolahan citra (grayscle,thresholding) untuk mendapatkan data numberik citra, setelah itu citra masukan akan di identifikasi menggunakan algoritma K-NN untuk mngetahui apakah scitra darah masukan tersebut termasuk dalam sel sehat atau sel sabit.</a:t>
            </a:r>
          </a:p>
          <a:p>
            <a:pPr algn="l">
              <a:lnSpc>
                <a:spcPts val="2481"/>
              </a:lnSpc>
            </a:pPr>
            <a:endParaRPr lang="en-US" sz="2372">
              <a:solidFill>
                <a:srgbClr val="01070A"/>
              </a:solidFill>
              <a:latin typeface="Dosis"/>
            </a:endParaRPr>
          </a:p>
        </p:txBody>
      </p:sp>
      <p:sp>
        <p:nvSpPr>
          <p:cNvPr id="8" name="Freeform 8"/>
          <p:cNvSpPr/>
          <p:nvPr/>
        </p:nvSpPr>
        <p:spPr>
          <a:xfrm rot="-5276825">
            <a:off x="15013877" y="6754884"/>
            <a:ext cx="3584090" cy="3192451"/>
          </a:xfrm>
          <a:custGeom>
            <a:avLst/>
            <a:gdLst/>
            <a:ahLst/>
            <a:cxnLst/>
            <a:rect l="l" t="t" r="r" b="b"/>
            <a:pathLst>
              <a:path w="3584090" h="3192451">
                <a:moveTo>
                  <a:pt x="0" y="0"/>
                </a:moveTo>
                <a:lnTo>
                  <a:pt x="3584090" y="0"/>
                </a:lnTo>
                <a:lnTo>
                  <a:pt x="3584090" y="3192450"/>
                </a:lnTo>
                <a:lnTo>
                  <a:pt x="0" y="319245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grpSp>
        <p:nvGrpSpPr>
          <p:cNvPr id="3" name="Group 3"/>
          <p:cNvGrpSpPr/>
          <p:nvPr/>
        </p:nvGrpSpPr>
        <p:grpSpPr>
          <a:xfrm>
            <a:off x="1818968" y="1760572"/>
            <a:ext cx="14650064" cy="7379489"/>
            <a:chOff x="0" y="0"/>
            <a:chExt cx="4491524" cy="2262458"/>
          </a:xfrm>
        </p:grpSpPr>
        <p:sp>
          <p:nvSpPr>
            <p:cNvPr id="4" name="Freeform 4"/>
            <p:cNvSpPr/>
            <p:nvPr/>
          </p:nvSpPr>
          <p:spPr>
            <a:xfrm>
              <a:off x="0" y="0"/>
              <a:ext cx="4491524" cy="2262458"/>
            </a:xfrm>
            <a:custGeom>
              <a:avLst/>
              <a:gdLst/>
              <a:ahLst/>
              <a:cxnLst/>
              <a:rect l="l" t="t" r="r" b="b"/>
              <a:pathLst>
                <a:path w="4491524" h="2262458">
                  <a:moveTo>
                    <a:pt x="5813" y="0"/>
                  </a:moveTo>
                  <a:lnTo>
                    <a:pt x="4485710" y="0"/>
                  </a:lnTo>
                  <a:cubicBezTo>
                    <a:pt x="4487252" y="0"/>
                    <a:pt x="4488731" y="612"/>
                    <a:pt x="4489821" y="1703"/>
                  </a:cubicBezTo>
                  <a:cubicBezTo>
                    <a:pt x="4490911" y="2793"/>
                    <a:pt x="4491524" y="4271"/>
                    <a:pt x="4491524" y="5813"/>
                  </a:cubicBezTo>
                  <a:lnTo>
                    <a:pt x="4491524" y="2256645"/>
                  </a:lnTo>
                  <a:cubicBezTo>
                    <a:pt x="4491524" y="2258187"/>
                    <a:pt x="4490911" y="2259665"/>
                    <a:pt x="4489821" y="2260755"/>
                  </a:cubicBezTo>
                  <a:cubicBezTo>
                    <a:pt x="4488731" y="2261845"/>
                    <a:pt x="4487252" y="2262458"/>
                    <a:pt x="4485710" y="2262458"/>
                  </a:cubicBezTo>
                  <a:lnTo>
                    <a:pt x="5813" y="2262458"/>
                  </a:lnTo>
                  <a:cubicBezTo>
                    <a:pt x="4271" y="2262458"/>
                    <a:pt x="2793" y="2261845"/>
                    <a:pt x="1703" y="2260755"/>
                  </a:cubicBezTo>
                  <a:cubicBezTo>
                    <a:pt x="612" y="2259665"/>
                    <a:pt x="0" y="2258187"/>
                    <a:pt x="0" y="2256645"/>
                  </a:cubicBezTo>
                  <a:lnTo>
                    <a:pt x="0" y="5813"/>
                  </a:lnTo>
                  <a:cubicBezTo>
                    <a:pt x="0" y="4271"/>
                    <a:pt x="612" y="2793"/>
                    <a:pt x="1703" y="1703"/>
                  </a:cubicBezTo>
                  <a:cubicBezTo>
                    <a:pt x="2793" y="612"/>
                    <a:pt x="4271" y="0"/>
                    <a:pt x="5813" y="0"/>
                  </a:cubicBezTo>
                  <a:close/>
                </a:path>
              </a:pathLst>
            </a:custGeom>
            <a:solidFill>
              <a:srgbClr val="FFFFFF"/>
            </a:solidFill>
            <a:ln w="19050" cap="sq">
              <a:solidFill>
                <a:srgbClr val="000000"/>
              </a:solidFill>
              <a:prstDash val="solid"/>
              <a:miter/>
            </a:ln>
          </p:spPr>
        </p:sp>
        <p:sp>
          <p:nvSpPr>
            <p:cNvPr id="5" name="TextBox 5"/>
            <p:cNvSpPr txBox="1"/>
            <p:nvPr/>
          </p:nvSpPr>
          <p:spPr>
            <a:xfrm>
              <a:off x="0" y="-47625"/>
              <a:ext cx="4491524" cy="2310083"/>
            </a:xfrm>
            <a:prstGeom prst="rect">
              <a:avLst/>
            </a:prstGeom>
          </p:spPr>
          <p:txBody>
            <a:bodyPr lIns="50800" tIns="50800" rIns="50800" bIns="50800" rtlCol="0" anchor="ctr"/>
            <a:lstStyle/>
            <a:p>
              <a:pPr algn="ctr">
                <a:lnSpc>
                  <a:spcPts val="3210"/>
                </a:lnSpc>
              </a:pPr>
              <a:endParaRPr/>
            </a:p>
          </p:txBody>
        </p:sp>
      </p:grpSp>
      <p:sp>
        <p:nvSpPr>
          <p:cNvPr id="6" name="Freeform 6"/>
          <p:cNvSpPr/>
          <p:nvPr/>
        </p:nvSpPr>
        <p:spPr>
          <a:xfrm>
            <a:off x="209671" y="6753080"/>
            <a:ext cx="3584090" cy="3192451"/>
          </a:xfrm>
          <a:custGeom>
            <a:avLst/>
            <a:gdLst/>
            <a:ahLst/>
            <a:cxnLst/>
            <a:rect l="l" t="t" r="r" b="b"/>
            <a:pathLst>
              <a:path w="3584090" h="3192451">
                <a:moveTo>
                  <a:pt x="0" y="0"/>
                </a:moveTo>
                <a:lnTo>
                  <a:pt x="3584090" y="0"/>
                </a:lnTo>
                <a:lnTo>
                  <a:pt x="3584090" y="3192451"/>
                </a:lnTo>
                <a:lnTo>
                  <a:pt x="0" y="319245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rot="1437982">
            <a:off x="14323702" y="511342"/>
            <a:ext cx="3160431" cy="3028267"/>
          </a:xfrm>
          <a:custGeom>
            <a:avLst/>
            <a:gdLst/>
            <a:ahLst/>
            <a:cxnLst/>
            <a:rect l="l" t="t" r="r" b="b"/>
            <a:pathLst>
              <a:path w="3160431" h="3028267">
                <a:moveTo>
                  <a:pt x="0" y="0"/>
                </a:moveTo>
                <a:lnTo>
                  <a:pt x="3160431" y="0"/>
                </a:lnTo>
                <a:lnTo>
                  <a:pt x="3160431" y="3028267"/>
                </a:lnTo>
                <a:lnTo>
                  <a:pt x="0" y="302826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TextBox 8"/>
          <p:cNvSpPr txBox="1"/>
          <p:nvPr/>
        </p:nvSpPr>
        <p:spPr>
          <a:xfrm>
            <a:off x="2740382" y="2090775"/>
            <a:ext cx="12443555" cy="920628"/>
          </a:xfrm>
          <a:prstGeom prst="rect">
            <a:avLst/>
          </a:prstGeom>
        </p:spPr>
        <p:txBody>
          <a:bodyPr lIns="0" tIns="0" rIns="0" bIns="0" rtlCol="0" anchor="t">
            <a:spAutoFit/>
          </a:bodyPr>
          <a:lstStyle/>
          <a:p>
            <a:pPr marL="0" lvl="0" indent="0" algn="ctr">
              <a:lnSpc>
                <a:spcPts val="7531"/>
              </a:lnSpc>
              <a:spcBef>
                <a:spcPct val="0"/>
              </a:spcBef>
            </a:pPr>
            <a:r>
              <a:rPr lang="en-US" sz="5379">
                <a:solidFill>
                  <a:srgbClr val="01070A"/>
                </a:solidFill>
                <a:latin typeface="Carelia"/>
              </a:rPr>
              <a:t>Roadmap</a:t>
            </a:r>
          </a:p>
        </p:txBody>
      </p:sp>
      <p:sp>
        <p:nvSpPr>
          <p:cNvPr id="9" name="TextBox 9"/>
          <p:cNvSpPr txBox="1"/>
          <p:nvPr/>
        </p:nvSpPr>
        <p:spPr>
          <a:xfrm>
            <a:off x="4329296" y="3262233"/>
            <a:ext cx="10284756" cy="5087072"/>
          </a:xfrm>
          <a:prstGeom prst="rect">
            <a:avLst/>
          </a:prstGeom>
        </p:spPr>
        <p:txBody>
          <a:bodyPr lIns="0" tIns="0" rIns="0" bIns="0" rtlCol="0" anchor="t">
            <a:spAutoFit/>
          </a:bodyPr>
          <a:lstStyle/>
          <a:p>
            <a:pPr marL="646958" lvl="1" indent="-323479" algn="l">
              <a:lnSpc>
                <a:spcPts val="4195"/>
              </a:lnSpc>
              <a:buAutoNum type="arabicPeriod"/>
            </a:pPr>
            <a:r>
              <a:rPr lang="en-US" sz="2996">
                <a:solidFill>
                  <a:srgbClr val="01070A"/>
                </a:solidFill>
                <a:latin typeface="Dosis"/>
              </a:rPr>
              <a:t> Penelitian dokumen dan pengumpulan data</a:t>
            </a:r>
          </a:p>
          <a:p>
            <a:pPr marL="646958" lvl="1" indent="-323479" algn="l">
              <a:lnSpc>
                <a:spcPts val="4195"/>
              </a:lnSpc>
              <a:buAutoNum type="arabicPeriod"/>
            </a:pPr>
            <a:r>
              <a:rPr lang="en-US" sz="2996">
                <a:solidFill>
                  <a:srgbClr val="01070A"/>
                </a:solidFill>
                <a:latin typeface="Dosis"/>
              </a:rPr>
              <a:t>Prapemrosesan data</a:t>
            </a:r>
          </a:p>
          <a:p>
            <a:pPr marL="646958" lvl="1" indent="-323479" algn="l">
              <a:lnSpc>
                <a:spcPts val="4195"/>
              </a:lnSpc>
              <a:buAutoNum type="arabicPeriod"/>
            </a:pPr>
            <a:r>
              <a:rPr lang="en-US" sz="2996">
                <a:solidFill>
                  <a:srgbClr val="01070A"/>
                </a:solidFill>
                <a:latin typeface="Dosis"/>
              </a:rPr>
              <a:t>Membangun model k-NN</a:t>
            </a:r>
          </a:p>
          <a:p>
            <a:pPr marL="646958" lvl="1" indent="-323479" algn="l">
              <a:lnSpc>
                <a:spcPts val="4195"/>
              </a:lnSpc>
              <a:buAutoNum type="arabicPeriod"/>
            </a:pPr>
            <a:r>
              <a:rPr lang="en-US" sz="2996">
                <a:solidFill>
                  <a:srgbClr val="01070A"/>
                </a:solidFill>
                <a:latin typeface="Dosis"/>
              </a:rPr>
              <a:t>Evaluasi model</a:t>
            </a:r>
          </a:p>
          <a:p>
            <a:pPr marL="646958" lvl="1" indent="-323479" algn="l">
              <a:lnSpc>
                <a:spcPts val="4195"/>
              </a:lnSpc>
              <a:buAutoNum type="arabicPeriod"/>
            </a:pPr>
            <a:r>
              <a:rPr lang="en-US" sz="2996">
                <a:solidFill>
                  <a:srgbClr val="01070A"/>
                </a:solidFill>
                <a:latin typeface="Dosis"/>
              </a:rPr>
              <a:t>Validasi model</a:t>
            </a:r>
          </a:p>
          <a:p>
            <a:pPr marL="646958" lvl="1" indent="-323479" algn="l">
              <a:lnSpc>
                <a:spcPts val="4195"/>
              </a:lnSpc>
              <a:buAutoNum type="arabicPeriod"/>
            </a:pPr>
            <a:r>
              <a:rPr lang="en-US" sz="2996">
                <a:solidFill>
                  <a:srgbClr val="01070A"/>
                </a:solidFill>
                <a:latin typeface="Dosis"/>
              </a:rPr>
              <a:t>Pengoptimalan dan penyetelan</a:t>
            </a:r>
          </a:p>
          <a:p>
            <a:pPr marL="646958" lvl="1" indent="-323479" algn="l">
              <a:lnSpc>
                <a:spcPts val="4195"/>
              </a:lnSpc>
              <a:buAutoNum type="arabicPeriod"/>
            </a:pPr>
            <a:r>
              <a:rPr lang="en-US" sz="2996">
                <a:solidFill>
                  <a:srgbClr val="01070A"/>
                </a:solidFill>
                <a:latin typeface="Dosis"/>
              </a:rPr>
              <a:t>Penerapan dalam praktik klinis</a:t>
            </a:r>
          </a:p>
          <a:p>
            <a:pPr marL="646958" lvl="1" indent="-323479" algn="l">
              <a:lnSpc>
                <a:spcPts val="4195"/>
              </a:lnSpc>
              <a:buAutoNum type="arabicPeriod"/>
            </a:pPr>
            <a:r>
              <a:rPr lang="en-US" sz="2996">
                <a:solidFill>
                  <a:srgbClr val="01070A"/>
                </a:solidFill>
                <a:latin typeface="Dosis"/>
              </a:rPr>
              <a:t>Analisis hasil dan publikasi</a:t>
            </a:r>
          </a:p>
          <a:p>
            <a:pPr marL="646958" lvl="1" indent="-323479" algn="l">
              <a:lnSpc>
                <a:spcPts val="4195"/>
              </a:lnSpc>
              <a:buAutoNum type="arabicPeriod"/>
            </a:pPr>
            <a:r>
              <a:rPr lang="en-US" sz="2996">
                <a:solidFill>
                  <a:srgbClr val="01070A"/>
                </a:solidFill>
                <a:latin typeface="Dosis"/>
              </a:rPr>
              <a:t>Pengembangan dan kolaborasi berkelanjutan</a:t>
            </a:r>
          </a:p>
          <a:p>
            <a:pPr algn="ctr">
              <a:lnSpc>
                <a:spcPts val="3075"/>
              </a:lnSpc>
            </a:pPr>
            <a:endParaRPr lang="en-US" sz="2996">
              <a:solidFill>
                <a:srgbClr val="01070A"/>
              </a:solidFill>
              <a:latin typeface="Dosi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grpSp>
        <p:nvGrpSpPr>
          <p:cNvPr id="3" name="Group 3"/>
          <p:cNvGrpSpPr/>
          <p:nvPr/>
        </p:nvGrpSpPr>
        <p:grpSpPr>
          <a:xfrm>
            <a:off x="0" y="0"/>
            <a:ext cx="18288000" cy="10287000"/>
            <a:chOff x="0" y="0"/>
            <a:chExt cx="4816593" cy="2709333"/>
          </a:xfrm>
        </p:grpSpPr>
        <p:sp>
          <p:nvSpPr>
            <p:cNvPr id="4" name="Freeform 4"/>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solidFill>
              <a:srgbClr val="000000">
                <a:alpha val="0"/>
              </a:srgbClr>
            </a:solidFill>
            <a:ln w="657225" cap="sq">
              <a:solidFill>
                <a:srgbClr val="1E3F48"/>
              </a:solidFill>
              <a:prstDash val="solid"/>
              <a:miter/>
            </a:ln>
          </p:spPr>
        </p:sp>
        <p:sp>
          <p:nvSpPr>
            <p:cNvPr id="5" name="TextBox 5"/>
            <p:cNvSpPr txBox="1"/>
            <p:nvPr/>
          </p:nvSpPr>
          <p:spPr>
            <a:xfrm>
              <a:off x="0" y="-47625"/>
              <a:ext cx="4816593" cy="2756958"/>
            </a:xfrm>
            <a:prstGeom prst="rect">
              <a:avLst/>
            </a:prstGeom>
          </p:spPr>
          <p:txBody>
            <a:bodyPr lIns="50800" tIns="50800" rIns="50800" bIns="50800" rtlCol="0" anchor="ctr"/>
            <a:lstStyle/>
            <a:p>
              <a:pPr marL="0" lvl="0" indent="0" algn="ctr">
                <a:lnSpc>
                  <a:spcPts val="3210"/>
                </a:lnSpc>
                <a:spcBef>
                  <a:spcPct val="0"/>
                </a:spcBef>
              </a:pPr>
              <a:endParaRPr/>
            </a:p>
          </p:txBody>
        </p:sp>
      </p:grpSp>
      <p:sp>
        <p:nvSpPr>
          <p:cNvPr id="6" name="TextBox 6"/>
          <p:cNvSpPr txBox="1"/>
          <p:nvPr/>
        </p:nvSpPr>
        <p:spPr>
          <a:xfrm>
            <a:off x="5798653" y="1551090"/>
            <a:ext cx="6690694" cy="1086934"/>
          </a:xfrm>
          <a:prstGeom prst="rect">
            <a:avLst/>
          </a:prstGeom>
        </p:spPr>
        <p:txBody>
          <a:bodyPr lIns="0" tIns="0" rIns="0" bIns="0" rtlCol="0" anchor="t">
            <a:spAutoFit/>
          </a:bodyPr>
          <a:lstStyle/>
          <a:p>
            <a:pPr marL="0" lvl="0" indent="0" algn="ctr">
              <a:lnSpc>
                <a:spcPts val="8865"/>
              </a:lnSpc>
              <a:spcBef>
                <a:spcPct val="0"/>
              </a:spcBef>
            </a:pPr>
            <a:r>
              <a:rPr lang="en-US" sz="6332">
                <a:solidFill>
                  <a:srgbClr val="01070A"/>
                </a:solidFill>
                <a:latin typeface="Carelia"/>
              </a:rPr>
              <a:t>Studi pustaka</a:t>
            </a:r>
          </a:p>
        </p:txBody>
      </p:sp>
      <p:sp>
        <p:nvSpPr>
          <p:cNvPr id="7" name="TextBox 7"/>
          <p:cNvSpPr txBox="1"/>
          <p:nvPr/>
        </p:nvSpPr>
        <p:spPr>
          <a:xfrm>
            <a:off x="3898730" y="3292107"/>
            <a:ext cx="11085598" cy="3636111"/>
          </a:xfrm>
          <a:prstGeom prst="rect">
            <a:avLst/>
          </a:prstGeom>
        </p:spPr>
        <p:txBody>
          <a:bodyPr lIns="0" tIns="0" rIns="0" bIns="0" rtlCol="0" anchor="t">
            <a:spAutoFit/>
          </a:bodyPr>
          <a:lstStyle/>
          <a:p>
            <a:pPr algn="l">
              <a:lnSpc>
                <a:spcPts val="4859"/>
              </a:lnSpc>
            </a:pPr>
            <a:r>
              <a:rPr lang="en-US" sz="3471">
                <a:solidFill>
                  <a:srgbClr val="01070A"/>
                </a:solidFill>
                <a:latin typeface="Dosis"/>
              </a:rPr>
              <a:t>Proses studi pustaka dimulai dengan mengidentifikasi kata kunci yang relevan, seperti "anemia", "K-Nearest Neighbor", "machine learning", "deteksi anemia", dan sebagainya. Kata kunci ini digunakan untuk mencari publikasi ilmiah dalam database seperti Scopus, Web of Science, IEEE Xplore, atau PubMed.</a:t>
            </a:r>
          </a:p>
          <a:p>
            <a:pPr algn="l">
              <a:lnSpc>
                <a:spcPts val="4859"/>
              </a:lnSpc>
            </a:pPr>
            <a:endParaRPr lang="en-US" sz="3471">
              <a:solidFill>
                <a:srgbClr val="01070A"/>
              </a:solidFill>
              <a:latin typeface="Dosis"/>
            </a:endParaRPr>
          </a:p>
        </p:txBody>
      </p:sp>
      <p:sp>
        <p:nvSpPr>
          <p:cNvPr id="8" name="Freeform 8"/>
          <p:cNvSpPr/>
          <p:nvPr/>
        </p:nvSpPr>
        <p:spPr>
          <a:xfrm>
            <a:off x="-1796761" y="7855520"/>
            <a:ext cx="4653210" cy="3244906"/>
          </a:xfrm>
          <a:custGeom>
            <a:avLst/>
            <a:gdLst/>
            <a:ahLst/>
            <a:cxnLst/>
            <a:rect l="l" t="t" r="r" b="b"/>
            <a:pathLst>
              <a:path w="4653210" h="3244906">
                <a:moveTo>
                  <a:pt x="0" y="0"/>
                </a:moveTo>
                <a:lnTo>
                  <a:pt x="4653210" y="0"/>
                </a:lnTo>
                <a:lnTo>
                  <a:pt x="4653210" y="3244906"/>
                </a:lnTo>
                <a:lnTo>
                  <a:pt x="0" y="324490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p:cNvSpPr/>
          <p:nvPr/>
        </p:nvSpPr>
        <p:spPr>
          <a:xfrm>
            <a:off x="16024122" y="7855520"/>
            <a:ext cx="4653210" cy="3244906"/>
          </a:xfrm>
          <a:custGeom>
            <a:avLst/>
            <a:gdLst/>
            <a:ahLst/>
            <a:cxnLst/>
            <a:rect l="l" t="t" r="r" b="b"/>
            <a:pathLst>
              <a:path w="4653210" h="3244906">
                <a:moveTo>
                  <a:pt x="0" y="0"/>
                </a:moveTo>
                <a:lnTo>
                  <a:pt x="4653209" y="0"/>
                </a:lnTo>
                <a:lnTo>
                  <a:pt x="4653209" y="3244906"/>
                </a:lnTo>
                <a:lnTo>
                  <a:pt x="0" y="324490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grpSp>
        <p:nvGrpSpPr>
          <p:cNvPr id="3" name="Group 3"/>
          <p:cNvGrpSpPr/>
          <p:nvPr/>
        </p:nvGrpSpPr>
        <p:grpSpPr>
          <a:xfrm rot="93123">
            <a:off x="2244226" y="1467293"/>
            <a:ext cx="13118097" cy="8000329"/>
            <a:chOff x="0" y="0"/>
            <a:chExt cx="4021842" cy="2452799"/>
          </a:xfrm>
        </p:grpSpPr>
        <p:sp>
          <p:nvSpPr>
            <p:cNvPr id="4" name="Freeform 4"/>
            <p:cNvSpPr/>
            <p:nvPr/>
          </p:nvSpPr>
          <p:spPr>
            <a:xfrm>
              <a:off x="0" y="0"/>
              <a:ext cx="4021842" cy="2452800"/>
            </a:xfrm>
            <a:custGeom>
              <a:avLst/>
              <a:gdLst/>
              <a:ahLst/>
              <a:cxnLst/>
              <a:rect l="l" t="t" r="r" b="b"/>
              <a:pathLst>
                <a:path w="4021842" h="2452800">
                  <a:moveTo>
                    <a:pt x="15344" y="0"/>
                  </a:moveTo>
                  <a:lnTo>
                    <a:pt x="4006497" y="0"/>
                  </a:lnTo>
                  <a:cubicBezTo>
                    <a:pt x="4010567" y="0"/>
                    <a:pt x="4014470" y="1617"/>
                    <a:pt x="4017347" y="4494"/>
                  </a:cubicBezTo>
                  <a:cubicBezTo>
                    <a:pt x="4020225" y="7372"/>
                    <a:pt x="4021842" y="11275"/>
                    <a:pt x="4021842" y="15344"/>
                  </a:cubicBezTo>
                  <a:lnTo>
                    <a:pt x="4021842" y="2437455"/>
                  </a:lnTo>
                  <a:cubicBezTo>
                    <a:pt x="4021842" y="2441525"/>
                    <a:pt x="4020225" y="2445428"/>
                    <a:pt x="4017347" y="2448305"/>
                  </a:cubicBezTo>
                  <a:cubicBezTo>
                    <a:pt x="4014470" y="2451183"/>
                    <a:pt x="4010567" y="2452800"/>
                    <a:pt x="4006497" y="2452800"/>
                  </a:cubicBezTo>
                  <a:lnTo>
                    <a:pt x="15344" y="2452800"/>
                  </a:lnTo>
                  <a:cubicBezTo>
                    <a:pt x="11275" y="2452800"/>
                    <a:pt x="7372" y="2451183"/>
                    <a:pt x="4494" y="2448305"/>
                  </a:cubicBezTo>
                  <a:cubicBezTo>
                    <a:pt x="1617" y="2445428"/>
                    <a:pt x="0" y="2441525"/>
                    <a:pt x="0" y="2437455"/>
                  </a:cubicBezTo>
                  <a:lnTo>
                    <a:pt x="0" y="15344"/>
                  </a:lnTo>
                  <a:cubicBezTo>
                    <a:pt x="0" y="11275"/>
                    <a:pt x="1617" y="7372"/>
                    <a:pt x="4494" y="4494"/>
                  </a:cubicBezTo>
                  <a:cubicBezTo>
                    <a:pt x="7372" y="1617"/>
                    <a:pt x="11275" y="0"/>
                    <a:pt x="15344" y="0"/>
                  </a:cubicBezTo>
                  <a:close/>
                </a:path>
              </a:pathLst>
            </a:custGeom>
            <a:solidFill>
              <a:srgbClr val="000000">
                <a:alpha val="31765"/>
              </a:srgbClr>
            </a:solidFill>
            <a:ln cap="rnd">
              <a:noFill/>
              <a:prstDash val="solid"/>
              <a:round/>
            </a:ln>
          </p:spPr>
        </p:sp>
        <p:sp>
          <p:nvSpPr>
            <p:cNvPr id="5" name="TextBox 5"/>
            <p:cNvSpPr txBox="1"/>
            <p:nvPr/>
          </p:nvSpPr>
          <p:spPr>
            <a:xfrm>
              <a:off x="0" y="-47625"/>
              <a:ext cx="4021842" cy="2500424"/>
            </a:xfrm>
            <a:prstGeom prst="rect">
              <a:avLst/>
            </a:prstGeom>
          </p:spPr>
          <p:txBody>
            <a:bodyPr lIns="50800" tIns="50800" rIns="50800" bIns="50800" rtlCol="0" anchor="ctr"/>
            <a:lstStyle/>
            <a:p>
              <a:pPr marL="0" lvl="0" indent="0" algn="ctr">
                <a:lnSpc>
                  <a:spcPts val="3210"/>
                </a:lnSpc>
                <a:spcBef>
                  <a:spcPct val="0"/>
                </a:spcBef>
              </a:pPr>
              <a:endParaRPr/>
            </a:p>
          </p:txBody>
        </p:sp>
      </p:grpSp>
      <p:grpSp>
        <p:nvGrpSpPr>
          <p:cNvPr id="6" name="Group 6"/>
          <p:cNvGrpSpPr/>
          <p:nvPr/>
        </p:nvGrpSpPr>
        <p:grpSpPr>
          <a:xfrm>
            <a:off x="1921443" y="933053"/>
            <a:ext cx="12705720" cy="8334250"/>
            <a:chOff x="0" y="0"/>
            <a:chExt cx="3895412" cy="2555175"/>
          </a:xfrm>
        </p:grpSpPr>
        <p:sp>
          <p:nvSpPr>
            <p:cNvPr id="7" name="Freeform 7"/>
            <p:cNvSpPr/>
            <p:nvPr/>
          </p:nvSpPr>
          <p:spPr>
            <a:xfrm>
              <a:off x="0" y="0"/>
              <a:ext cx="3895412" cy="2555175"/>
            </a:xfrm>
            <a:custGeom>
              <a:avLst/>
              <a:gdLst/>
              <a:ahLst/>
              <a:cxnLst/>
              <a:rect l="l" t="t" r="r" b="b"/>
              <a:pathLst>
                <a:path w="3895412" h="2555175">
                  <a:moveTo>
                    <a:pt x="6703" y="0"/>
                  </a:moveTo>
                  <a:lnTo>
                    <a:pt x="3888710" y="0"/>
                  </a:lnTo>
                  <a:cubicBezTo>
                    <a:pt x="3892411" y="0"/>
                    <a:pt x="3895412" y="3001"/>
                    <a:pt x="3895412" y="6703"/>
                  </a:cubicBezTo>
                  <a:lnTo>
                    <a:pt x="3895412" y="2548473"/>
                  </a:lnTo>
                  <a:cubicBezTo>
                    <a:pt x="3895412" y="2550250"/>
                    <a:pt x="3894706" y="2551955"/>
                    <a:pt x="3893449" y="2553212"/>
                  </a:cubicBezTo>
                  <a:cubicBezTo>
                    <a:pt x="3892192" y="2554469"/>
                    <a:pt x="3890487" y="2555175"/>
                    <a:pt x="3888710" y="2555175"/>
                  </a:cubicBezTo>
                  <a:lnTo>
                    <a:pt x="6703" y="2555175"/>
                  </a:lnTo>
                  <a:cubicBezTo>
                    <a:pt x="4925" y="2555175"/>
                    <a:pt x="3220" y="2554469"/>
                    <a:pt x="1963" y="2553212"/>
                  </a:cubicBezTo>
                  <a:cubicBezTo>
                    <a:pt x="706" y="2551955"/>
                    <a:pt x="0" y="2550250"/>
                    <a:pt x="0" y="2548473"/>
                  </a:cubicBezTo>
                  <a:lnTo>
                    <a:pt x="0" y="6703"/>
                  </a:lnTo>
                  <a:cubicBezTo>
                    <a:pt x="0" y="4925"/>
                    <a:pt x="706" y="3220"/>
                    <a:pt x="1963" y="1963"/>
                  </a:cubicBezTo>
                  <a:cubicBezTo>
                    <a:pt x="3220" y="706"/>
                    <a:pt x="4925" y="0"/>
                    <a:pt x="6703" y="0"/>
                  </a:cubicBezTo>
                  <a:close/>
                </a:path>
              </a:pathLst>
            </a:custGeom>
            <a:solidFill>
              <a:srgbClr val="FFFFFF"/>
            </a:solidFill>
            <a:ln w="19050" cap="sq">
              <a:solidFill>
                <a:srgbClr val="000000"/>
              </a:solidFill>
              <a:prstDash val="solid"/>
              <a:miter/>
            </a:ln>
          </p:spPr>
        </p:sp>
        <p:sp>
          <p:nvSpPr>
            <p:cNvPr id="8" name="TextBox 8"/>
            <p:cNvSpPr txBox="1"/>
            <p:nvPr/>
          </p:nvSpPr>
          <p:spPr>
            <a:xfrm>
              <a:off x="0" y="-47625"/>
              <a:ext cx="3895412" cy="2602800"/>
            </a:xfrm>
            <a:prstGeom prst="rect">
              <a:avLst/>
            </a:prstGeom>
          </p:spPr>
          <p:txBody>
            <a:bodyPr lIns="50800" tIns="50800" rIns="50800" bIns="50800" rtlCol="0" anchor="ctr"/>
            <a:lstStyle/>
            <a:p>
              <a:pPr algn="ctr">
                <a:lnSpc>
                  <a:spcPts val="3210"/>
                </a:lnSpc>
              </a:pPr>
              <a:endParaRPr/>
            </a:p>
          </p:txBody>
        </p:sp>
      </p:grpSp>
      <p:sp>
        <p:nvSpPr>
          <p:cNvPr id="9" name="Freeform 9"/>
          <p:cNvSpPr/>
          <p:nvPr/>
        </p:nvSpPr>
        <p:spPr>
          <a:xfrm rot="-117286">
            <a:off x="13728415" y="-116112"/>
            <a:ext cx="3828638" cy="4509103"/>
          </a:xfrm>
          <a:custGeom>
            <a:avLst/>
            <a:gdLst/>
            <a:ahLst/>
            <a:cxnLst/>
            <a:rect l="l" t="t" r="r" b="b"/>
            <a:pathLst>
              <a:path w="3828638" h="4509103">
                <a:moveTo>
                  <a:pt x="0" y="0"/>
                </a:moveTo>
                <a:lnTo>
                  <a:pt x="3828638" y="0"/>
                </a:lnTo>
                <a:lnTo>
                  <a:pt x="3828638" y="4509103"/>
                </a:lnTo>
                <a:lnTo>
                  <a:pt x="0" y="450910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Freeform 10"/>
          <p:cNvSpPr/>
          <p:nvPr/>
        </p:nvSpPr>
        <p:spPr>
          <a:xfrm>
            <a:off x="2225464" y="239562"/>
            <a:ext cx="1239167" cy="1189600"/>
          </a:xfrm>
          <a:custGeom>
            <a:avLst/>
            <a:gdLst/>
            <a:ahLst/>
            <a:cxnLst/>
            <a:rect l="l" t="t" r="r" b="b"/>
            <a:pathLst>
              <a:path w="1239167" h="1189600">
                <a:moveTo>
                  <a:pt x="0" y="0"/>
                </a:moveTo>
                <a:lnTo>
                  <a:pt x="1239167" y="0"/>
                </a:lnTo>
                <a:lnTo>
                  <a:pt x="1239167" y="1189600"/>
                </a:lnTo>
                <a:lnTo>
                  <a:pt x="0" y="11896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1" name="TextBox 11"/>
          <p:cNvSpPr txBox="1"/>
          <p:nvPr/>
        </p:nvSpPr>
        <p:spPr>
          <a:xfrm>
            <a:off x="3178043" y="1324387"/>
            <a:ext cx="9622038" cy="2014034"/>
          </a:xfrm>
          <a:prstGeom prst="rect">
            <a:avLst/>
          </a:prstGeom>
        </p:spPr>
        <p:txBody>
          <a:bodyPr lIns="0" tIns="0" rIns="0" bIns="0" rtlCol="0" anchor="t">
            <a:spAutoFit/>
          </a:bodyPr>
          <a:lstStyle/>
          <a:p>
            <a:pPr marL="0" lvl="0" indent="0" algn="ctr">
              <a:lnSpc>
                <a:spcPts val="8165"/>
              </a:lnSpc>
              <a:spcBef>
                <a:spcPct val="0"/>
              </a:spcBef>
            </a:pPr>
            <a:r>
              <a:rPr lang="en-US" sz="5832">
                <a:solidFill>
                  <a:srgbClr val="01070A"/>
                </a:solidFill>
                <a:latin typeface="Carelia"/>
              </a:rPr>
              <a:t>Analisa Masalah Penelitian</a:t>
            </a:r>
          </a:p>
        </p:txBody>
      </p:sp>
      <p:sp>
        <p:nvSpPr>
          <p:cNvPr id="12" name="TextBox 12"/>
          <p:cNvSpPr txBox="1"/>
          <p:nvPr/>
        </p:nvSpPr>
        <p:spPr>
          <a:xfrm>
            <a:off x="3342528" y="3912755"/>
            <a:ext cx="10310096" cy="3052255"/>
          </a:xfrm>
          <a:prstGeom prst="rect">
            <a:avLst/>
          </a:prstGeom>
        </p:spPr>
        <p:txBody>
          <a:bodyPr lIns="0" tIns="0" rIns="0" bIns="0" rtlCol="0" anchor="t">
            <a:spAutoFit/>
          </a:bodyPr>
          <a:lstStyle/>
          <a:p>
            <a:pPr algn="l">
              <a:lnSpc>
                <a:spcPts val="4086"/>
              </a:lnSpc>
            </a:pPr>
            <a:r>
              <a:rPr lang="en-US" sz="2919">
                <a:solidFill>
                  <a:srgbClr val="01070A"/>
                </a:solidFill>
                <a:latin typeface="Dosis"/>
              </a:rPr>
              <a:t>Analisis permasalahan penelitian bidang penelitian anemia menggunakan algoritma KNN menunjukkan fokus pengembangan teknologi AI untuk mendukung diagnosis dan pengobatan masalah kesehatan. Metode algoritma KNN dipilih karena tren dalam literatur yang relevan, menunjukkan minat yang signifikan dalam penggunaannya untuk kondisi kesehatan seperti anemia.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645</Words>
  <Application>Microsoft Office PowerPoint</Application>
  <PresentationFormat>Custom</PresentationFormat>
  <Paragraphs>37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Dosis</vt:lpstr>
      <vt:lpstr>Carelia</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Colorful Modern Business Infographic Presentation</dc:title>
  <dc:creator>ASUS</dc:creator>
  <cp:lastModifiedBy>nadia eka</cp:lastModifiedBy>
  <cp:revision>1</cp:revision>
  <dcterms:created xsi:type="dcterms:W3CDTF">2006-08-16T00:00:00Z</dcterms:created>
  <dcterms:modified xsi:type="dcterms:W3CDTF">2024-05-03T14:41:16Z</dcterms:modified>
  <dc:identifier>DAGEJ3cEXKg</dc:identifier>
</cp:coreProperties>
</file>