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7"/>
  </p:notesMasterIdLst>
  <p:handoutMasterIdLst>
    <p:handoutMasterId r:id="rId18"/>
  </p:handoutMasterIdLst>
  <p:sldIdLst>
    <p:sldId id="313" r:id="rId2"/>
    <p:sldId id="314" r:id="rId3"/>
    <p:sldId id="326" r:id="rId4"/>
    <p:sldId id="316" r:id="rId5"/>
    <p:sldId id="318" r:id="rId6"/>
    <p:sldId id="320" r:id="rId7"/>
    <p:sldId id="315" r:id="rId8"/>
    <p:sldId id="319" r:id="rId9"/>
    <p:sldId id="321" r:id="rId10"/>
    <p:sldId id="322" r:id="rId11"/>
    <p:sldId id="323" r:id="rId12"/>
    <p:sldId id="327" r:id="rId13"/>
    <p:sldId id="328" r:id="rId14"/>
    <p:sldId id="325" r:id="rId15"/>
    <p:sldId id="329" r:id="rId1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charset="0"/>
        <a:ea typeface="+mn-ea"/>
        <a:cs typeface="+mn-cs"/>
      </a:defRPr>
    </a:lvl1pPr>
    <a:lvl2pPr marL="457200" algn="l" rtl="0" fontAlgn="base">
      <a:spcBef>
        <a:spcPct val="0"/>
      </a:spcBef>
      <a:spcAft>
        <a:spcPct val="0"/>
      </a:spcAft>
      <a:defRPr sz="2400" kern="1200">
        <a:solidFill>
          <a:schemeClr val="tx1"/>
        </a:solidFill>
        <a:latin typeface="Tahoma" charset="0"/>
        <a:ea typeface="+mn-ea"/>
        <a:cs typeface="+mn-cs"/>
      </a:defRPr>
    </a:lvl2pPr>
    <a:lvl3pPr marL="914400" algn="l" rtl="0" fontAlgn="base">
      <a:spcBef>
        <a:spcPct val="0"/>
      </a:spcBef>
      <a:spcAft>
        <a:spcPct val="0"/>
      </a:spcAft>
      <a:defRPr sz="2400" kern="1200">
        <a:solidFill>
          <a:schemeClr val="tx1"/>
        </a:solidFill>
        <a:latin typeface="Tahoma" charset="0"/>
        <a:ea typeface="+mn-ea"/>
        <a:cs typeface="+mn-cs"/>
      </a:defRPr>
    </a:lvl3pPr>
    <a:lvl4pPr marL="1371600" algn="l" rtl="0" fontAlgn="base">
      <a:spcBef>
        <a:spcPct val="0"/>
      </a:spcBef>
      <a:spcAft>
        <a:spcPct val="0"/>
      </a:spcAft>
      <a:defRPr sz="2400" kern="1200">
        <a:solidFill>
          <a:schemeClr val="tx1"/>
        </a:solidFill>
        <a:latin typeface="Tahoma" charset="0"/>
        <a:ea typeface="+mn-ea"/>
        <a:cs typeface="+mn-cs"/>
      </a:defRPr>
    </a:lvl4pPr>
    <a:lvl5pPr marL="1828800" algn="l"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0" hangingPunct="1">
      <a:defRPr sz="2400" kern="1200">
        <a:solidFill>
          <a:schemeClr val="tx1"/>
        </a:solidFill>
        <a:latin typeface="Tahoma" charset="0"/>
        <a:ea typeface="+mn-ea"/>
        <a:cs typeface="+mn-cs"/>
      </a:defRPr>
    </a:lvl6pPr>
    <a:lvl7pPr marL="2743200" algn="l" defTabSz="914400" rtl="0" eaLnBrk="1" latinLnBrk="0" hangingPunct="1">
      <a:defRPr sz="2400" kern="1200">
        <a:solidFill>
          <a:schemeClr val="tx1"/>
        </a:solidFill>
        <a:latin typeface="Tahoma" charset="0"/>
        <a:ea typeface="+mn-ea"/>
        <a:cs typeface="+mn-cs"/>
      </a:defRPr>
    </a:lvl7pPr>
    <a:lvl8pPr marL="3200400" algn="l" defTabSz="914400" rtl="0" eaLnBrk="1" latinLnBrk="0" hangingPunct="1">
      <a:defRPr sz="2400" kern="1200">
        <a:solidFill>
          <a:schemeClr val="tx1"/>
        </a:solidFill>
        <a:latin typeface="Tahoma" charset="0"/>
        <a:ea typeface="+mn-ea"/>
        <a:cs typeface="+mn-cs"/>
      </a:defRPr>
    </a:lvl8pPr>
    <a:lvl9pPr marL="3657600" algn="l" defTabSz="914400" rtl="0" eaLnBrk="1" latinLnBrk="0" hangingPunct="1">
      <a:defRPr sz="24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00FF"/>
    <a:srgbClr val="FF7C80"/>
    <a:srgbClr val="FFCCCC"/>
    <a:srgbClr val="99CCFF"/>
    <a:srgbClr val="FFCC00"/>
    <a:srgbClr val="CC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21" autoAdjust="0"/>
    <p:restoredTop sz="84672" autoAdjust="0"/>
  </p:normalViewPr>
  <p:slideViewPr>
    <p:cSldViewPr>
      <p:cViewPr varScale="1">
        <p:scale>
          <a:sx n="73" d="100"/>
          <a:sy n="73" d="100"/>
        </p:scale>
        <p:origin x="145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US"/>
          </a:p>
        </p:txBody>
      </p:sp>
      <p:sp>
        <p:nvSpPr>
          <p:cNvPr id="280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a:p>
        </p:txBody>
      </p:sp>
      <p:sp>
        <p:nvSpPr>
          <p:cNvPr id="280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US"/>
          </a:p>
        </p:txBody>
      </p:sp>
      <p:sp>
        <p:nvSpPr>
          <p:cNvPr id="280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69ECCEB6-0F4E-4F0E-96ED-819C6D525AA8}" type="slidenum">
              <a:rPr lang="en-US"/>
              <a:pPr>
                <a:defRPr/>
              </a:pPr>
              <a:t>‹#›</a:t>
            </a:fld>
            <a:endParaRPr lang="en-US"/>
          </a:p>
        </p:txBody>
      </p:sp>
    </p:spTree>
    <p:extLst>
      <p:ext uri="{BB962C8B-B14F-4D97-AF65-F5344CB8AC3E}">
        <p14:creationId xmlns:p14="http://schemas.microsoft.com/office/powerpoint/2010/main" val="736928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US"/>
          </a:p>
        </p:txBody>
      </p:sp>
      <p:sp>
        <p:nvSpPr>
          <p:cNvPr id="132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2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US"/>
          </a:p>
        </p:txBody>
      </p:sp>
      <p:sp>
        <p:nvSpPr>
          <p:cNvPr id="132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6C85616-B068-4A33-90A4-8E18615216AA}" type="slidenum">
              <a:rPr lang="en-US"/>
              <a:pPr>
                <a:defRPr/>
              </a:pPr>
              <a:t>‹#›</a:t>
            </a:fld>
            <a:endParaRPr lang="en-US"/>
          </a:p>
        </p:txBody>
      </p:sp>
    </p:spTree>
    <p:extLst>
      <p:ext uri="{BB962C8B-B14F-4D97-AF65-F5344CB8AC3E}">
        <p14:creationId xmlns:p14="http://schemas.microsoft.com/office/powerpoint/2010/main" val="77210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7</a:t>
            </a:fld>
            <a:endParaRPr lang="en-US"/>
          </a:p>
        </p:txBody>
      </p:sp>
    </p:spTree>
    <p:extLst>
      <p:ext uri="{BB962C8B-B14F-4D97-AF65-F5344CB8AC3E}">
        <p14:creationId xmlns:p14="http://schemas.microsoft.com/office/powerpoint/2010/main" val="131114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13</a:t>
            </a:fld>
            <a:endParaRPr lang="en-US"/>
          </a:p>
        </p:txBody>
      </p:sp>
    </p:spTree>
    <p:extLst>
      <p:ext uri="{BB962C8B-B14F-4D97-AF65-F5344CB8AC3E}">
        <p14:creationId xmlns:p14="http://schemas.microsoft.com/office/powerpoint/2010/main" val="36771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85616-B068-4A33-90A4-8E18615216AA}" type="slidenum">
              <a:rPr lang="en-US" smtClean="0"/>
              <a:pPr>
                <a:defRPr/>
              </a:pPr>
              <a:t>14</a:t>
            </a:fld>
            <a:endParaRPr lang="en-US"/>
          </a:p>
        </p:txBody>
      </p:sp>
    </p:spTree>
    <p:extLst>
      <p:ext uri="{BB962C8B-B14F-4D97-AF65-F5344CB8AC3E}">
        <p14:creationId xmlns:p14="http://schemas.microsoft.com/office/powerpoint/2010/main" val="362299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EB6D68-D4A9-412A-8105-DBDFF8159AD5}" type="slidenum">
              <a:rPr lang="en-US" smtClean="0"/>
              <a:pPr>
                <a:defRPr/>
              </a:pPr>
              <a:t>‹#›</a:t>
            </a:fld>
            <a:endParaRPr lang="en-US"/>
          </a:p>
        </p:txBody>
      </p:sp>
    </p:spTree>
    <p:extLst>
      <p:ext uri="{BB962C8B-B14F-4D97-AF65-F5344CB8AC3E}">
        <p14:creationId xmlns:p14="http://schemas.microsoft.com/office/powerpoint/2010/main" val="312446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FF0A90-5324-4C76-AEDA-481A24F408AF}" type="slidenum">
              <a:rPr lang="en-US" smtClean="0"/>
              <a:pPr>
                <a:defRPr/>
              </a:pPr>
              <a:t>‹#›</a:t>
            </a:fld>
            <a:endParaRPr lang="en-US"/>
          </a:p>
        </p:txBody>
      </p:sp>
    </p:spTree>
    <p:extLst>
      <p:ext uri="{BB962C8B-B14F-4D97-AF65-F5344CB8AC3E}">
        <p14:creationId xmlns:p14="http://schemas.microsoft.com/office/powerpoint/2010/main" val="379364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AEBBB8-FE51-4CD9-BAAE-7DF82B216525}" type="slidenum">
              <a:rPr lang="en-US" smtClean="0"/>
              <a:pPr>
                <a:defRPr/>
              </a:pPr>
              <a:t>‹#›</a:t>
            </a:fld>
            <a:endParaRPr lang="en-US"/>
          </a:p>
        </p:txBody>
      </p:sp>
    </p:spTree>
    <p:extLst>
      <p:ext uri="{BB962C8B-B14F-4D97-AF65-F5344CB8AC3E}">
        <p14:creationId xmlns:p14="http://schemas.microsoft.com/office/powerpoint/2010/main" val="823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6378F-E0AD-475D-A38D-B1164EEBB1FA}" type="slidenum">
              <a:rPr lang="en-US" smtClean="0"/>
              <a:pPr>
                <a:defRPr/>
              </a:pPr>
              <a:t>‹#›</a:t>
            </a:fld>
            <a:endParaRPr lang="en-US"/>
          </a:p>
        </p:txBody>
      </p:sp>
    </p:spTree>
    <p:extLst>
      <p:ext uri="{BB962C8B-B14F-4D97-AF65-F5344CB8AC3E}">
        <p14:creationId xmlns:p14="http://schemas.microsoft.com/office/powerpoint/2010/main" val="274714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52F4CF-C65D-4056-8A62-4135E5EF6B13}" type="slidenum">
              <a:rPr lang="en-US" smtClean="0"/>
              <a:pPr>
                <a:defRPr/>
              </a:pPr>
              <a:t>‹#›</a:t>
            </a:fld>
            <a:endParaRPr lang="en-US"/>
          </a:p>
        </p:txBody>
      </p:sp>
    </p:spTree>
    <p:extLst>
      <p:ext uri="{BB962C8B-B14F-4D97-AF65-F5344CB8AC3E}">
        <p14:creationId xmlns:p14="http://schemas.microsoft.com/office/powerpoint/2010/main" val="91367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DFD91BB-855C-435B-8BAF-D61523B58B06}" type="slidenum">
              <a:rPr lang="en-US" smtClean="0"/>
              <a:pPr>
                <a:defRPr/>
              </a:pPr>
              <a:t>‹#›</a:t>
            </a:fld>
            <a:endParaRPr lang="en-US"/>
          </a:p>
        </p:txBody>
      </p:sp>
    </p:spTree>
    <p:extLst>
      <p:ext uri="{BB962C8B-B14F-4D97-AF65-F5344CB8AC3E}">
        <p14:creationId xmlns:p14="http://schemas.microsoft.com/office/powerpoint/2010/main" val="340758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088845D-EDAB-4532-ADCD-B10BF5A31B75}" type="slidenum">
              <a:rPr lang="en-US" smtClean="0"/>
              <a:pPr>
                <a:defRPr/>
              </a:pPr>
              <a:t>‹#›</a:t>
            </a:fld>
            <a:endParaRPr lang="en-US"/>
          </a:p>
        </p:txBody>
      </p:sp>
    </p:spTree>
    <p:extLst>
      <p:ext uri="{BB962C8B-B14F-4D97-AF65-F5344CB8AC3E}">
        <p14:creationId xmlns:p14="http://schemas.microsoft.com/office/powerpoint/2010/main" val="141978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5BD5CCB-6A24-44FB-A846-A28D3A0DFB10}" type="slidenum">
              <a:rPr lang="en-US" smtClean="0"/>
              <a:pPr>
                <a:defRPr/>
              </a:pPr>
              <a:t>‹#›</a:t>
            </a:fld>
            <a:endParaRPr lang="en-US"/>
          </a:p>
        </p:txBody>
      </p:sp>
    </p:spTree>
    <p:extLst>
      <p:ext uri="{BB962C8B-B14F-4D97-AF65-F5344CB8AC3E}">
        <p14:creationId xmlns:p14="http://schemas.microsoft.com/office/powerpoint/2010/main" val="338334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809F4E8-866D-47F5-BC9A-F8EFF18C0BDD}" type="slidenum">
              <a:rPr lang="en-US" smtClean="0"/>
              <a:pPr>
                <a:defRPr/>
              </a:pPr>
              <a:t>‹#›</a:t>
            </a:fld>
            <a:endParaRPr lang="en-US"/>
          </a:p>
        </p:txBody>
      </p:sp>
    </p:spTree>
    <p:extLst>
      <p:ext uri="{BB962C8B-B14F-4D97-AF65-F5344CB8AC3E}">
        <p14:creationId xmlns:p14="http://schemas.microsoft.com/office/powerpoint/2010/main" val="205265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FB0BA66-75FD-426A-819A-FCC06868B7C7}" type="slidenum">
              <a:rPr lang="en-US" smtClean="0"/>
              <a:pPr>
                <a:defRPr/>
              </a:pPr>
              <a:t>‹#›</a:t>
            </a:fld>
            <a:endParaRPr lang="en-US"/>
          </a:p>
        </p:txBody>
      </p:sp>
    </p:spTree>
    <p:extLst>
      <p:ext uri="{BB962C8B-B14F-4D97-AF65-F5344CB8AC3E}">
        <p14:creationId xmlns:p14="http://schemas.microsoft.com/office/powerpoint/2010/main" val="263025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96707F1-BC6F-4D8A-879D-8359FFECCBFF}" type="slidenum">
              <a:rPr lang="en-US" smtClean="0"/>
              <a:pPr>
                <a:defRPr/>
              </a:pPr>
              <a:t>‹#›</a:t>
            </a:fld>
            <a:endParaRPr lang="en-US"/>
          </a:p>
        </p:txBody>
      </p:sp>
    </p:spTree>
    <p:extLst>
      <p:ext uri="{BB962C8B-B14F-4D97-AF65-F5344CB8AC3E}">
        <p14:creationId xmlns:p14="http://schemas.microsoft.com/office/powerpoint/2010/main" val="330361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1A883A1-CF1E-4BB2-8EC9-F239C143A316}" type="slidenum">
              <a:rPr lang="en-US" smtClean="0"/>
              <a:pPr>
                <a:defRPr/>
              </a:pPr>
              <a:t>‹#›</a:t>
            </a:fld>
            <a:endParaRPr lang="en-US"/>
          </a:p>
        </p:txBody>
      </p:sp>
    </p:spTree>
    <p:extLst>
      <p:ext uri="{BB962C8B-B14F-4D97-AF65-F5344CB8AC3E}">
        <p14:creationId xmlns:p14="http://schemas.microsoft.com/office/powerpoint/2010/main" val="303845696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aculty.cs.byu.edu/~jwilkerson/cs240/lecture-notes/26-android-ui-basics/code-examples/GeoQuiz.zi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aculty.cs.byu.edu/~jwilkerson/cs240/lecture-notes/26-android-ui-basics/code-examples/GeoQuiz.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veloper.android.com/guide/components/activities/activity-lifecycl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faculty.cs.byu.edu/~jwilkerson/cs240/lecture-notes/26-android-ui-basics/code-examples/GeoQuiz.z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aculty.cs.byu.edu/~jwilkerson/cs240/lecture-notes/26-android-ui-basics/code-examples/GeoQuiz.z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Android Activities</a:t>
            </a:r>
          </a:p>
        </p:txBody>
      </p:sp>
      <p:sp>
        <p:nvSpPr>
          <p:cNvPr id="3" name="Subtitle 2"/>
          <p:cNvSpPr>
            <a:spLocks noGrp="1"/>
          </p:cNvSpPr>
          <p:nvPr>
            <p:ph type="subTitle" idx="1"/>
          </p:nvPr>
        </p:nvSpPr>
        <p:spPr>
          <a:xfrm>
            <a:off x="762000" y="3886200"/>
            <a:ext cx="7696200" cy="1752600"/>
          </a:xfrm>
        </p:spPr>
        <p:txBody>
          <a:bodyPr/>
          <a:lstStyle/>
          <a:p>
            <a:endParaRPr lang="en-US" dirty="0"/>
          </a:p>
        </p:txBody>
      </p:sp>
    </p:spTree>
    <p:extLst>
      <p:ext uri="{BB962C8B-B14F-4D97-AF65-F5344CB8AC3E}">
        <p14:creationId xmlns:p14="http://schemas.microsoft.com/office/powerpoint/2010/main" val="83779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F746-7D20-8241-B4D5-E9B1A89460D3}"/>
              </a:ext>
            </a:extLst>
          </p:cNvPr>
          <p:cNvSpPr>
            <a:spLocks noGrp="1"/>
          </p:cNvSpPr>
          <p:nvPr>
            <p:ph type="title"/>
          </p:nvPr>
        </p:nvSpPr>
        <p:spPr/>
        <p:txBody>
          <a:bodyPr>
            <a:normAutofit/>
          </a:bodyPr>
          <a:lstStyle/>
          <a:p>
            <a:r>
              <a:rPr lang="en-US" dirty="0"/>
              <a:t>Starting An Activity</a:t>
            </a:r>
          </a:p>
        </p:txBody>
      </p:sp>
      <p:sp>
        <p:nvSpPr>
          <p:cNvPr id="3" name="Content Placeholder 2">
            <a:extLst>
              <a:ext uri="{FF2B5EF4-FFF2-40B4-BE49-F238E27FC236}">
                <a16:creationId xmlns:a16="http://schemas.microsoft.com/office/drawing/2014/main" id="{1DD7B377-6FAA-5045-8B67-886189775D18}"/>
              </a:ext>
            </a:extLst>
          </p:cNvPr>
          <p:cNvSpPr>
            <a:spLocks noGrp="1"/>
          </p:cNvSpPr>
          <p:nvPr>
            <p:ph idx="1"/>
          </p:nvPr>
        </p:nvSpPr>
        <p:spPr/>
        <p:txBody>
          <a:bodyPr>
            <a:normAutofit/>
          </a:bodyPr>
          <a:lstStyle/>
          <a:p>
            <a:r>
              <a:rPr lang="en-US" dirty="0"/>
              <a:t>Start an activity (from another activity) by creating an instance of the Intent class and passing it to the </a:t>
            </a:r>
            <a:r>
              <a:rPr lang="en-US" dirty="0" err="1"/>
              <a:t>startActivity</a:t>
            </a:r>
            <a:r>
              <a:rPr lang="en-US" dirty="0"/>
              <a:t>(Intent) method</a:t>
            </a:r>
          </a:p>
          <a:p>
            <a:pPr lvl="1"/>
            <a:r>
              <a:rPr lang="en-US" dirty="0" err="1"/>
              <a:t>startActivity</a:t>
            </a:r>
            <a:r>
              <a:rPr lang="en-US" dirty="0"/>
              <a:t>(Intent) is defined in the Activity class</a:t>
            </a:r>
          </a:p>
          <a:p>
            <a:r>
              <a:rPr lang="en-US" dirty="0"/>
              <a:t>Example:</a:t>
            </a:r>
          </a:p>
          <a:p>
            <a:pPr marL="1028700" lvl="1" indent="-628650">
              <a:buNone/>
            </a:pPr>
            <a:r>
              <a:rPr lang="en-US" sz="2000" dirty="0">
                <a:latin typeface="Courier New" panose="02070309020205020404" pitchFamily="49" charset="0"/>
                <a:cs typeface="Courier New" panose="02070309020205020404" pitchFamily="49" charset="0"/>
              </a:rPr>
              <a:t>Intent intent = new Intent(</a:t>
            </a:r>
            <a:r>
              <a:rPr lang="en-US" sz="2000" dirty="0" err="1">
                <a:latin typeface="Courier New" panose="02070309020205020404" pitchFamily="49" charset="0"/>
                <a:cs typeface="Courier New" panose="02070309020205020404" pitchFamily="49" charset="0"/>
              </a:rPr>
              <a:t>QuizActivity.this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CheatActivity.class</a:t>
            </a:r>
            <a:r>
              <a:rPr lang="en-US" sz="2000" dirty="0">
                <a:latin typeface="Courier New" panose="02070309020205020404" pitchFamily="49" charset="0"/>
                <a:cs typeface="Courier New" panose="02070309020205020404" pitchFamily="49" charset="0"/>
              </a:rPr>
              <a:t>);</a:t>
            </a:r>
          </a:p>
          <a:p>
            <a:pPr marL="754063" lvl="1" indent="-354013">
              <a:buNone/>
            </a:pPr>
            <a:r>
              <a:rPr lang="en-US" sz="2000" dirty="0" err="1">
                <a:latin typeface="Courier New" panose="02070309020205020404" pitchFamily="49" charset="0"/>
                <a:cs typeface="Courier New" panose="02070309020205020404" pitchFamily="49" charset="0"/>
              </a:rPr>
              <a:t>startActivity</a:t>
            </a:r>
            <a:r>
              <a:rPr lang="en-US" sz="2000" dirty="0">
                <a:latin typeface="Courier New" panose="02070309020205020404" pitchFamily="49" charset="0"/>
                <a:cs typeface="Courier New" panose="02070309020205020404" pitchFamily="49" charset="0"/>
              </a:rPr>
              <a:t>(intent);</a:t>
            </a:r>
          </a:p>
          <a:p>
            <a:pPr marL="0" indent="0">
              <a:buNone/>
            </a:pPr>
            <a:endParaRPr lang="en-US" dirty="0"/>
          </a:p>
        </p:txBody>
      </p:sp>
      <p:sp>
        <p:nvSpPr>
          <p:cNvPr id="4" name="Slide Number Placeholder 3">
            <a:extLst>
              <a:ext uri="{FF2B5EF4-FFF2-40B4-BE49-F238E27FC236}">
                <a16:creationId xmlns:a16="http://schemas.microsoft.com/office/drawing/2014/main" id="{FBDC84B3-9A8E-E341-896D-86A579A3BBEB}"/>
              </a:ext>
            </a:extLst>
          </p:cNvPr>
          <p:cNvSpPr>
            <a:spLocks noGrp="1"/>
          </p:cNvSpPr>
          <p:nvPr>
            <p:ph type="sldNum" sz="quarter" idx="12"/>
          </p:nvPr>
        </p:nvSpPr>
        <p:spPr/>
        <p:txBody>
          <a:bodyPr/>
          <a:lstStyle/>
          <a:p>
            <a:pPr>
              <a:defRPr/>
            </a:pPr>
            <a:fld id="{E5E6378F-E0AD-475D-A38D-B1164EEBB1FA}" type="slidenum">
              <a:rPr lang="en-US" smtClean="0"/>
              <a:pPr>
                <a:defRPr/>
              </a:pPr>
              <a:t>10</a:t>
            </a:fld>
            <a:endParaRPr lang="en-US"/>
          </a:p>
        </p:txBody>
      </p:sp>
      <p:sp>
        <p:nvSpPr>
          <p:cNvPr id="5" name="TextBox 4">
            <a:extLst>
              <a:ext uri="{FF2B5EF4-FFF2-40B4-BE49-F238E27FC236}">
                <a16:creationId xmlns:a16="http://schemas.microsoft.com/office/drawing/2014/main" id="{A2DF2CBC-0C8A-3045-8025-4C890CF5FA6F}"/>
              </a:ext>
            </a:extLst>
          </p:cNvPr>
          <p:cNvSpPr txBox="1"/>
          <p:nvPr/>
        </p:nvSpPr>
        <p:spPr>
          <a:xfrm>
            <a:off x="6172200" y="4967149"/>
            <a:ext cx="2286000" cy="1754326"/>
          </a:xfrm>
          <a:prstGeom prst="rect">
            <a:avLst/>
          </a:prstGeom>
          <a:noFill/>
        </p:spPr>
        <p:txBody>
          <a:bodyPr wrap="square" rtlCol="0">
            <a:spAutoFit/>
          </a:bodyPr>
          <a:lstStyle/>
          <a:p>
            <a:r>
              <a:rPr lang="en-US" sz="1800" dirty="0">
                <a:solidFill>
                  <a:srgbClr val="3366FF"/>
                </a:solidFill>
                <a:latin typeface="Comic Sans MS" panose="030F0902030302020204" pitchFamily="66" charset="0"/>
              </a:rPr>
              <a:t>We usually create intents from an inner class event handler, so this is a reference to the containing activity.</a:t>
            </a:r>
          </a:p>
        </p:txBody>
      </p:sp>
      <p:cxnSp>
        <p:nvCxnSpPr>
          <p:cNvPr id="7" name="Curved Connector 6">
            <a:extLst>
              <a:ext uri="{FF2B5EF4-FFF2-40B4-BE49-F238E27FC236}">
                <a16:creationId xmlns:a16="http://schemas.microsoft.com/office/drawing/2014/main" id="{33552630-FB6B-DD4E-BA1F-B243AED8EF48}"/>
              </a:ext>
            </a:extLst>
          </p:cNvPr>
          <p:cNvCxnSpPr/>
          <p:nvPr/>
        </p:nvCxnSpPr>
        <p:spPr>
          <a:xfrm rot="16200000" flipV="1">
            <a:off x="7308126" y="4655275"/>
            <a:ext cx="318949" cy="304800"/>
          </a:xfrm>
          <a:prstGeom prst="curvedConnector3">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D38E7F-8468-4849-902A-BDAD195E8A8B}"/>
              </a:ext>
            </a:extLst>
          </p:cNvPr>
          <p:cNvSpPr txBox="1"/>
          <p:nvPr/>
        </p:nvSpPr>
        <p:spPr>
          <a:xfrm>
            <a:off x="3834442" y="5594925"/>
            <a:ext cx="2286000" cy="646331"/>
          </a:xfrm>
          <a:prstGeom prst="rect">
            <a:avLst/>
          </a:prstGeom>
          <a:noFill/>
        </p:spPr>
        <p:txBody>
          <a:bodyPr wrap="square" rtlCol="0">
            <a:spAutoFit/>
          </a:bodyPr>
          <a:lstStyle/>
          <a:p>
            <a:r>
              <a:rPr lang="en-US" sz="1800" dirty="0">
                <a:solidFill>
                  <a:srgbClr val="3366FF"/>
                </a:solidFill>
                <a:latin typeface="Comic Sans MS" panose="030F0902030302020204" pitchFamily="66" charset="0"/>
              </a:rPr>
              <a:t>The activity we want to start.</a:t>
            </a:r>
          </a:p>
        </p:txBody>
      </p:sp>
      <p:cxnSp>
        <p:nvCxnSpPr>
          <p:cNvPr id="17" name="Curved Connector 16">
            <a:extLst>
              <a:ext uri="{FF2B5EF4-FFF2-40B4-BE49-F238E27FC236}">
                <a16:creationId xmlns:a16="http://schemas.microsoft.com/office/drawing/2014/main" id="{CBA6B4CA-94F1-D346-8B58-4068BE72F155}"/>
              </a:ext>
            </a:extLst>
          </p:cNvPr>
          <p:cNvCxnSpPr/>
          <p:nvPr/>
        </p:nvCxnSpPr>
        <p:spPr>
          <a:xfrm rot="16200000" flipV="1">
            <a:off x="4388575" y="4998175"/>
            <a:ext cx="519251" cy="457200"/>
          </a:xfrm>
          <a:prstGeom prst="curvedConnector3">
            <a:avLst/>
          </a:prstGeom>
          <a:ln w="38100">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7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9D34-8EA6-014D-BB04-126BB5A856CF}"/>
              </a:ext>
            </a:extLst>
          </p:cNvPr>
          <p:cNvSpPr>
            <a:spLocks noGrp="1"/>
          </p:cNvSpPr>
          <p:nvPr>
            <p:ph type="title"/>
          </p:nvPr>
        </p:nvSpPr>
        <p:spPr/>
        <p:txBody>
          <a:bodyPr>
            <a:normAutofit fontScale="90000"/>
          </a:bodyPr>
          <a:lstStyle/>
          <a:p>
            <a:r>
              <a:rPr lang="en-US" dirty="0"/>
              <a:t>Starting an Activity and Passing Data</a:t>
            </a:r>
          </a:p>
        </p:txBody>
      </p:sp>
      <p:sp>
        <p:nvSpPr>
          <p:cNvPr id="3" name="Content Placeholder 2">
            <a:extLst>
              <a:ext uri="{FF2B5EF4-FFF2-40B4-BE49-F238E27FC236}">
                <a16:creationId xmlns:a16="http://schemas.microsoft.com/office/drawing/2014/main" id="{CDB15B12-44F2-2F47-80C4-CAF03CC51430}"/>
              </a:ext>
            </a:extLst>
          </p:cNvPr>
          <p:cNvSpPr>
            <a:spLocks noGrp="1"/>
          </p:cNvSpPr>
          <p:nvPr>
            <p:ph idx="1"/>
          </p:nvPr>
        </p:nvSpPr>
        <p:spPr>
          <a:xfrm>
            <a:off x="228600" y="1600200"/>
            <a:ext cx="8915400" cy="4525963"/>
          </a:xfrm>
        </p:spPr>
        <p:txBody>
          <a:bodyPr>
            <a:normAutofit/>
          </a:bodyPr>
          <a:lstStyle/>
          <a:p>
            <a:pPr marL="635000" indent="-635000">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answerIsTrue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mQuestionBank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mCurrentIndex</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isAnswerTrue</a:t>
            </a:r>
            <a:r>
              <a:rPr lang="en-US" sz="2000" dirty="0">
                <a:latin typeface="Courier New" panose="02070309020205020404" pitchFamily="49" charset="0"/>
                <a:cs typeface="Courier New" panose="02070309020205020404" pitchFamily="49" charset="0"/>
              </a:rPr>
              <a:t>();</a:t>
            </a:r>
          </a:p>
          <a:p>
            <a:pPr marL="635000" indent="-635000">
              <a:buNone/>
            </a:pPr>
            <a:endParaRPr lang="en-US" sz="2000" dirty="0">
              <a:latin typeface="Courier New" panose="02070309020205020404" pitchFamily="49" charset="0"/>
              <a:cs typeface="Courier New" panose="02070309020205020404" pitchFamily="49" charset="0"/>
            </a:endParaRPr>
          </a:p>
          <a:p>
            <a:pPr marL="635000" indent="-635000">
              <a:buNone/>
            </a:pPr>
            <a:r>
              <a:rPr lang="en-US" sz="2000" dirty="0">
                <a:latin typeface="Courier New" panose="02070309020205020404" pitchFamily="49" charset="0"/>
                <a:cs typeface="Courier New" panose="02070309020205020404" pitchFamily="49" charset="0"/>
              </a:rPr>
              <a:t>Intent intent = new Intent(</a:t>
            </a:r>
            <a:r>
              <a:rPr lang="en-US" sz="2000" dirty="0" err="1">
                <a:latin typeface="Courier New" panose="02070309020205020404" pitchFamily="49" charset="0"/>
                <a:cs typeface="Courier New" panose="02070309020205020404" pitchFamily="49" charset="0"/>
              </a:rPr>
              <a:t>QuizActivity.this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CheatActivity.class</a:t>
            </a:r>
            <a:r>
              <a:rPr lang="en-US" sz="2000" dirty="0">
                <a:latin typeface="Courier New" panose="02070309020205020404" pitchFamily="49" charset="0"/>
                <a:cs typeface="Courier New" panose="02070309020205020404" pitchFamily="49" charset="0"/>
              </a:rPr>
              <a:t>);</a:t>
            </a:r>
          </a:p>
          <a:p>
            <a:pPr marL="635000" indent="-635000">
              <a:buNone/>
            </a:pPr>
            <a:r>
              <a:rPr lang="en-US" sz="2000" b="1" dirty="0" err="1">
                <a:latin typeface="Courier New" panose="02070309020205020404" pitchFamily="49" charset="0"/>
                <a:cs typeface="Courier New" panose="02070309020205020404" pitchFamily="49" charset="0"/>
              </a:rPr>
              <a:t>intent.putExtra</a:t>
            </a:r>
            <a:r>
              <a:rPr lang="en-US" sz="2000" b="1" dirty="0">
                <a:latin typeface="Courier New" panose="02070309020205020404" pitchFamily="49" charset="0"/>
                <a:cs typeface="Courier New" panose="02070309020205020404" pitchFamily="49" charset="0"/>
              </a:rPr>
              <a:t>(EXTRA_ANSWER_IS_TRUE, </a:t>
            </a:r>
            <a:r>
              <a:rPr lang="en-US" sz="2000" b="1" dirty="0" err="1">
                <a:latin typeface="Courier New" panose="02070309020205020404" pitchFamily="49" charset="0"/>
                <a:cs typeface="Courier New" panose="02070309020205020404" pitchFamily="49" charset="0"/>
              </a:rPr>
              <a:t>answerIsTrue</a:t>
            </a:r>
            <a:r>
              <a:rPr lang="en-US" sz="2000" b="1" dirty="0">
                <a:latin typeface="Courier New" panose="02070309020205020404" pitchFamily="49" charset="0"/>
                <a:cs typeface="Courier New" panose="02070309020205020404" pitchFamily="49" charset="0"/>
              </a:rPr>
              <a:t>);</a:t>
            </a:r>
          </a:p>
          <a:p>
            <a:pPr marL="635000" indent="-635000">
              <a:buNone/>
            </a:pPr>
            <a:r>
              <a:rPr lang="en-US" sz="2000" b="1" dirty="0" err="1">
                <a:latin typeface="Courier New" panose="02070309020205020404" pitchFamily="49" charset="0"/>
                <a:cs typeface="Courier New" panose="02070309020205020404" pitchFamily="49" charset="0"/>
              </a:rPr>
              <a:t>intent.putExtra</a:t>
            </a:r>
            <a:r>
              <a:rPr lang="en-US" sz="2000" b="1" dirty="0">
                <a:latin typeface="Courier New" panose="02070309020205020404" pitchFamily="49" charset="0"/>
                <a:cs typeface="Courier New" panose="02070309020205020404" pitchFamily="49" charset="0"/>
              </a:rPr>
              <a:t>(EXTRA_CHEATS_REMAINING, </a:t>
            </a:r>
            <a:r>
              <a:rPr lang="en-US" sz="2000" b="1" dirty="0" err="1">
                <a:latin typeface="Courier New" panose="02070309020205020404" pitchFamily="49" charset="0"/>
                <a:cs typeface="Courier New" panose="02070309020205020404" pitchFamily="49" charset="0"/>
              </a:rPr>
              <a:t>cheatsRemaining</a:t>
            </a:r>
            <a:r>
              <a:rPr lang="en-US" sz="2000" b="1" dirty="0">
                <a:latin typeface="Courier New" panose="02070309020205020404" pitchFamily="49" charset="0"/>
                <a:cs typeface="Courier New" panose="02070309020205020404" pitchFamily="49" charset="0"/>
              </a:rPr>
              <a:t>);</a:t>
            </a:r>
          </a:p>
          <a:p>
            <a:pPr marL="635000" indent="-635000">
              <a:buNone/>
            </a:pPr>
            <a:endParaRPr lang="en-US" sz="2000" dirty="0">
              <a:latin typeface="Courier New" panose="02070309020205020404" pitchFamily="49" charset="0"/>
              <a:cs typeface="Courier New" panose="02070309020205020404" pitchFamily="49" charset="0"/>
            </a:endParaRPr>
          </a:p>
          <a:p>
            <a:pPr marL="635000" indent="-635000">
              <a:buNone/>
            </a:pPr>
            <a:r>
              <a:rPr lang="en-US" sz="2000" dirty="0" err="1">
                <a:latin typeface="Courier New" panose="02070309020205020404" pitchFamily="49" charset="0"/>
                <a:cs typeface="Courier New" panose="02070309020205020404" pitchFamily="49" charset="0"/>
              </a:rPr>
              <a:t>startActivity</a:t>
            </a:r>
            <a:r>
              <a:rPr lang="en-US" sz="2000" dirty="0">
                <a:latin typeface="Courier New" panose="02070309020205020404" pitchFamily="49" charset="0"/>
                <a:cs typeface="Courier New" panose="02070309020205020404" pitchFamily="49" charset="0"/>
              </a:rPr>
              <a:t>(intent);</a:t>
            </a:r>
          </a:p>
        </p:txBody>
      </p:sp>
      <p:sp>
        <p:nvSpPr>
          <p:cNvPr id="4" name="Slide Number Placeholder 3">
            <a:extLst>
              <a:ext uri="{FF2B5EF4-FFF2-40B4-BE49-F238E27FC236}">
                <a16:creationId xmlns:a16="http://schemas.microsoft.com/office/drawing/2014/main" id="{EC64ABA2-330C-4C4E-AD0F-779ECB1CD7B2}"/>
              </a:ext>
            </a:extLst>
          </p:cNvPr>
          <p:cNvSpPr>
            <a:spLocks noGrp="1"/>
          </p:cNvSpPr>
          <p:nvPr>
            <p:ph type="sldNum" sz="quarter" idx="12"/>
          </p:nvPr>
        </p:nvSpPr>
        <p:spPr/>
        <p:txBody>
          <a:bodyPr/>
          <a:lstStyle/>
          <a:p>
            <a:pPr>
              <a:defRPr/>
            </a:pPr>
            <a:fld id="{E5E6378F-E0AD-475D-A38D-B1164EEBB1FA}" type="slidenum">
              <a:rPr lang="en-US" smtClean="0"/>
              <a:pPr>
                <a:defRPr/>
              </a:pPr>
              <a:t>11</a:t>
            </a:fld>
            <a:endParaRPr lang="en-US"/>
          </a:p>
        </p:txBody>
      </p:sp>
    </p:spTree>
    <p:extLst>
      <p:ext uri="{BB962C8B-B14F-4D97-AF65-F5344CB8AC3E}">
        <p14:creationId xmlns:p14="http://schemas.microsoft.com/office/powerpoint/2010/main" val="12183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3719-9AF8-FC47-9E15-B1F437D0ACCA}"/>
              </a:ext>
            </a:extLst>
          </p:cNvPr>
          <p:cNvSpPr>
            <a:spLocks noGrp="1"/>
          </p:cNvSpPr>
          <p:nvPr>
            <p:ph type="title"/>
          </p:nvPr>
        </p:nvSpPr>
        <p:spPr/>
        <p:txBody>
          <a:bodyPr/>
          <a:lstStyle/>
          <a:p>
            <a:r>
              <a:rPr lang="en-US" dirty="0"/>
              <a:t>Retrieving Data from an Intent</a:t>
            </a:r>
          </a:p>
        </p:txBody>
      </p:sp>
      <p:sp>
        <p:nvSpPr>
          <p:cNvPr id="3" name="Content Placeholder 2">
            <a:extLst>
              <a:ext uri="{FF2B5EF4-FFF2-40B4-BE49-F238E27FC236}">
                <a16:creationId xmlns:a16="http://schemas.microsoft.com/office/drawing/2014/main" id="{B7D316EB-A831-E743-B9E7-8516930D88F8}"/>
              </a:ext>
            </a:extLst>
          </p:cNvPr>
          <p:cNvSpPr>
            <a:spLocks noGrp="1"/>
          </p:cNvSpPr>
          <p:nvPr>
            <p:ph idx="1"/>
          </p:nvPr>
        </p:nvSpPr>
        <p:spPr/>
        <p:txBody>
          <a:bodyPr>
            <a:normAutofit/>
          </a:bodyPr>
          <a:lstStyle/>
          <a:p>
            <a:pPr marL="635000" indent="-635000">
              <a:buNone/>
            </a:pPr>
            <a:r>
              <a:rPr lang="en-US" sz="2000" dirty="0">
                <a:latin typeface="Courier New" panose="02070309020205020404" pitchFamily="49" charset="0"/>
                <a:cs typeface="Courier New" panose="02070309020205020404" pitchFamily="49" charset="0"/>
              </a:rPr>
              <a:t>Intent intent = </a:t>
            </a:r>
            <a:r>
              <a:rPr lang="en-US" sz="2000" dirty="0" err="1">
                <a:latin typeface="Courier New" panose="02070309020205020404" pitchFamily="49" charset="0"/>
                <a:cs typeface="Courier New" panose="02070309020205020404" pitchFamily="49" charset="0"/>
              </a:rPr>
              <a:t>getIntent</a:t>
            </a:r>
            <a:r>
              <a:rPr lang="en-US" sz="2000" dirty="0">
                <a:latin typeface="Courier New" panose="02070309020205020404" pitchFamily="49" charset="0"/>
                <a:cs typeface="Courier New" panose="02070309020205020404" pitchFamily="49" charset="0"/>
              </a:rPr>
              <a:t>();</a:t>
            </a:r>
          </a:p>
          <a:p>
            <a:pPr marL="635000" indent="-635000">
              <a:buNone/>
            </a:pP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isAnswerTrue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intent.getBooleanExtra</a:t>
            </a:r>
            <a:r>
              <a:rPr lang="en-US" sz="2000" dirty="0">
                <a:latin typeface="Courier New" panose="02070309020205020404" pitchFamily="49" charset="0"/>
                <a:cs typeface="Courier New" panose="02070309020205020404" pitchFamily="49" charset="0"/>
              </a:rPr>
              <a:t>(EXTRA_ANSWER_IS_TRUE);</a:t>
            </a:r>
          </a:p>
          <a:p>
            <a:pPr marL="635000" indent="-635000">
              <a:buNone/>
            </a:pPr>
            <a:endParaRPr lang="en-US" sz="2000" dirty="0">
              <a:latin typeface="Courier New" panose="02070309020205020404" pitchFamily="49" charset="0"/>
              <a:cs typeface="Courier New" panose="02070309020205020404" pitchFamily="49" charset="0"/>
            </a:endParaRPr>
          </a:p>
          <a:p>
            <a:pPr marL="635000" indent="-635000">
              <a:buNone/>
            </a:pPr>
            <a:endParaRPr lang="en-US" sz="2000" dirty="0">
              <a:cs typeface="Courier New" panose="02070309020205020404" pitchFamily="49" charset="0"/>
            </a:endParaRPr>
          </a:p>
          <a:p>
            <a:r>
              <a:rPr lang="en-US" sz="2400" dirty="0">
                <a:cs typeface="Courier New" panose="02070309020205020404" pitchFamily="49" charset="0"/>
              </a:rPr>
              <a:t>This would be available to the activity that was called </a:t>
            </a:r>
          </a:p>
        </p:txBody>
      </p:sp>
      <p:sp>
        <p:nvSpPr>
          <p:cNvPr id="4" name="Slide Number Placeholder 3">
            <a:extLst>
              <a:ext uri="{FF2B5EF4-FFF2-40B4-BE49-F238E27FC236}">
                <a16:creationId xmlns:a16="http://schemas.microsoft.com/office/drawing/2014/main" id="{A0C3B9B3-D4D1-DD46-8A08-4337107AB400}"/>
              </a:ext>
            </a:extLst>
          </p:cNvPr>
          <p:cNvSpPr>
            <a:spLocks noGrp="1"/>
          </p:cNvSpPr>
          <p:nvPr>
            <p:ph type="sldNum" sz="quarter" idx="12"/>
          </p:nvPr>
        </p:nvSpPr>
        <p:spPr/>
        <p:txBody>
          <a:bodyPr/>
          <a:lstStyle/>
          <a:p>
            <a:pPr>
              <a:defRPr/>
            </a:pPr>
            <a:fld id="{E5E6378F-E0AD-475D-A38D-B1164EEBB1FA}" type="slidenum">
              <a:rPr lang="en-US" smtClean="0"/>
              <a:pPr>
                <a:defRPr/>
              </a:pPr>
              <a:t>12</a:t>
            </a:fld>
            <a:endParaRPr lang="en-US"/>
          </a:p>
        </p:txBody>
      </p:sp>
    </p:spTree>
    <p:extLst>
      <p:ext uri="{BB962C8B-B14F-4D97-AF65-F5344CB8AC3E}">
        <p14:creationId xmlns:p14="http://schemas.microsoft.com/office/powerpoint/2010/main" val="155595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25F6-7C77-0142-9488-AD17667C85CD}"/>
              </a:ext>
            </a:extLst>
          </p:cNvPr>
          <p:cNvSpPr>
            <a:spLocks noGrp="1"/>
          </p:cNvSpPr>
          <p:nvPr>
            <p:ph type="title"/>
          </p:nvPr>
        </p:nvSpPr>
        <p:spPr/>
        <p:txBody>
          <a:bodyPr/>
          <a:lstStyle/>
          <a:p>
            <a:r>
              <a:rPr lang="en-US" dirty="0"/>
              <a:t>Returning Results from an Activity</a:t>
            </a:r>
          </a:p>
        </p:txBody>
      </p:sp>
      <p:sp>
        <p:nvSpPr>
          <p:cNvPr id="3" name="Content Placeholder 2">
            <a:extLst>
              <a:ext uri="{FF2B5EF4-FFF2-40B4-BE49-F238E27FC236}">
                <a16:creationId xmlns:a16="http://schemas.microsoft.com/office/drawing/2014/main" id="{29B016B1-1360-0747-8736-01767AAC469B}"/>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Calling activity calls </a:t>
            </a:r>
            <a:r>
              <a:rPr lang="en-US" b="1" dirty="0" err="1"/>
              <a:t>startActivityForResult</a:t>
            </a:r>
            <a:r>
              <a:rPr lang="en-US" b="1" dirty="0"/>
              <a:t>(Intent, </a:t>
            </a:r>
            <a:r>
              <a:rPr lang="en-US" b="1" dirty="0" err="1"/>
              <a:t>int</a:t>
            </a:r>
            <a:r>
              <a:rPr lang="en-US" b="1" dirty="0"/>
              <a:t>)</a:t>
            </a:r>
            <a:r>
              <a:rPr lang="en-US" dirty="0"/>
              <a:t> instead of </a:t>
            </a:r>
            <a:r>
              <a:rPr lang="en-US" b="1" dirty="0" err="1"/>
              <a:t>startActivity</a:t>
            </a:r>
            <a:r>
              <a:rPr lang="en-US" b="1" dirty="0"/>
              <a:t>(Intent)</a:t>
            </a:r>
          </a:p>
          <a:p>
            <a:pPr marL="914400" lvl="1" indent="-514350"/>
            <a:r>
              <a:rPr lang="en-US" dirty="0"/>
              <a:t>See </a:t>
            </a:r>
            <a:r>
              <a:rPr lang="en-US" dirty="0">
                <a:hlinkClick r:id="rId3"/>
              </a:rPr>
              <a:t>GeoQuiz</a:t>
            </a:r>
            <a:r>
              <a:rPr lang="en-US" dirty="0"/>
              <a:t>/</a:t>
            </a:r>
            <a:r>
              <a:rPr lang="en-US" dirty="0" err="1"/>
              <a:t>QuizActivity</a:t>
            </a:r>
            <a:r>
              <a:rPr lang="en-US" dirty="0"/>
              <a:t> (lines 105-110)</a:t>
            </a:r>
          </a:p>
          <a:p>
            <a:pPr marL="514350" indent="-514350">
              <a:buFont typeface="+mj-lt"/>
              <a:buAutoNum type="arabicPeriod"/>
            </a:pPr>
            <a:r>
              <a:rPr lang="en-US" dirty="0"/>
              <a:t>Called activity creates an Intent, puts result data in the intent as intent extras (if needed), and calls </a:t>
            </a:r>
            <a:r>
              <a:rPr lang="en-US" dirty="0" err="1"/>
              <a:t>setResult</a:t>
            </a:r>
            <a:endParaRPr lang="en-US" dirty="0"/>
          </a:p>
          <a:p>
            <a:pPr marL="914400" lvl="1" indent="-514350"/>
            <a:r>
              <a:rPr lang="en-US" dirty="0" err="1"/>
              <a:t>setResult</a:t>
            </a:r>
            <a:r>
              <a:rPr lang="en-US" dirty="0"/>
              <a:t>(</a:t>
            </a:r>
            <a:r>
              <a:rPr lang="en-US" dirty="0" err="1"/>
              <a:t>int</a:t>
            </a:r>
            <a:r>
              <a:rPr lang="en-US" dirty="0"/>
              <a:t> </a:t>
            </a:r>
            <a:r>
              <a:rPr lang="en-US" dirty="0" err="1"/>
              <a:t>resultCode</a:t>
            </a:r>
            <a:r>
              <a:rPr lang="en-US" dirty="0"/>
              <a:t>)</a:t>
            </a:r>
          </a:p>
          <a:p>
            <a:pPr marL="914400" lvl="1" indent="-514350"/>
            <a:r>
              <a:rPr lang="en-US" dirty="0" err="1"/>
              <a:t>setResult</a:t>
            </a:r>
            <a:r>
              <a:rPr lang="en-US" dirty="0"/>
              <a:t>(</a:t>
            </a:r>
            <a:r>
              <a:rPr lang="en-US" dirty="0" err="1"/>
              <a:t>int</a:t>
            </a:r>
            <a:r>
              <a:rPr lang="en-US" dirty="0"/>
              <a:t> </a:t>
            </a:r>
            <a:r>
              <a:rPr lang="en-US" dirty="0" err="1"/>
              <a:t>resultCode</a:t>
            </a:r>
            <a:r>
              <a:rPr lang="en-US" dirty="0"/>
              <a:t>, Intent data)</a:t>
            </a:r>
          </a:p>
          <a:p>
            <a:pPr marL="914400" lvl="1" indent="-514350"/>
            <a:r>
              <a:rPr lang="en-US" dirty="0"/>
              <a:t>See </a:t>
            </a:r>
            <a:r>
              <a:rPr lang="en-US" dirty="0" err="1">
                <a:hlinkClick r:id="rId3"/>
              </a:rPr>
              <a:t>GeoQuiz</a:t>
            </a:r>
            <a:r>
              <a:rPr lang="en-US" dirty="0"/>
              <a:t>/</a:t>
            </a:r>
            <a:r>
              <a:rPr lang="en-US" dirty="0" err="1"/>
              <a:t>CheatActivity.setResult</a:t>
            </a:r>
            <a:r>
              <a:rPr lang="en-US" dirty="0"/>
              <a:t>(…)</a:t>
            </a:r>
          </a:p>
          <a:p>
            <a:pPr marL="514350" indent="-514350">
              <a:buFont typeface="+mj-lt"/>
              <a:buAutoNum type="arabicPeriod"/>
            </a:pPr>
            <a:r>
              <a:rPr lang="en-US" dirty="0"/>
              <a:t>Calling activity provides an </a:t>
            </a:r>
            <a:r>
              <a:rPr lang="en-US" b="1" dirty="0" err="1"/>
              <a:t>onActivityResult</a:t>
            </a:r>
            <a:r>
              <a:rPr lang="en-US" b="1" dirty="0"/>
              <a:t>(…) </a:t>
            </a:r>
            <a:r>
              <a:rPr lang="en-US" dirty="0"/>
              <a:t>callback method</a:t>
            </a:r>
          </a:p>
          <a:p>
            <a:pPr marL="914400" lvl="1" indent="-514350"/>
            <a:r>
              <a:rPr lang="en-US" dirty="0"/>
              <a:t>See </a:t>
            </a:r>
            <a:r>
              <a:rPr lang="en-US" dirty="0" err="1">
                <a:hlinkClick r:id="rId3"/>
              </a:rPr>
              <a:t>GeoQuiz</a:t>
            </a:r>
            <a:r>
              <a:rPr lang="en-US" dirty="0"/>
              <a:t>/</a:t>
            </a:r>
            <a:r>
              <a:rPr lang="en-US" dirty="0" err="1"/>
              <a:t>QuizActivity.onActivityResult</a:t>
            </a:r>
            <a:r>
              <a:rPr lang="en-US" dirty="0"/>
              <a:t>(…)</a:t>
            </a:r>
          </a:p>
        </p:txBody>
      </p:sp>
      <p:sp>
        <p:nvSpPr>
          <p:cNvPr id="4" name="Slide Number Placeholder 3">
            <a:extLst>
              <a:ext uri="{FF2B5EF4-FFF2-40B4-BE49-F238E27FC236}">
                <a16:creationId xmlns:a16="http://schemas.microsoft.com/office/drawing/2014/main" id="{C2AF3BC1-03C8-CD40-B933-8A5F4351AA0C}"/>
              </a:ext>
            </a:extLst>
          </p:cNvPr>
          <p:cNvSpPr>
            <a:spLocks noGrp="1"/>
          </p:cNvSpPr>
          <p:nvPr>
            <p:ph type="sldNum" sz="quarter" idx="12"/>
          </p:nvPr>
        </p:nvSpPr>
        <p:spPr/>
        <p:txBody>
          <a:bodyPr/>
          <a:lstStyle/>
          <a:p>
            <a:pPr>
              <a:defRPr/>
            </a:pPr>
            <a:fld id="{E5E6378F-E0AD-475D-A38D-B1164EEBB1FA}" type="slidenum">
              <a:rPr lang="en-US" smtClean="0"/>
              <a:pPr>
                <a:defRPr/>
              </a:pPr>
              <a:t>13</a:t>
            </a:fld>
            <a:endParaRPr lang="en-US"/>
          </a:p>
        </p:txBody>
      </p:sp>
    </p:spTree>
    <p:extLst>
      <p:ext uri="{BB962C8B-B14F-4D97-AF65-F5344CB8AC3E}">
        <p14:creationId xmlns:p14="http://schemas.microsoft.com/office/powerpoint/2010/main" val="140051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0B31-6702-B947-9D62-07DD95979CA2}"/>
              </a:ext>
            </a:extLst>
          </p:cNvPr>
          <p:cNvSpPr>
            <a:spLocks noGrp="1"/>
          </p:cNvSpPr>
          <p:nvPr>
            <p:ph type="title"/>
          </p:nvPr>
        </p:nvSpPr>
        <p:spPr/>
        <p:txBody>
          <a:bodyPr/>
          <a:lstStyle/>
          <a:p>
            <a:r>
              <a:rPr lang="en-US" dirty="0"/>
              <a:t>Applications to Family Map Client</a:t>
            </a:r>
          </a:p>
        </p:txBody>
      </p:sp>
      <p:sp>
        <p:nvSpPr>
          <p:cNvPr id="3" name="Content Placeholder 2">
            <a:extLst>
              <a:ext uri="{FF2B5EF4-FFF2-40B4-BE49-F238E27FC236}">
                <a16:creationId xmlns:a16="http://schemas.microsoft.com/office/drawing/2014/main" id="{56EAF7B4-2473-754C-9C59-6D5DF1687119}"/>
              </a:ext>
            </a:extLst>
          </p:cNvPr>
          <p:cNvSpPr>
            <a:spLocks noGrp="1"/>
          </p:cNvSpPr>
          <p:nvPr>
            <p:ph idx="1"/>
          </p:nvPr>
        </p:nvSpPr>
        <p:spPr>
          <a:xfrm>
            <a:off x="457200" y="1600200"/>
            <a:ext cx="8229600" cy="5121275"/>
          </a:xfrm>
        </p:spPr>
        <p:txBody>
          <a:bodyPr>
            <a:normAutofit fontScale="92500" lnSpcReduction="20000"/>
          </a:bodyPr>
          <a:lstStyle/>
          <a:p>
            <a:r>
              <a:rPr lang="en-US" b="1" dirty="0"/>
              <a:t>Main Activity (</a:t>
            </a:r>
            <a:r>
              <a:rPr lang="en-US" b="1" dirty="0" err="1"/>
              <a:t>MapFragment</a:t>
            </a:r>
            <a:r>
              <a:rPr lang="en-US" b="1" dirty="0"/>
              <a:t>)</a:t>
            </a:r>
          </a:p>
          <a:p>
            <a:pPr lvl="1"/>
            <a:r>
              <a:rPr lang="en-US" dirty="0" err="1"/>
              <a:t>PersonActivity</a:t>
            </a:r>
            <a:r>
              <a:rPr lang="en-US" dirty="0"/>
              <a:t> is started when event info is clicked (person or </a:t>
            </a:r>
            <a:r>
              <a:rPr lang="en-US" dirty="0" err="1"/>
              <a:t>personId</a:t>
            </a:r>
            <a:r>
              <a:rPr lang="en-US" dirty="0"/>
              <a:t> is passed as intent extra)</a:t>
            </a:r>
          </a:p>
          <a:p>
            <a:pPr lvl="1"/>
            <a:r>
              <a:rPr lang="en-US" dirty="0"/>
              <a:t>Search and Settings activities are started when the menu items are clicked</a:t>
            </a:r>
          </a:p>
          <a:p>
            <a:pPr lvl="2"/>
            <a:r>
              <a:rPr lang="en-US" dirty="0"/>
              <a:t>Depending on how you implement them, Settings and Filter activities </a:t>
            </a:r>
            <a:r>
              <a:rPr lang="en-US" u="sng" dirty="0"/>
              <a:t>may</a:t>
            </a:r>
            <a:r>
              <a:rPr lang="en-US" dirty="0"/>
              <a:t> return results indicating any changes made by the user</a:t>
            </a:r>
          </a:p>
          <a:p>
            <a:r>
              <a:rPr lang="en-US" b="1" dirty="0" err="1"/>
              <a:t>PersonActivity</a:t>
            </a:r>
            <a:endParaRPr lang="en-US" b="1" dirty="0"/>
          </a:p>
          <a:p>
            <a:pPr lvl="1"/>
            <a:r>
              <a:rPr lang="en-US" dirty="0"/>
              <a:t>Clicking a person starts another </a:t>
            </a:r>
            <a:r>
              <a:rPr lang="en-US" dirty="0" err="1"/>
              <a:t>PersonActivity</a:t>
            </a:r>
            <a:r>
              <a:rPr lang="en-US" dirty="0"/>
              <a:t> with the Person or </a:t>
            </a:r>
            <a:r>
              <a:rPr lang="en-US" dirty="0" err="1"/>
              <a:t>personId</a:t>
            </a:r>
            <a:r>
              <a:rPr lang="en-US" dirty="0"/>
              <a:t> passed as an intent extra</a:t>
            </a:r>
          </a:p>
          <a:p>
            <a:pPr lvl="1"/>
            <a:r>
              <a:rPr lang="en-US" dirty="0"/>
              <a:t>Clicking an event starts an </a:t>
            </a:r>
            <a:r>
              <a:rPr lang="en-US" dirty="0" err="1"/>
              <a:t>EventActivity</a:t>
            </a:r>
            <a:r>
              <a:rPr lang="en-US" dirty="0"/>
              <a:t> with the Event or </a:t>
            </a:r>
            <a:r>
              <a:rPr lang="en-US" dirty="0" err="1"/>
              <a:t>eventId</a:t>
            </a:r>
            <a:r>
              <a:rPr lang="en-US" dirty="0"/>
              <a:t> passed as an intent extra</a:t>
            </a:r>
          </a:p>
          <a:p>
            <a:pPr lvl="1"/>
            <a:endParaRPr lang="en-US" dirty="0"/>
          </a:p>
        </p:txBody>
      </p:sp>
      <p:sp>
        <p:nvSpPr>
          <p:cNvPr id="4" name="Slide Number Placeholder 3">
            <a:extLst>
              <a:ext uri="{FF2B5EF4-FFF2-40B4-BE49-F238E27FC236}">
                <a16:creationId xmlns:a16="http://schemas.microsoft.com/office/drawing/2014/main" id="{5E8BB375-6D25-2A45-94F5-BE4914F08E6C}"/>
              </a:ext>
            </a:extLst>
          </p:cNvPr>
          <p:cNvSpPr>
            <a:spLocks noGrp="1"/>
          </p:cNvSpPr>
          <p:nvPr>
            <p:ph type="sldNum" sz="quarter" idx="12"/>
          </p:nvPr>
        </p:nvSpPr>
        <p:spPr/>
        <p:txBody>
          <a:bodyPr/>
          <a:lstStyle/>
          <a:p>
            <a:pPr>
              <a:defRPr/>
            </a:pPr>
            <a:fld id="{E5E6378F-E0AD-475D-A38D-B1164EEBB1FA}" type="slidenum">
              <a:rPr lang="en-US" smtClean="0"/>
              <a:pPr>
                <a:defRPr/>
              </a:pPr>
              <a:t>14</a:t>
            </a:fld>
            <a:endParaRPr lang="en-US"/>
          </a:p>
        </p:txBody>
      </p:sp>
    </p:spTree>
    <p:extLst>
      <p:ext uri="{BB962C8B-B14F-4D97-AF65-F5344CB8AC3E}">
        <p14:creationId xmlns:p14="http://schemas.microsoft.com/office/powerpoint/2010/main" val="264985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79CC-DF54-C745-BAB9-12C78A7ED2B4}"/>
              </a:ext>
            </a:extLst>
          </p:cNvPr>
          <p:cNvSpPr>
            <a:spLocks noGrp="1"/>
          </p:cNvSpPr>
          <p:nvPr>
            <p:ph type="title"/>
          </p:nvPr>
        </p:nvSpPr>
        <p:spPr/>
        <p:txBody>
          <a:bodyPr/>
          <a:lstStyle/>
          <a:p>
            <a:r>
              <a:rPr lang="en-US" dirty="0"/>
              <a:t>Applications to Family Map Client</a:t>
            </a:r>
          </a:p>
        </p:txBody>
      </p:sp>
      <p:sp>
        <p:nvSpPr>
          <p:cNvPr id="3" name="Content Placeholder 2">
            <a:extLst>
              <a:ext uri="{FF2B5EF4-FFF2-40B4-BE49-F238E27FC236}">
                <a16:creationId xmlns:a16="http://schemas.microsoft.com/office/drawing/2014/main" id="{71E10E7D-5206-8E48-96A7-6478DE4ED9C0}"/>
              </a:ext>
            </a:extLst>
          </p:cNvPr>
          <p:cNvSpPr>
            <a:spLocks noGrp="1"/>
          </p:cNvSpPr>
          <p:nvPr>
            <p:ph idx="1"/>
          </p:nvPr>
        </p:nvSpPr>
        <p:spPr/>
        <p:txBody>
          <a:bodyPr>
            <a:normAutofit/>
          </a:bodyPr>
          <a:lstStyle/>
          <a:p>
            <a:r>
              <a:rPr lang="en-US" b="1" dirty="0" err="1"/>
              <a:t>SearchActivity</a:t>
            </a:r>
            <a:endParaRPr lang="en-US" b="1" dirty="0"/>
          </a:p>
          <a:p>
            <a:pPr lvl="1"/>
            <a:r>
              <a:rPr lang="en-US" dirty="0"/>
              <a:t>Clicking a person starts a </a:t>
            </a:r>
            <a:r>
              <a:rPr lang="en-US" dirty="0" err="1"/>
              <a:t>PersonActivity</a:t>
            </a:r>
            <a:r>
              <a:rPr lang="en-US" dirty="0"/>
              <a:t> with the Person or </a:t>
            </a:r>
            <a:r>
              <a:rPr lang="en-US" dirty="0" err="1"/>
              <a:t>personId</a:t>
            </a:r>
            <a:r>
              <a:rPr lang="en-US" dirty="0"/>
              <a:t> passed as an intent extra</a:t>
            </a:r>
          </a:p>
          <a:p>
            <a:pPr lvl="1"/>
            <a:r>
              <a:rPr lang="en-US" dirty="0"/>
              <a:t>Clicking an event starts an </a:t>
            </a:r>
            <a:r>
              <a:rPr lang="en-US" dirty="0" err="1"/>
              <a:t>EventActivity</a:t>
            </a:r>
            <a:r>
              <a:rPr lang="en-US" dirty="0"/>
              <a:t> with the Event or </a:t>
            </a:r>
            <a:r>
              <a:rPr lang="en-US" dirty="0" err="1"/>
              <a:t>eventId</a:t>
            </a:r>
            <a:r>
              <a:rPr lang="en-US" dirty="0"/>
              <a:t> passed as an intent extra</a:t>
            </a:r>
          </a:p>
          <a:p>
            <a:r>
              <a:rPr lang="en-US" b="1" dirty="0" err="1"/>
              <a:t>SettingsActivity</a:t>
            </a:r>
            <a:endParaRPr lang="en-US" b="1" dirty="0"/>
          </a:p>
          <a:p>
            <a:pPr lvl="1"/>
            <a:r>
              <a:rPr lang="en-US" dirty="0"/>
              <a:t>Logout goes back to </a:t>
            </a:r>
            <a:r>
              <a:rPr lang="en-US" dirty="0" err="1"/>
              <a:t>MainActivity</a:t>
            </a:r>
            <a:endParaRPr lang="en-US" dirty="0"/>
          </a:p>
        </p:txBody>
      </p:sp>
      <p:sp>
        <p:nvSpPr>
          <p:cNvPr id="4" name="Slide Number Placeholder 3">
            <a:extLst>
              <a:ext uri="{FF2B5EF4-FFF2-40B4-BE49-F238E27FC236}">
                <a16:creationId xmlns:a16="http://schemas.microsoft.com/office/drawing/2014/main" id="{7743E67F-5EA4-AF44-AA9B-038757D0F41B}"/>
              </a:ext>
            </a:extLst>
          </p:cNvPr>
          <p:cNvSpPr>
            <a:spLocks noGrp="1"/>
          </p:cNvSpPr>
          <p:nvPr>
            <p:ph type="sldNum" sz="quarter" idx="12"/>
          </p:nvPr>
        </p:nvSpPr>
        <p:spPr/>
        <p:txBody>
          <a:bodyPr/>
          <a:lstStyle/>
          <a:p>
            <a:pPr>
              <a:defRPr/>
            </a:pPr>
            <a:fld id="{E5E6378F-E0AD-475D-A38D-B1164EEBB1FA}" type="slidenum">
              <a:rPr lang="en-US" smtClean="0"/>
              <a:pPr>
                <a:defRPr/>
              </a:pPr>
              <a:t>15</a:t>
            </a:fld>
            <a:endParaRPr lang="en-US"/>
          </a:p>
        </p:txBody>
      </p:sp>
    </p:spTree>
    <p:extLst>
      <p:ext uri="{BB962C8B-B14F-4D97-AF65-F5344CB8AC3E}">
        <p14:creationId xmlns:p14="http://schemas.microsoft.com/office/powerpoint/2010/main" val="91924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B07D-F19A-8D48-A04D-5B90B9F01BC0}"/>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5B525FAC-1FBD-C740-A6F7-BD3D8333AB30}"/>
              </a:ext>
            </a:extLst>
          </p:cNvPr>
          <p:cNvSpPr>
            <a:spLocks noGrp="1"/>
          </p:cNvSpPr>
          <p:nvPr>
            <p:ph idx="1"/>
          </p:nvPr>
        </p:nvSpPr>
        <p:spPr/>
        <p:txBody>
          <a:bodyPr>
            <a:normAutofit fontScale="92500"/>
          </a:bodyPr>
          <a:lstStyle/>
          <a:p>
            <a:r>
              <a:rPr lang="en-US" dirty="0"/>
              <a:t>Represent the screens in your Android application</a:t>
            </a:r>
          </a:p>
          <a:p>
            <a:r>
              <a:rPr lang="en-US" dirty="0"/>
              <a:t>Divided into two pieces:</a:t>
            </a:r>
          </a:p>
          <a:p>
            <a:pPr marL="971550" lvl="1" indent="-514350">
              <a:buFont typeface="+mj-lt"/>
              <a:buAutoNum type="arabicPeriod"/>
            </a:pPr>
            <a:r>
              <a:rPr lang="en-US" dirty="0"/>
              <a:t>The UI layout (normally defined in an xml file with a combination of regular widgets (views) and </a:t>
            </a:r>
            <a:r>
              <a:rPr lang="en-US" dirty="0" err="1"/>
              <a:t>ViewGroups</a:t>
            </a:r>
            <a:r>
              <a:rPr lang="en-US" dirty="0"/>
              <a:t> (containers for other views)</a:t>
            </a:r>
          </a:p>
          <a:p>
            <a:pPr marL="971550" lvl="1" indent="-514350">
              <a:buFont typeface="+mj-lt"/>
              <a:buAutoNum type="arabicPeriod"/>
            </a:pPr>
            <a:r>
              <a:rPr lang="en-US" dirty="0"/>
              <a:t>The </a:t>
            </a:r>
            <a:r>
              <a:rPr lang="en-US" dirty="0" err="1"/>
              <a:t>ActivityXXX.java</a:t>
            </a:r>
            <a:r>
              <a:rPr lang="en-US" dirty="0"/>
              <a:t> file is where you select and inflate the view for the activity and put your event handling code for the activity and it’s view objects.</a:t>
            </a:r>
          </a:p>
          <a:p>
            <a:pPr marL="571500" indent="-514350"/>
            <a:r>
              <a:rPr lang="en-US" dirty="0"/>
              <a:t>Layouts are reusable</a:t>
            </a:r>
          </a:p>
        </p:txBody>
      </p:sp>
      <p:sp>
        <p:nvSpPr>
          <p:cNvPr id="4" name="Slide Number Placeholder 3">
            <a:extLst>
              <a:ext uri="{FF2B5EF4-FFF2-40B4-BE49-F238E27FC236}">
                <a16:creationId xmlns:a16="http://schemas.microsoft.com/office/drawing/2014/main" id="{4B35ECEB-E09B-EF4A-937B-CCED823B34FC}"/>
              </a:ext>
            </a:extLst>
          </p:cNvPr>
          <p:cNvSpPr>
            <a:spLocks noGrp="1"/>
          </p:cNvSpPr>
          <p:nvPr>
            <p:ph type="sldNum" sz="quarter" idx="12"/>
          </p:nvPr>
        </p:nvSpPr>
        <p:spPr/>
        <p:txBody>
          <a:bodyPr/>
          <a:lstStyle/>
          <a:p>
            <a:pPr>
              <a:defRPr/>
            </a:pPr>
            <a:fld id="{E5E6378F-E0AD-475D-A38D-B1164EEBB1FA}" type="slidenum">
              <a:rPr lang="en-US" smtClean="0"/>
              <a:pPr>
                <a:defRPr/>
              </a:pPr>
              <a:t>2</a:t>
            </a:fld>
            <a:endParaRPr lang="en-US"/>
          </a:p>
        </p:txBody>
      </p:sp>
    </p:spTree>
    <p:extLst>
      <p:ext uri="{BB962C8B-B14F-4D97-AF65-F5344CB8AC3E}">
        <p14:creationId xmlns:p14="http://schemas.microsoft.com/office/powerpoint/2010/main" val="302786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B258-6973-134F-BE71-8802555428E4}"/>
              </a:ext>
            </a:extLst>
          </p:cNvPr>
          <p:cNvSpPr>
            <a:spLocks noGrp="1"/>
          </p:cNvSpPr>
          <p:nvPr>
            <p:ph type="title"/>
          </p:nvPr>
        </p:nvSpPr>
        <p:spPr/>
        <p:txBody>
          <a:bodyPr/>
          <a:lstStyle/>
          <a:p>
            <a:r>
              <a:rPr lang="en-US" dirty="0"/>
              <a:t>Qualified Layouts</a:t>
            </a:r>
          </a:p>
        </p:txBody>
      </p:sp>
      <p:sp>
        <p:nvSpPr>
          <p:cNvPr id="3" name="Content Placeholder 2">
            <a:extLst>
              <a:ext uri="{FF2B5EF4-FFF2-40B4-BE49-F238E27FC236}">
                <a16:creationId xmlns:a16="http://schemas.microsoft.com/office/drawing/2014/main" id="{2E2D5CC8-74C6-504E-932D-F7E35B2B20FB}"/>
              </a:ext>
            </a:extLst>
          </p:cNvPr>
          <p:cNvSpPr>
            <a:spLocks noGrp="1"/>
          </p:cNvSpPr>
          <p:nvPr>
            <p:ph idx="1"/>
          </p:nvPr>
        </p:nvSpPr>
        <p:spPr/>
        <p:txBody>
          <a:bodyPr/>
          <a:lstStyle/>
          <a:p>
            <a:r>
              <a:rPr lang="en-US" dirty="0"/>
              <a:t>Can have separate layouts for different orientations (portrait vs landscape) different screen heights and widths, etc.</a:t>
            </a:r>
          </a:p>
          <a:p>
            <a:r>
              <a:rPr lang="en-US" dirty="0"/>
              <a:t>Example:</a:t>
            </a:r>
          </a:p>
          <a:p>
            <a:pPr lvl="1"/>
            <a:r>
              <a:rPr lang="en-US" dirty="0" err="1">
                <a:hlinkClick r:id="rId2"/>
              </a:rPr>
              <a:t>GeoQuiz</a:t>
            </a:r>
            <a:r>
              <a:rPr lang="en-US" dirty="0"/>
              <a:t>/</a:t>
            </a:r>
            <a:r>
              <a:rPr lang="en-US" dirty="0" err="1"/>
              <a:t>QuizActivity</a:t>
            </a:r>
            <a:endParaRPr lang="en-US" dirty="0"/>
          </a:p>
        </p:txBody>
      </p:sp>
      <p:sp>
        <p:nvSpPr>
          <p:cNvPr id="4" name="Slide Number Placeholder 3">
            <a:extLst>
              <a:ext uri="{FF2B5EF4-FFF2-40B4-BE49-F238E27FC236}">
                <a16:creationId xmlns:a16="http://schemas.microsoft.com/office/drawing/2014/main" id="{3922FC25-86FB-BF4F-862C-CB1B33676A0A}"/>
              </a:ext>
            </a:extLst>
          </p:cNvPr>
          <p:cNvSpPr>
            <a:spLocks noGrp="1"/>
          </p:cNvSpPr>
          <p:nvPr>
            <p:ph type="sldNum" sz="quarter" idx="12"/>
          </p:nvPr>
        </p:nvSpPr>
        <p:spPr/>
        <p:txBody>
          <a:bodyPr/>
          <a:lstStyle/>
          <a:p>
            <a:pPr>
              <a:defRPr/>
            </a:pPr>
            <a:fld id="{E5E6378F-E0AD-475D-A38D-B1164EEBB1FA}" type="slidenum">
              <a:rPr lang="en-US" smtClean="0"/>
              <a:pPr>
                <a:defRPr/>
              </a:pPr>
              <a:t>3</a:t>
            </a:fld>
            <a:endParaRPr lang="en-US"/>
          </a:p>
        </p:txBody>
      </p:sp>
    </p:spTree>
    <p:extLst>
      <p:ext uri="{BB962C8B-B14F-4D97-AF65-F5344CB8AC3E}">
        <p14:creationId xmlns:p14="http://schemas.microsoft.com/office/powerpoint/2010/main" val="240340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BEB0-93CB-F048-A2C2-531C4A9F669F}"/>
              </a:ext>
            </a:extLst>
          </p:cNvPr>
          <p:cNvSpPr>
            <a:spLocks noGrp="1"/>
          </p:cNvSpPr>
          <p:nvPr>
            <p:ph type="title"/>
          </p:nvPr>
        </p:nvSpPr>
        <p:spPr/>
        <p:txBody>
          <a:bodyPr/>
          <a:lstStyle/>
          <a:p>
            <a:r>
              <a:rPr lang="en-US" dirty="0"/>
              <a:t>The Activity Lifecycle</a:t>
            </a:r>
          </a:p>
        </p:txBody>
      </p:sp>
      <p:sp>
        <p:nvSpPr>
          <p:cNvPr id="3" name="Content Placeholder 2">
            <a:extLst>
              <a:ext uri="{FF2B5EF4-FFF2-40B4-BE49-F238E27FC236}">
                <a16:creationId xmlns:a16="http://schemas.microsoft.com/office/drawing/2014/main" id="{CE10D939-8114-E74B-99AC-CD8B03D096DA}"/>
              </a:ext>
            </a:extLst>
          </p:cNvPr>
          <p:cNvSpPr>
            <a:spLocks noGrp="1"/>
          </p:cNvSpPr>
          <p:nvPr>
            <p:ph idx="1"/>
          </p:nvPr>
        </p:nvSpPr>
        <p:spPr/>
        <p:txBody>
          <a:bodyPr>
            <a:normAutofit fontScale="92500" lnSpcReduction="10000"/>
          </a:bodyPr>
          <a:lstStyle/>
          <a:p>
            <a:r>
              <a:rPr lang="en-US" dirty="0"/>
              <a:t>Activities have a lifecycle, controlled by the Android system</a:t>
            </a:r>
          </a:p>
          <a:p>
            <a:r>
              <a:rPr lang="en-US" dirty="0"/>
              <a:t>Things that cause lifecycle/activity state changes:</a:t>
            </a:r>
          </a:p>
          <a:p>
            <a:pPr lvl="1"/>
            <a:r>
              <a:rPr lang="en-US" dirty="0"/>
              <a:t>Creation of a new activity</a:t>
            </a:r>
          </a:p>
          <a:p>
            <a:pPr lvl="1"/>
            <a:r>
              <a:rPr lang="en-US" dirty="0"/>
              <a:t>Activation (manually or programmatically) of an activity that wasn’t active before</a:t>
            </a:r>
          </a:p>
          <a:p>
            <a:pPr lvl="1"/>
            <a:r>
              <a:rPr lang="en-US" dirty="0"/>
              <a:t>Rotation of the device</a:t>
            </a:r>
          </a:p>
          <a:p>
            <a:pPr lvl="1"/>
            <a:r>
              <a:rPr lang="en-US" dirty="0"/>
              <a:t>Interruptions from other apps (i.e. phone calls)</a:t>
            </a:r>
          </a:p>
          <a:p>
            <a:pPr lvl="1"/>
            <a:r>
              <a:rPr lang="en-US" dirty="0"/>
              <a:t>Low memory</a:t>
            </a:r>
          </a:p>
          <a:p>
            <a:pPr lvl="1"/>
            <a:r>
              <a:rPr lang="en-US" dirty="0"/>
              <a:t>Other</a:t>
            </a:r>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56242EEE-BB81-0B47-9C99-9A414BA6DC43}"/>
              </a:ext>
            </a:extLst>
          </p:cNvPr>
          <p:cNvSpPr>
            <a:spLocks noGrp="1"/>
          </p:cNvSpPr>
          <p:nvPr>
            <p:ph type="sldNum" sz="quarter" idx="12"/>
          </p:nvPr>
        </p:nvSpPr>
        <p:spPr/>
        <p:txBody>
          <a:bodyPr/>
          <a:lstStyle/>
          <a:p>
            <a:pPr>
              <a:defRPr/>
            </a:pPr>
            <a:fld id="{E5E6378F-E0AD-475D-A38D-B1164EEBB1FA}" type="slidenum">
              <a:rPr lang="en-US" smtClean="0"/>
              <a:pPr>
                <a:defRPr/>
              </a:pPr>
              <a:t>4</a:t>
            </a:fld>
            <a:endParaRPr lang="en-US"/>
          </a:p>
        </p:txBody>
      </p:sp>
    </p:spTree>
    <p:extLst>
      <p:ext uri="{BB962C8B-B14F-4D97-AF65-F5344CB8AC3E}">
        <p14:creationId xmlns:p14="http://schemas.microsoft.com/office/powerpoint/2010/main" val="263478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76A4-870E-B34C-AE3F-4D505EA47ACA}"/>
              </a:ext>
            </a:extLst>
          </p:cNvPr>
          <p:cNvSpPr>
            <a:spLocks noGrp="1"/>
          </p:cNvSpPr>
          <p:nvPr>
            <p:ph type="title"/>
          </p:nvPr>
        </p:nvSpPr>
        <p:spPr/>
        <p:txBody>
          <a:bodyPr/>
          <a:lstStyle/>
          <a:p>
            <a:r>
              <a:rPr lang="en-US" dirty="0"/>
              <a:t>The Six Main Activity Callbacks</a:t>
            </a:r>
          </a:p>
        </p:txBody>
      </p:sp>
      <p:sp>
        <p:nvSpPr>
          <p:cNvPr id="3" name="Content Placeholder 2">
            <a:extLst>
              <a:ext uri="{FF2B5EF4-FFF2-40B4-BE49-F238E27FC236}">
                <a16:creationId xmlns:a16="http://schemas.microsoft.com/office/drawing/2014/main" id="{62916CF0-0FEF-084B-83D6-F5F145935A0E}"/>
              </a:ext>
            </a:extLst>
          </p:cNvPr>
          <p:cNvSpPr>
            <a:spLocks noGrp="1"/>
          </p:cNvSpPr>
          <p:nvPr>
            <p:ph idx="1"/>
          </p:nvPr>
        </p:nvSpPr>
        <p:spPr>
          <a:xfrm>
            <a:off x="457200" y="1600200"/>
            <a:ext cx="8229600" cy="4876800"/>
          </a:xfrm>
        </p:spPr>
        <p:txBody>
          <a:bodyPr>
            <a:normAutofit fontScale="85000" lnSpcReduction="20000"/>
          </a:bodyPr>
          <a:lstStyle/>
          <a:p>
            <a:r>
              <a:rPr lang="en-US" sz="2800" b="1" dirty="0"/>
              <a:t>protected void </a:t>
            </a:r>
            <a:r>
              <a:rPr lang="en-US" sz="2800" b="1" dirty="0" err="1"/>
              <a:t>onCreate</a:t>
            </a:r>
            <a:r>
              <a:rPr lang="en-US" sz="2800" b="1" dirty="0"/>
              <a:t>(Bundle </a:t>
            </a:r>
            <a:r>
              <a:rPr lang="en-US" sz="2800" b="1" dirty="0" err="1"/>
              <a:t>savedInstanceState</a:t>
            </a:r>
            <a:r>
              <a:rPr lang="en-US" sz="2800" b="1" dirty="0"/>
              <a:t>)</a:t>
            </a:r>
          </a:p>
          <a:p>
            <a:pPr lvl="1"/>
            <a:r>
              <a:rPr lang="en-US" sz="2400" dirty="0"/>
              <a:t>When the system first creates the activity (set the UI/content view here)</a:t>
            </a:r>
          </a:p>
          <a:p>
            <a:r>
              <a:rPr lang="en-US" sz="2800" b="1" dirty="0"/>
              <a:t>protected void </a:t>
            </a:r>
            <a:r>
              <a:rPr lang="en-US" sz="2800" b="1" dirty="0" err="1"/>
              <a:t>onStart</a:t>
            </a:r>
            <a:r>
              <a:rPr lang="en-US" sz="2800" b="1" dirty="0"/>
              <a:t>()</a:t>
            </a:r>
          </a:p>
          <a:p>
            <a:pPr lvl="1"/>
            <a:r>
              <a:rPr lang="en-US" sz="2400" dirty="0"/>
              <a:t>Makes the activity visible to the user (usually no need to implement)</a:t>
            </a:r>
          </a:p>
          <a:p>
            <a:r>
              <a:rPr lang="en-US" sz="2800" b="1" dirty="0"/>
              <a:t>protected void </a:t>
            </a:r>
            <a:r>
              <a:rPr lang="en-US" sz="2800" b="1" dirty="0" err="1"/>
              <a:t>onResume</a:t>
            </a:r>
            <a:r>
              <a:rPr lang="en-US" sz="2800" b="1" dirty="0"/>
              <a:t>()</a:t>
            </a:r>
          </a:p>
          <a:p>
            <a:pPr lvl="1"/>
            <a:r>
              <a:rPr lang="en-US" sz="2400" dirty="0"/>
              <a:t>Activity is in the foreground and ready for the user to interact with it</a:t>
            </a:r>
          </a:p>
          <a:p>
            <a:r>
              <a:rPr lang="en-US" sz="2800" b="1" dirty="0"/>
              <a:t>protected void </a:t>
            </a:r>
            <a:r>
              <a:rPr lang="en-US" sz="2800" b="1" dirty="0" err="1"/>
              <a:t>onPause</a:t>
            </a:r>
            <a:r>
              <a:rPr lang="en-US" sz="2800" b="1" dirty="0"/>
              <a:t>()</a:t>
            </a:r>
          </a:p>
          <a:p>
            <a:pPr lvl="1"/>
            <a:r>
              <a:rPr lang="en-US" sz="2400" dirty="0"/>
              <a:t>First indication that the user is leaving the activity. It is no longer in the foreground.</a:t>
            </a:r>
          </a:p>
          <a:p>
            <a:r>
              <a:rPr lang="en-US" sz="2800" b="1" dirty="0"/>
              <a:t>protected void </a:t>
            </a:r>
            <a:r>
              <a:rPr lang="en-US" sz="2800" b="1" dirty="0" err="1"/>
              <a:t>onStop</a:t>
            </a:r>
            <a:r>
              <a:rPr lang="en-US" sz="2800" b="1" dirty="0"/>
              <a:t>()</a:t>
            </a:r>
          </a:p>
          <a:p>
            <a:pPr lvl="1"/>
            <a:r>
              <a:rPr lang="en-US" sz="2400" dirty="0"/>
              <a:t>Activity is no longer visible to the user</a:t>
            </a:r>
          </a:p>
          <a:p>
            <a:r>
              <a:rPr lang="en-US" sz="2800" b="1" dirty="0"/>
              <a:t>protected void </a:t>
            </a:r>
            <a:r>
              <a:rPr lang="en-US" sz="2800" b="1" dirty="0" err="1"/>
              <a:t>onDestroy</a:t>
            </a:r>
            <a:r>
              <a:rPr lang="en-US" sz="2800" b="1" dirty="0"/>
              <a:t>()</a:t>
            </a:r>
          </a:p>
          <a:p>
            <a:pPr lvl="1"/>
            <a:r>
              <a:rPr lang="en-US" sz="2400" dirty="0"/>
              <a:t>Activity is about to be destroyed (either because it is finished or there was a configuration change—most commonly a rotation of the device)</a:t>
            </a:r>
          </a:p>
          <a:p>
            <a:pPr lvl="1"/>
            <a:endParaRPr lang="en-US" sz="2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73C125F-1D2F-D942-B000-516E7C87B0AD}"/>
              </a:ext>
            </a:extLst>
          </p:cNvPr>
          <p:cNvSpPr>
            <a:spLocks noGrp="1"/>
          </p:cNvSpPr>
          <p:nvPr>
            <p:ph type="sldNum" sz="quarter" idx="12"/>
          </p:nvPr>
        </p:nvSpPr>
        <p:spPr/>
        <p:txBody>
          <a:bodyPr/>
          <a:lstStyle/>
          <a:p>
            <a:pPr>
              <a:defRPr/>
            </a:pPr>
            <a:fld id="{E5E6378F-E0AD-475D-A38D-B1164EEBB1FA}" type="slidenum">
              <a:rPr lang="en-US" smtClean="0"/>
              <a:pPr>
                <a:defRPr/>
              </a:pPr>
              <a:t>5</a:t>
            </a:fld>
            <a:endParaRPr lang="en-US"/>
          </a:p>
        </p:txBody>
      </p:sp>
    </p:spTree>
    <p:extLst>
      <p:ext uri="{BB962C8B-B14F-4D97-AF65-F5344CB8AC3E}">
        <p14:creationId xmlns:p14="http://schemas.microsoft.com/office/powerpoint/2010/main" val="427881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191A-170A-7E47-ABF9-D92210402E2B}"/>
              </a:ext>
            </a:extLst>
          </p:cNvPr>
          <p:cNvSpPr>
            <a:spLocks noGrp="1"/>
          </p:cNvSpPr>
          <p:nvPr>
            <p:ph type="title"/>
          </p:nvPr>
        </p:nvSpPr>
        <p:spPr/>
        <p:txBody>
          <a:bodyPr/>
          <a:lstStyle/>
          <a:p>
            <a:r>
              <a:rPr lang="en-US" dirty="0"/>
              <a:t>Additional Callbacks</a:t>
            </a:r>
          </a:p>
        </p:txBody>
      </p:sp>
      <p:sp>
        <p:nvSpPr>
          <p:cNvPr id="3" name="Content Placeholder 2">
            <a:extLst>
              <a:ext uri="{FF2B5EF4-FFF2-40B4-BE49-F238E27FC236}">
                <a16:creationId xmlns:a16="http://schemas.microsoft.com/office/drawing/2014/main" id="{F33C6880-859E-3944-92A9-95B3F4811D7B}"/>
              </a:ext>
            </a:extLst>
          </p:cNvPr>
          <p:cNvSpPr>
            <a:spLocks noGrp="1"/>
          </p:cNvSpPr>
          <p:nvPr>
            <p:ph idx="1"/>
          </p:nvPr>
        </p:nvSpPr>
        <p:spPr/>
        <p:txBody>
          <a:bodyPr>
            <a:normAutofit fontScale="92500" lnSpcReduction="20000"/>
          </a:bodyPr>
          <a:lstStyle/>
          <a:p>
            <a:r>
              <a:rPr lang="en-US" b="1" dirty="0"/>
              <a:t>protected void </a:t>
            </a:r>
            <a:r>
              <a:rPr lang="en-US" b="1" dirty="0" err="1"/>
              <a:t>onRestart</a:t>
            </a:r>
            <a:r>
              <a:rPr lang="en-US" b="1" dirty="0"/>
              <a:t>()</a:t>
            </a:r>
          </a:p>
          <a:p>
            <a:pPr lvl="1"/>
            <a:r>
              <a:rPr lang="en-US" dirty="0"/>
              <a:t>Called if the activity was stopped but not destroyed, and is now being restarted</a:t>
            </a:r>
          </a:p>
          <a:p>
            <a:pPr lvl="1"/>
            <a:r>
              <a:rPr lang="en-US" dirty="0"/>
              <a:t>The activity was not active but is about to become active</a:t>
            </a:r>
          </a:p>
          <a:p>
            <a:pPr lvl="1"/>
            <a:r>
              <a:rPr lang="en-US" dirty="0" err="1"/>
              <a:t>onStart</a:t>
            </a:r>
            <a:r>
              <a:rPr lang="en-US" dirty="0"/>
              <a:t>() will be called next</a:t>
            </a:r>
          </a:p>
          <a:p>
            <a:r>
              <a:rPr lang="en-US" b="1" dirty="0"/>
              <a:t>protected void </a:t>
            </a:r>
            <a:r>
              <a:rPr lang="en-US" b="1" dirty="0" err="1"/>
              <a:t>onSaveInstanceState</a:t>
            </a:r>
            <a:r>
              <a:rPr lang="en-US" b="1" dirty="0"/>
              <a:t>(Bundle </a:t>
            </a:r>
            <a:r>
              <a:rPr lang="en-US" b="1" dirty="0" err="1"/>
              <a:t>savedInstanceState</a:t>
            </a:r>
            <a:r>
              <a:rPr lang="en-US" b="1" dirty="0"/>
              <a:t>)</a:t>
            </a:r>
          </a:p>
          <a:p>
            <a:pPr lvl="1"/>
            <a:r>
              <a:rPr lang="en-US" dirty="0"/>
              <a:t>Called between </a:t>
            </a:r>
            <a:r>
              <a:rPr lang="en-US" dirty="0" err="1"/>
              <a:t>onPause</a:t>
            </a:r>
            <a:r>
              <a:rPr lang="en-US" dirty="0"/>
              <a:t>() and </a:t>
            </a:r>
            <a:r>
              <a:rPr lang="en-US" dirty="0" err="1"/>
              <a:t>onStop</a:t>
            </a:r>
            <a:r>
              <a:rPr lang="en-US" dirty="0"/>
              <a:t>()</a:t>
            </a:r>
          </a:p>
          <a:p>
            <a:pPr lvl="1"/>
            <a:r>
              <a:rPr lang="en-US" dirty="0"/>
              <a:t>Provides an opportunity to save state so it can be restored after a configuration change (i.e. rotation)</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D996A6BF-EE3F-4C4F-AC88-D6B2D6D79ACE}"/>
              </a:ext>
            </a:extLst>
          </p:cNvPr>
          <p:cNvSpPr>
            <a:spLocks noGrp="1"/>
          </p:cNvSpPr>
          <p:nvPr>
            <p:ph type="sldNum" sz="quarter" idx="12"/>
          </p:nvPr>
        </p:nvSpPr>
        <p:spPr/>
        <p:txBody>
          <a:bodyPr/>
          <a:lstStyle/>
          <a:p>
            <a:pPr>
              <a:defRPr/>
            </a:pPr>
            <a:fld id="{E5E6378F-E0AD-475D-A38D-B1164EEBB1FA}" type="slidenum">
              <a:rPr lang="en-US" smtClean="0"/>
              <a:pPr>
                <a:defRPr/>
              </a:pPr>
              <a:t>6</a:t>
            </a:fld>
            <a:endParaRPr lang="en-US"/>
          </a:p>
        </p:txBody>
      </p:sp>
    </p:spTree>
    <p:extLst>
      <p:ext uri="{BB962C8B-B14F-4D97-AF65-F5344CB8AC3E}">
        <p14:creationId xmlns:p14="http://schemas.microsoft.com/office/powerpoint/2010/main" val="153920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7BC9FE-E84D-B34A-B7FE-FDAAC8EE96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31239"/>
            <a:ext cx="4876800" cy="6305550"/>
          </a:xfrm>
        </p:spPr>
      </p:pic>
      <p:sp>
        <p:nvSpPr>
          <p:cNvPr id="4" name="Slide Number Placeholder 3">
            <a:extLst>
              <a:ext uri="{FF2B5EF4-FFF2-40B4-BE49-F238E27FC236}">
                <a16:creationId xmlns:a16="http://schemas.microsoft.com/office/drawing/2014/main" id="{B9FB6CBD-C330-2C42-B4D4-E7AA264078D6}"/>
              </a:ext>
            </a:extLst>
          </p:cNvPr>
          <p:cNvSpPr>
            <a:spLocks noGrp="1"/>
          </p:cNvSpPr>
          <p:nvPr>
            <p:ph type="sldNum" sz="quarter" idx="12"/>
          </p:nvPr>
        </p:nvSpPr>
        <p:spPr/>
        <p:txBody>
          <a:bodyPr/>
          <a:lstStyle/>
          <a:p>
            <a:pPr>
              <a:defRPr/>
            </a:pPr>
            <a:fld id="{E5E6378F-E0AD-475D-A38D-B1164EEBB1FA}" type="slidenum">
              <a:rPr lang="en-US" smtClean="0"/>
              <a:pPr>
                <a:defRPr/>
              </a:pPr>
              <a:t>7</a:t>
            </a:fld>
            <a:endParaRPr lang="en-US"/>
          </a:p>
        </p:txBody>
      </p:sp>
      <p:sp>
        <p:nvSpPr>
          <p:cNvPr id="7" name="TextBox 6">
            <a:extLst>
              <a:ext uri="{FF2B5EF4-FFF2-40B4-BE49-F238E27FC236}">
                <a16:creationId xmlns:a16="http://schemas.microsoft.com/office/drawing/2014/main" id="{305C08DF-9E72-C14F-AE1D-8567C1D54BB4}"/>
              </a:ext>
            </a:extLst>
          </p:cNvPr>
          <p:cNvSpPr txBox="1"/>
          <p:nvPr/>
        </p:nvSpPr>
        <p:spPr>
          <a:xfrm>
            <a:off x="261518" y="6019800"/>
            <a:ext cx="8730082" cy="707886"/>
          </a:xfrm>
          <a:prstGeom prst="rect">
            <a:avLst/>
          </a:prstGeom>
          <a:noFill/>
        </p:spPr>
        <p:txBody>
          <a:bodyPr wrap="none" rtlCol="0">
            <a:spAutoFit/>
          </a:bodyPr>
          <a:lstStyle/>
          <a:p>
            <a:r>
              <a:rPr lang="en-US" sz="2000" dirty="0"/>
              <a:t>Additional Info:</a:t>
            </a:r>
          </a:p>
          <a:p>
            <a:r>
              <a:rPr lang="en-US" sz="2000" dirty="0">
                <a:hlinkClick r:id="rId4"/>
              </a:rPr>
              <a:t>https://developer.android.com/guide/components/activities/activity-lifecycle</a:t>
            </a:r>
            <a:r>
              <a:rPr lang="en-US" sz="2000" dirty="0"/>
              <a:t> </a:t>
            </a:r>
          </a:p>
        </p:txBody>
      </p:sp>
      <p:sp>
        <p:nvSpPr>
          <p:cNvPr id="8" name="TextBox 7">
            <a:extLst>
              <a:ext uri="{FF2B5EF4-FFF2-40B4-BE49-F238E27FC236}">
                <a16:creationId xmlns:a16="http://schemas.microsoft.com/office/drawing/2014/main" id="{F0A3373B-283B-3444-BCF2-391CBA6BA2A6}"/>
              </a:ext>
            </a:extLst>
          </p:cNvPr>
          <p:cNvSpPr txBox="1"/>
          <p:nvPr/>
        </p:nvSpPr>
        <p:spPr>
          <a:xfrm>
            <a:off x="234304" y="4953000"/>
            <a:ext cx="2686954" cy="307777"/>
          </a:xfrm>
          <a:prstGeom prst="rect">
            <a:avLst/>
          </a:prstGeom>
          <a:noFill/>
        </p:spPr>
        <p:txBody>
          <a:bodyPr wrap="none" rtlCol="0">
            <a:spAutoFit/>
          </a:bodyPr>
          <a:lstStyle/>
          <a:p>
            <a:r>
              <a:rPr lang="en-US" sz="1400" dirty="0" err="1">
                <a:latin typeface="Comic Sans MS" panose="030F0902030302020204" pitchFamily="66" charset="0"/>
              </a:rPr>
              <a:t>onSaveInstanceState</a:t>
            </a:r>
            <a:r>
              <a:rPr lang="en-US" sz="1400" dirty="0">
                <a:latin typeface="Comic Sans MS" panose="030F0902030302020204" pitchFamily="66" charset="0"/>
              </a:rPr>
              <a:t>(Bundle)</a:t>
            </a:r>
          </a:p>
        </p:txBody>
      </p:sp>
      <p:cxnSp>
        <p:nvCxnSpPr>
          <p:cNvPr id="10" name="Curved Connector 9">
            <a:extLst>
              <a:ext uri="{FF2B5EF4-FFF2-40B4-BE49-F238E27FC236}">
                <a16:creationId xmlns:a16="http://schemas.microsoft.com/office/drawing/2014/main" id="{96E310FF-E4FF-BE48-BAF8-02CCD627592B}"/>
              </a:ext>
            </a:extLst>
          </p:cNvPr>
          <p:cNvCxnSpPr>
            <a:stCxn id="8" idx="0"/>
          </p:cNvCxnSpPr>
          <p:nvPr/>
        </p:nvCxnSpPr>
        <p:spPr>
          <a:xfrm rot="5400000" flipH="1" flipV="1">
            <a:off x="2160491" y="3532092"/>
            <a:ext cx="838199" cy="200361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6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19FE-1F47-7F43-B19C-7E7C9BB003FD}"/>
              </a:ext>
            </a:extLst>
          </p:cNvPr>
          <p:cNvSpPr>
            <a:spLocks noGrp="1"/>
          </p:cNvSpPr>
          <p:nvPr>
            <p:ph type="title"/>
          </p:nvPr>
        </p:nvSpPr>
        <p:spPr/>
        <p:txBody>
          <a:bodyPr/>
          <a:lstStyle/>
          <a:p>
            <a:r>
              <a:rPr lang="en-US" dirty="0"/>
              <a:t>Activity Lifecycle Demo</a:t>
            </a:r>
          </a:p>
        </p:txBody>
      </p:sp>
      <p:sp>
        <p:nvSpPr>
          <p:cNvPr id="3" name="Content Placeholder 2">
            <a:extLst>
              <a:ext uri="{FF2B5EF4-FFF2-40B4-BE49-F238E27FC236}">
                <a16:creationId xmlns:a16="http://schemas.microsoft.com/office/drawing/2014/main" id="{12807E5F-3018-314F-B75C-EBA14A5627AD}"/>
              </a:ext>
            </a:extLst>
          </p:cNvPr>
          <p:cNvSpPr>
            <a:spLocks noGrp="1"/>
          </p:cNvSpPr>
          <p:nvPr>
            <p:ph idx="1"/>
          </p:nvPr>
        </p:nvSpPr>
        <p:spPr/>
        <p:txBody>
          <a:bodyPr/>
          <a:lstStyle/>
          <a:p>
            <a:r>
              <a:rPr lang="en-US" dirty="0" err="1">
                <a:hlinkClick r:id="rId2"/>
              </a:rPr>
              <a:t>GeoQuiz</a:t>
            </a:r>
            <a:endParaRPr lang="en-US" dirty="0"/>
          </a:p>
          <a:p>
            <a:pPr lvl="1"/>
            <a:r>
              <a:rPr lang="en-US" dirty="0"/>
              <a:t>Set logcat to “Debug” and filter on “</a:t>
            </a:r>
            <a:r>
              <a:rPr lang="en-US" dirty="0" err="1"/>
              <a:t>QuizActivity</a:t>
            </a:r>
            <a:r>
              <a:rPr lang="en-US" dirty="0"/>
              <a:t>”</a:t>
            </a:r>
          </a:p>
          <a:p>
            <a:pPr lvl="1"/>
            <a:r>
              <a:rPr lang="en-US" dirty="0"/>
              <a:t>Observe the output for the following changes</a:t>
            </a:r>
          </a:p>
          <a:p>
            <a:pPr lvl="2"/>
            <a:r>
              <a:rPr lang="en-US" dirty="0"/>
              <a:t>Initial creation</a:t>
            </a:r>
          </a:p>
          <a:p>
            <a:pPr lvl="2"/>
            <a:r>
              <a:rPr lang="en-US" dirty="0"/>
              <a:t>Rotation</a:t>
            </a:r>
          </a:p>
          <a:p>
            <a:pPr lvl="2"/>
            <a:r>
              <a:rPr lang="en-US" dirty="0"/>
              <a:t>Use of ”</a:t>
            </a:r>
            <a:r>
              <a:rPr lang="en-US" dirty="0" err="1"/>
              <a:t>recents</a:t>
            </a:r>
            <a:r>
              <a:rPr lang="en-US" dirty="0"/>
              <a:t>” button to make another app active</a:t>
            </a:r>
          </a:p>
          <a:p>
            <a:pPr lvl="2"/>
            <a:r>
              <a:rPr lang="en-US" dirty="0"/>
              <a:t>Use of “home” button</a:t>
            </a:r>
          </a:p>
          <a:p>
            <a:pPr lvl="2"/>
            <a:r>
              <a:rPr lang="en-US" dirty="0"/>
              <a:t>Use of “back” button</a:t>
            </a:r>
          </a:p>
        </p:txBody>
      </p:sp>
      <p:sp>
        <p:nvSpPr>
          <p:cNvPr id="4" name="Slide Number Placeholder 3">
            <a:extLst>
              <a:ext uri="{FF2B5EF4-FFF2-40B4-BE49-F238E27FC236}">
                <a16:creationId xmlns:a16="http://schemas.microsoft.com/office/drawing/2014/main" id="{9AB0A569-7F81-A443-A79F-44B989B16CD7}"/>
              </a:ext>
            </a:extLst>
          </p:cNvPr>
          <p:cNvSpPr>
            <a:spLocks noGrp="1"/>
          </p:cNvSpPr>
          <p:nvPr>
            <p:ph type="sldNum" sz="quarter" idx="12"/>
          </p:nvPr>
        </p:nvSpPr>
        <p:spPr/>
        <p:txBody>
          <a:bodyPr/>
          <a:lstStyle/>
          <a:p>
            <a:pPr>
              <a:defRPr/>
            </a:pPr>
            <a:fld id="{E5E6378F-E0AD-475D-A38D-B1164EEBB1FA}" type="slidenum">
              <a:rPr lang="en-US" smtClean="0"/>
              <a:pPr>
                <a:defRPr/>
              </a:pPr>
              <a:t>8</a:t>
            </a:fld>
            <a:endParaRPr lang="en-US"/>
          </a:p>
        </p:txBody>
      </p:sp>
    </p:spTree>
    <p:extLst>
      <p:ext uri="{BB962C8B-B14F-4D97-AF65-F5344CB8AC3E}">
        <p14:creationId xmlns:p14="http://schemas.microsoft.com/office/powerpoint/2010/main" val="176915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98D-7DF8-4347-965C-C8182DE90070}"/>
              </a:ext>
            </a:extLst>
          </p:cNvPr>
          <p:cNvSpPr>
            <a:spLocks noGrp="1"/>
          </p:cNvSpPr>
          <p:nvPr>
            <p:ph type="title"/>
          </p:nvPr>
        </p:nvSpPr>
        <p:spPr/>
        <p:txBody>
          <a:bodyPr/>
          <a:lstStyle/>
          <a:p>
            <a:r>
              <a:rPr lang="en-US" dirty="0"/>
              <a:t>Saving and Restoring Instance State</a:t>
            </a:r>
          </a:p>
        </p:txBody>
      </p:sp>
      <p:sp>
        <p:nvSpPr>
          <p:cNvPr id="3" name="Content Placeholder 2">
            <a:extLst>
              <a:ext uri="{FF2B5EF4-FFF2-40B4-BE49-F238E27FC236}">
                <a16:creationId xmlns:a16="http://schemas.microsoft.com/office/drawing/2014/main" id="{1A2E0FE9-1B63-E541-AD53-16659C594A2D}"/>
              </a:ext>
            </a:extLst>
          </p:cNvPr>
          <p:cNvSpPr>
            <a:spLocks noGrp="1"/>
          </p:cNvSpPr>
          <p:nvPr>
            <p:ph idx="1"/>
          </p:nvPr>
        </p:nvSpPr>
        <p:spPr>
          <a:xfrm>
            <a:off x="457200" y="1600199"/>
            <a:ext cx="8229600" cy="5121275"/>
          </a:xfrm>
        </p:spPr>
        <p:txBody>
          <a:bodyPr>
            <a:normAutofit fontScale="77500" lnSpcReduction="20000"/>
          </a:bodyPr>
          <a:lstStyle/>
          <a:p>
            <a:r>
              <a:rPr lang="en-US" dirty="0"/>
              <a:t>Use the </a:t>
            </a:r>
            <a:r>
              <a:rPr lang="en-US" b="1" dirty="0" err="1"/>
              <a:t>onSaveInstanceState</a:t>
            </a:r>
            <a:r>
              <a:rPr lang="en-US" b="1" dirty="0"/>
              <a:t>(Bundle) </a:t>
            </a:r>
            <a:r>
              <a:rPr lang="en-US" dirty="0"/>
              <a:t>callback to save state in an activity record before it is lost due to a configuration or other short-term change</a:t>
            </a:r>
          </a:p>
          <a:p>
            <a:pPr lvl="1"/>
            <a:r>
              <a:rPr lang="en-US" dirty="0"/>
              <a:t>Doesn’t work for long-term storage (activity records are removed when the user hits the ‘back’ button, when an activity is destroyed, when the device is rebooted, or when the activity hasn’t been used for a while)</a:t>
            </a:r>
          </a:p>
          <a:p>
            <a:pPr lvl="1"/>
            <a:r>
              <a:rPr lang="en-US" dirty="0"/>
              <a:t>Default (inherited) implementation saves state for all UI components. Doesn’t save state for instance variables.</a:t>
            </a:r>
          </a:p>
          <a:p>
            <a:r>
              <a:rPr lang="en-US" dirty="0"/>
              <a:t>Use the Bundle passed to </a:t>
            </a:r>
            <a:r>
              <a:rPr lang="en-US" b="1" dirty="0" err="1"/>
              <a:t>onCreate</a:t>
            </a:r>
            <a:r>
              <a:rPr lang="en-US" b="1" dirty="0"/>
              <a:t>(Bundle) </a:t>
            </a:r>
            <a:r>
              <a:rPr lang="en-US" dirty="0"/>
              <a:t>to restore state</a:t>
            </a:r>
          </a:p>
          <a:p>
            <a:pPr lvl="1"/>
            <a:r>
              <a:rPr lang="en-US" dirty="0"/>
              <a:t>Be sure to check for a null bundle. If it’s null, there’s no saved state to restore.</a:t>
            </a:r>
          </a:p>
          <a:p>
            <a:pPr lvl="1"/>
            <a:endParaRPr lang="en-US" dirty="0"/>
          </a:p>
          <a:p>
            <a:r>
              <a:rPr lang="en-US" dirty="0"/>
              <a:t>Example</a:t>
            </a:r>
          </a:p>
          <a:p>
            <a:pPr lvl="1"/>
            <a:r>
              <a:rPr lang="en-US" dirty="0">
                <a:hlinkClick r:id="rId2"/>
              </a:rPr>
              <a:t>GeoQuiz</a:t>
            </a:r>
            <a:r>
              <a:rPr lang="en-US" dirty="0"/>
              <a:t>/</a:t>
            </a:r>
            <a:r>
              <a:rPr lang="en-US" dirty="0" err="1"/>
              <a:t>QuizActivity.java</a:t>
            </a:r>
            <a:endParaRPr lang="en-US" dirty="0"/>
          </a:p>
        </p:txBody>
      </p:sp>
      <p:sp>
        <p:nvSpPr>
          <p:cNvPr id="4" name="Slide Number Placeholder 3">
            <a:extLst>
              <a:ext uri="{FF2B5EF4-FFF2-40B4-BE49-F238E27FC236}">
                <a16:creationId xmlns:a16="http://schemas.microsoft.com/office/drawing/2014/main" id="{37C271A5-0E8F-0D43-A446-48C501B4C7C5}"/>
              </a:ext>
            </a:extLst>
          </p:cNvPr>
          <p:cNvSpPr>
            <a:spLocks noGrp="1"/>
          </p:cNvSpPr>
          <p:nvPr>
            <p:ph type="sldNum" sz="quarter" idx="12"/>
          </p:nvPr>
        </p:nvSpPr>
        <p:spPr/>
        <p:txBody>
          <a:bodyPr/>
          <a:lstStyle/>
          <a:p>
            <a:pPr>
              <a:defRPr/>
            </a:pPr>
            <a:fld id="{E5E6378F-E0AD-475D-A38D-B1164EEBB1FA}" type="slidenum">
              <a:rPr lang="en-US" smtClean="0"/>
              <a:pPr>
                <a:defRPr/>
              </a:pPr>
              <a:t>9</a:t>
            </a:fld>
            <a:endParaRPr lang="en-US"/>
          </a:p>
        </p:txBody>
      </p:sp>
    </p:spTree>
    <p:extLst>
      <p:ext uri="{BB962C8B-B14F-4D97-AF65-F5344CB8AC3E}">
        <p14:creationId xmlns:p14="http://schemas.microsoft.com/office/powerpoint/2010/main" val="3218751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13679</TotalTime>
  <Words>987</Words>
  <Application>Microsoft Office PowerPoint</Application>
  <PresentationFormat>On-screen Show (4:3)</PresentationFormat>
  <Paragraphs>125</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Comic Sans MS</vt:lpstr>
      <vt:lpstr>Courier New</vt:lpstr>
      <vt:lpstr>Tahoma</vt:lpstr>
      <vt:lpstr>Times New Roman</vt:lpstr>
      <vt:lpstr>Office Theme</vt:lpstr>
      <vt:lpstr>Android Activities</vt:lpstr>
      <vt:lpstr>Activities</vt:lpstr>
      <vt:lpstr>Qualified Layouts</vt:lpstr>
      <vt:lpstr>The Activity Lifecycle</vt:lpstr>
      <vt:lpstr>The Six Main Activity Callbacks</vt:lpstr>
      <vt:lpstr>Additional Callbacks</vt:lpstr>
      <vt:lpstr>PowerPoint Presentation</vt:lpstr>
      <vt:lpstr>Activity Lifecycle Demo</vt:lpstr>
      <vt:lpstr>Saving and Restoring Instance State</vt:lpstr>
      <vt:lpstr>Starting An Activity</vt:lpstr>
      <vt:lpstr>Starting an Activity and Passing Data</vt:lpstr>
      <vt:lpstr>Retrieving Data from an Intent</vt:lpstr>
      <vt:lpstr>Returning Results from an Activity</vt:lpstr>
      <vt:lpstr>Applications to Family Map Client</vt:lpstr>
      <vt:lpstr>Applications to Family Map Client</vt:lpstr>
    </vt:vector>
  </TitlesOfParts>
  <Company>Computer Science Department, Brigham Young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Rodham</dc:creator>
  <cp:lastModifiedBy>Shadman Wadith</cp:lastModifiedBy>
  <cp:revision>2043</cp:revision>
  <cp:lastPrinted>2019-03-18T19:26:16Z</cp:lastPrinted>
  <dcterms:created xsi:type="dcterms:W3CDTF">2002-08-28T22:37:45Z</dcterms:created>
  <dcterms:modified xsi:type="dcterms:W3CDTF">2023-09-26T16:06:16Z</dcterms:modified>
</cp:coreProperties>
</file>