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4057" r:id="rId2"/>
  </p:sldMasterIdLst>
  <p:notesMasterIdLst>
    <p:notesMasterId r:id="rId43"/>
  </p:notesMasterIdLst>
  <p:handoutMasterIdLst>
    <p:handoutMasterId r:id="rId44"/>
  </p:handoutMasterIdLst>
  <p:sldIdLst>
    <p:sldId id="527" r:id="rId3"/>
    <p:sldId id="531" r:id="rId4"/>
    <p:sldId id="526" r:id="rId5"/>
    <p:sldId id="533" r:id="rId6"/>
    <p:sldId id="576" r:id="rId7"/>
    <p:sldId id="537" r:id="rId8"/>
    <p:sldId id="582" r:id="rId9"/>
    <p:sldId id="583" r:id="rId10"/>
    <p:sldId id="584" r:id="rId11"/>
    <p:sldId id="585" r:id="rId12"/>
    <p:sldId id="575" r:id="rId13"/>
    <p:sldId id="578" r:id="rId14"/>
    <p:sldId id="586" r:id="rId15"/>
    <p:sldId id="579" r:id="rId16"/>
    <p:sldId id="580" r:id="rId17"/>
    <p:sldId id="573" r:id="rId18"/>
    <p:sldId id="587" r:id="rId19"/>
    <p:sldId id="588" r:id="rId20"/>
    <p:sldId id="572" r:id="rId21"/>
    <p:sldId id="538" r:id="rId22"/>
    <p:sldId id="539" r:id="rId23"/>
    <p:sldId id="540" r:id="rId24"/>
    <p:sldId id="589" r:id="rId25"/>
    <p:sldId id="541" r:id="rId26"/>
    <p:sldId id="542" r:id="rId27"/>
    <p:sldId id="543" r:id="rId28"/>
    <p:sldId id="544" r:id="rId29"/>
    <p:sldId id="545" r:id="rId30"/>
    <p:sldId id="546" r:id="rId31"/>
    <p:sldId id="547" r:id="rId32"/>
    <p:sldId id="548" r:id="rId33"/>
    <p:sldId id="549" r:id="rId34"/>
    <p:sldId id="550" r:id="rId35"/>
    <p:sldId id="551" r:id="rId36"/>
    <p:sldId id="552" r:id="rId37"/>
    <p:sldId id="553" r:id="rId38"/>
    <p:sldId id="554" r:id="rId39"/>
    <p:sldId id="555" r:id="rId40"/>
    <p:sldId id="590" r:id="rId41"/>
    <p:sldId id="556" r:id="rId42"/>
  </p:sldIdLst>
  <p:sldSz cx="9144000" cy="6858000" type="screen4x3"/>
  <p:notesSz cx="7315200" cy="9601200"/>
  <p:defaultTex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280">
          <p15:clr>
            <a:srgbClr val="A4A3A4"/>
          </p15:clr>
        </p15:guide>
        <p15:guide id="2" pos="277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CC"/>
    <a:srgbClr val="000000"/>
    <a:srgbClr val="00FF00"/>
    <a:srgbClr val="00145A"/>
    <a:srgbClr val="001E5A"/>
    <a:srgbClr val="5F5F5F"/>
    <a:srgbClr val="000050"/>
    <a:srgbClr val="0000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66" autoAdjust="0"/>
    <p:restoredTop sz="94567" autoAdjust="0"/>
  </p:normalViewPr>
  <p:slideViewPr>
    <p:cSldViewPr snapToGrid="0">
      <p:cViewPr varScale="1">
        <p:scale>
          <a:sx n="114" d="100"/>
          <a:sy n="114" d="100"/>
        </p:scale>
        <p:origin x="1674" y="102"/>
      </p:cViewPr>
      <p:guideLst>
        <p:guide orient="horz" pos="2280"/>
        <p:guide pos="277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0" d="100"/>
        <a:sy n="9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1" y="3"/>
            <a:ext cx="3170238" cy="479425"/>
          </a:xfrm>
          <a:prstGeom prst="rect">
            <a:avLst/>
          </a:prstGeom>
          <a:noFill/>
          <a:ln w="9525">
            <a:noFill/>
            <a:miter lim="800000"/>
            <a:headEnd/>
            <a:tailEnd/>
          </a:ln>
          <a:effectLst/>
        </p:spPr>
        <p:txBody>
          <a:bodyPr vert="horz" wrap="square" lIns="20130" tIns="0" rIns="20130" bIns="0" numCol="1" anchor="t" anchorCtr="0" compatLnSpc="1">
            <a:prstTxWarp prst="textNoShape">
              <a:avLst/>
            </a:prstTxWarp>
          </a:bodyPr>
          <a:lstStyle>
            <a:lvl1pPr defTabSz="966557">
              <a:defRPr sz="1200" b="0" i="1"/>
            </a:lvl1pPr>
          </a:lstStyle>
          <a:p>
            <a:pPr>
              <a:defRPr/>
            </a:pPr>
            <a:endParaRPr lang="en-US"/>
          </a:p>
        </p:txBody>
      </p:sp>
      <p:sp>
        <p:nvSpPr>
          <p:cNvPr id="3075" name="Rectangle 3"/>
          <p:cNvSpPr>
            <a:spLocks noGrp="1" noChangeArrowheads="1"/>
          </p:cNvSpPr>
          <p:nvPr>
            <p:ph type="dt" sz="quarter" idx="1"/>
          </p:nvPr>
        </p:nvSpPr>
        <p:spPr bwMode="auto">
          <a:xfrm>
            <a:off x="4144965" y="3"/>
            <a:ext cx="3170237" cy="479425"/>
          </a:xfrm>
          <a:prstGeom prst="rect">
            <a:avLst/>
          </a:prstGeom>
          <a:noFill/>
          <a:ln w="9525">
            <a:noFill/>
            <a:miter lim="800000"/>
            <a:headEnd/>
            <a:tailEnd/>
          </a:ln>
          <a:effectLst/>
        </p:spPr>
        <p:txBody>
          <a:bodyPr vert="horz" wrap="square" lIns="20130" tIns="0" rIns="20130" bIns="0" numCol="1" anchor="t" anchorCtr="0" compatLnSpc="1">
            <a:prstTxWarp prst="textNoShape">
              <a:avLst/>
            </a:prstTxWarp>
          </a:bodyPr>
          <a:lstStyle>
            <a:lvl1pPr algn="r" defTabSz="966557">
              <a:defRPr sz="1200" b="0" i="1"/>
            </a:lvl1pPr>
          </a:lstStyle>
          <a:p>
            <a:pPr>
              <a:defRPr/>
            </a:pPr>
            <a:endParaRPr lang="en-US"/>
          </a:p>
        </p:txBody>
      </p:sp>
      <p:sp>
        <p:nvSpPr>
          <p:cNvPr id="3076" name="Rectangle 4"/>
          <p:cNvSpPr>
            <a:spLocks noGrp="1" noChangeArrowheads="1"/>
          </p:cNvSpPr>
          <p:nvPr>
            <p:ph type="ftr" sz="quarter" idx="2"/>
          </p:nvPr>
        </p:nvSpPr>
        <p:spPr bwMode="auto">
          <a:xfrm>
            <a:off x="1" y="9121777"/>
            <a:ext cx="3170238" cy="479425"/>
          </a:xfrm>
          <a:prstGeom prst="rect">
            <a:avLst/>
          </a:prstGeom>
          <a:noFill/>
          <a:ln w="9525">
            <a:noFill/>
            <a:miter lim="800000"/>
            <a:headEnd/>
            <a:tailEnd/>
          </a:ln>
          <a:effectLst/>
        </p:spPr>
        <p:txBody>
          <a:bodyPr vert="horz" wrap="square" lIns="20130" tIns="0" rIns="20130" bIns="0" numCol="1" anchor="b" anchorCtr="0" compatLnSpc="1">
            <a:prstTxWarp prst="textNoShape">
              <a:avLst/>
            </a:prstTxWarp>
          </a:bodyPr>
          <a:lstStyle>
            <a:lvl1pPr defTabSz="966557">
              <a:defRPr sz="1200" b="0" i="1"/>
            </a:lvl1pPr>
          </a:lstStyle>
          <a:p>
            <a:pPr>
              <a:defRPr/>
            </a:pPr>
            <a:endParaRPr lang="en-US"/>
          </a:p>
        </p:txBody>
      </p:sp>
      <p:sp>
        <p:nvSpPr>
          <p:cNvPr id="3077" name="Rectangle 5"/>
          <p:cNvSpPr>
            <a:spLocks noGrp="1" noChangeArrowheads="1"/>
          </p:cNvSpPr>
          <p:nvPr>
            <p:ph type="sldNum" sz="quarter" idx="3"/>
          </p:nvPr>
        </p:nvSpPr>
        <p:spPr bwMode="auto">
          <a:xfrm>
            <a:off x="4144965" y="9121777"/>
            <a:ext cx="3170237" cy="479425"/>
          </a:xfrm>
          <a:prstGeom prst="rect">
            <a:avLst/>
          </a:prstGeom>
          <a:noFill/>
          <a:ln w="9525">
            <a:noFill/>
            <a:miter lim="800000"/>
            <a:headEnd/>
            <a:tailEnd/>
          </a:ln>
          <a:effectLst/>
        </p:spPr>
        <p:txBody>
          <a:bodyPr vert="horz" wrap="square" lIns="20130" tIns="0" rIns="20130" bIns="0" numCol="1" anchor="b" anchorCtr="0" compatLnSpc="1">
            <a:prstTxWarp prst="textNoShape">
              <a:avLst/>
            </a:prstTxWarp>
          </a:bodyPr>
          <a:lstStyle>
            <a:lvl1pPr algn="r" defTabSz="966557">
              <a:defRPr sz="1200" b="0" i="1"/>
            </a:lvl1pPr>
          </a:lstStyle>
          <a:p>
            <a:pPr>
              <a:defRPr/>
            </a:pPr>
            <a:fld id="{1B3B0E3B-E5C4-4251-A7FB-CB33CCB6CE5F}" type="slidenum">
              <a:rPr lang="en-US"/>
              <a:pPr>
                <a:defRPr/>
              </a:pPr>
              <a:t>‹#›</a:t>
            </a:fld>
            <a:endParaRPr lang="en-US"/>
          </a:p>
        </p:txBody>
      </p:sp>
    </p:spTree>
    <p:extLst>
      <p:ext uri="{BB962C8B-B14F-4D97-AF65-F5344CB8AC3E}">
        <p14:creationId xmlns:p14="http://schemas.microsoft.com/office/powerpoint/2010/main" val="234405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 y="3"/>
            <a:ext cx="3170238" cy="479425"/>
          </a:xfrm>
          <a:prstGeom prst="rect">
            <a:avLst/>
          </a:prstGeom>
          <a:noFill/>
          <a:ln w="9525">
            <a:noFill/>
            <a:miter lim="800000"/>
            <a:headEnd/>
            <a:tailEnd/>
          </a:ln>
          <a:effectLst/>
        </p:spPr>
        <p:txBody>
          <a:bodyPr vert="horz" wrap="square" lIns="20130" tIns="0" rIns="20130" bIns="0" numCol="1" anchor="t" anchorCtr="0" compatLnSpc="1">
            <a:prstTxWarp prst="textNoShape">
              <a:avLst/>
            </a:prstTxWarp>
          </a:bodyPr>
          <a:lstStyle>
            <a:lvl1pPr defTabSz="966557">
              <a:defRPr sz="1200" b="0" i="1">
                <a:solidFill>
                  <a:schemeClr val="tx1"/>
                </a:solidFill>
              </a:defRPr>
            </a:lvl1pPr>
          </a:lstStyle>
          <a:p>
            <a:pPr>
              <a:defRPr/>
            </a:pPr>
            <a:endParaRPr lang="en-US"/>
          </a:p>
        </p:txBody>
      </p:sp>
      <p:sp>
        <p:nvSpPr>
          <p:cNvPr id="2051" name="Rectangle 3"/>
          <p:cNvSpPr>
            <a:spLocks noGrp="1" noChangeArrowheads="1"/>
          </p:cNvSpPr>
          <p:nvPr>
            <p:ph type="dt" idx="1"/>
          </p:nvPr>
        </p:nvSpPr>
        <p:spPr bwMode="auto">
          <a:xfrm>
            <a:off x="4144965" y="3"/>
            <a:ext cx="3170237" cy="479425"/>
          </a:xfrm>
          <a:prstGeom prst="rect">
            <a:avLst/>
          </a:prstGeom>
          <a:noFill/>
          <a:ln w="9525">
            <a:noFill/>
            <a:miter lim="800000"/>
            <a:headEnd/>
            <a:tailEnd/>
          </a:ln>
          <a:effectLst/>
        </p:spPr>
        <p:txBody>
          <a:bodyPr vert="horz" wrap="square" lIns="20130" tIns="0" rIns="20130" bIns="0" numCol="1" anchor="t" anchorCtr="0" compatLnSpc="1">
            <a:prstTxWarp prst="textNoShape">
              <a:avLst/>
            </a:prstTxWarp>
          </a:bodyPr>
          <a:lstStyle>
            <a:lvl1pPr algn="r" defTabSz="966557">
              <a:defRPr sz="1200" b="0" i="1">
                <a:solidFill>
                  <a:schemeClr val="tx1"/>
                </a:solidFill>
              </a:defRPr>
            </a:lvl1pPr>
          </a:lstStyle>
          <a:p>
            <a:pPr>
              <a:defRPr/>
            </a:pPr>
            <a:endParaRPr lang="en-US"/>
          </a:p>
        </p:txBody>
      </p:sp>
      <p:sp>
        <p:nvSpPr>
          <p:cNvPr id="2052" name="Rectangle 4"/>
          <p:cNvSpPr>
            <a:spLocks noGrp="1" noChangeArrowheads="1"/>
          </p:cNvSpPr>
          <p:nvPr>
            <p:ph type="ftr" sz="quarter" idx="4"/>
          </p:nvPr>
        </p:nvSpPr>
        <p:spPr bwMode="auto">
          <a:xfrm>
            <a:off x="1" y="9121777"/>
            <a:ext cx="3170238" cy="479425"/>
          </a:xfrm>
          <a:prstGeom prst="rect">
            <a:avLst/>
          </a:prstGeom>
          <a:noFill/>
          <a:ln w="9525">
            <a:noFill/>
            <a:miter lim="800000"/>
            <a:headEnd/>
            <a:tailEnd/>
          </a:ln>
          <a:effectLst/>
        </p:spPr>
        <p:txBody>
          <a:bodyPr vert="horz" wrap="square" lIns="20130" tIns="0" rIns="20130" bIns="0" numCol="1" anchor="b" anchorCtr="0" compatLnSpc="1">
            <a:prstTxWarp prst="textNoShape">
              <a:avLst/>
            </a:prstTxWarp>
          </a:bodyPr>
          <a:lstStyle>
            <a:lvl1pPr defTabSz="966557">
              <a:defRPr sz="1200" b="0" i="1">
                <a:solidFill>
                  <a:schemeClr val="tx1"/>
                </a:solidFill>
              </a:defRPr>
            </a:lvl1pPr>
          </a:lstStyle>
          <a:p>
            <a:pPr>
              <a:defRPr/>
            </a:pPr>
            <a:endParaRPr lang="en-US"/>
          </a:p>
        </p:txBody>
      </p:sp>
      <p:sp>
        <p:nvSpPr>
          <p:cNvPr id="2053" name="Rectangle 5"/>
          <p:cNvSpPr>
            <a:spLocks noGrp="1" noChangeArrowheads="1"/>
          </p:cNvSpPr>
          <p:nvPr>
            <p:ph type="sldNum" sz="quarter" idx="5"/>
          </p:nvPr>
        </p:nvSpPr>
        <p:spPr bwMode="auto">
          <a:xfrm>
            <a:off x="4144965" y="9121777"/>
            <a:ext cx="3170237" cy="479425"/>
          </a:xfrm>
          <a:prstGeom prst="rect">
            <a:avLst/>
          </a:prstGeom>
          <a:noFill/>
          <a:ln w="9525">
            <a:noFill/>
            <a:miter lim="800000"/>
            <a:headEnd/>
            <a:tailEnd/>
          </a:ln>
          <a:effectLst/>
        </p:spPr>
        <p:txBody>
          <a:bodyPr vert="horz" wrap="square" lIns="20130" tIns="0" rIns="20130" bIns="0" numCol="1" anchor="b" anchorCtr="0" compatLnSpc="1">
            <a:prstTxWarp prst="textNoShape">
              <a:avLst/>
            </a:prstTxWarp>
          </a:bodyPr>
          <a:lstStyle>
            <a:lvl1pPr algn="r" defTabSz="966557">
              <a:defRPr sz="1200" b="0" i="1">
                <a:solidFill>
                  <a:schemeClr val="tx1"/>
                </a:solidFill>
              </a:defRPr>
            </a:lvl1pPr>
          </a:lstStyle>
          <a:p>
            <a:pPr>
              <a:defRPr/>
            </a:pPr>
            <a:fld id="{A229CEE7-0F02-44C1-8906-EC6CFDC65F2D}" type="slidenum">
              <a:rPr lang="en-US"/>
              <a:pPr>
                <a:defRPr/>
              </a:pPr>
              <a:t>‹#›</a:t>
            </a:fld>
            <a:endParaRPr lang="en-US"/>
          </a:p>
        </p:txBody>
      </p:sp>
      <p:sp>
        <p:nvSpPr>
          <p:cNvPr id="2054" name="Rectangle 6"/>
          <p:cNvSpPr>
            <a:spLocks noGrp="1" noChangeArrowheads="1"/>
          </p:cNvSpPr>
          <p:nvPr>
            <p:ph type="body" sz="quarter" idx="3"/>
          </p:nvPr>
        </p:nvSpPr>
        <p:spPr bwMode="auto">
          <a:xfrm>
            <a:off x="974726" y="4559300"/>
            <a:ext cx="5365750" cy="4319588"/>
          </a:xfrm>
          <a:prstGeom prst="rect">
            <a:avLst/>
          </a:prstGeom>
          <a:noFill/>
          <a:ln w="9525">
            <a:noFill/>
            <a:miter lim="800000"/>
            <a:headEnd/>
            <a:tailEnd/>
          </a:ln>
          <a:effectLst/>
        </p:spPr>
        <p:txBody>
          <a:bodyPr vert="horz" wrap="square" lIns="97296" tIns="48650" rIns="97296" bIns="4865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6263" name="Rectangle 7"/>
          <p:cNvSpPr>
            <a:spLocks noGrp="1" noRot="1" noChangeAspect="1" noChangeArrowheads="1" noTextEdit="1"/>
          </p:cNvSpPr>
          <p:nvPr>
            <p:ph type="sldImg" idx="2"/>
          </p:nvPr>
        </p:nvSpPr>
        <p:spPr bwMode="auto">
          <a:xfrm>
            <a:off x="1260475" y="720725"/>
            <a:ext cx="4794250" cy="35956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6" name="Rectangle 8"/>
          <p:cNvSpPr>
            <a:spLocks noChangeArrowheads="1"/>
          </p:cNvSpPr>
          <p:nvPr/>
        </p:nvSpPr>
        <p:spPr bwMode="auto">
          <a:xfrm>
            <a:off x="3283114" y="9144000"/>
            <a:ext cx="747385" cy="274909"/>
          </a:xfrm>
          <a:prstGeom prst="rect">
            <a:avLst/>
          </a:prstGeom>
          <a:noFill/>
          <a:ln w="9525">
            <a:noFill/>
            <a:miter lim="800000"/>
            <a:headEnd/>
            <a:tailEnd/>
          </a:ln>
          <a:effectLst/>
        </p:spPr>
        <p:txBody>
          <a:bodyPr wrap="none" lIns="92266" tIns="46971" rIns="92266" bIns="46971">
            <a:spAutoFit/>
          </a:bodyPr>
          <a:lstStyle/>
          <a:p>
            <a:pPr algn="ctr" defTabSz="917356">
              <a:lnSpc>
                <a:spcPct val="90000"/>
              </a:lnSpc>
              <a:defRPr/>
            </a:pPr>
            <a:r>
              <a:rPr lang="en-US" sz="1300" b="0" dirty="0">
                <a:solidFill>
                  <a:schemeClr val="tx1"/>
                </a:solidFill>
              </a:rPr>
              <a:t>Page </a:t>
            </a:r>
            <a:fld id="{55488FE2-1213-4D8B-9D82-EC18FBC6248F}" type="slidenum">
              <a:rPr lang="en-US" sz="1300" b="0">
                <a:solidFill>
                  <a:schemeClr val="tx1"/>
                </a:solidFill>
              </a:rPr>
              <a:pPr algn="ctr" defTabSz="917356">
                <a:lnSpc>
                  <a:spcPct val="90000"/>
                </a:lnSpc>
                <a:defRPr/>
              </a:pPr>
              <a:t>‹#›</a:t>
            </a:fld>
            <a:endParaRPr lang="en-US" sz="1300" b="0" dirty="0">
              <a:solidFill>
                <a:schemeClr val="tx1"/>
              </a:solidFill>
            </a:endParaRPr>
          </a:p>
        </p:txBody>
      </p:sp>
    </p:spTree>
    <p:extLst>
      <p:ext uri="{BB962C8B-B14F-4D97-AF65-F5344CB8AC3E}">
        <p14:creationId xmlns:p14="http://schemas.microsoft.com/office/powerpoint/2010/main" val="3928156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687B8264-548A-4B1E-9025-A1676792EA79}" type="slidenum">
              <a:rPr lang="en-US" smtClean="0">
                <a:solidFill>
                  <a:srgbClr val="000000"/>
                </a:solidFill>
              </a:rPr>
              <a:pPr/>
              <a:t>1</a:t>
            </a:fld>
            <a:endParaRPr lang="en-US">
              <a:solidFill>
                <a:srgbClr val="000000"/>
              </a:solidFill>
            </a:endParaRPr>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366514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229CEE7-0F02-44C1-8906-EC6CFDC65F2D}" type="slidenum">
              <a:rPr lang="en-US" smtClean="0"/>
              <a:pPr>
                <a:defRPr/>
              </a:pPr>
              <a:t>5</a:t>
            </a:fld>
            <a:endParaRPr lang="en-US"/>
          </a:p>
        </p:txBody>
      </p:sp>
    </p:spTree>
    <p:extLst>
      <p:ext uri="{BB962C8B-B14F-4D97-AF65-F5344CB8AC3E}">
        <p14:creationId xmlns:p14="http://schemas.microsoft.com/office/powerpoint/2010/main" val="586606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229CEE7-0F02-44C1-8906-EC6CFDC65F2D}" type="slidenum">
              <a:rPr lang="en-US" smtClean="0"/>
              <a:pPr>
                <a:defRPr/>
              </a:pPr>
              <a:t>6</a:t>
            </a:fld>
            <a:endParaRPr lang="en-US"/>
          </a:p>
        </p:txBody>
      </p:sp>
    </p:spTree>
    <p:extLst>
      <p:ext uri="{BB962C8B-B14F-4D97-AF65-F5344CB8AC3E}">
        <p14:creationId xmlns:p14="http://schemas.microsoft.com/office/powerpoint/2010/main" val="2821673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65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557">
              <a:defRPr sz="2000" b="1">
                <a:solidFill>
                  <a:srgbClr val="FAFD00"/>
                </a:solidFill>
                <a:latin typeface="Times New Roman" pitchFamily="18" charset="0"/>
              </a:defRPr>
            </a:lvl1pPr>
            <a:lvl2pPr marL="742773" indent="-285682" defTabSz="966557">
              <a:defRPr sz="2000" b="1">
                <a:solidFill>
                  <a:srgbClr val="FAFD00"/>
                </a:solidFill>
                <a:latin typeface="Times New Roman" pitchFamily="18" charset="0"/>
              </a:defRPr>
            </a:lvl2pPr>
            <a:lvl3pPr marL="1142727" indent="-228546" defTabSz="966557">
              <a:defRPr sz="2000" b="1">
                <a:solidFill>
                  <a:srgbClr val="FAFD00"/>
                </a:solidFill>
                <a:latin typeface="Times New Roman" pitchFamily="18" charset="0"/>
              </a:defRPr>
            </a:lvl3pPr>
            <a:lvl4pPr marL="1599817" indent="-228546" defTabSz="966557">
              <a:defRPr sz="2000" b="1">
                <a:solidFill>
                  <a:srgbClr val="FAFD00"/>
                </a:solidFill>
                <a:latin typeface="Times New Roman" pitchFamily="18" charset="0"/>
              </a:defRPr>
            </a:lvl4pPr>
            <a:lvl5pPr marL="2056909" indent="-228546" defTabSz="966557">
              <a:defRPr sz="2000" b="1">
                <a:solidFill>
                  <a:srgbClr val="FAFD00"/>
                </a:solidFill>
                <a:latin typeface="Times New Roman" pitchFamily="18" charset="0"/>
              </a:defRPr>
            </a:lvl5pPr>
            <a:lvl6pPr marL="2513999" indent="-228546" defTabSz="966557" eaLnBrk="0" fontAlgn="base" hangingPunct="0">
              <a:spcBef>
                <a:spcPct val="0"/>
              </a:spcBef>
              <a:spcAft>
                <a:spcPct val="0"/>
              </a:spcAft>
              <a:defRPr sz="2000" b="1">
                <a:solidFill>
                  <a:srgbClr val="FAFD00"/>
                </a:solidFill>
                <a:latin typeface="Times New Roman" pitchFamily="18" charset="0"/>
              </a:defRPr>
            </a:lvl6pPr>
            <a:lvl7pPr marL="2971089" indent="-228546" defTabSz="966557" eaLnBrk="0" fontAlgn="base" hangingPunct="0">
              <a:spcBef>
                <a:spcPct val="0"/>
              </a:spcBef>
              <a:spcAft>
                <a:spcPct val="0"/>
              </a:spcAft>
              <a:defRPr sz="2000" b="1">
                <a:solidFill>
                  <a:srgbClr val="FAFD00"/>
                </a:solidFill>
                <a:latin typeface="Times New Roman" pitchFamily="18" charset="0"/>
              </a:defRPr>
            </a:lvl7pPr>
            <a:lvl8pPr marL="3428179" indent="-228546" defTabSz="966557" eaLnBrk="0" fontAlgn="base" hangingPunct="0">
              <a:spcBef>
                <a:spcPct val="0"/>
              </a:spcBef>
              <a:spcAft>
                <a:spcPct val="0"/>
              </a:spcAft>
              <a:defRPr sz="2000" b="1">
                <a:solidFill>
                  <a:srgbClr val="FAFD00"/>
                </a:solidFill>
                <a:latin typeface="Times New Roman" pitchFamily="18" charset="0"/>
              </a:defRPr>
            </a:lvl8pPr>
            <a:lvl9pPr marL="3885270" indent="-228546" defTabSz="966557" eaLnBrk="0" fontAlgn="base" hangingPunct="0">
              <a:spcBef>
                <a:spcPct val="0"/>
              </a:spcBef>
              <a:spcAft>
                <a:spcPct val="0"/>
              </a:spcAft>
              <a:defRPr sz="2000" b="1">
                <a:solidFill>
                  <a:srgbClr val="FAFD00"/>
                </a:solidFill>
                <a:latin typeface="Times New Roman" pitchFamily="18" charset="0"/>
              </a:defRPr>
            </a:lvl9pPr>
          </a:lstStyle>
          <a:p>
            <a:fld id="{75AAEAA8-A996-4F03-BA6E-1CA7D2C5FDA8}" type="slidenum">
              <a:rPr lang="en-US" sz="1200" b="0">
                <a:solidFill>
                  <a:schemeClr val="tx1"/>
                </a:solidFill>
              </a:rPr>
              <a:pPr/>
              <a:t>20</a:t>
            </a:fld>
            <a:endParaRPr lang="en-US" sz="1200" b="0" dirty="0">
              <a:solidFill>
                <a:schemeClr val="tx1"/>
              </a:solidFill>
            </a:endParaRPr>
          </a:p>
        </p:txBody>
      </p:sp>
    </p:spTree>
    <p:extLst>
      <p:ext uri="{BB962C8B-B14F-4D97-AF65-F5344CB8AC3E}">
        <p14:creationId xmlns:p14="http://schemas.microsoft.com/office/powerpoint/2010/main" val="581567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2"/>
          <p:cNvSpPr>
            <a:spLocks noGrp="1" noChangeArrowheads="1"/>
          </p:cNvSpPr>
          <p:nvPr>
            <p:ph type="dt" sz="half" idx="10"/>
          </p:nvPr>
        </p:nvSpPr>
        <p:spPr>
          <a:ln/>
        </p:spPr>
        <p:txBody>
          <a:bodyPr/>
          <a:lstStyle>
            <a:lvl1pPr>
              <a:defRPr/>
            </a:lvl1pPr>
          </a:lstStyle>
          <a:p>
            <a:pPr>
              <a:defRPr/>
            </a:pPr>
            <a:fld id="{21290B37-7FD5-4B35-A704-BAA9E35C5017}" type="datetime1">
              <a:rPr lang="en-US" smtClean="0"/>
              <a:t>13-Feb-24</a:t>
            </a:fld>
            <a:endParaRPr lang="en-US"/>
          </a:p>
        </p:txBody>
      </p:sp>
      <p:sp>
        <p:nvSpPr>
          <p:cNvPr id="5" name="Rectangle 3"/>
          <p:cNvSpPr>
            <a:spLocks noGrp="1" noChangeArrowheads="1"/>
          </p:cNvSpPr>
          <p:nvPr>
            <p:ph type="ftr" sz="quarter" idx="11"/>
          </p:nvPr>
        </p:nvSpPr>
        <p:spPr>
          <a:ln/>
        </p:spPr>
        <p:txBody>
          <a:bodyPr/>
          <a:lstStyle>
            <a:lvl1pPr>
              <a:defRPr/>
            </a:lvl1pPr>
          </a:lstStyle>
          <a:p>
            <a:pPr>
              <a:defRPr/>
            </a:pPr>
            <a:endParaRPr lang="en-US"/>
          </a:p>
        </p:txBody>
      </p:sp>
      <p:sp>
        <p:nvSpPr>
          <p:cNvPr id="6" name="Rectangle 4"/>
          <p:cNvSpPr>
            <a:spLocks noGrp="1" noChangeArrowheads="1"/>
          </p:cNvSpPr>
          <p:nvPr>
            <p:ph type="sldNum" sz="quarter" idx="12"/>
          </p:nvPr>
        </p:nvSpPr>
        <p:spPr>
          <a:ln/>
        </p:spPr>
        <p:txBody>
          <a:bodyPr/>
          <a:lstStyle>
            <a:lvl1pPr>
              <a:defRPr/>
            </a:lvl1pPr>
          </a:lstStyle>
          <a:p>
            <a:pPr>
              <a:defRPr/>
            </a:pPr>
            <a:fld id="{07012E1F-CC9B-4A24-8835-E097471CC596}" type="slidenum">
              <a:rPr lang="en-US"/>
              <a:pPr>
                <a:defRPr/>
              </a:pPr>
              <a:t>‹#›</a:t>
            </a:fld>
            <a:endParaRPr lang="en-US" dirty="0"/>
          </a:p>
        </p:txBody>
      </p:sp>
    </p:spTree>
    <p:extLst>
      <p:ext uri="{BB962C8B-B14F-4D97-AF65-F5344CB8AC3E}">
        <p14:creationId xmlns:p14="http://schemas.microsoft.com/office/powerpoint/2010/main" val="112606507"/>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pPr>
              <a:defRPr/>
            </a:pPr>
            <a:fld id="{B684E921-870B-49F4-BE18-1B6344019A2C}" type="datetime1">
              <a:rPr lang="en-US" smtClean="0"/>
              <a:t>13-Feb-24</a:t>
            </a:fld>
            <a:endParaRPr lang="en-US"/>
          </a:p>
        </p:txBody>
      </p:sp>
      <p:sp>
        <p:nvSpPr>
          <p:cNvPr id="5" name="Rectangle 3"/>
          <p:cNvSpPr>
            <a:spLocks noGrp="1" noChangeArrowheads="1"/>
          </p:cNvSpPr>
          <p:nvPr>
            <p:ph type="ftr" sz="quarter" idx="11"/>
          </p:nvPr>
        </p:nvSpPr>
        <p:spPr>
          <a:ln/>
        </p:spPr>
        <p:txBody>
          <a:bodyPr/>
          <a:lstStyle>
            <a:lvl1pPr>
              <a:defRPr/>
            </a:lvl1pPr>
          </a:lstStyle>
          <a:p>
            <a:pPr>
              <a:defRPr/>
            </a:pPr>
            <a:endParaRPr lang="en-US"/>
          </a:p>
        </p:txBody>
      </p:sp>
      <p:sp>
        <p:nvSpPr>
          <p:cNvPr id="6" name="Rectangle 4"/>
          <p:cNvSpPr>
            <a:spLocks noGrp="1" noChangeArrowheads="1"/>
          </p:cNvSpPr>
          <p:nvPr>
            <p:ph type="sldNum" sz="quarter" idx="12"/>
          </p:nvPr>
        </p:nvSpPr>
        <p:spPr>
          <a:ln/>
        </p:spPr>
        <p:txBody>
          <a:bodyPr/>
          <a:lstStyle>
            <a:lvl1pPr>
              <a:defRPr/>
            </a:lvl1pPr>
          </a:lstStyle>
          <a:p>
            <a:pPr>
              <a:defRPr/>
            </a:pPr>
            <a:fld id="{09EA3BD3-2509-4F01-9114-521231456D67}" type="slidenum">
              <a:rPr lang="en-US"/>
              <a:pPr>
                <a:defRPr/>
              </a:pPr>
              <a:t>‹#›</a:t>
            </a:fld>
            <a:endParaRPr lang="en-US" dirty="0"/>
          </a:p>
        </p:txBody>
      </p:sp>
    </p:spTree>
    <p:extLst>
      <p:ext uri="{BB962C8B-B14F-4D97-AF65-F5344CB8AC3E}">
        <p14:creationId xmlns:p14="http://schemas.microsoft.com/office/powerpoint/2010/main" val="2190462672"/>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9738" y="96838"/>
            <a:ext cx="2216150" cy="62801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8113" y="96838"/>
            <a:ext cx="6499225" cy="62801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pPr>
              <a:defRPr/>
            </a:pPr>
            <a:fld id="{F046C568-1DB9-449C-A97D-2F63B964003A}" type="datetime1">
              <a:rPr lang="en-US" smtClean="0"/>
              <a:t>13-Feb-24</a:t>
            </a:fld>
            <a:endParaRPr lang="en-US"/>
          </a:p>
        </p:txBody>
      </p:sp>
      <p:sp>
        <p:nvSpPr>
          <p:cNvPr id="5" name="Rectangle 3"/>
          <p:cNvSpPr>
            <a:spLocks noGrp="1" noChangeArrowheads="1"/>
          </p:cNvSpPr>
          <p:nvPr>
            <p:ph type="ftr" sz="quarter" idx="11"/>
          </p:nvPr>
        </p:nvSpPr>
        <p:spPr>
          <a:ln/>
        </p:spPr>
        <p:txBody>
          <a:bodyPr/>
          <a:lstStyle>
            <a:lvl1pPr>
              <a:defRPr/>
            </a:lvl1pPr>
          </a:lstStyle>
          <a:p>
            <a:pPr>
              <a:defRPr/>
            </a:pPr>
            <a:endParaRPr lang="en-US"/>
          </a:p>
        </p:txBody>
      </p:sp>
      <p:sp>
        <p:nvSpPr>
          <p:cNvPr id="6" name="Rectangle 4"/>
          <p:cNvSpPr>
            <a:spLocks noGrp="1" noChangeArrowheads="1"/>
          </p:cNvSpPr>
          <p:nvPr>
            <p:ph type="sldNum" sz="quarter" idx="12"/>
          </p:nvPr>
        </p:nvSpPr>
        <p:spPr>
          <a:ln/>
        </p:spPr>
        <p:txBody>
          <a:bodyPr/>
          <a:lstStyle>
            <a:lvl1pPr>
              <a:defRPr/>
            </a:lvl1pPr>
          </a:lstStyle>
          <a:p>
            <a:pPr>
              <a:defRPr/>
            </a:pPr>
            <a:fld id="{4AECF888-7503-4D3E-BC7A-0F436AE46021}" type="slidenum">
              <a:rPr lang="en-US"/>
              <a:pPr>
                <a:defRPr/>
              </a:pPr>
              <a:t>‹#›</a:t>
            </a:fld>
            <a:endParaRPr lang="en-US" dirty="0"/>
          </a:p>
        </p:txBody>
      </p:sp>
    </p:spTree>
    <p:extLst>
      <p:ext uri="{BB962C8B-B14F-4D97-AF65-F5344CB8AC3E}">
        <p14:creationId xmlns:p14="http://schemas.microsoft.com/office/powerpoint/2010/main" val="2078224803"/>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lvl1pPr>
              <a:defRPr/>
            </a:lvl1pPr>
          </a:lstStyle>
          <a:p>
            <a:pPr>
              <a:defRPr/>
            </a:pPr>
            <a:fld id="{695D70E1-6389-408C-97C1-7958877403C9}" type="datetime1">
              <a:rPr lang="en-US" smtClean="0">
                <a:solidFill>
                  <a:srgbClr val="FFFFFF"/>
                </a:solidFill>
              </a:rPr>
              <a:t>13-Feb-24</a:t>
            </a:fld>
            <a:endParaRPr lang="en-US">
              <a:solidFill>
                <a:srgbClr val="FFFFFF"/>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solidFill>
                <a:srgbClr val="FFFFFF"/>
              </a:solidFill>
            </a:endParaRPr>
          </a:p>
        </p:txBody>
      </p:sp>
      <p:sp>
        <p:nvSpPr>
          <p:cNvPr id="6" name="Rectangle 6"/>
          <p:cNvSpPr>
            <a:spLocks noGrp="1" noChangeArrowheads="1"/>
          </p:cNvSpPr>
          <p:nvPr>
            <p:ph type="sldNum" sz="quarter" idx="12"/>
          </p:nvPr>
        </p:nvSpPr>
        <p:spPr/>
        <p:txBody>
          <a:bodyPr/>
          <a:lstStyle>
            <a:lvl1pPr>
              <a:defRPr/>
            </a:lvl1pPr>
          </a:lstStyle>
          <a:p>
            <a:pPr>
              <a:defRPr/>
            </a:pPr>
            <a:fld id="{512EF199-031E-4A19-A50A-A5400FC2427B}"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1358279971"/>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7772400" cy="838200"/>
          </a:xfrm>
        </p:spPr>
        <p:txBody>
          <a:bodyPr/>
          <a:lstStyle/>
          <a:p>
            <a:r>
              <a:rPr lang="en-US" dirty="0"/>
              <a:t>Click to edit Master title style</a:t>
            </a:r>
          </a:p>
        </p:txBody>
      </p:sp>
      <p:sp>
        <p:nvSpPr>
          <p:cNvPr id="3" name="Content Placeholder 2"/>
          <p:cNvSpPr>
            <a:spLocks noGrp="1"/>
          </p:cNvSpPr>
          <p:nvPr>
            <p:ph idx="1"/>
          </p:nvPr>
        </p:nvSpPr>
        <p:spPr>
          <a:xfrm>
            <a:off x="152400" y="914400"/>
            <a:ext cx="8839200" cy="5638800"/>
          </a:xfrm>
        </p:spPr>
        <p:txBody>
          <a:bodyPr/>
          <a:lstStyle>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sz="800"/>
            </a:lvl1pPr>
          </a:lstStyle>
          <a:p>
            <a:pPr>
              <a:defRPr/>
            </a:pPr>
            <a:fld id="{F56430C6-4052-41C0-91C0-AEA72847C7AF}" type="datetime1">
              <a:rPr lang="en-US" smtClean="0">
                <a:solidFill>
                  <a:srgbClr val="FFFFFF"/>
                </a:solidFill>
              </a:rPr>
              <a:t>13-Feb-24</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sz="800"/>
            </a:lvl1pPr>
          </a:lstStyle>
          <a:p>
            <a:pPr>
              <a:defRPr/>
            </a:pPr>
            <a:endParaRPr lang="en-US">
              <a:solidFill>
                <a:srgbClr val="FFFFFF"/>
              </a:solidFill>
            </a:endParaRPr>
          </a:p>
        </p:txBody>
      </p:sp>
      <p:sp>
        <p:nvSpPr>
          <p:cNvPr id="6" name="Slide Number Placeholder 5"/>
          <p:cNvSpPr>
            <a:spLocks noGrp="1"/>
          </p:cNvSpPr>
          <p:nvPr>
            <p:ph type="sldNum" sz="quarter" idx="12"/>
          </p:nvPr>
        </p:nvSpPr>
        <p:spPr/>
        <p:txBody>
          <a:bodyPr/>
          <a:lstStyle>
            <a:lvl1pPr>
              <a:defRPr sz="800"/>
            </a:lvl1pPr>
          </a:lstStyle>
          <a:p>
            <a:pPr>
              <a:defRPr/>
            </a:pPr>
            <a:fld id="{5F9C1891-8797-470D-B212-3BF0F9581346}"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2095285414"/>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a:defRPr sz="800"/>
            </a:lvl1pPr>
          </a:lstStyle>
          <a:p>
            <a:pPr>
              <a:defRPr/>
            </a:pPr>
            <a:fld id="{6C3A384F-ED40-482C-A588-3D012A075AB9}" type="datetime1">
              <a:rPr lang="en-US" smtClean="0">
                <a:solidFill>
                  <a:srgbClr val="FFFFFF"/>
                </a:solidFill>
              </a:rPr>
              <a:t>13-Feb-24</a:t>
            </a:fld>
            <a:endParaRPr lang="en-US">
              <a:solidFill>
                <a:srgbClr val="FFFFFF"/>
              </a:solidFill>
            </a:endParaRPr>
          </a:p>
        </p:txBody>
      </p:sp>
      <p:sp>
        <p:nvSpPr>
          <p:cNvPr id="5" name="Rectangle 5"/>
          <p:cNvSpPr>
            <a:spLocks noGrp="1" noChangeArrowheads="1"/>
          </p:cNvSpPr>
          <p:nvPr>
            <p:ph type="ftr" sz="quarter" idx="11"/>
          </p:nvPr>
        </p:nvSpPr>
        <p:spPr/>
        <p:txBody>
          <a:bodyPr/>
          <a:lstStyle>
            <a:lvl1pPr>
              <a:defRPr sz="800"/>
            </a:lvl1pPr>
          </a:lstStyle>
          <a:p>
            <a:pPr>
              <a:defRPr/>
            </a:pPr>
            <a:endParaRPr lang="en-US" dirty="0">
              <a:solidFill>
                <a:srgbClr val="FFFFFF"/>
              </a:solidFill>
            </a:endParaRPr>
          </a:p>
        </p:txBody>
      </p:sp>
      <p:sp>
        <p:nvSpPr>
          <p:cNvPr id="6" name="Rectangle 6"/>
          <p:cNvSpPr>
            <a:spLocks noGrp="1" noChangeArrowheads="1"/>
          </p:cNvSpPr>
          <p:nvPr>
            <p:ph type="sldNum" sz="quarter" idx="12"/>
          </p:nvPr>
        </p:nvSpPr>
        <p:spPr/>
        <p:txBody>
          <a:bodyPr/>
          <a:lstStyle>
            <a:lvl1pPr>
              <a:defRPr sz="800"/>
            </a:lvl1pPr>
          </a:lstStyle>
          <a:p>
            <a:pPr>
              <a:defRPr/>
            </a:pPr>
            <a:fld id="{C73D9108-FDA0-4F4F-A452-27E41CDA10F0}"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1265755426"/>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66700" y="1524000"/>
            <a:ext cx="42291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24000"/>
            <a:ext cx="42291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xfrm>
            <a:off x="304800" y="6248400"/>
            <a:ext cx="1905000" cy="457200"/>
          </a:xfrm>
        </p:spPr>
        <p:txBody>
          <a:bodyPr/>
          <a:lstStyle>
            <a:lvl1pPr>
              <a:defRPr sz="800"/>
            </a:lvl1pPr>
          </a:lstStyle>
          <a:p>
            <a:pPr>
              <a:defRPr/>
            </a:pPr>
            <a:fld id="{86146635-90FE-41AF-BE26-47E27FC7B528}" type="datetime1">
              <a:rPr lang="en-US" smtClean="0">
                <a:solidFill>
                  <a:srgbClr val="FFFFFF"/>
                </a:solidFill>
              </a:rPr>
              <a:t>13-Feb-24</a:t>
            </a:fld>
            <a:endParaRPr lang="en-US">
              <a:solidFill>
                <a:srgbClr val="FFFFFF"/>
              </a:solidFill>
            </a:endParaRPr>
          </a:p>
        </p:txBody>
      </p:sp>
      <p:sp>
        <p:nvSpPr>
          <p:cNvPr id="6" name="Rectangle 5"/>
          <p:cNvSpPr>
            <a:spLocks noGrp="1" noChangeArrowheads="1"/>
          </p:cNvSpPr>
          <p:nvPr>
            <p:ph type="ftr" sz="quarter" idx="11"/>
          </p:nvPr>
        </p:nvSpPr>
        <p:spPr/>
        <p:txBody>
          <a:bodyPr/>
          <a:lstStyle>
            <a:lvl1pPr>
              <a:defRPr sz="800"/>
            </a:lvl1pPr>
          </a:lstStyle>
          <a:p>
            <a:pPr>
              <a:defRPr/>
            </a:pPr>
            <a:endParaRPr lang="en-US" dirty="0">
              <a:solidFill>
                <a:srgbClr val="FFFFFF"/>
              </a:solidFill>
            </a:endParaRPr>
          </a:p>
        </p:txBody>
      </p:sp>
      <p:sp>
        <p:nvSpPr>
          <p:cNvPr id="7" name="Rectangle 6"/>
          <p:cNvSpPr>
            <a:spLocks noGrp="1" noChangeArrowheads="1"/>
          </p:cNvSpPr>
          <p:nvPr>
            <p:ph type="sldNum" sz="quarter" idx="12"/>
          </p:nvPr>
        </p:nvSpPr>
        <p:spPr>
          <a:xfrm>
            <a:off x="6934200" y="6248400"/>
            <a:ext cx="1905000" cy="457200"/>
          </a:xfrm>
        </p:spPr>
        <p:txBody>
          <a:bodyPr/>
          <a:lstStyle>
            <a:lvl1pPr>
              <a:defRPr sz="800"/>
            </a:lvl1pPr>
          </a:lstStyle>
          <a:p>
            <a:pPr>
              <a:defRPr/>
            </a:pPr>
            <a:fld id="{C1C5AAC7-81DD-4486-9C41-F0C8D59E381D}"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782155858"/>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xfrm>
            <a:off x="457200" y="6400800"/>
            <a:ext cx="1905000" cy="304800"/>
          </a:xfrm>
        </p:spPr>
        <p:txBody>
          <a:bodyPr/>
          <a:lstStyle>
            <a:lvl1pPr>
              <a:defRPr sz="800"/>
            </a:lvl1pPr>
          </a:lstStyle>
          <a:p>
            <a:pPr>
              <a:defRPr/>
            </a:pPr>
            <a:fld id="{DA3A7CC1-3AE5-4405-ADF9-8BE867A608E2}" type="datetime1">
              <a:rPr lang="en-US" smtClean="0">
                <a:solidFill>
                  <a:srgbClr val="FFFFFF"/>
                </a:solidFill>
              </a:rPr>
              <a:t>13-Feb-24</a:t>
            </a:fld>
            <a:endParaRPr lang="en-US">
              <a:solidFill>
                <a:srgbClr val="FFFFFF"/>
              </a:solidFill>
            </a:endParaRPr>
          </a:p>
        </p:txBody>
      </p:sp>
      <p:sp>
        <p:nvSpPr>
          <p:cNvPr id="8" name="Rectangle 5"/>
          <p:cNvSpPr>
            <a:spLocks noGrp="1" noChangeArrowheads="1"/>
          </p:cNvSpPr>
          <p:nvPr>
            <p:ph type="ftr" sz="quarter" idx="11"/>
          </p:nvPr>
        </p:nvSpPr>
        <p:spPr>
          <a:xfrm>
            <a:off x="3124200" y="6400800"/>
            <a:ext cx="2895600" cy="304800"/>
          </a:xfrm>
        </p:spPr>
        <p:txBody>
          <a:bodyPr/>
          <a:lstStyle>
            <a:lvl1pPr>
              <a:defRPr sz="800"/>
            </a:lvl1pPr>
          </a:lstStyle>
          <a:p>
            <a:pPr>
              <a:defRPr/>
            </a:pPr>
            <a:endParaRPr lang="en-US">
              <a:solidFill>
                <a:srgbClr val="FFFFFF"/>
              </a:solidFill>
            </a:endParaRPr>
          </a:p>
        </p:txBody>
      </p:sp>
      <p:sp>
        <p:nvSpPr>
          <p:cNvPr id="9" name="Rectangle 6"/>
          <p:cNvSpPr>
            <a:spLocks noGrp="1" noChangeArrowheads="1"/>
          </p:cNvSpPr>
          <p:nvPr>
            <p:ph type="sldNum" sz="quarter" idx="12"/>
          </p:nvPr>
        </p:nvSpPr>
        <p:spPr>
          <a:xfrm>
            <a:off x="6781800" y="6400800"/>
            <a:ext cx="1905000" cy="304800"/>
          </a:xfrm>
        </p:spPr>
        <p:txBody>
          <a:bodyPr/>
          <a:lstStyle>
            <a:lvl1pPr>
              <a:defRPr sz="800"/>
            </a:lvl1pPr>
          </a:lstStyle>
          <a:p>
            <a:pPr>
              <a:defRPr/>
            </a:pPr>
            <a:fld id="{26B86D16-7B3B-46A8-AF20-7C00D6DAAA50}"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2263309005"/>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xfrm>
            <a:off x="304800" y="6477000"/>
            <a:ext cx="1905000" cy="304800"/>
          </a:xfrm>
        </p:spPr>
        <p:txBody>
          <a:bodyPr/>
          <a:lstStyle>
            <a:lvl1pPr>
              <a:defRPr sz="800"/>
            </a:lvl1pPr>
          </a:lstStyle>
          <a:p>
            <a:pPr>
              <a:defRPr/>
            </a:pPr>
            <a:fld id="{2717DF54-10A8-4ECC-9062-3E2A297115DD}" type="datetime1">
              <a:rPr lang="en-US" smtClean="0">
                <a:solidFill>
                  <a:srgbClr val="FFFFFF"/>
                </a:solidFill>
              </a:rPr>
              <a:t>13-Feb-24</a:t>
            </a:fld>
            <a:endParaRPr lang="en-US">
              <a:solidFill>
                <a:srgbClr val="FFFFFF"/>
              </a:solidFill>
            </a:endParaRPr>
          </a:p>
        </p:txBody>
      </p:sp>
      <p:sp>
        <p:nvSpPr>
          <p:cNvPr id="4" name="Rectangle 5"/>
          <p:cNvSpPr>
            <a:spLocks noGrp="1" noChangeArrowheads="1"/>
          </p:cNvSpPr>
          <p:nvPr>
            <p:ph type="ftr" sz="quarter" idx="11"/>
          </p:nvPr>
        </p:nvSpPr>
        <p:spPr/>
        <p:txBody>
          <a:bodyPr/>
          <a:lstStyle>
            <a:lvl1pPr>
              <a:defRPr sz="800"/>
            </a:lvl1pPr>
          </a:lstStyle>
          <a:p>
            <a:pPr>
              <a:defRPr/>
            </a:pPr>
            <a:endParaRPr lang="en-US">
              <a:solidFill>
                <a:srgbClr val="FFFFFF"/>
              </a:solidFill>
            </a:endParaRPr>
          </a:p>
        </p:txBody>
      </p:sp>
      <p:sp>
        <p:nvSpPr>
          <p:cNvPr id="5" name="Rectangle 6"/>
          <p:cNvSpPr>
            <a:spLocks noGrp="1" noChangeArrowheads="1"/>
          </p:cNvSpPr>
          <p:nvPr>
            <p:ph type="sldNum" sz="quarter" idx="12"/>
          </p:nvPr>
        </p:nvSpPr>
        <p:spPr>
          <a:xfrm>
            <a:off x="6934200" y="6477000"/>
            <a:ext cx="1905000" cy="304800"/>
          </a:xfrm>
        </p:spPr>
        <p:txBody>
          <a:bodyPr/>
          <a:lstStyle>
            <a:lvl1pPr>
              <a:defRPr sz="800"/>
            </a:lvl1pPr>
          </a:lstStyle>
          <a:p>
            <a:pPr>
              <a:defRPr/>
            </a:pPr>
            <a:fld id="{40DB4AAF-9484-4D4D-A708-8B2780A2C97F}"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330629163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381000" y="6400800"/>
            <a:ext cx="1905000" cy="304800"/>
          </a:xfrm>
        </p:spPr>
        <p:txBody>
          <a:bodyPr/>
          <a:lstStyle>
            <a:lvl1pPr>
              <a:defRPr sz="800"/>
            </a:lvl1pPr>
          </a:lstStyle>
          <a:p>
            <a:pPr>
              <a:defRPr/>
            </a:pPr>
            <a:fld id="{DC8E0420-969F-4E87-89AB-38EC8BA54FC1}" type="datetime1">
              <a:rPr lang="en-US" smtClean="0">
                <a:solidFill>
                  <a:srgbClr val="FFFFFF"/>
                </a:solidFill>
              </a:rPr>
              <a:t>13-Feb-24</a:t>
            </a:fld>
            <a:endParaRPr lang="en-US">
              <a:solidFill>
                <a:srgbClr val="FFFFFF"/>
              </a:solidFill>
            </a:endParaRPr>
          </a:p>
        </p:txBody>
      </p:sp>
      <p:sp>
        <p:nvSpPr>
          <p:cNvPr id="3" name="Rectangle 5"/>
          <p:cNvSpPr>
            <a:spLocks noGrp="1" noChangeArrowheads="1"/>
          </p:cNvSpPr>
          <p:nvPr>
            <p:ph type="ftr" sz="quarter" idx="11"/>
          </p:nvPr>
        </p:nvSpPr>
        <p:spPr>
          <a:xfrm>
            <a:off x="3124200" y="6400800"/>
            <a:ext cx="2895600" cy="304800"/>
          </a:xfrm>
        </p:spPr>
        <p:txBody>
          <a:bodyPr/>
          <a:lstStyle>
            <a:lvl1pPr>
              <a:defRPr sz="800"/>
            </a:lvl1pPr>
          </a:lstStyle>
          <a:p>
            <a:pPr>
              <a:defRPr/>
            </a:pPr>
            <a:endParaRPr lang="en-US" dirty="0">
              <a:solidFill>
                <a:srgbClr val="FFFFFF"/>
              </a:solidFill>
            </a:endParaRPr>
          </a:p>
        </p:txBody>
      </p:sp>
      <p:sp>
        <p:nvSpPr>
          <p:cNvPr id="4" name="Rectangle 6"/>
          <p:cNvSpPr>
            <a:spLocks noGrp="1" noChangeArrowheads="1"/>
          </p:cNvSpPr>
          <p:nvPr>
            <p:ph type="sldNum" sz="quarter" idx="12"/>
          </p:nvPr>
        </p:nvSpPr>
        <p:spPr>
          <a:xfrm>
            <a:off x="6858000" y="6400800"/>
            <a:ext cx="1905000" cy="304800"/>
          </a:xfrm>
        </p:spPr>
        <p:txBody>
          <a:bodyPr/>
          <a:lstStyle>
            <a:lvl1pPr>
              <a:defRPr sz="800"/>
            </a:lvl1pPr>
          </a:lstStyle>
          <a:p>
            <a:pPr>
              <a:defRPr/>
            </a:pPr>
            <a:fld id="{B6B2BD84-C04A-4EAA-A476-8B952B8DC1D2}"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2690630137"/>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fld id="{4CF8D331-E3F0-4B8F-8955-585FED6D4E07}" type="datetime1">
              <a:rPr lang="en-US" smtClean="0">
                <a:solidFill>
                  <a:srgbClr val="FFFFFF"/>
                </a:solidFill>
              </a:rPr>
              <a:t>13-Feb-24</a:t>
            </a:fld>
            <a:endParaRPr lang="en-US">
              <a:solidFill>
                <a:srgbClr val="FFFFFF"/>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solidFill>
                <a:srgbClr val="FFFFFF"/>
              </a:solidFill>
            </a:endParaRPr>
          </a:p>
        </p:txBody>
      </p:sp>
      <p:sp>
        <p:nvSpPr>
          <p:cNvPr id="7" name="Rectangle 6"/>
          <p:cNvSpPr>
            <a:spLocks noGrp="1" noChangeArrowheads="1"/>
          </p:cNvSpPr>
          <p:nvPr>
            <p:ph type="sldNum" sz="quarter" idx="12"/>
          </p:nvPr>
        </p:nvSpPr>
        <p:spPr/>
        <p:txBody>
          <a:bodyPr/>
          <a:lstStyle>
            <a:lvl1pPr>
              <a:defRPr/>
            </a:lvl1pPr>
          </a:lstStyle>
          <a:p>
            <a:pPr>
              <a:defRPr/>
            </a:pPr>
            <a:fld id="{DBA84510-6743-4F5E-95F2-D4F90B11907D}"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104475731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88900" y="829994"/>
            <a:ext cx="8966200" cy="57312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4C84B19E-E237-402F-A8C5-A23269449FA5}" type="datetime1">
              <a:rPr lang="en-US" u="sng" smtClean="0"/>
              <a:t>13-Feb-24</a:t>
            </a:fld>
            <a:endParaRPr lang="en-US" u="sng"/>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F4B1FAA-A740-404F-BBC5-7C153B666279}" type="slidenum">
              <a:rPr lang="en-US"/>
              <a:pPr>
                <a:defRPr/>
              </a:pPr>
              <a:t>‹#›</a:t>
            </a:fld>
            <a:endParaRPr lang="en-US"/>
          </a:p>
        </p:txBody>
      </p:sp>
    </p:spTree>
    <p:extLst>
      <p:ext uri="{BB962C8B-B14F-4D97-AF65-F5344CB8AC3E}">
        <p14:creationId xmlns:p14="http://schemas.microsoft.com/office/powerpoint/2010/main" val="292614510"/>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fld id="{6362CFD9-BC89-44A6-8E1A-7247AEFDB965}" type="datetime1">
              <a:rPr lang="en-US" smtClean="0">
                <a:solidFill>
                  <a:srgbClr val="FFFFFF"/>
                </a:solidFill>
              </a:rPr>
              <a:t>13-Feb-24</a:t>
            </a:fld>
            <a:endParaRPr lang="en-US">
              <a:solidFill>
                <a:srgbClr val="FFFFFF"/>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solidFill>
                <a:srgbClr val="FFFFFF"/>
              </a:solidFill>
            </a:endParaRPr>
          </a:p>
        </p:txBody>
      </p:sp>
      <p:sp>
        <p:nvSpPr>
          <p:cNvPr id="7" name="Rectangle 6"/>
          <p:cNvSpPr>
            <a:spLocks noGrp="1" noChangeArrowheads="1"/>
          </p:cNvSpPr>
          <p:nvPr>
            <p:ph type="sldNum" sz="quarter" idx="12"/>
          </p:nvPr>
        </p:nvSpPr>
        <p:spPr/>
        <p:txBody>
          <a:bodyPr/>
          <a:lstStyle>
            <a:lvl1pPr>
              <a:defRPr/>
            </a:lvl1pPr>
          </a:lstStyle>
          <a:p>
            <a:pPr>
              <a:defRPr/>
            </a:pPr>
            <a:fld id="{2176CD81-0DA8-44A5-8104-5CC59D9CF857}"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3666398988"/>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fld id="{6B2A62AE-ECF8-4391-8783-CBC317A8AEA1}" type="datetime1">
              <a:rPr lang="en-US" smtClean="0">
                <a:solidFill>
                  <a:srgbClr val="FFFFFF"/>
                </a:solidFill>
              </a:rPr>
              <a:t>13-Feb-24</a:t>
            </a:fld>
            <a:endParaRPr lang="en-US">
              <a:solidFill>
                <a:srgbClr val="FFFFFF"/>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solidFill>
                <a:srgbClr val="FFFFFF"/>
              </a:solidFill>
            </a:endParaRPr>
          </a:p>
        </p:txBody>
      </p:sp>
      <p:sp>
        <p:nvSpPr>
          <p:cNvPr id="6" name="Rectangle 6"/>
          <p:cNvSpPr>
            <a:spLocks noGrp="1" noChangeArrowheads="1"/>
          </p:cNvSpPr>
          <p:nvPr>
            <p:ph type="sldNum" sz="quarter" idx="12"/>
          </p:nvPr>
        </p:nvSpPr>
        <p:spPr/>
        <p:txBody>
          <a:bodyPr/>
          <a:lstStyle>
            <a:lvl1pPr>
              <a:defRPr/>
            </a:lvl1pPr>
          </a:lstStyle>
          <a:p>
            <a:pPr>
              <a:defRPr/>
            </a:pPr>
            <a:fld id="{26853D1B-6B48-4408-9D1C-57D91B484379}"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3568016275"/>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228600"/>
            <a:ext cx="215265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66700" y="228600"/>
            <a:ext cx="630555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fld id="{A0D01875-EAE6-4E92-8FAF-B554C33A31D5}" type="datetime1">
              <a:rPr lang="en-US" smtClean="0">
                <a:solidFill>
                  <a:srgbClr val="FFFFFF"/>
                </a:solidFill>
              </a:rPr>
              <a:t>13-Feb-24</a:t>
            </a:fld>
            <a:endParaRPr lang="en-US">
              <a:solidFill>
                <a:srgbClr val="FFFFFF"/>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solidFill>
                <a:srgbClr val="FFFFFF"/>
              </a:solidFill>
            </a:endParaRPr>
          </a:p>
        </p:txBody>
      </p:sp>
      <p:sp>
        <p:nvSpPr>
          <p:cNvPr id="6" name="Rectangle 6"/>
          <p:cNvSpPr>
            <a:spLocks noGrp="1" noChangeArrowheads="1"/>
          </p:cNvSpPr>
          <p:nvPr>
            <p:ph type="sldNum" sz="quarter" idx="12"/>
          </p:nvPr>
        </p:nvSpPr>
        <p:spPr/>
        <p:txBody>
          <a:bodyPr/>
          <a:lstStyle>
            <a:lvl1pPr>
              <a:defRPr/>
            </a:lvl1pPr>
          </a:lstStyle>
          <a:p>
            <a:pPr>
              <a:defRPr/>
            </a:pPr>
            <a:fld id="{D47E5E58-443E-4691-999F-59F2B9828C00}"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14613002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p:cNvSpPr>
            <a:spLocks noGrp="1" noChangeArrowheads="1"/>
          </p:cNvSpPr>
          <p:nvPr>
            <p:ph type="dt" sz="half" idx="10"/>
          </p:nvPr>
        </p:nvSpPr>
        <p:spPr>
          <a:ln/>
        </p:spPr>
        <p:txBody>
          <a:bodyPr/>
          <a:lstStyle>
            <a:lvl1pPr>
              <a:defRPr/>
            </a:lvl1pPr>
          </a:lstStyle>
          <a:p>
            <a:pPr>
              <a:defRPr/>
            </a:pPr>
            <a:fld id="{499C8341-71BC-4865-A9C1-7462BE7B9CD9}" type="datetime1">
              <a:rPr lang="en-US" smtClean="0"/>
              <a:t>13-Feb-24</a:t>
            </a:fld>
            <a:endParaRPr lang="en-US"/>
          </a:p>
        </p:txBody>
      </p:sp>
      <p:sp>
        <p:nvSpPr>
          <p:cNvPr id="5" name="Rectangle 3"/>
          <p:cNvSpPr>
            <a:spLocks noGrp="1" noChangeArrowheads="1"/>
          </p:cNvSpPr>
          <p:nvPr>
            <p:ph type="ftr" sz="quarter" idx="11"/>
          </p:nvPr>
        </p:nvSpPr>
        <p:spPr>
          <a:ln/>
        </p:spPr>
        <p:txBody>
          <a:bodyPr/>
          <a:lstStyle>
            <a:lvl1pPr>
              <a:defRPr/>
            </a:lvl1pPr>
          </a:lstStyle>
          <a:p>
            <a:pPr>
              <a:defRPr/>
            </a:pPr>
            <a:endParaRPr lang="en-US"/>
          </a:p>
        </p:txBody>
      </p:sp>
      <p:sp>
        <p:nvSpPr>
          <p:cNvPr id="6" name="Rectangle 4"/>
          <p:cNvSpPr>
            <a:spLocks noGrp="1" noChangeArrowheads="1"/>
          </p:cNvSpPr>
          <p:nvPr>
            <p:ph type="sldNum" sz="quarter" idx="12"/>
          </p:nvPr>
        </p:nvSpPr>
        <p:spPr>
          <a:ln/>
        </p:spPr>
        <p:txBody>
          <a:bodyPr/>
          <a:lstStyle>
            <a:lvl1pPr>
              <a:defRPr/>
            </a:lvl1pPr>
          </a:lstStyle>
          <a:p>
            <a:pPr>
              <a:defRPr/>
            </a:pPr>
            <a:fld id="{F186E679-5245-4D04-9B5E-6F7A762A63FA}" type="slidenum">
              <a:rPr lang="en-US"/>
              <a:pPr>
                <a:defRPr/>
              </a:pPr>
              <a:t>‹#›</a:t>
            </a:fld>
            <a:endParaRPr lang="en-US" dirty="0"/>
          </a:p>
        </p:txBody>
      </p:sp>
    </p:spTree>
    <p:extLst>
      <p:ext uri="{BB962C8B-B14F-4D97-AF65-F5344CB8AC3E}">
        <p14:creationId xmlns:p14="http://schemas.microsoft.com/office/powerpoint/2010/main" val="1055391379"/>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38113" y="1085850"/>
            <a:ext cx="4357687" cy="5291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85850"/>
            <a:ext cx="4357688" cy="5291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dt" sz="half" idx="10"/>
          </p:nvPr>
        </p:nvSpPr>
        <p:spPr>
          <a:ln/>
        </p:spPr>
        <p:txBody>
          <a:bodyPr/>
          <a:lstStyle>
            <a:lvl1pPr>
              <a:defRPr/>
            </a:lvl1pPr>
          </a:lstStyle>
          <a:p>
            <a:pPr>
              <a:defRPr/>
            </a:pPr>
            <a:fld id="{71FFC7C2-B818-40DE-B46C-7838BF560FCE}" type="datetime1">
              <a:rPr lang="en-US" smtClean="0"/>
              <a:t>13-Feb-24</a:t>
            </a:fld>
            <a:endParaRPr lang="en-US"/>
          </a:p>
        </p:txBody>
      </p:sp>
      <p:sp>
        <p:nvSpPr>
          <p:cNvPr id="6" name="Rectangle 3"/>
          <p:cNvSpPr>
            <a:spLocks noGrp="1" noChangeArrowheads="1"/>
          </p:cNvSpPr>
          <p:nvPr>
            <p:ph type="ftr" sz="quarter" idx="11"/>
          </p:nvPr>
        </p:nvSpPr>
        <p:spPr>
          <a:ln/>
        </p:spPr>
        <p:txBody>
          <a:bodyPr/>
          <a:lstStyle>
            <a:lvl1pPr>
              <a:defRPr/>
            </a:lvl1pPr>
          </a:lstStyle>
          <a:p>
            <a:pPr>
              <a:defRPr/>
            </a:pPr>
            <a:endParaRPr lang="en-US"/>
          </a:p>
        </p:txBody>
      </p:sp>
      <p:sp>
        <p:nvSpPr>
          <p:cNvPr id="7" name="Rectangle 4"/>
          <p:cNvSpPr>
            <a:spLocks noGrp="1" noChangeArrowheads="1"/>
          </p:cNvSpPr>
          <p:nvPr>
            <p:ph type="sldNum" sz="quarter" idx="12"/>
          </p:nvPr>
        </p:nvSpPr>
        <p:spPr>
          <a:ln/>
        </p:spPr>
        <p:txBody>
          <a:bodyPr/>
          <a:lstStyle>
            <a:lvl1pPr>
              <a:defRPr/>
            </a:lvl1pPr>
          </a:lstStyle>
          <a:p>
            <a:pPr>
              <a:defRPr/>
            </a:pPr>
            <a:fld id="{AAA56877-A1FA-486C-970B-A787F06937FA}" type="slidenum">
              <a:rPr lang="en-US"/>
              <a:pPr>
                <a:defRPr/>
              </a:pPr>
              <a:t>‹#›</a:t>
            </a:fld>
            <a:endParaRPr lang="en-US" dirty="0"/>
          </a:p>
        </p:txBody>
      </p:sp>
    </p:spTree>
    <p:extLst>
      <p:ext uri="{BB962C8B-B14F-4D97-AF65-F5344CB8AC3E}">
        <p14:creationId xmlns:p14="http://schemas.microsoft.com/office/powerpoint/2010/main" val="1130088219"/>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p:cNvSpPr>
            <a:spLocks noGrp="1" noChangeArrowheads="1"/>
          </p:cNvSpPr>
          <p:nvPr>
            <p:ph type="dt" sz="half" idx="10"/>
          </p:nvPr>
        </p:nvSpPr>
        <p:spPr>
          <a:ln/>
        </p:spPr>
        <p:txBody>
          <a:bodyPr/>
          <a:lstStyle>
            <a:lvl1pPr>
              <a:defRPr/>
            </a:lvl1pPr>
          </a:lstStyle>
          <a:p>
            <a:pPr>
              <a:defRPr/>
            </a:pPr>
            <a:fld id="{103F03C7-863B-4720-9A3D-7E15E0DBC456}" type="datetime1">
              <a:rPr lang="en-US" smtClean="0"/>
              <a:t>13-Feb-24</a:t>
            </a:fld>
            <a:endParaRPr lang="en-US"/>
          </a:p>
        </p:txBody>
      </p:sp>
      <p:sp>
        <p:nvSpPr>
          <p:cNvPr id="8" name="Rectangle 3"/>
          <p:cNvSpPr>
            <a:spLocks noGrp="1" noChangeArrowheads="1"/>
          </p:cNvSpPr>
          <p:nvPr>
            <p:ph type="ftr" sz="quarter" idx="11"/>
          </p:nvPr>
        </p:nvSpPr>
        <p:spPr>
          <a:ln/>
        </p:spPr>
        <p:txBody>
          <a:bodyPr/>
          <a:lstStyle>
            <a:lvl1pPr>
              <a:defRPr/>
            </a:lvl1pPr>
          </a:lstStyle>
          <a:p>
            <a:pPr>
              <a:defRPr/>
            </a:pPr>
            <a:endParaRPr lang="en-US"/>
          </a:p>
        </p:txBody>
      </p:sp>
      <p:sp>
        <p:nvSpPr>
          <p:cNvPr id="9" name="Rectangle 4"/>
          <p:cNvSpPr>
            <a:spLocks noGrp="1" noChangeArrowheads="1"/>
          </p:cNvSpPr>
          <p:nvPr>
            <p:ph type="sldNum" sz="quarter" idx="12"/>
          </p:nvPr>
        </p:nvSpPr>
        <p:spPr>
          <a:ln/>
        </p:spPr>
        <p:txBody>
          <a:bodyPr/>
          <a:lstStyle>
            <a:lvl1pPr>
              <a:defRPr/>
            </a:lvl1pPr>
          </a:lstStyle>
          <a:p>
            <a:pPr>
              <a:defRPr/>
            </a:pPr>
            <a:fld id="{E3621A5C-439D-4C05-8267-ECDE5013612F}" type="slidenum">
              <a:rPr lang="en-US"/>
              <a:pPr>
                <a:defRPr/>
              </a:pPr>
              <a:t>‹#›</a:t>
            </a:fld>
            <a:endParaRPr lang="en-US" dirty="0"/>
          </a:p>
        </p:txBody>
      </p:sp>
    </p:spTree>
    <p:extLst>
      <p:ext uri="{BB962C8B-B14F-4D97-AF65-F5344CB8AC3E}">
        <p14:creationId xmlns:p14="http://schemas.microsoft.com/office/powerpoint/2010/main" val="2584517122"/>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dt" sz="half" idx="10"/>
          </p:nvPr>
        </p:nvSpPr>
        <p:spPr>
          <a:ln/>
        </p:spPr>
        <p:txBody>
          <a:bodyPr/>
          <a:lstStyle>
            <a:lvl1pPr>
              <a:defRPr/>
            </a:lvl1pPr>
          </a:lstStyle>
          <a:p>
            <a:pPr>
              <a:defRPr/>
            </a:pPr>
            <a:fld id="{8C11118E-21B1-46D7-91CE-3EAFF4D66BA1}" type="datetime1">
              <a:rPr lang="en-US" smtClean="0"/>
              <a:t>13-Feb-24</a:t>
            </a:fld>
            <a:endParaRPr lang="en-US"/>
          </a:p>
        </p:txBody>
      </p:sp>
      <p:sp>
        <p:nvSpPr>
          <p:cNvPr id="4" name="Rectangle 3"/>
          <p:cNvSpPr>
            <a:spLocks noGrp="1" noChangeArrowheads="1"/>
          </p:cNvSpPr>
          <p:nvPr>
            <p:ph type="ftr" sz="quarter" idx="11"/>
          </p:nvPr>
        </p:nvSpPr>
        <p:spPr>
          <a:ln/>
        </p:spPr>
        <p:txBody>
          <a:bodyPr/>
          <a:lstStyle>
            <a:lvl1pPr>
              <a:defRPr/>
            </a:lvl1pPr>
          </a:lstStyle>
          <a:p>
            <a:pPr>
              <a:defRPr/>
            </a:pPr>
            <a:endParaRPr lang="en-US"/>
          </a:p>
        </p:txBody>
      </p:sp>
      <p:sp>
        <p:nvSpPr>
          <p:cNvPr id="5" name="Rectangle 4"/>
          <p:cNvSpPr>
            <a:spLocks noGrp="1" noChangeArrowheads="1"/>
          </p:cNvSpPr>
          <p:nvPr>
            <p:ph type="sldNum" sz="quarter" idx="12"/>
          </p:nvPr>
        </p:nvSpPr>
        <p:spPr>
          <a:ln/>
        </p:spPr>
        <p:txBody>
          <a:bodyPr/>
          <a:lstStyle>
            <a:lvl1pPr>
              <a:defRPr/>
            </a:lvl1pPr>
          </a:lstStyle>
          <a:p>
            <a:pPr>
              <a:defRPr/>
            </a:pPr>
            <a:fld id="{7CA1E189-A5E4-460C-B525-E80730F3D25C}" type="slidenum">
              <a:rPr lang="en-US"/>
              <a:pPr>
                <a:defRPr/>
              </a:pPr>
              <a:t>‹#›</a:t>
            </a:fld>
            <a:endParaRPr lang="en-US" dirty="0"/>
          </a:p>
        </p:txBody>
      </p:sp>
    </p:spTree>
    <p:extLst>
      <p:ext uri="{BB962C8B-B14F-4D97-AF65-F5344CB8AC3E}">
        <p14:creationId xmlns:p14="http://schemas.microsoft.com/office/powerpoint/2010/main" val="3187660615"/>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fld id="{73D5F2C1-B5F9-4D47-97E3-E1433A141424}" type="datetime1">
              <a:rPr lang="en-US" smtClean="0"/>
              <a:t>13-Feb-24</a:t>
            </a:fld>
            <a:endParaRPr lang="en-US"/>
          </a:p>
        </p:txBody>
      </p:sp>
      <p:sp>
        <p:nvSpPr>
          <p:cNvPr id="3" name="Rectangle 3"/>
          <p:cNvSpPr>
            <a:spLocks noGrp="1" noChangeArrowheads="1"/>
          </p:cNvSpPr>
          <p:nvPr>
            <p:ph type="ftr" sz="quarter" idx="11"/>
          </p:nvPr>
        </p:nvSpPr>
        <p:spPr>
          <a:ln/>
        </p:spPr>
        <p:txBody>
          <a:bodyPr/>
          <a:lstStyle>
            <a:lvl1pPr>
              <a:defRPr/>
            </a:lvl1pPr>
          </a:lstStyle>
          <a:p>
            <a:pPr>
              <a:defRPr/>
            </a:pPr>
            <a:endParaRPr lang="en-US"/>
          </a:p>
        </p:txBody>
      </p:sp>
      <p:sp>
        <p:nvSpPr>
          <p:cNvPr id="4" name="Rectangle 4"/>
          <p:cNvSpPr>
            <a:spLocks noGrp="1" noChangeArrowheads="1"/>
          </p:cNvSpPr>
          <p:nvPr>
            <p:ph type="sldNum" sz="quarter" idx="12"/>
          </p:nvPr>
        </p:nvSpPr>
        <p:spPr>
          <a:ln/>
        </p:spPr>
        <p:txBody>
          <a:bodyPr/>
          <a:lstStyle>
            <a:lvl1pPr>
              <a:defRPr/>
            </a:lvl1pPr>
          </a:lstStyle>
          <a:p>
            <a:pPr>
              <a:defRPr/>
            </a:pPr>
            <a:fld id="{8CA59007-A7D2-484D-B045-20F01AFEB211}" type="slidenum">
              <a:rPr lang="en-US"/>
              <a:pPr>
                <a:defRPr/>
              </a:pPr>
              <a:t>‹#›</a:t>
            </a:fld>
            <a:endParaRPr lang="en-US" dirty="0"/>
          </a:p>
        </p:txBody>
      </p:sp>
    </p:spTree>
    <p:extLst>
      <p:ext uri="{BB962C8B-B14F-4D97-AF65-F5344CB8AC3E}">
        <p14:creationId xmlns:p14="http://schemas.microsoft.com/office/powerpoint/2010/main" val="3295681350"/>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fld id="{ECE590E0-C2C0-4C14-B726-90C577451956}" type="datetime1">
              <a:rPr lang="en-US" smtClean="0"/>
              <a:t>13-Feb-24</a:t>
            </a:fld>
            <a:endParaRPr lang="en-US"/>
          </a:p>
        </p:txBody>
      </p:sp>
      <p:sp>
        <p:nvSpPr>
          <p:cNvPr id="6" name="Rectangle 3"/>
          <p:cNvSpPr>
            <a:spLocks noGrp="1" noChangeArrowheads="1"/>
          </p:cNvSpPr>
          <p:nvPr>
            <p:ph type="ftr" sz="quarter" idx="11"/>
          </p:nvPr>
        </p:nvSpPr>
        <p:spPr>
          <a:ln/>
        </p:spPr>
        <p:txBody>
          <a:bodyPr/>
          <a:lstStyle>
            <a:lvl1pPr>
              <a:defRPr/>
            </a:lvl1pPr>
          </a:lstStyle>
          <a:p>
            <a:pPr>
              <a:defRPr/>
            </a:pPr>
            <a:endParaRPr lang="en-US"/>
          </a:p>
        </p:txBody>
      </p:sp>
      <p:sp>
        <p:nvSpPr>
          <p:cNvPr id="7" name="Rectangle 4"/>
          <p:cNvSpPr>
            <a:spLocks noGrp="1" noChangeArrowheads="1"/>
          </p:cNvSpPr>
          <p:nvPr>
            <p:ph type="sldNum" sz="quarter" idx="12"/>
          </p:nvPr>
        </p:nvSpPr>
        <p:spPr>
          <a:ln/>
        </p:spPr>
        <p:txBody>
          <a:bodyPr/>
          <a:lstStyle>
            <a:lvl1pPr>
              <a:defRPr/>
            </a:lvl1pPr>
          </a:lstStyle>
          <a:p>
            <a:pPr>
              <a:defRPr/>
            </a:pPr>
            <a:fld id="{31E1680B-D5C9-49AC-83D2-20D4FD564E49}" type="slidenum">
              <a:rPr lang="en-US"/>
              <a:pPr>
                <a:defRPr/>
              </a:pPr>
              <a:t>‹#›</a:t>
            </a:fld>
            <a:endParaRPr lang="en-US" dirty="0"/>
          </a:p>
        </p:txBody>
      </p:sp>
    </p:spTree>
    <p:extLst>
      <p:ext uri="{BB962C8B-B14F-4D97-AF65-F5344CB8AC3E}">
        <p14:creationId xmlns:p14="http://schemas.microsoft.com/office/powerpoint/2010/main" val="1074788499"/>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fld id="{DDA62AEC-ED9E-445D-93D7-71E433F9D360}" type="datetime1">
              <a:rPr lang="en-US" smtClean="0"/>
              <a:t>13-Feb-24</a:t>
            </a:fld>
            <a:endParaRPr lang="en-US"/>
          </a:p>
        </p:txBody>
      </p:sp>
      <p:sp>
        <p:nvSpPr>
          <p:cNvPr id="6" name="Rectangle 3"/>
          <p:cNvSpPr>
            <a:spLocks noGrp="1" noChangeArrowheads="1"/>
          </p:cNvSpPr>
          <p:nvPr>
            <p:ph type="ftr" sz="quarter" idx="11"/>
          </p:nvPr>
        </p:nvSpPr>
        <p:spPr>
          <a:ln/>
        </p:spPr>
        <p:txBody>
          <a:bodyPr/>
          <a:lstStyle>
            <a:lvl1pPr>
              <a:defRPr/>
            </a:lvl1pPr>
          </a:lstStyle>
          <a:p>
            <a:pPr>
              <a:defRPr/>
            </a:pPr>
            <a:endParaRPr lang="en-US"/>
          </a:p>
        </p:txBody>
      </p:sp>
      <p:sp>
        <p:nvSpPr>
          <p:cNvPr id="7" name="Rectangle 4"/>
          <p:cNvSpPr>
            <a:spLocks noGrp="1" noChangeArrowheads="1"/>
          </p:cNvSpPr>
          <p:nvPr>
            <p:ph type="sldNum" sz="quarter" idx="12"/>
          </p:nvPr>
        </p:nvSpPr>
        <p:spPr>
          <a:ln/>
        </p:spPr>
        <p:txBody>
          <a:bodyPr/>
          <a:lstStyle>
            <a:lvl1pPr>
              <a:defRPr/>
            </a:lvl1pPr>
          </a:lstStyle>
          <a:p>
            <a:pPr>
              <a:defRPr/>
            </a:pPr>
            <a:fld id="{4DF3C506-278B-4869-9411-0A8C8B40EDB9}" type="slidenum">
              <a:rPr lang="en-US"/>
              <a:pPr>
                <a:defRPr/>
              </a:pPr>
              <a:t>‹#›</a:t>
            </a:fld>
            <a:endParaRPr lang="en-US" dirty="0"/>
          </a:p>
        </p:txBody>
      </p:sp>
    </p:spTree>
    <p:extLst>
      <p:ext uri="{BB962C8B-B14F-4D97-AF65-F5344CB8AC3E}">
        <p14:creationId xmlns:p14="http://schemas.microsoft.com/office/powerpoint/2010/main" val="3999903512"/>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dt" sz="half" idx="2"/>
          </p:nvPr>
        </p:nvSpPr>
        <p:spPr bwMode="auto">
          <a:xfrm>
            <a:off x="35391" y="6568158"/>
            <a:ext cx="3844925" cy="246062"/>
          </a:xfrm>
          <a:prstGeom prst="rect">
            <a:avLst/>
          </a:prstGeom>
          <a:noFill/>
          <a:ln w="9525">
            <a:noFill/>
            <a:miter lim="800000"/>
            <a:headEnd/>
            <a:tailEnd/>
          </a:ln>
          <a:effectLst/>
        </p:spPr>
        <p:txBody>
          <a:bodyPr vert="horz" wrap="none" lIns="92075" tIns="46038" rIns="92075" bIns="46038" numCol="1" anchor="b" anchorCtr="0" compatLnSpc="1">
            <a:prstTxWarp prst="textNoShape">
              <a:avLst/>
            </a:prstTxWarp>
          </a:bodyPr>
          <a:lstStyle>
            <a:lvl1pPr>
              <a:defRPr sz="900" b="0">
                <a:solidFill>
                  <a:schemeClr val="tx1"/>
                </a:solidFill>
              </a:defRPr>
            </a:lvl1pPr>
          </a:lstStyle>
          <a:p>
            <a:pPr>
              <a:defRPr/>
            </a:pPr>
            <a:fld id="{3A560688-DFD2-4943-BE34-4CB449664E71}" type="datetime1">
              <a:rPr lang="en-US" smtClean="0"/>
              <a:t>13-Feb-24</a:t>
            </a:fld>
            <a:endParaRPr lang="en-US" dirty="0"/>
          </a:p>
        </p:txBody>
      </p:sp>
      <p:sp>
        <p:nvSpPr>
          <p:cNvPr id="1027" name="Rectangle 3"/>
          <p:cNvSpPr>
            <a:spLocks noGrp="1" noChangeArrowheads="1"/>
          </p:cNvSpPr>
          <p:nvPr>
            <p:ph type="ftr" sz="quarter" idx="3"/>
          </p:nvPr>
        </p:nvSpPr>
        <p:spPr bwMode="auto">
          <a:xfrm>
            <a:off x="4105275" y="6560220"/>
            <a:ext cx="2895600" cy="254000"/>
          </a:xfrm>
          <a:prstGeom prst="rect">
            <a:avLst/>
          </a:prstGeom>
          <a:noFill/>
          <a:ln w="9525">
            <a:noFill/>
            <a:miter lim="800000"/>
            <a:headEnd/>
            <a:tailEnd/>
          </a:ln>
          <a:effectLst/>
        </p:spPr>
        <p:txBody>
          <a:bodyPr vert="horz" wrap="none" lIns="92075" tIns="46038" rIns="92075" bIns="46038" numCol="1" anchor="b" anchorCtr="0" compatLnSpc="1">
            <a:prstTxWarp prst="textNoShape">
              <a:avLst/>
            </a:prstTxWarp>
          </a:bodyPr>
          <a:lstStyle>
            <a:lvl1pPr algn="ctr">
              <a:defRPr sz="900" b="0">
                <a:solidFill>
                  <a:schemeClr val="tx1"/>
                </a:solidFill>
              </a:defRPr>
            </a:lvl1pPr>
          </a:lstStyle>
          <a:p>
            <a:pPr>
              <a:defRPr/>
            </a:pPr>
            <a:endParaRPr lang="en-US"/>
          </a:p>
        </p:txBody>
      </p:sp>
      <p:sp>
        <p:nvSpPr>
          <p:cNvPr id="1028" name="Rectangle 4"/>
          <p:cNvSpPr>
            <a:spLocks noGrp="1" noChangeArrowheads="1"/>
          </p:cNvSpPr>
          <p:nvPr>
            <p:ph type="sldNum" sz="quarter" idx="4"/>
          </p:nvPr>
        </p:nvSpPr>
        <p:spPr bwMode="auto">
          <a:xfrm>
            <a:off x="7194550" y="6552283"/>
            <a:ext cx="1905000" cy="261937"/>
          </a:xfrm>
          <a:prstGeom prst="rect">
            <a:avLst/>
          </a:prstGeom>
          <a:noFill/>
          <a:ln w="9525">
            <a:noFill/>
            <a:miter lim="800000"/>
            <a:headEnd/>
            <a:tailEnd/>
          </a:ln>
          <a:effectLst/>
        </p:spPr>
        <p:txBody>
          <a:bodyPr vert="horz" wrap="none" lIns="92075" tIns="46038" rIns="92075" bIns="46038" numCol="1" anchor="b" anchorCtr="0" compatLnSpc="1">
            <a:prstTxWarp prst="textNoShape">
              <a:avLst/>
            </a:prstTxWarp>
          </a:bodyPr>
          <a:lstStyle>
            <a:lvl1pPr algn="r">
              <a:defRPr sz="900" b="0">
                <a:solidFill>
                  <a:schemeClr val="tx1"/>
                </a:solidFill>
              </a:defRPr>
            </a:lvl1pPr>
          </a:lstStyle>
          <a:p>
            <a:pPr>
              <a:defRPr/>
            </a:pPr>
            <a:fld id="{80BDDBD9-5CD3-45F3-80AE-704B15C07F06}" type="slidenum">
              <a:rPr lang="en-US"/>
              <a:pPr>
                <a:defRPr/>
              </a:pPr>
              <a:t>‹#›</a:t>
            </a:fld>
            <a:endParaRPr lang="en-US" dirty="0"/>
          </a:p>
        </p:txBody>
      </p:sp>
      <p:sp>
        <p:nvSpPr>
          <p:cNvPr id="2053" name="Rectangle 5"/>
          <p:cNvSpPr>
            <a:spLocks noGrp="1" noChangeArrowheads="1"/>
          </p:cNvSpPr>
          <p:nvPr>
            <p:ph type="title"/>
          </p:nvPr>
        </p:nvSpPr>
        <p:spPr bwMode="auto">
          <a:xfrm>
            <a:off x="47625" y="96838"/>
            <a:ext cx="9048750" cy="869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2054" name="Rectangle 6"/>
          <p:cNvSpPr>
            <a:spLocks noGrp="1" noChangeArrowheads="1"/>
          </p:cNvSpPr>
          <p:nvPr>
            <p:ph type="body" idx="1"/>
          </p:nvPr>
        </p:nvSpPr>
        <p:spPr bwMode="auto">
          <a:xfrm>
            <a:off x="47625" y="950496"/>
            <a:ext cx="9048750" cy="5556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 </a:t>
            </a:r>
          </a:p>
          <a:p>
            <a:pPr lvl="2"/>
            <a:r>
              <a:rPr lang="en-US" dirty="0"/>
              <a:t>Third level</a:t>
            </a:r>
          </a:p>
          <a:p>
            <a:pPr lvl="3"/>
            <a:r>
              <a:rPr lang="en-US" dirty="0"/>
              <a:t>Fourth level </a:t>
            </a:r>
          </a:p>
          <a:p>
            <a:pPr lvl="4"/>
            <a:r>
              <a:rPr lang="en-US" dirty="0"/>
              <a:t>Fifth level </a:t>
            </a:r>
          </a:p>
        </p:txBody>
      </p:sp>
      <p:sp>
        <p:nvSpPr>
          <p:cNvPr id="1031" name="Rectangle 7"/>
          <p:cNvSpPr>
            <a:spLocks noChangeArrowheads="1"/>
          </p:cNvSpPr>
          <p:nvPr/>
        </p:nvSpPr>
        <p:spPr bwMode="auto">
          <a:xfrm>
            <a:off x="6350" y="6350"/>
            <a:ext cx="9118600" cy="6832600"/>
          </a:xfrm>
          <a:prstGeom prst="rect">
            <a:avLst/>
          </a:prstGeom>
          <a:noFill/>
          <a:ln w="12700">
            <a:solidFill>
              <a:schemeClr val="tx1"/>
            </a:solidFill>
            <a:miter lim="800000"/>
            <a:headEnd/>
            <a:tailEnd/>
          </a:ln>
          <a:effectLst/>
        </p:spPr>
        <p:txBody>
          <a:bodyPr wrap="none" anchor="ctr"/>
          <a:lstStyle/>
          <a:p>
            <a:pPr>
              <a:defRPr/>
            </a:pPr>
            <a:endParaRPr lang="en-US"/>
          </a:p>
        </p:txBody>
      </p:sp>
      <p:sp>
        <p:nvSpPr>
          <p:cNvPr id="8" name="Line 10"/>
          <p:cNvSpPr>
            <a:spLocks noChangeShapeType="1"/>
          </p:cNvSpPr>
          <p:nvPr userDrawn="1"/>
        </p:nvSpPr>
        <p:spPr bwMode="auto">
          <a:xfrm>
            <a:off x="-1" y="729143"/>
            <a:ext cx="9118833" cy="0"/>
          </a:xfrm>
          <a:prstGeom prst="line">
            <a:avLst/>
          </a:prstGeom>
          <a:noFill/>
          <a:ln w="57150">
            <a:solidFill>
              <a:srgbClr val="009900"/>
            </a:solidFill>
            <a:round/>
            <a:headEnd/>
            <a:tailEnd/>
          </a:ln>
          <a:effec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4046" r:id="rId1"/>
    <p:sldLayoutId id="214748405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Lst>
  <p:transition spd="med"/>
  <p:hf hdr="0" ftr="0" dt="0"/>
  <p:txStyles>
    <p:titleStyle>
      <a:lvl1pPr algn="ctr" rtl="0" eaLnBrk="0" fontAlgn="base" hangingPunct="0">
        <a:lnSpc>
          <a:spcPct val="90000"/>
        </a:lnSpc>
        <a:spcBef>
          <a:spcPct val="0"/>
        </a:spcBef>
        <a:spcAft>
          <a:spcPct val="0"/>
        </a:spcAft>
        <a:defRPr sz="3600" b="1">
          <a:solidFill>
            <a:schemeClr val="tx2"/>
          </a:solidFill>
          <a:effectLst>
            <a:outerShdw blurRad="38100" dist="38100" dir="2700000" algn="tl">
              <a:srgbClr val="000000">
                <a:alpha val="43137"/>
              </a:srgbClr>
            </a:outerShdw>
          </a:effectLst>
          <a:latin typeface="Verdana" pitchFamily="34" charset="0"/>
          <a:ea typeface="+mj-ea"/>
          <a:cs typeface="+mj-cs"/>
        </a:defRPr>
      </a:lvl1pPr>
      <a:lvl2pPr algn="ctr" rtl="0" eaLnBrk="0" fontAlgn="base" hangingPunct="0">
        <a:lnSpc>
          <a:spcPct val="90000"/>
        </a:lnSpc>
        <a:spcBef>
          <a:spcPct val="0"/>
        </a:spcBef>
        <a:spcAft>
          <a:spcPct val="0"/>
        </a:spcAft>
        <a:defRPr sz="3600" b="1">
          <a:solidFill>
            <a:schemeClr val="tx2"/>
          </a:solidFill>
          <a:latin typeface="Times New Roman" pitchFamily="18" charset="0"/>
        </a:defRPr>
      </a:lvl2pPr>
      <a:lvl3pPr algn="ctr" rtl="0" eaLnBrk="0" fontAlgn="base" hangingPunct="0">
        <a:lnSpc>
          <a:spcPct val="90000"/>
        </a:lnSpc>
        <a:spcBef>
          <a:spcPct val="0"/>
        </a:spcBef>
        <a:spcAft>
          <a:spcPct val="0"/>
        </a:spcAft>
        <a:defRPr sz="3600" b="1">
          <a:solidFill>
            <a:schemeClr val="tx2"/>
          </a:solidFill>
          <a:latin typeface="Times New Roman" pitchFamily="18" charset="0"/>
        </a:defRPr>
      </a:lvl3pPr>
      <a:lvl4pPr algn="ctr" rtl="0" eaLnBrk="0" fontAlgn="base" hangingPunct="0">
        <a:lnSpc>
          <a:spcPct val="90000"/>
        </a:lnSpc>
        <a:spcBef>
          <a:spcPct val="0"/>
        </a:spcBef>
        <a:spcAft>
          <a:spcPct val="0"/>
        </a:spcAft>
        <a:defRPr sz="3600" b="1">
          <a:solidFill>
            <a:schemeClr val="tx2"/>
          </a:solidFill>
          <a:latin typeface="Times New Roman" pitchFamily="18" charset="0"/>
        </a:defRPr>
      </a:lvl4pPr>
      <a:lvl5pPr algn="ctr" rtl="0" eaLnBrk="0" fontAlgn="base" hangingPunct="0">
        <a:lnSpc>
          <a:spcPct val="90000"/>
        </a:lnSpc>
        <a:spcBef>
          <a:spcPct val="0"/>
        </a:spcBef>
        <a:spcAft>
          <a:spcPct val="0"/>
        </a:spcAft>
        <a:defRPr sz="3600" b="1">
          <a:solidFill>
            <a:schemeClr val="tx2"/>
          </a:solidFill>
          <a:latin typeface="Times New Roman" pitchFamily="18" charset="0"/>
        </a:defRPr>
      </a:lvl5pPr>
      <a:lvl6pPr marL="457200" algn="ctr" rtl="0" eaLnBrk="0" fontAlgn="base" hangingPunct="0">
        <a:lnSpc>
          <a:spcPct val="90000"/>
        </a:lnSpc>
        <a:spcBef>
          <a:spcPct val="0"/>
        </a:spcBef>
        <a:spcAft>
          <a:spcPct val="0"/>
        </a:spcAft>
        <a:defRPr sz="3600" b="1">
          <a:solidFill>
            <a:schemeClr val="tx2"/>
          </a:solidFill>
          <a:latin typeface="Times New Roman" pitchFamily="18" charset="0"/>
        </a:defRPr>
      </a:lvl6pPr>
      <a:lvl7pPr marL="914400" algn="ctr" rtl="0" eaLnBrk="0" fontAlgn="base" hangingPunct="0">
        <a:lnSpc>
          <a:spcPct val="90000"/>
        </a:lnSpc>
        <a:spcBef>
          <a:spcPct val="0"/>
        </a:spcBef>
        <a:spcAft>
          <a:spcPct val="0"/>
        </a:spcAft>
        <a:defRPr sz="3600" b="1">
          <a:solidFill>
            <a:schemeClr val="tx2"/>
          </a:solidFill>
          <a:latin typeface="Times New Roman" pitchFamily="18" charset="0"/>
        </a:defRPr>
      </a:lvl7pPr>
      <a:lvl8pPr marL="1371600" algn="ctr" rtl="0" eaLnBrk="0" fontAlgn="base" hangingPunct="0">
        <a:lnSpc>
          <a:spcPct val="90000"/>
        </a:lnSpc>
        <a:spcBef>
          <a:spcPct val="0"/>
        </a:spcBef>
        <a:spcAft>
          <a:spcPct val="0"/>
        </a:spcAft>
        <a:defRPr sz="3600" b="1">
          <a:solidFill>
            <a:schemeClr val="tx2"/>
          </a:solidFill>
          <a:latin typeface="Times New Roman" pitchFamily="18" charset="0"/>
        </a:defRPr>
      </a:lvl8pPr>
      <a:lvl9pPr marL="1828800" algn="ctr" rtl="0" eaLnBrk="0" fontAlgn="base" hangingPunct="0">
        <a:lnSpc>
          <a:spcPct val="90000"/>
        </a:lnSpc>
        <a:spcBef>
          <a:spcPct val="0"/>
        </a:spcBef>
        <a:spcAft>
          <a:spcPct val="0"/>
        </a:spcAft>
        <a:defRPr sz="3600" b="1">
          <a:solidFill>
            <a:schemeClr val="tx2"/>
          </a:solidFill>
          <a:latin typeface="Times New Roman" pitchFamily="18" charset="0"/>
        </a:defRPr>
      </a:lvl9pPr>
    </p:titleStyle>
    <p:bodyStyle>
      <a:lvl1pPr marL="285750" indent="-285750" algn="l" rtl="0" eaLnBrk="0" fontAlgn="base" hangingPunct="0">
        <a:lnSpc>
          <a:spcPct val="90000"/>
        </a:lnSpc>
        <a:spcBef>
          <a:spcPct val="30000"/>
        </a:spcBef>
        <a:spcAft>
          <a:spcPct val="0"/>
        </a:spcAft>
        <a:buSzPct val="75000"/>
        <a:buFont typeface="Monotype Sorts" charset="2"/>
        <a:buChar char="n"/>
        <a:defRPr sz="2800" b="0">
          <a:solidFill>
            <a:schemeClr val="tx1"/>
          </a:solidFill>
          <a:latin typeface="Gill Sans MT" pitchFamily="34" charset="0"/>
          <a:ea typeface="+mn-ea"/>
          <a:cs typeface="+mn-cs"/>
        </a:defRPr>
      </a:lvl1pPr>
      <a:lvl2pPr marL="685800" indent="-228600" algn="l" rtl="0" eaLnBrk="0" fontAlgn="base" hangingPunct="0">
        <a:lnSpc>
          <a:spcPct val="90000"/>
        </a:lnSpc>
        <a:spcBef>
          <a:spcPct val="30000"/>
        </a:spcBef>
        <a:spcAft>
          <a:spcPct val="0"/>
        </a:spcAft>
        <a:buSzPct val="100000"/>
        <a:buChar char="–"/>
        <a:defRPr sz="2400" b="0">
          <a:solidFill>
            <a:schemeClr val="tx1"/>
          </a:solidFill>
          <a:latin typeface="Gill Sans MT" pitchFamily="34" charset="0"/>
        </a:defRPr>
      </a:lvl2pPr>
      <a:lvl3pPr marL="1143000" indent="-228600" algn="l" rtl="0" eaLnBrk="0" fontAlgn="base" hangingPunct="0">
        <a:lnSpc>
          <a:spcPct val="90000"/>
        </a:lnSpc>
        <a:spcBef>
          <a:spcPct val="30000"/>
        </a:spcBef>
        <a:spcAft>
          <a:spcPct val="0"/>
        </a:spcAft>
        <a:buSzPct val="100000"/>
        <a:buChar char="•"/>
        <a:defRPr sz="2000" b="0">
          <a:solidFill>
            <a:schemeClr val="tx1"/>
          </a:solidFill>
          <a:latin typeface="Gill Sans MT" pitchFamily="34" charset="0"/>
        </a:defRPr>
      </a:lvl3pPr>
      <a:lvl4pPr marL="1543050" indent="-171450" algn="l" rtl="0" eaLnBrk="0" fontAlgn="base" hangingPunct="0">
        <a:lnSpc>
          <a:spcPct val="90000"/>
        </a:lnSpc>
        <a:spcBef>
          <a:spcPct val="30000"/>
        </a:spcBef>
        <a:spcAft>
          <a:spcPct val="0"/>
        </a:spcAft>
        <a:buSzPct val="100000"/>
        <a:buChar char="–"/>
        <a:defRPr sz="2000" b="0">
          <a:solidFill>
            <a:schemeClr val="tx1"/>
          </a:solidFill>
          <a:latin typeface="Gill Sans MT" pitchFamily="34" charset="0"/>
        </a:defRPr>
      </a:lvl4pPr>
      <a:lvl5pPr marL="2000250" indent="-171450" algn="l" rtl="0" eaLnBrk="0" fontAlgn="base" hangingPunct="0">
        <a:lnSpc>
          <a:spcPct val="90000"/>
        </a:lnSpc>
        <a:spcBef>
          <a:spcPct val="30000"/>
        </a:spcBef>
        <a:spcAft>
          <a:spcPct val="0"/>
        </a:spcAft>
        <a:buSzPct val="100000"/>
        <a:buFont typeface="Wingdings" pitchFamily="2" charset="2"/>
        <a:buChar char="Ø"/>
        <a:defRPr sz="2000" b="0">
          <a:solidFill>
            <a:schemeClr val="tx1"/>
          </a:solidFill>
          <a:latin typeface="Gill Sans MT" pitchFamily="34" charset="0"/>
        </a:defRPr>
      </a:lvl5pPr>
      <a:lvl6pPr marL="24574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6pPr>
      <a:lvl7pPr marL="29146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7pPr>
      <a:lvl8pPr marL="33718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8pPr>
      <a:lvl9pPr marL="38290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76200"/>
            <a:ext cx="77724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76200" y="990600"/>
            <a:ext cx="8991600" cy="556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4"/>
          <p:cNvSpPr>
            <a:spLocks noGrp="1" noChangeArrowheads="1"/>
          </p:cNvSpPr>
          <p:nvPr>
            <p:ph type="dt" sz="half" idx="2"/>
          </p:nvPr>
        </p:nvSpPr>
        <p:spPr bwMode="auto">
          <a:xfrm>
            <a:off x="76200" y="6553200"/>
            <a:ext cx="1905000" cy="30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800">
                <a:latin typeface="Arial" pitchFamily="34" charset="0"/>
              </a:defRPr>
            </a:lvl1pPr>
          </a:lstStyle>
          <a:p>
            <a:pPr>
              <a:defRPr/>
            </a:pPr>
            <a:fld id="{8085A39D-4D18-44E6-A99E-A8834E1968CD}" type="datetime1">
              <a:rPr lang="en-US" b="0" smtClean="0">
                <a:solidFill>
                  <a:srgbClr val="FFFFFF"/>
                </a:solidFill>
              </a:rPr>
              <a:t>13-Feb-24</a:t>
            </a:fld>
            <a:endParaRPr lang="en-US" b="0">
              <a:solidFill>
                <a:srgbClr val="FFFFFF"/>
              </a:solidFill>
            </a:endParaRPr>
          </a:p>
        </p:txBody>
      </p:sp>
      <p:sp>
        <p:nvSpPr>
          <p:cNvPr id="1029" name="Rectangle 5"/>
          <p:cNvSpPr>
            <a:spLocks noGrp="1" noChangeArrowheads="1"/>
          </p:cNvSpPr>
          <p:nvPr>
            <p:ph type="ftr" sz="quarter" idx="3"/>
          </p:nvPr>
        </p:nvSpPr>
        <p:spPr bwMode="auto">
          <a:xfrm>
            <a:off x="3124200" y="6553200"/>
            <a:ext cx="2895600" cy="30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a:defRPr sz="800">
                <a:latin typeface="Arial" pitchFamily="34" charset="0"/>
              </a:defRPr>
            </a:lvl1pPr>
          </a:lstStyle>
          <a:p>
            <a:pPr>
              <a:defRPr/>
            </a:pPr>
            <a:endParaRPr lang="en-US" b="0" dirty="0">
              <a:solidFill>
                <a:srgbClr val="FFFFFF"/>
              </a:solidFill>
            </a:endParaRPr>
          </a:p>
        </p:txBody>
      </p:sp>
      <p:sp>
        <p:nvSpPr>
          <p:cNvPr id="1030" name="Rectangle 6"/>
          <p:cNvSpPr>
            <a:spLocks noGrp="1" noChangeArrowheads="1"/>
          </p:cNvSpPr>
          <p:nvPr>
            <p:ph type="sldNum" sz="quarter" idx="4"/>
          </p:nvPr>
        </p:nvSpPr>
        <p:spPr bwMode="auto">
          <a:xfrm>
            <a:off x="7162800" y="6553200"/>
            <a:ext cx="1905000" cy="30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800">
                <a:latin typeface="Arial" pitchFamily="34" charset="0"/>
              </a:defRPr>
            </a:lvl1pPr>
          </a:lstStyle>
          <a:p>
            <a:pPr>
              <a:defRPr/>
            </a:pPr>
            <a:fld id="{9A9D3E21-BDB1-4F8E-ACF6-C16E8262F55F}" type="slidenum">
              <a:rPr lang="en-US" b="0">
                <a:solidFill>
                  <a:srgbClr val="FFFFFF"/>
                </a:solidFill>
              </a:rPr>
              <a:pPr>
                <a:defRPr/>
              </a:pPr>
              <a:t>‹#›</a:t>
            </a:fld>
            <a:endParaRPr lang="en-US" b="0">
              <a:solidFill>
                <a:srgbClr val="FFFFFF"/>
              </a:solidFill>
            </a:endParaRPr>
          </a:p>
        </p:txBody>
      </p:sp>
    </p:spTree>
    <p:extLst>
      <p:ext uri="{BB962C8B-B14F-4D97-AF65-F5344CB8AC3E}">
        <p14:creationId xmlns:p14="http://schemas.microsoft.com/office/powerpoint/2010/main" val="2748069413"/>
      </p:ext>
    </p:extLst>
  </p:cSld>
  <p:clrMap bg1="lt1" tx1="dk1" bg2="lt2" tx2="dk2" accent1="accent1" accent2="accent2" accent3="accent3" accent4="accent4" accent5="accent5" accent6="accent6" hlink="hlink" folHlink="folHlink"/>
  <p:sldLayoutIdLst>
    <p:sldLayoutId id="2147484058" r:id="rId1"/>
    <p:sldLayoutId id="2147484059" r:id="rId2"/>
    <p:sldLayoutId id="2147484060" r:id="rId3"/>
    <p:sldLayoutId id="2147484061" r:id="rId4"/>
    <p:sldLayoutId id="2147484062" r:id="rId5"/>
    <p:sldLayoutId id="2147484063" r:id="rId6"/>
    <p:sldLayoutId id="2147484064" r:id="rId7"/>
    <p:sldLayoutId id="2147484065" r:id="rId8"/>
    <p:sldLayoutId id="2147484066" r:id="rId9"/>
    <p:sldLayoutId id="2147484067" r:id="rId10"/>
    <p:sldLayoutId id="2147484068" r:id="rId11"/>
  </p:sldLayoutIdLst>
  <p:transition/>
  <p:hf hdr="0" ftr="0" dt="0"/>
  <p:txStyles>
    <p:titleStyle>
      <a:lvl1pPr algn="ctr" rtl="0" eaLnBrk="0" fontAlgn="base" hangingPunct="0">
        <a:spcBef>
          <a:spcPct val="0"/>
        </a:spcBef>
        <a:spcAft>
          <a:spcPct val="0"/>
        </a:spcAft>
        <a:defRPr sz="3600" b="1">
          <a:solidFill>
            <a:schemeClr val="tx2"/>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vl2pPr algn="ctr" rtl="0" eaLnBrk="0" fontAlgn="base" hangingPunct="0">
        <a:spcBef>
          <a:spcPct val="0"/>
        </a:spcBef>
        <a:spcAft>
          <a:spcPct val="0"/>
        </a:spcAft>
        <a:defRPr sz="3600" b="1">
          <a:solidFill>
            <a:schemeClr val="tx2"/>
          </a:solidFill>
          <a:latin typeface="Times New Roman" pitchFamily="18" charset="0"/>
        </a:defRPr>
      </a:lvl2pPr>
      <a:lvl3pPr algn="ctr" rtl="0" eaLnBrk="0" fontAlgn="base" hangingPunct="0">
        <a:spcBef>
          <a:spcPct val="0"/>
        </a:spcBef>
        <a:spcAft>
          <a:spcPct val="0"/>
        </a:spcAft>
        <a:defRPr sz="3600" b="1">
          <a:solidFill>
            <a:schemeClr val="tx2"/>
          </a:solidFill>
          <a:latin typeface="Times New Roman" pitchFamily="18" charset="0"/>
        </a:defRPr>
      </a:lvl3pPr>
      <a:lvl4pPr algn="ctr" rtl="0" eaLnBrk="0" fontAlgn="base" hangingPunct="0">
        <a:spcBef>
          <a:spcPct val="0"/>
        </a:spcBef>
        <a:spcAft>
          <a:spcPct val="0"/>
        </a:spcAft>
        <a:defRPr sz="3600" b="1">
          <a:solidFill>
            <a:schemeClr val="tx2"/>
          </a:solidFill>
          <a:latin typeface="Times New Roman" pitchFamily="18" charset="0"/>
        </a:defRPr>
      </a:lvl4pPr>
      <a:lvl5pPr algn="ctr" rtl="0" eaLnBrk="0" fontAlgn="base" hangingPunct="0">
        <a:spcBef>
          <a:spcPct val="0"/>
        </a:spcBef>
        <a:spcAft>
          <a:spcPct val="0"/>
        </a:spcAft>
        <a:defRPr sz="3600" b="1">
          <a:solidFill>
            <a:schemeClr val="tx2"/>
          </a:solidFill>
          <a:latin typeface="Times New Roman" pitchFamily="18" charset="0"/>
        </a:defRPr>
      </a:lvl5pPr>
      <a:lvl6pPr marL="457200" algn="ctr" rtl="0" eaLnBrk="0" fontAlgn="base" hangingPunct="0">
        <a:spcBef>
          <a:spcPct val="0"/>
        </a:spcBef>
        <a:spcAft>
          <a:spcPct val="0"/>
        </a:spcAft>
        <a:defRPr sz="3600" b="1">
          <a:solidFill>
            <a:schemeClr val="tx2"/>
          </a:solidFill>
          <a:latin typeface="Times New Roman" pitchFamily="18" charset="0"/>
        </a:defRPr>
      </a:lvl6pPr>
      <a:lvl7pPr marL="914400" algn="ctr" rtl="0" eaLnBrk="0" fontAlgn="base" hangingPunct="0">
        <a:spcBef>
          <a:spcPct val="0"/>
        </a:spcBef>
        <a:spcAft>
          <a:spcPct val="0"/>
        </a:spcAft>
        <a:defRPr sz="3600" b="1">
          <a:solidFill>
            <a:schemeClr val="tx2"/>
          </a:solidFill>
          <a:latin typeface="Times New Roman" pitchFamily="18" charset="0"/>
        </a:defRPr>
      </a:lvl7pPr>
      <a:lvl8pPr marL="1371600" algn="ctr" rtl="0" eaLnBrk="0" fontAlgn="base" hangingPunct="0">
        <a:spcBef>
          <a:spcPct val="0"/>
        </a:spcBef>
        <a:spcAft>
          <a:spcPct val="0"/>
        </a:spcAft>
        <a:defRPr sz="3600" b="1">
          <a:solidFill>
            <a:schemeClr val="tx2"/>
          </a:solidFill>
          <a:latin typeface="Times New Roman" pitchFamily="18" charset="0"/>
        </a:defRPr>
      </a:lvl8pPr>
      <a:lvl9pPr marL="1828800" algn="ctr" rtl="0" eaLnBrk="0" fontAlgn="base" hangingPunct="0">
        <a:spcBef>
          <a:spcPct val="0"/>
        </a:spcBef>
        <a:spcAft>
          <a:spcPct val="0"/>
        </a:spcAft>
        <a:defRPr sz="3600" b="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2800">
          <a:solidFill>
            <a:schemeClr val="tx1"/>
          </a:solidFill>
          <a:latin typeface="Gill Sans MT" panose="020B0502020104020203" pitchFamily="34" charset="0"/>
          <a:ea typeface="+mn-ea"/>
          <a:cs typeface="+mn-cs"/>
        </a:defRPr>
      </a:lvl1pPr>
      <a:lvl2pPr marL="742950" indent="-285750" algn="l" rtl="0" eaLnBrk="0" fontAlgn="base" hangingPunct="0">
        <a:spcBef>
          <a:spcPct val="20000"/>
        </a:spcBef>
        <a:spcAft>
          <a:spcPct val="0"/>
        </a:spcAft>
        <a:buChar char="–"/>
        <a:defRPr sz="2400">
          <a:solidFill>
            <a:schemeClr val="tx1"/>
          </a:solidFill>
          <a:latin typeface="Gill Sans MT" panose="020B0502020104020203" pitchFamily="34" charset="0"/>
        </a:defRPr>
      </a:lvl2pPr>
      <a:lvl3pPr marL="1143000" indent="-228600" algn="l" rtl="0" eaLnBrk="0" fontAlgn="base" hangingPunct="0">
        <a:spcBef>
          <a:spcPct val="20000"/>
        </a:spcBef>
        <a:spcAft>
          <a:spcPct val="0"/>
        </a:spcAft>
        <a:buChar char="•"/>
        <a:defRPr sz="2000">
          <a:solidFill>
            <a:schemeClr val="tx1"/>
          </a:solidFill>
          <a:latin typeface="Gill Sans MT" panose="020B0502020104020203" pitchFamily="34" charset="0"/>
        </a:defRPr>
      </a:lvl3pPr>
      <a:lvl4pPr marL="1600200" indent="-228600" algn="l" rtl="0" eaLnBrk="0" fontAlgn="base" hangingPunct="0">
        <a:spcBef>
          <a:spcPct val="20000"/>
        </a:spcBef>
        <a:spcAft>
          <a:spcPct val="0"/>
        </a:spcAft>
        <a:buChar char="–"/>
        <a:defRPr sz="2000">
          <a:solidFill>
            <a:schemeClr val="tx1"/>
          </a:solidFill>
          <a:latin typeface="Gill Sans MT" panose="020B0502020104020203" pitchFamily="34" charset="0"/>
        </a:defRPr>
      </a:lvl4pPr>
      <a:lvl5pPr marL="2057400" indent="-228600" algn="l" rtl="0" eaLnBrk="0" fontAlgn="base" hangingPunct="0">
        <a:spcBef>
          <a:spcPct val="20000"/>
        </a:spcBef>
        <a:spcAft>
          <a:spcPct val="0"/>
        </a:spcAft>
        <a:buChar char="»"/>
        <a:defRPr sz="2000">
          <a:solidFill>
            <a:schemeClr val="tx1"/>
          </a:solidFill>
          <a:latin typeface="Gill Sans MT" panose="020B0502020104020203" pitchFamily="34" charset="0"/>
        </a:defRPr>
      </a:lvl5pPr>
      <a:lvl6pPr marL="2514600" indent="-228600" algn="l" rtl="0" eaLnBrk="0" fontAlgn="base" hangingPunct="0">
        <a:spcBef>
          <a:spcPct val="20000"/>
        </a:spcBef>
        <a:spcAft>
          <a:spcPct val="0"/>
        </a:spcAft>
        <a:buChar char="»"/>
        <a:defRPr>
          <a:solidFill>
            <a:schemeClr val="tx1"/>
          </a:solidFill>
          <a:latin typeface="+mn-lt"/>
        </a:defRPr>
      </a:lvl6pPr>
      <a:lvl7pPr marL="2971800" indent="-228600" algn="l" rtl="0" eaLnBrk="0" fontAlgn="base" hangingPunct="0">
        <a:spcBef>
          <a:spcPct val="20000"/>
        </a:spcBef>
        <a:spcAft>
          <a:spcPct val="0"/>
        </a:spcAft>
        <a:buChar char="»"/>
        <a:defRPr>
          <a:solidFill>
            <a:schemeClr val="tx1"/>
          </a:solidFill>
          <a:latin typeface="+mn-lt"/>
        </a:defRPr>
      </a:lvl7pPr>
      <a:lvl8pPr marL="3429000" indent="-228600" algn="l" rtl="0" eaLnBrk="0" fontAlgn="base" hangingPunct="0">
        <a:spcBef>
          <a:spcPct val="20000"/>
        </a:spcBef>
        <a:spcAft>
          <a:spcPct val="0"/>
        </a:spcAft>
        <a:buChar char="»"/>
        <a:defRPr>
          <a:solidFill>
            <a:schemeClr val="tx1"/>
          </a:solidFill>
          <a:latin typeface="+mn-lt"/>
        </a:defRPr>
      </a:lvl8pPr>
      <a:lvl9pPr marL="3886200" indent="-228600" algn="l" rtl="0" eaLnBrk="0" fontAlgn="base" hangingPunct="0">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emf"/><Relationship Id="rId13" Type="http://schemas.openxmlformats.org/officeDocument/2006/relationships/image" Target="../media/image11.wmf"/><Relationship Id="rId3" Type="http://schemas.openxmlformats.org/officeDocument/2006/relationships/image" Target="../media/image1.png"/><Relationship Id="rId7" Type="http://schemas.openxmlformats.org/officeDocument/2006/relationships/image" Target="../media/image5.jpeg"/><Relationship Id="rId12" Type="http://schemas.openxmlformats.org/officeDocument/2006/relationships/image" Target="../media/image10.emf"/><Relationship Id="rId2" Type="http://schemas.openxmlformats.org/officeDocument/2006/relationships/notesSlide" Target="../notesSlides/notesSlide3.xml"/><Relationship Id="rId16" Type="http://schemas.openxmlformats.org/officeDocument/2006/relationships/image" Target="../media/image14.wmf"/><Relationship Id="rId1" Type="http://schemas.openxmlformats.org/officeDocument/2006/relationships/slideLayout" Target="../slideLayouts/slideLayout2.xml"/><Relationship Id="rId6" Type="http://schemas.openxmlformats.org/officeDocument/2006/relationships/image" Target="../media/image4.jpeg"/><Relationship Id="rId11" Type="http://schemas.openxmlformats.org/officeDocument/2006/relationships/image" Target="../media/image9.emf"/><Relationship Id="rId5" Type="http://schemas.openxmlformats.org/officeDocument/2006/relationships/image" Target="../media/image3.png"/><Relationship Id="rId15" Type="http://schemas.openxmlformats.org/officeDocument/2006/relationships/image" Target="../media/image13.wmf"/><Relationship Id="rId10" Type="http://schemas.openxmlformats.org/officeDocument/2006/relationships/image" Target="../media/image8.emf"/><Relationship Id="rId4" Type="http://schemas.openxmlformats.org/officeDocument/2006/relationships/image" Target="../media/image2.png"/><Relationship Id="rId9" Type="http://schemas.openxmlformats.org/officeDocument/2006/relationships/image" Target="../media/image7.emf"/><Relationship Id="rId14" Type="http://schemas.openxmlformats.org/officeDocument/2006/relationships/image" Target="../media/image12.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7"/>
          <p:cNvSpPr>
            <a:spLocks noGrp="1" noChangeArrowheads="1"/>
          </p:cNvSpPr>
          <p:nvPr>
            <p:ph type="subTitle" idx="1"/>
          </p:nvPr>
        </p:nvSpPr>
        <p:spPr>
          <a:xfrm>
            <a:off x="76200" y="1103870"/>
            <a:ext cx="8915400" cy="3925330"/>
          </a:xfrm>
          <a:noFill/>
        </p:spPr>
        <p:txBody>
          <a:bodyPr/>
          <a:lstStyle/>
          <a:p>
            <a:r>
              <a:rPr lang="en-US" sz="5400" b="1"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Welcome to</a:t>
            </a:r>
          </a:p>
          <a:p>
            <a:endParaRPr lang="en-US" sz="4000" b="1" dirty="0">
              <a:solidFill>
                <a:srgbClr val="0000CC"/>
              </a:solidFill>
            </a:endParaRPr>
          </a:p>
          <a:p>
            <a:r>
              <a:rPr lang="en-US" sz="4000" b="1" dirty="0">
                <a:solidFill>
                  <a:schemeClr val="accent4"/>
                </a:solidFill>
              </a:rPr>
              <a:t>CSE-433</a:t>
            </a:r>
          </a:p>
          <a:p>
            <a:r>
              <a:rPr lang="en-US" sz="4000" b="1" dirty="0">
                <a:solidFill>
                  <a:schemeClr val="accent4"/>
                </a:solidFill>
              </a:rPr>
              <a:t>Software Quality Assurance</a:t>
            </a:r>
          </a:p>
        </p:txBody>
      </p:sp>
    </p:spTree>
    <p:extLst>
      <p:ext uri="{BB962C8B-B14F-4D97-AF65-F5344CB8AC3E}">
        <p14:creationId xmlns:p14="http://schemas.microsoft.com/office/powerpoint/2010/main" val="2866542456"/>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60930-7F6B-4BF9-C362-BF30AA4507DA}"/>
              </a:ext>
            </a:extLst>
          </p:cNvPr>
          <p:cNvSpPr>
            <a:spLocks noGrp="1"/>
          </p:cNvSpPr>
          <p:nvPr>
            <p:ph type="title"/>
          </p:nvPr>
        </p:nvSpPr>
        <p:spPr>
          <a:xfrm>
            <a:off x="47625" y="96839"/>
            <a:ext cx="9048750" cy="776600"/>
          </a:xfrm>
        </p:spPr>
        <p:txBody>
          <a:bodyPr/>
          <a:lstStyle/>
          <a:p>
            <a:r>
              <a:rPr lang="en-US" dirty="0"/>
              <a:t>Def. (Software Quality)</a:t>
            </a:r>
          </a:p>
        </p:txBody>
      </p:sp>
      <p:sp>
        <p:nvSpPr>
          <p:cNvPr id="3" name="Content Placeholder 2">
            <a:extLst>
              <a:ext uri="{FF2B5EF4-FFF2-40B4-BE49-F238E27FC236}">
                <a16:creationId xmlns:a16="http://schemas.microsoft.com/office/drawing/2014/main" id="{8AD2F04F-8A87-9D57-CD8E-D2CF3CBB4B3A}"/>
              </a:ext>
            </a:extLst>
          </p:cNvPr>
          <p:cNvSpPr>
            <a:spLocks noGrp="1"/>
          </p:cNvSpPr>
          <p:nvPr>
            <p:ph idx="1"/>
          </p:nvPr>
        </p:nvSpPr>
        <p:spPr>
          <a:xfrm>
            <a:off x="198783" y="1126436"/>
            <a:ext cx="8856316" cy="5434786"/>
          </a:xfrm>
        </p:spPr>
        <p:txBody>
          <a:bodyPr/>
          <a:lstStyle/>
          <a:p>
            <a:r>
              <a:rPr kumimoji="0" lang="en-US" sz="2800" b="0" i="0" u="none" strike="noStrike" kern="10" cap="none" spc="0" normalizeH="0" baseline="0" noProof="0" dirty="0">
                <a:ln w="12700">
                  <a:solidFill>
                    <a:srgbClr val="000000"/>
                  </a:solidFill>
                  <a:round/>
                  <a:headEnd/>
                  <a:tailEnd/>
                </a:ln>
                <a:solidFill>
                  <a:srgbClr val="33CC33"/>
                </a:solidFill>
                <a:effectLst/>
                <a:uLnTx/>
                <a:uFillTx/>
                <a:latin typeface="Arial Black" panose="020B0A04020102020204" pitchFamily="34" charset="0"/>
                <a:ea typeface="+mn-ea"/>
                <a:cs typeface="Times New Roman" panose="02020603050405020304" pitchFamily="18" charset="0"/>
              </a:rPr>
              <a:t>IEEE definition</a:t>
            </a:r>
          </a:p>
          <a:p>
            <a:pPr marL="720725" marR="0" lvl="0" indent="-720725" algn="l" defTabSz="914400" rtl="0" eaLnBrk="1" fontAlgn="base" latinLnBrk="0" hangingPunct="1">
              <a:lnSpc>
                <a:spcPct val="100000"/>
              </a:lnSpc>
              <a:spcBef>
                <a:spcPct val="0"/>
              </a:spcBef>
              <a:spcAft>
                <a:spcPct val="0"/>
              </a:spcAft>
              <a:buClrTx/>
              <a:buSzTx/>
              <a:buFontTx/>
              <a:buNone/>
              <a:tabLst/>
              <a:defRPr/>
            </a:pPr>
            <a:r>
              <a:rPr kumimoji="0" lang="en-US" altLang="zh-TW" sz="2800" b="1" i="0" u="none" strike="noStrike" kern="1200" cap="none" spc="0" normalizeH="0" baseline="0" noProof="0" dirty="0">
                <a:ln>
                  <a:noFill/>
                </a:ln>
                <a:solidFill>
                  <a:srgbClr val="000000"/>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Software quality is:</a:t>
            </a:r>
            <a:endParaRPr kumimoji="0" lang="en-US" altLang="zh-TW" sz="2800" b="0" i="0" u="none" strike="noStrike" kern="1200" cap="none" spc="0" normalizeH="0" baseline="0" noProof="0" dirty="0">
              <a:ln>
                <a:noFill/>
              </a:ln>
              <a:solidFill>
                <a:srgbClr val="000000"/>
              </a:solidFill>
              <a:effectLst/>
              <a:uLnTx/>
              <a:uFillTx/>
              <a:latin typeface="Times New Roman" panose="02020603050405020304" pitchFamily="18" charset="0"/>
              <a:ea typeface="新細明體" panose="02020500000000000000" pitchFamily="18" charset="-120"/>
              <a:cs typeface="Times New Roman" panose="02020603050405020304" pitchFamily="18" charset="0"/>
            </a:endParaRPr>
          </a:p>
          <a:p>
            <a:pPr marL="720725" marR="0" lvl="0" indent="-720725" algn="l" defTabSz="914400" rtl="0" eaLnBrk="1" fontAlgn="base" latinLnBrk="0" hangingPunct="1">
              <a:lnSpc>
                <a:spcPct val="100000"/>
              </a:lnSpc>
              <a:spcBef>
                <a:spcPct val="0"/>
              </a:spcBef>
              <a:spcAft>
                <a:spcPct val="0"/>
              </a:spcAft>
              <a:buClrTx/>
              <a:buSzTx/>
              <a:buFontTx/>
              <a:buNone/>
              <a:tabLst/>
              <a:defRPr/>
            </a:pPr>
            <a:r>
              <a:rPr kumimoji="0" lang="en-US" altLang="zh-TW" sz="1800" b="1" i="0" u="none" strike="noStrike" kern="1200" cap="none" spc="0" normalizeH="0" baseline="0" noProof="0" dirty="0">
                <a:ln>
                  <a:noFill/>
                </a:ln>
                <a:solidFill>
                  <a:srgbClr val="3333CC"/>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(1)	The degree to which a system, component, or process meets specified requirements.</a:t>
            </a:r>
          </a:p>
          <a:p>
            <a:pPr marL="720725" marR="0" lvl="0" indent="-720725" algn="l" defTabSz="914400" rtl="0" eaLnBrk="1" fontAlgn="base" latinLnBrk="0" hangingPunct="1">
              <a:lnSpc>
                <a:spcPct val="100000"/>
              </a:lnSpc>
              <a:spcBef>
                <a:spcPct val="0"/>
              </a:spcBef>
              <a:spcAft>
                <a:spcPct val="0"/>
              </a:spcAft>
              <a:buClrTx/>
              <a:buSzTx/>
              <a:buFontTx/>
              <a:buAutoNum type="arabicParenBoth" startAt="2"/>
              <a:tabLst/>
              <a:defRPr/>
            </a:pPr>
            <a:r>
              <a:rPr kumimoji="0" lang="en-US" altLang="zh-TW" sz="1800" b="1" i="0" u="none" strike="noStrike" kern="1200" cap="none" spc="0" normalizeH="0" baseline="0" noProof="0" dirty="0">
                <a:ln>
                  <a:noFill/>
                </a:ln>
                <a:solidFill>
                  <a:srgbClr val="3333CC"/>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The degree to which a system, component, or process meets customer or user needs or expectations</a:t>
            </a:r>
            <a:r>
              <a:rPr kumimoji="0" lang="en-US" altLang="zh-TW" sz="1800" b="1" i="0" u="none" strike="noStrike" kern="1200" cap="none" spc="0" normalizeH="0" baseline="0" noProof="0" dirty="0">
                <a:ln>
                  <a:noFill/>
                </a:ln>
                <a:solidFill>
                  <a:srgbClr val="000000"/>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  </a:t>
            </a:r>
            <a:endParaRPr lang="en-GB" altLang="zh-TW" sz="1800" kern="12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None/>
              <a:tabLst/>
              <a:defRPr/>
            </a:pPr>
            <a:endParaRPr kumimoji="0" lang="en-GB" sz="1800" b="0" i="0" u="none" strike="noStrike" kern="1200" cap="none" spc="0" normalizeH="0" baseline="0" noProof="0" dirty="0">
              <a:ln w="12700">
                <a:solidFill>
                  <a:srgbClr val="000000"/>
                </a:solidFill>
                <a:round/>
                <a:headEnd/>
                <a:tailEnd/>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None/>
              <a:tabLst/>
              <a:defRPr/>
            </a:pPr>
            <a:r>
              <a:rPr kumimoji="0" lang="en-US" sz="3600" b="0" i="0" u="none" strike="noStrike" kern="10" cap="none" spc="0" normalizeH="0" baseline="0" noProof="0" dirty="0">
                <a:ln w="12700">
                  <a:solidFill>
                    <a:srgbClr val="000000"/>
                  </a:solidFill>
                  <a:round/>
                  <a:headEnd/>
                  <a:tailEnd/>
                </a:ln>
                <a:solidFill>
                  <a:srgbClr val="33CC33"/>
                </a:solidFill>
                <a:effectLst/>
                <a:uLnTx/>
                <a:uFillTx/>
                <a:latin typeface="Arial Black" panose="020B0A04020102020204" pitchFamily="34" charset="0"/>
                <a:ea typeface="+mn-ea"/>
                <a:cs typeface="Times New Roman" panose="02020603050405020304" pitchFamily="18" charset="0"/>
              </a:rPr>
              <a:t>Pressman’s definition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TW" sz="2800" b="1" i="0" u="none" strike="noStrike" kern="1200" cap="none" spc="0" normalizeH="0" baseline="0" noProof="0" dirty="0">
                <a:ln>
                  <a:noFill/>
                </a:ln>
                <a:effectLst/>
                <a:uLnTx/>
                <a:uFillTx/>
                <a:latin typeface="Times New Roman" panose="02020603050405020304" pitchFamily="18" charset="0"/>
                <a:ea typeface="新細明體" panose="02020500000000000000" pitchFamily="18" charset="-120"/>
                <a:cs typeface="Times New Roman" panose="02020603050405020304" pitchFamily="18" charset="0"/>
              </a:rPr>
              <a:t>Conformance to explicitly stated functional and performance requirements, explicitly documented development standards, and implicit characteristics that are expected of all professionally developed software</a:t>
            </a:r>
            <a:r>
              <a:rPr kumimoji="0" lang="en-US" altLang="zh-TW" sz="1200" b="0" i="0" u="none" strike="noStrike" kern="1200" cap="none" spc="0" normalizeH="0" baseline="0" noProof="0" dirty="0">
                <a:ln>
                  <a:noFill/>
                </a:ln>
                <a:effectLst/>
                <a:uLnTx/>
                <a:uFillTx/>
                <a:latin typeface="Times New Roman" panose="02020603050405020304" pitchFamily="18" charset="0"/>
                <a:ea typeface="新細明體" panose="02020500000000000000" pitchFamily="18" charset="-120"/>
                <a:cs typeface="Times New Roman" panose="02020603050405020304" pitchFamily="18" charset="0"/>
              </a:rPr>
              <a:t>.</a:t>
            </a:r>
          </a:p>
          <a:p>
            <a:endParaRPr lang="en-US" dirty="0"/>
          </a:p>
        </p:txBody>
      </p:sp>
      <p:sp>
        <p:nvSpPr>
          <p:cNvPr id="4" name="Slide Number Placeholder 3">
            <a:extLst>
              <a:ext uri="{FF2B5EF4-FFF2-40B4-BE49-F238E27FC236}">
                <a16:creationId xmlns:a16="http://schemas.microsoft.com/office/drawing/2014/main" id="{4931B831-3895-6CDA-0B53-D5E570828A88}"/>
              </a:ext>
            </a:extLst>
          </p:cNvPr>
          <p:cNvSpPr>
            <a:spLocks noGrp="1"/>
          </p:cNvSpPr>
          <p:nvPr>
            <p:ph type="sldNum" sz="quarter" idx="12"/>
          </p:nvPr>
        </p:nvSpPr>
        <p:spPr/>
        <p:txBody>
          <a:bodyPr/>
          <a:lstStyle/>
          <a:p>
            <a:pPr>
              <a:defRPr/>
            </a:pPr>
            <a:fld id="{7F4B1FAA-A740-404F-BBC5-7C153B666279}" type="slidenum">
              <a:rPr lang="en-US" smtClean="0"/>
              <a:pPr>
                <a:defRPr/>
              </a:pPr>
              <a:t>10</a:t>
            </a:fld>
            <a:endParaRPr lang="en-US"/>
          </a:p>
        </p:txBody>
      </p:sp>
    </p:spTree>
    <p:extLst>
      <p:ext uri="{BB962C8B-B14F-4D97-AF65-F5344CB8AC3E}">
        <p14:creationId xmlns:p14="http://schemas.microsoft.com/office/powerpoint/2010/main" val="94143269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Software</a:t>
            </a:r>
          </a:p>
        </p:txBody>
      </p:sp>
      <p:sp>
        <p:nvSpPr>
          <p:cNvPr id="3" name="Content Placeholder 2"/>
          <p:cNvSpPr>
            <a:spLocks noGrp="1"/>
          </p:cNvSpPr>
          <p:nvPr>
            <p:ph idx="1"/>
          </p:nvPr>
        </p:nvSpPr>
        <p:spPr/>
        <p:txBody>
          <a:bodyPr/>
          <a:lstStyle/>
          <a:p>
            <a:pPr algn="just"/>
            <a:r>
              <a:rPr lang="en-US" b="1" dirty="0"/>
              <a:t>Quality software </a:t>
            </a:r>
            <a:r>
              <a:rPr lang="en-US" dirty="0"/>
              <a:t>refers to a software which is </a:t>
            </a:r>
            <a:r>
              <a:rPr lang="en-US" dirty="0">
                <a:solidFill>
                  <a:srgbClr val="C00000"/>
                </a:solidFill>
              </a:rPr>
              <a:t>reasonably bug or defect free</a:t>
            </a:r>
            <a:r>
              <a:rPr lang="en-US" dirty="0"/>
              <a:t>, is </a:t>
            </a:r>
            <a:r>
              <a:rPr lang="en-US" dirty="0">
                <a:solidFill>
                  <a:srgbClr val="C00000"/>
                </a:solidFill>
              </a:rPr>
              <a:t>delivered in time and within the specified budget</a:t>
            </a:r>
            <a:r>
              <a:rPr lang="en-US" dirty="0"/>
              <a:t>, </a:t>
            </a:r>
            <a:r>
              <a:rPr lang="en-US" dirty="0">
                <a:solidFill>
                  <a:srgbClr val="C00000"/>
                </a:solidFill>
              </a:rPr>
              <a:t>meets the requirements and/or expectations</a:t>
            </a:r>
            <a:r>
              <a:rPr lang="en-US" dirty="0"/>
              <a:t>, and is </a:t>
            </a:r>
            <a:r>
              <a:rPr lang="en-US" dirty="0">
                <a:solidFill>
                  <a:srgbClr val="C00000"/>
                </a:solidFill>
              </a:rPr>
              <a:t>maintainable</a:t>
            </a:r>
            <a:r>
              <a:rPr lang="en-US" dirty="0"/>
              <a:t>.</a:t>
            </a:r>
          </a:p>
          <a:p>
            <a:r>
              <a:rPr lang="en-US" dirty="0"/>
              <a:t>In the software engineering context, software quality reflects both </a:t>
            </a:r>
            <a:r>
              <a:rPr lang="en-US" b="1" dirty="0"/>
              <a:t>functional quality</a:t>
            </a:r>
            <a:r>
              <a:rPr lang="en-US" dirty="0"/>
              <a:t> as well as </a:t>
            </a:r>
            <a:r>
              <a:rPr lang="en-US" b="1" dirty="0"/>
              <a:t>structural quality</a:t>
            </a:r>
            <a:r>
              <a:rPr lang="en-US" dirty="0"/>
              <a:t>.</a:t>
            </a:r>
          </a:p>
          <a:p>
            <a:pPr lvl="1"/>
            <a:r>
              <a:rPr lang="en-US" b="1" dirty="0"/>
              <a:t>Software Functional Quality</a:t>
            </a:r>
            <a:r>
              <a:rPr lang="en-US" dirty="0"/>
              <a:t> − It reflects how well it satisfies a given design, based on the </a:t>
            </a:r>
            <a:r>
              <a:rPr lang="en-US" dirty="0">
                <a:solidFill>
                  <a:srgbClr val="C00000"/>
                </a:solidFill>
              </a:rPr>
              <a:t>functional requirements or specifications</a:t>
            </a:r>
            <a:r>
              <a:rPr lang="en-US" dirty="0"/>
              <a:t>.</a:t>
            </a:r>
          </a:p>
          <a:p>
            <a:pPr lvl="1"/>
            <a:r>
              <a:rPr lang="en-US" b="1" dirty="0"/>
              <a:t>Software Structural Quality</a:t>
            </a:r>
            <a:r>
              <a:rPr lang="en-US" dirty="0"/>
              <a:t> − It deals with the handling of non-functional requirements that support the delivery of the functional requirements, such as </a:t>
            </a:r>
            <a:r>
              <a:rPr lang="en-US" dirty="0">
                <a:solidFill>
                  <a:srgbClr val="C00000"/>
                </a:solidFill>
              </a:rPr>
              <a:t>robustness or maintainability</a:t>
            </a:r>
            <a:r>
              <a:rPr lang="en-US" dirty="0"/>
              <a:t>, and the degree to which the software was produced correctly.</a:t>
            </a:r>
          </a:p>
          <a:p>
            <a:pPr lvl="1"/>
            <a:endParaRPr lang="en-US" dirty="0">
              <a:solidFill>
                <a:schemeClr val="tx2"/>
              </a:solidFill>
            </a:endParaRP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11</a:t>
            </a:fld>
            <a:endParaRPr lang="en-US"/>
          </a:p>
        </p:txBody>
      </p:sp>
    </p:spTree>
    <p:extLst>
      <p:ext uri="{BB962C8B-B14F-4D97-AF65-F5344CB8AC3E}">
        <p14:creationId xmlns:p14="http://schemas.microsoft.com/office/powerpoint/2010/main" val="310438391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Software </a:t>
            </a:r>
            <a:r>
              <a:rPr lang="en-US" dirty="0" err="1"/>
              <a:t>Cont</a:t>
            </a:r>
            <a:r>
              <a:rPr lang="en-US" dirty="0"/>
              <a:t>…</a:t>
            </a:r>
          </a:p>
        </p:txBody>
      </p:sp>
      <p:sp>
        <p:nvSpPr>
          <p:cNvPr id="3" name="Content Placeholder 2"/>
          <p:cNvSpPr>
            <a:spLocks noGrp="1"/>
          </p:cNvSpPr>
          <p:nvPr>
            <p:ph idx="1"/>
          </p:nvPr>
        </p:nvSpPr>
        <p:spPr/>
        <p:txBody>
          <a:bodyPr/>
          <a:lstStyle/>
          <a:p>
            <a:r>
              <a:rPr lang="en-US" b="1" dirty="0"/>
              <a:t>Software Quality Assurance</a:t>
            </a:r>
            <a:r>
              <a:rPr lang="en-US" dirty="0"/>
              <a:t> − Software Quality Assurance (SQA) is a set of </a:t>
            </a:r>
            <a:r>
              <a:rPr lang="en-US" dirty="0">
                <a:solidFill>
                  <a:srgbClr val="C00000"/>
                </a:solidFill>
              </a:rPr>
              <a:t>activities to ensure the quality </a:t>
            </a:r>
            <a:r>
              <a:rPr lang="en-US" dirty="0"/>
              <a:t>in </a:t>
            </a:r>
            <a:r>
              <a:rPr lang="en-US" dirty="0">
                <a:solidFill>
                  <a:srgbClr val="C00000"/>
                </a:solidFill>
              </a:rPr>
              <a:t>software engineering processes that ultimately result in quality software products</a:t>
            </a:r>
            <a:r>
              <a:rPr lang="en-US" dirty="0"/>
              <a:t>. The activities establish and evaluate the processes that produce products. It involves process-focused action.</a:t>
            </a:r>
          </a:p>
          <a:p>
            <a:endParaRPr lang="en-US" dirty="0"/>
          </a:p>
          <a:p>
            <a:r>
              <a:rPr lang="en-US" b="1" dirty="0"/>
              <a:t>Software Quality Control</a:t>
            </a:r>
            <a:r>
              <a:rPr lang="en-US" dirty="0"/>
              <a:t> − Software Quality Control (SQC) is a set of </a:t>
            </a:r>
            <a:r>
              <a:rPr lang="en-US" dirty="0">
                <a:solidFill>
                  <a:srgbClr val="C00000"/>
                </a:solidFill>
              </a:rPr>
              <a:t>activities to ensure the quality in software products</a:t>
            </a:r>
            <a:r>
              <a:rPr lang="en-US" dirty="0"/>
              <a:t>. These activities focus on determining the defects in the actual products produced. It involves product-focused action.</a:t>
            </a:r>
          </a:p>
          <a:p>
            <a:pPr lvl="1"/>
            <a:endParaRPr lang="en-US" dirty="0">
              <a:solidFill>
                <a:schemeClr val="tx2"/>
              </a:solidFill>
            </a:endParaRP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12</a:t>
            </a:fld>
            <a:endParaRPr lang="en-US"/>
          </a:p>
        </p:txBody>
      </p:sp>
    </p:spTree>
    <p:extLst>
      <p:ext uri="{BB962C8B-B14F-4D97-AF65-F5344CB8AC3E}">
        <p14:creationId xmlns:p14="http://schemas.microsoft.com/office/powerpoint/2010/main" val="1578279769"/>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CCDCBF-7A01-F34B-F520-E8CFE7C1A2BF}"/>
              </a:ext>
            </a:extLst>
          </p:cNvPr>
          <p:cNvSpPr>
            <a:spLocks noGrp="1"/>
          </p:cNvSpPr>
          <p:nvPr>
            <p:ph idx="1"/>
          </p:nvPr>
        </p:nvSpPr>
        <p:spPr>
          <a:xfrm>
            <a:off x="44450" y="43780"/>
            <a:ext cx="9010650" cy="6517442"/>
          </a:xfrm>
        </p:spPr>
        <p:txBody>
          <a:bodyPr/>
          <a:lstStyle/>
          <a:p>
            <a:pPr marL="0" indent="0">
              <a:buNone/>
            </a:pPr>
            <a:r>
              <a:rPr lang="en-US" sz="4400" dirty="0"/>
              <a:t>Quality Control VS Quality Assurance</a:t>
            </a:r>
          </a:p>
          <a:p>
            <a:pPr>
              <a:lnSpc>
                <a:spcPct val="100000"/>
              </a:lnSpc>
            </a:pPr>
            <a:r>
              <a:rPr kumimoji="0" lang="en-US" sz="2200" b="1" i="0" u="none" strike="noStrike" kern="0" cap="none" spc="0" normalizeH="0" baseline="0" noProof="0" dirty="0">
                <a:ln>
                  <a:noFill/>
                </a:ln>
                <a:solidFill>
                  <a:srgbClr val="000000"/>
                </a:solidFill>
                <a:effectLst/>
                <a:uLnTx/>
                <a:uFillTx/>
                <a:latin typeface="Times New Roman"/>
                <a:ea typeface="+mn-ea"/>
                <a:cs typeface="+mn-cs"/>
              </a:rPr>
              <a:t>Quality control </a:t>
            </a:r>
            <a:r>
              <a:rPr kumimoji="0" lang="en-US" sz="2200" b="0" i="0" u="none" strike="noStrike" kern="0" cap="none" spc="0" normalizeH="0" baseline="0" noProof="0" dirty="0">
                <a:ln>
                  <a:noFill/>
                </a:ln>
                <a:solidFill>
                  <a:srgbClr val="000000"/>
                </a:solidFill>
                <a:effectLst/>
                <a:uLnTx/>
                <a:uFillTx/>
                <a:latin typeface="Times New Roman"/>
                <a:ea typeface="+mn-ea"/>
                <a:cs typeface="+mn-cs"/>
              </a:rPr>
              <a:t>is defined as “a set of activities designed to evaluate the</a:t>
            </a:r>
            <a:br>
              <a:rPr kumimoji="0" lang="en-US" sz="2200" b="0" i="0" u="none" strike="noStrike" kern="0" cap="none" spc="0" normalizeH="0" baseline="0" noProof="0" dirty="0">
                <a:ln>
                  <a:noFill/>
                </a:ln>
                <a:solidFill>
                  <a:srgbClr val="000000"/>
                </a:solidFill>
                <a:effectLst/>
                <a:uLnTx/>
                <a:uFillTx/>
                <a:latin typeface="Times New Roman"/>
                <a:ea typeface="+mn-ea"/>
                <a:cs typeface="+mn-cs"/>
              </a:rPr>
            </a:br>
            <a:r>
              <a:rPr kumimoji="0" lang="en-US" sz="2200" b="0" i="0" u="none" strike="noStrike" kern="0" cap="none" spc="0" normalizeH="0" baseline="0" noProof="0" dirty="0">
                <a:ln>
                  <a:noFill/>
                </a:ln>
                <a:solidFill>
                  <a:srgbClr val="000000"/>
                </a:solidFill>
                <a:effectLst/>
                <a:uLnTx/>
                <a:uFillTx/>
                <a:latin typeface="Times New Roman"/>
                <a:ea typeface="+mn-ea"/>
                <a:cs typeface="+mn-cs"/>
              </a:rPr>
              <a:t>quality of a developed or manufactured product” (IEEE, 1991); in other</a:t>
            </a:r>
            <a:br>
              <a:rPr kumimoji="0" lang="en-US" sz="2200" b="0" i="0" u="none" strike="noStrike" kern="0" cap="none" spc="0" normalizeH="0" baseline="0" noProof="0" dirty="0">
                <a:ln>
                  <a:noFill/>
                </a:ln>
                <a:solidFill>
                  <a:srgbClr val="000000"/>
                </a:solidFill>
                <a:effectLst/>
                <a:uLnTx/>
                <a:uFillTx/>
                <a:latin typeface="Times New Roman"/>
                <a:ea typeface="+mn-ea"/>
                <a:cs typeface="+mn-cs"/>
              </a:rPr>
            </a:br>
            <a:r>
              <a:rPr kumimoji="0" lang="en-US" sz="2200" b="0" i="0" u="none" strike="noStrike" kern="0" cap="none" spc="0" normalizeH="0" baseline="0" noProof="0" dirty="0">
                <a:ln>
                  <a:noFill/>
                </a:ln>
                <a:solidFill>
                  <a:srgbClr val="000000"/>
                </a:solidFill>
                <a:effectLst/>
                <a:uLnTx/>
                <a:uFillTx/>
                <a:latin typeface="Times New Roman"/>
                <a:ea typeface="+mn-ea"/>
                <a:cs typeface="+mn-cs"/>
              </a:rPr>
              <a:t>words, activities whose main objective is the withholding of any product that does not qualify. Accordingly, quality control inspection and other </a:t>
            </a:r>
            <a:br>
              <a:rPr kumimoji="0" lang="en-US" sz="2200" b="0" i="0" u="none" strike="noStrike" kern="0" cap="none" spc="0" normalizeH="0" baseline="0" noProof="0" dirty="0">
                <a:ln>
                  <a:noFill/>
                </a:ln>
                <a:solidFill>
                  <a:srgbClr val="000000"/>
                </a:solidFill>
                <a:effectLst/>
                <a:uLnTx/>
                <a:uFillTx/>
                <a:latin typeface="Times New Roman"/>
                <a:ea typeface="+mn-ea"/>
                <a:cs typeface="+mn-cs"/>
              </a:rPr>
            </a:br>
            <a:r>
              <a:rPr kumimoji="0" lang="en-US" sz="2200" b="0" i="0" u="none" strike="noStrike" kern="0" cap="none" spc="0" normalizeH="0" baseline="0" noProof="0" dirty="0">
                <a:ln>
                  <a:noFill/>
                </a:ln>
                <a:solidFill>
                  <a:srgbClr val="000000"/>
                </a:solidFill>
                <a:effectLst/>
                <a:uLnTx/>
                <a:uFillTx/>
                <a:latin typeface="Times New Roman"/>
                <a:ea typeface="+mn-ea"/>
                <a:cs typeface="+mn-cs"/>
              </a:rPr>
              <a:t>activities take place as the development or manufacturing of the product</a:t>
            </a:r>
            <a:br>
              <a:rPr kumimoji="0" lang="en-US" sz="2200" b="0" i="0" u="none" strike="noStrike" kern="0" cap="none" spc="0" normalizeH="0" baseline="0" noProof="0" dirty="0">
                <a:ln>
                  <a:noFill/>
                </a:ln>
                <a:solidFill>
                  <a:srgbClr val="000000"/>
                </a:solidFill>
                <a:effectLst/>
                <a:uLnTx/>
                <a:uFillTx/>
                <a:latin typeface="Times New Roman"/>
                <a:ea typeface="+mn-ea"/>
                <a:cs typeface="+mn-cs"/>
              </a:rPr>
            </a:br>
            <a:r>
              <a:rPr kumimoji="0" lang="en-US" sz="2200" b="0" i="0" u="none" strike="noStrike" kern="0" cap="none" spc="0" normalizeH="0" baseline="0" noProof="0" dirty="0">
                <a:ln>
                  <a:noFill/>
                </a:ln>
                <a:solidFill>
                  <a:srgbClr val="000000"/>
                </a:solidFill>
                <a:effectLst/>
                <a:uLnTx/>
                <a:uFillTx/>
                <a:latin typeface="Times New Roman"/>
                <a:ea typeface="+mn-ea"/>
                <a:cs typeface="+mn-cs"/>
              </a:rPr>
              <a:t>is completed yet before the product is shipped to the client.</a:t>
            </a:r>
          </a:p>
          <a:p>
            <a:pPr>
              <a:lnSpc>
                <a:spcPct val="100000"/>
              </a:lnSpc>
            </a:pPr>
            <a:r>
              <a:rPr kumimoji="0" lang="en-US" sz="2200" b="0" i="0" u="none" strike="noStrike" kern="0" cap="none" spc="0" normalizeH="0" baseline="0" noProof="0" dirty="0">
                <a:ln>
                  <a:noFill/>
                </a:ln>
                <a:solidFill>
                  <a:srgbClr val="000000"/>
                </a:solidFill>
                <a:effectLst/>
                <a:uLnTx/>
                <a:uFillTx/>
                <a:latin typeface="Times New Roman"/>
                <a:ea typeface="+mn-ea"/>
                <a:cs typeface="+mn-cs"/>
              </a:rPr>
              <a:t>The main objective of </a:t>
            </a:r>
            <a:r>
              <a:rPr kumimoji="0" lang="en-US" sz="2200" b="1" i="0" u="none" strike="noStrike" kern="0" cap="none" spc="0" normalizeH="0" baseline="0" noProof="0" dirty="0">
                <a:ln>
                  <a:noFill/>
                </a:ln>
                <a:solidFill>
                  <a:srgbClr val="000000"/>
                </a:solidFill>
                <a:effectLst/>
                <a:uLnTx/>
                <a:uFillTx/>
                <a:latin typeface="Times New Roman"/>
                <a:ea typeface="+mn-ea"/>
                <a:cs typeface="+mn-cs"/>
              </a:rPr>
              <a:t>quality assurance </a:t>
            </a:r>
            <a:r>
              <a:rPr kumimoji="0" lang="en-US" sz="2200" b="0" i="0" u="none" strike="noStrike" kern="0" cap="none" spc="0" normalizeH="0" baseline="0" noProof="0" dirty="0">
                <a:ln>
                  <a:noFill/>
                </a:ln>
                <a:solidFill>
                  <a:srgbClr val="000000"/>
                </a:solidFill>
                <a:effectLst/>
                <a:uLnTx/>
                <a:uFillTx/>
                <a:latin typeface="Times New Roman"/>
                <a:ea typeface="+mn-ea"/>
                <a:cs typeface="+mn-cs"/>
              </a:rPr>
              <a:t>is to minimize the cost of guaranteeing quality by a variety of activities performed throughout the</a:t>
            </a:r>
            <a:br>
              <a:rPr kumimoji="0" lang="en-US" sz="2200" b="0" i="0" u="none" strike="noStrike" kern="0" cap="none" spc="0" normalizeH="0" baseline="0" noProof="0" dirty="0">
                <a:ln>
                  <a:noFill/>
                </a:ln>
                <a:solidFill>
                  <a:srgbClr val="000000"/>
                </a:solidFill>
                <a:effectLst/>
                <a:uLnTx/>
                <a:uFillTx/>
                <a:latin typeface="Times New Roman"/>
                <a:ea typeface="+mn-ea"/>
                <a:cs typeface="+mn-cs"/>
              </a:rPr>
            </a:br>
            <a:r>
              <a:rPr kumimoji="0" lang="en-US" sz="2200" b="0" i="0" u="none" strike="noStrike" kern="0" cap="none" spc="0" normalizeH="0" baseline="0" noProof="0" dirty="0">
                <a:ln>
                  <a:noFill/>
                </a:ln>
                <a:solidFill>
                  <a:srgbClr val="000000"/>
                </a:solidFill>
                <a:effectLst/>
                <a:uLnTx/>
                <a:uFillTx/>
                <a:latin typeface="Times New Roman"/>
                <a:ea typeface="+mn-ea"/>
                <a:cs typeface="+mn-cs"/>
              </a:rPr>
              <a:t>development and manufacturing processes/stages. These activities prevent</a:t>
            </a:r>
            <a:br>
              <a:rPr kumimoji="0" lang="en-US" sz="2200" b="0" i="0" u="none" strike="noStrike" kern="0" cap="none" spc="0" normalizeH="0" baseline="0" noProof="0" dirty="0">
                <a:ln>
                  <a:noFill/>
                </a:ln>
                <a:solidFill>
                  <a:srgbClr val="000000"/>
                </a:solidFill>
                <a:effectLst/>
                <a:uLnTx/>
                <a:uFillTx/>
                <a:latin typeface="Times New Roman"/>
                <a:ea typeface="+mn-ea"/>
                <a:cs typeface="+mn-cs"/>
              </a:rPr>
            </a:br>
            <a:r>
              <a:rPr kumimoji="0" lang="en-US" sz="2200" b="0" i="0" u="none" strike="noStrike" kern="0" cap="none" spc="0" normalizeH="0" baseline="0" noProof="0" dirty="0">
                <a:ln>
                  <a:noFill/>
                </a:ln>
                <a:solidFill>
                  <a:srgbClr val="000000"/>
                </a:solidFill>
                <a:effectLst/>
                <a:uLnTx/>
                <a:uFillTx/>
                <a:latin typeface="Times New Roman"/>
                <a:ea typeface="+mn-ea"/>
                <a:cs typeface="+mn-cs"/>
              </a:rPr>
              <a:t>the causes of errors, and detect and correct them early in the development</a:t>
            </a:r>
            <a:br>
              <a:rPr kumimoji="0" lang="en-US" sz="2200" b="0" i="0" u="none" strike="noStrike" kern="0" cap="none" spc="0" normalizeH="0" baseline="0" noProof="0" dirty="0">
                <a:ln>
                  <a:noFill/>
                </a:ln>
                <a:solidFill>
                  <a:srgbClr val="000000"/>
                </a:solidFill>
                <a:effectLst/>
                <a:uLnTx/>
                <a:uFillTx/>
                <a:latin typeface="Times New Roman"/>
                <a:ea typeface="+mn-ea"/>
                <a:cs typeface="+mn-cs"/>
              </a:rPr>
            </a:br>
            <a:r>
              <a:rPr kumimoji="0" lang="en-US" sz="2200" b="0" i="0" u="none" strike="noStrike" kern="0" cap="none" spc="0" normalizeH="0" baseline="0" noProof="0" dirty="0">
                <a:ln>
                  <a:noFill/>
                </a:ln>
                <a:solidFill>
                  <a:srgbClr val="000000"/>
                </a:solidFill>
                <a:effectLst/>
                <a:uLnTx/>
                <a:uFillTx/>
                <a:latin typeface="Times New Roman"/>
                <a:ea typeface="+mn-ea"/>
                <a:cs typeface="+mn-cs"/>
              </a:rPr>
              <a:t>process. As a result, quality assurance activities substantially reduce the</a:t>
            </a:r>
            <a:br>
              <a:rPr kumimoji="0" lang="en-US" sz="2200" b="0" i="0" u="none" strike="noStrike" kern="0" cap="none" spc="0" normalizeH="0" baseline="0" noProof="0" dirty="0">
                <a:ln>
                  <a:noFill/>
                </a:ln>
                <a:solidFill>
                  <a:srgbClr val="000000"/>
                </a:solidFill>
                <a:effectLst/>
                <a:uLnTx/>
                <a:uFillTx/>
                <a:latin typeface="Times New Roman"/>
                <a:ea typeface="+mn-ea"/>
                <a:cs typeface="+mn-cs"/>
              </a:rPr>
            </a:br>
            <a:r>
              <a:rPr kumimoji="0" lang="en-US" sz="2200" b="0" i="0" u="none" strike="noStrike" kern="0" cap="none" spc="0" normalizeH="0" baseline="0" noProof="0" dirty="0">
                <a:ln>
                  <a:noFill/>
                </a:ln>
                <a:solidFill>
                  <a:srgbClr val="000000"/>
                </a:solidFill>
                <a:effectLst/>
                <a:uLnTx/>
                <a:uFillTx/>
                <a:latin typeface="Times New Roman"/>
                <a:ea typeface="+mn-ea"/>
                <a:cs typeface="+mn-cs"/>
              </a:rPr>
              <a:t>rate of products that do not qualify for shipment and, at the same time,</a:t>
            </a:r>
            <a:br>
              <a:rPr kumimoji="0" lang="en-US" sz="2200" b="0" i="0" u="none" strike="noStrike" kern="0" cap="none" spc="0" normalizeH="0" baseline="0" noProof="0" dirty="0">
                <a:ln>
                  <a:noFill/>
                </a:ln>
                <a:solidFill>
                  <a:srgbClr val="000000"/>
                </a:solidFill>
                <a:effectLst/>
                <a:uLnTx/>
                <a:uFillTx/>
                <a:latin typeface="Times New Roman"/>
                <a:ea typeface="+mn-ea"/>
                <a:cs typeface="+mn-cs"/>
              </a:rPr>
            </a:br>
            <a:r>
              <a:rPr kumimoji="0" lang="en-US" sz="2200" b="0" i="0" u="none" strike="noStrike" kern="0" cap="none" spc="0" normalizeH="0" baseline="0" noProof="0" dirty="0">
                <a:ln>
                  <a:noFill/>
                </a:ln>
                <a:solidFill>
                  <a:srgbClr val="000000"/>
                </a:solidFill>
                <a:effectLst/>
                <a:uLnTx/>
                <a:uFillTx/>
                <a:latin typeface="Times New Roman"/>
                <a:ea typeface="+mn-ea"/>
                <a:cs typeface="+mn-cs"/>
              </a:rPr>
              <a:t>reduce the costs of guaranteeing quality in most cases. </a:t>
            </a:r>
            <a:br>
              <a:rPr kumimoji="0" lang="en-US" sz="2000" b="0" i="0" u="none" strike="noStrike" kern="0" cap="none" spc="0" normalizeH="0" baseline="0" noProof="0" dirty="0">
                <a:ln>
                  <a:noFill/>
                </a:ln>
                <a:solidFill>
                  <a:srgbClr val="000000"/>
                </a:solidFill>
                <a:effectLst/>
                <a:uLnTx/>
                <a:uFillTx/>
                <a:latin typeface="Times New Roman"/>
                <a:ea typeface="+mn-ea"/>
                <a:cs typeface="+mn-cs"/>
              </a:rPr>
            </a:br>
            <a:endParaRPr kumimoji="0" lang="en-US" sz="2000" b="0" i="0" u="none" strike="noStrike" kern="0" cap="none" spc="0" normalizeH="0" baseline="0" noProof="0" dirty="0">
              <a:ln>
                <a:noFill/>
              </a:ln>
              <a:solidFill>
                <a:srgbClr val="000000"/>
              </a:solidFill>
              <a:effectLst/>
              <a:uLnTx/>
              <a:uFillTx/>
              <a:latin typeface="Times New Roman"/>
              <a:ea typeface="+mn-ea"/>
              <a:cs typeface="+mn-cs"/>
            </a:endParaRPr>
          </a:p>
          <a:p>
            <a:pPr marL="0" indent="0">
              <a:buNone/>
            </a:pPr>
            <a:endParaRPr lang="en-US" dirty="0"/>
          </a:p>
        </p:txBody>
      </p:sp>
      <p:sp>
        <p:nvSpPr>
          <p:cNvPr id="4" name="Slide Number Placeholder 3">
            <a:extLst>
              <a:ext uri="{FF2B5EF4-FFF2-40B4-BE49-F238E27FC236}">
                <a16:creationId xmlns:a16="http://schemas.microsoft.com/office/drawing/2014/main" id="{38679EB1-BB22-F1EA-0A39-2745A10E0D1A}"/>
              </a:ext>
            </a:extLst>
          </p:cNvPr>
          <p:cNvSpPr>
            <a:spLocks noGrp="1"/>
          </p:cNvSpPr>
          <p:nvPr>
            <p:ph type="sldNum" sz="quarter" idx="12"/>
          </p:nvPr>
        </p:nvSpPr>
        <p:spPr/>
        <p:txBody>
          <a:bodyPr/>
          <a:lstStyle/>
          <a:p>
            <a:pPr>
              <a:defRPr/>
            </a:pPr>
            <a:fld id="{7F4B1FAA-A740-404F-BBC5-7C153B666279}" type="slidenum">
              <a:rPr lang="en-US" smtClean="0"/>
              <a:pPr>
                <a:defRPr/>
              </a:pPr>
              <a:t>13</a:t>
            </a:fld>
            <a:endParaRPr lang="en-US"/>
          </a:p>
        </p:txBody>
      </p:sp>
    </p:spTree>
    <p:extLst>
      <p:ext uri="{BB962C8B-B14F-4D97-AF65-F5344CB8AC3E}">
        <p14:creationId xmlns:p14="http://schemas.microsoft.com/office/powerpoint/2010/main" val="693535083"/>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Software Quality Challenges</a:t>
            </a:r>
          </a:p>
        </p:txBody>
      </p:sp>
      <p:sp>
        <p:nvSpPr>
          <p:cNvPr id="3" name="Content Placeholder 2"/>
          <p:cNvSpPr>
            <a:spLocks noGrp="1"/>
          </p:cNvSpPr>
          <p:nvPr>
            <p:ph idx="1"/>
          </p:nvPr>
        </p:nvSpPr>
        <p:spPr>
          <a:xfrm>
            <a:off x="44450" y="829994"/>
            <a:ext cx="9010650" cy="5731228"/>
          </a:xfrm>
        </p:spPr>
        <p:txBody>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lang="en-US" sz="2000" dirty="0"/>
              <a:t>In the software industry, the </a:t>
            </a:r>
            <a:r>
              <a:rPr lang="en-US" sz="2000" dirty="0">
                <a:solidFill>
                  <a:srgbClr val="C00000"/>
                </a:solidFill>
              </a:rPr>
              <a:t>developers will never declare that the software is free of defects</a:t>
            </a:r>
            <a:r>
              <a:rPr lang="en-US" sz="2000" dirty="0"/>
              <a:t>, unlike other industrial product manufacturers usually do. </a:t>
            </a:r>
          </a:p>
          <a:p>
            <a:r>
              <a:rPr lang="en-US" dirty="0"/>
              <a:t>This difference is due to the following reasons.</a:t>
            </a:r>
          </a:p>
          <a:p>
            <a:pPr lvl="1" algn="just"/>
            <a:r>
              <a:rPr lang="en-US" b="1" dirty="0"/>
              <a:t>Product Complexity </a:t>
            </a:r>
            <a:r>
              <a:rPr lang="en-US" dirty="0"/>
              <a:t>- </a:t>
            </a:r>
            <a:r>
              <a:rPr lang="en-US" sz="2000" dirty="0"/>
              <a:t>It is the number of operational modes the product permits. Normally, an </a:t>
            </a:r>
            <a:r>
              <a:rPr lang="en-US" sz="2000" dirty="0">
                <a:solidFill>
                  <a:srgbClr val="C00000"/>
                </a:solidFill>
              </a:rPr>
              <a:t>industrial product allows only less than a few thousand modes of operation </a:t>
            </a:r>
            <a:r>
              <a:rPr lang="en-US" sz="2000" dirty="0"/>
              <a:t>with different combinations of its machine settings. However, </a:t>
            </a:r>
            <a:r>
              <a:rPr lang="en-US" sz="2000" dirty="0">
                <a:solidFill>
                  <a:srgbClr val="C00000"/>
                </a:solidFill>
              </a:rPr>
              <a:t>software packages allow millions of operational possibilities</a:t>
            </a:r>
            <a:r>
              <a:rPr lang="en-US" sz="2000" dirty="0"/>
              <a:t>. Hence, assuring of all these operational possibilities correctly is a major challenge to the software industry.</a:t>
            </a:r>
          </a:p>
          <a:p>
            <a:pPr lvl="1" algn="just"/>
            <a:r>
              <a:rPr lang="en-US" b="1" dirty="0"/>
              <a:t>Product Visibility </a:t>
            </a:r>
            <a:r>
              <a:rPr lang="en-US" dirty="0"/>
              <a:t>- </a:t>
            </a:r>
            <a:r>
              <a:rPr lang="en-US" sz="2000" dirty="0"/>
              <a:t>Since </a:t>
            </a:r>
            <a:r>
              <a:rPr lang="en-US" sz="2000" dirty="0">
                <a:solidFill>
                  <a:srgbClr val="C00000"/>
                </a:solidFill>
              </a:rPr>
              <a:t>the industrial products are visible</a:t>
            </a:r>
            <a:r>
              <a:rPr lang="en-US" sz="2000" dirty="0"/>
              <a:t>, most of its defects can be detected during the manufacturing process. Also the absence of a part in an industrial product can be easily detected in the product but, the </a:t>
            </a:r>
            <a:r>
              <a:rPr lang="en-US" sz="2000" dirty="0">
                <a:solidFill>
                  <a:srgbClr val="C00000"/>
                </a:solidFill>
              </a:rPr>
              <a:t>defects in software products which are stored on diskettes or CDs are invisible</a:t>
            </a:r>
            <a:r>
              <a:rPr lang="en-US" sz="2000" dirty="0"/>
              <a:t>.</a:t>
            </a:r>
          </a:p>
          <a:p>
            <a:pPr marL="400050" lvl="1" indent="0" eaLnBrk="1" hangingPunct="1">
              <a:lnSpc>
                <a:spcPct val="100000"/>
              </a:lnSpc>
              <a:spcBef>
                <a:spcPct val="20000"/>
              </a:spcBef>
              <a:buSzTx/>
              <a:buNone/>
              <a:defRPr/>
            </a:pPr>
            <a:r>
              <a:rPr kumimoji="0" lang="en-US" altLang="zh-TW" b="1" i="0" u="none" strike="noStrike" kern="1200" cap="none" spc="0" normalizeH="0" baseline="0" noProof="0" dirty="0">
                <a:ln>
                  <a:noFill/>
                </a:ln>
                <a:solidFill>
                  <a:srgbClr val="000000"/>
                </a:solidFill>
                <a:effectLst/>
                <a:uLnTx/>
                <a:uFillTx/>
                <a:latin typeface="Times New Roman"/>
                <a:ea typeface="新細明體" panose="02020500000000000000" pitchFamily="18" charset="-120"/>
                <a:cs typeface="Times New Roman"/>
              </a:rPr>
              <a:t>-The uniqueness of software quality assurance.</a:t>
            </a:r>
          </a:p>
          <a:p>
            <a:pPr marL="400050" lvl="1" indent="0" eaLnBrk="1" hangingPunct="1">
              <a:lnSpc>
                <a:spcPct val="100000"/>
              </a:lnSpc>
              <a:spcBef>
                <a:spcPct val="20000"/>
              </a:spcBef>
              <a:buSzTx/>
              <a:buNone/>
              <a:defRPr/>
            </a:pPr>
            <a:r>
              <a:rPr kumimoji="0" lang="en-US" altLang="zh-TW" b="1" i="0" u="none" strike="noStrike" kern="1200" cap="none" spc="0" normalizeH="0" baseline="0" noProof="0" dirty="0">
                <a:ln>
                  <a:noFill/>
                </a:ln>
                <a:solidFill>
                  <a:srgbClr val="000000"/>
                </a:solidFill>
                <a:effectLst/>
                <a:uLnTx/>
                <a:uFillTx/>
                <a:latin typeface="Times New Roman"/>
                <a:ea typeface="新細明體" panose="02020500000000000000" pitchFamily="18" charset="-120"/>
                <a:cs typeface="Times New Roman"/>
              </a:rPr>
              <a:t>-The environments for which SQA methods are developed.</a:t>
            </a:r>
            <a:endParaRPr lang="en-US" dirty="0"/>
          </a:p>
          <a:p>
            <a:pPr lvl="1" algn="just"/>
            <a:endParaRPr lang="en-US" sz="2000" dirty="0"/>
          </a:p>
          <a:p>
            <a:pPr lvl="1"/>
            <a:endParaRPr lang="en-US" dirty="0">
              <a:solidFill>
                <a:schemeClr val="tx2"/>
              </a:solidFill>
            </a:endParaRP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14</a:t>
            </a:fld>
            <a:endParaRPr lang="en-US" dirty="0"/>
          </a:p>
        </p:txBody>
      </p:sp>
    </p:spTree>
    <p:extLst>
      <p:ext uri="{BB962C8B-B14F-4D97-AF65-F5344CB8AC3E}">
        <p14:creationId xmlns:p14="http://schemas.microsoft.com/office/powerpoint/2010/main" val="1527886432"/>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25" y="29603"/>
            <a:ext cx="9048750" cy="869517"/>
          </a:xfrm>
        </p:spPr>
        <p:txBody>
          <a:bodyPr/>
          <a:lstStyle/>
          <a:p>
            <a:r>
              <a:rPr lang="en-US" dirty="0"/>
              <a:t>Software vs Other Products</a:t>
            </a:r>
          </a:p>
        </p:txBody>
      </p:sp>
      <p:sp>
        <p:nvSpPr>
          <p:cNvPr id="3" name="Content Placeholder 2"/>
          <p:cNvSpPr>
            <a:spLocks noGrp="1"/>
          </p:cNvSpPr>
          <p:nvPr>
            <p:ph idx="1"/>
          </p:nvPr>
        </p:nvSpPr>
        <p:spPr/>
        <p:txBody>
          <a:bodyPr/>
          <a:lstStyle/>
          <a:p>
            <a:r>
              <a:rPr lang="en-US" dirty="0"/>
              <a:t>Comparison </a:t>
            </a:r>
            <a:r>
              <a:rPr lang="en-US" b="1" dirty="0"/>
              <a:t>software products</a:t>
            </a:r>
            <a:r>
              <a:rPr lang="en-US" dirty="0"/>
              <a:t> vs </a:t>
            </a:r>
            <a:r>
              <a:rPr lang="en-US" b="1" dirty="0"/>
              <a:t>industrial products</a:t>
            </a:r>
            <a:r>
              <a:rPr lang="en-US" dirty="0"/>
              <a:t>:</a:t>
            </a:r>
          </a:p>
          <a:p>
            <a:pPr marL="457200" lvl="1" indent="0">
              <a:buNone/>
            </a:pPr>
            <a:endParaRPr lang="en-US" dirty="0">
              <a:solidFill>
                <a:schemeClr val="tx2"/>
              </a:solidFill>
            </a:endParaRP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15</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94569585"/>
              </p:ext>
            </p:extLst>
          </p:nvPr>
        </p:nvGraphicFramePr>
        <p:xfrm>
          <a:off x="650875" y="1721224"/>
          <a:ext cx="8049372" cy="4304675"/>
        </p:xfrm>
        <a:graphic>
          <a:graphicData uri="http://schemas.openxmlformats.org/drawingml/2006/table">
            <a:tbl>
              <a:tblPr>
                <a:tableStyleId>{ED083AE6-46FA-4A59-8FB0-9F97EB10719F}</a:tableStyleId>
              </a:tblPr>
              <a:tblGrid>
                <a:gridCol w="2455396">
                  <a:extLst>
                    <a:ext uri="{9D8B030D-6E8A-4147-A177-3AD203B41FA5}">
                      <a16:colId xmlns:a16="http://schemas.microsoft.com/office/drawing/2014/main" val="20000"/>
                    </a:ext>
                  </a:extLst>
                </a:gridCol>
                <a:gridCol w="2716305">
                  <a:extLst>
                    <a:ext uri="{9D8B030D-6E8A-4147-A177-3AD203B41FA5}">
                      <a16:colId xmlns:a16="http://schemas.microsoft.com/office/drawing/2014/main" val="20001"/>
                    </a:ext>
                  </a:extLst>
                </a:gridCol>
                <a:gridCol w="2877671">
                  <a:extLst>
                    <a:ext uri="{9D8B030D-6E8A-4147-A177-3AD203B41FA5}">
                      <a16:colId xmlns:a16="http://schemas.microsoft.com/office/drawing/2014/main" val="20002"/>
                    </a:ext>
                  </a:extLst>
                </a:gridCol>
              </a:tblGrid>
              <a:tr h="551329">
                <a:tc>
                  <a:txBody>
                    <a:bodyPr/>
                    <a:lstStyle/>
                    <a:p>
                      <a:pPr algn="ctr" fontAlgn="t"/>
                      <a:r>
                        <a:rPr lang="en-US" b="1" dirty="0">
                          <a:effectLst/>
                        </a:rPr>
                        <a:t>Characteristic</a:t>
                      </a:r>
                    </a:p>
                  </a:txBody>
                  <a:tcPr marL="76200" marR="76200" marT="76200" marB="76200"/>
                </a:tc>
                <a:tc>
                  <a:txBody>
                    <a:bodyPr/>
                    <a:lstStyle/>
                    <a:p>
                      <a:pPr algn="ctr" fontAlgn="t"/>
                      <a:r>
                        <a:rPr lang="en-US" b="1" dirty="0">
                          <a:effectLst/>
                        </a:rPr>
                        <a:t>Software Products</a:t>
                      </a:r>
                    </a:p>
                  </a:txBody>
                  <a:tcPr marL="76200" marR="76200" marT="76200" marB="76200"/>
                </a:tc>
                <a:tc>
                  <a:txBody>
                    <a:bodyPr/>
                    <a:lstStyle/>
                    <a:p>
                      <a:pPr algn="ctr" fontAlgn="t"/>
                      <a:r>
                        <a:rPr lang="en-US" b="1" dirty="0">
                          <a:effectLst/>
                        </a:rPr>
                        <a:t>Other Industrial Products</a:t>
                      </a:r>
                    </a:p>
                  </a:txBody>
                  <a:tcPr marL="76200" marR="76200" marT="76200" marB="76200"/>
                </a:tc>
                <a:extLst>
                  <a:ext uri="{0D108BD9-81ED-4DB2-BD59-A6C34878D82A}">
                    <a16:rowId xmlns:a16="http://schemas.microsoft.com/office/drawing/2014/main" val="10000"/>
                  </a:ext>
                </a:extLst>
              </a:tr>
              <a:tr h="644064">
                <a:tc>
                  <a:txBody>
                    <a:bodyPr/>
                    <a:lstStyle/>
                    <a:p>
                      <a:pPr fontAlgn="t"/>
                      <a:r>
                        <a:rPr lang="en-US">
                          <a:effectLst/>
                        </a:rPr>
                        <a:t>Complexity</a:t>
                      </a:r>
                    </a:p>
                  </a:txBody>
                  <a:tcPr marL="76200" marR="76200" marT="76200" marB="76200"/>
                </a:tc>
                <a:tc>
                  <a:txBody>
                    <a:bodyPr/>
                    <a:lstStyle/>
                    <a:p>
                      <a:pPr fontAlgn="t"/>
                      <a:r>
                        <a:rPr lang="en-US">
                          <a:effectLst/>
                        </a:rPr>
                        <a:t>Millions of operational options</a:t>
                      </a:r>
                    </a:p>
                  </a:txBody>
                  <a:tcPr marL="76200" marR="76200" marT="76200" marB="76200"/>
                </a:tc>
                <a:tc>
                  <a:txBody>
                    <a:bodyPr/>
                    <a:lstStyle/>
                    <a:p>
                      <a:pPr fontAlgn="t"/>
                      <a:r>
                        <a:rPr lang="en-US" dirty="0">
                          <a:effectLst/>
                        </a:rPr>
                        <a:t>Thousand operational options</a:t>
                      </a:r>
                    </a:p>
                  </a:txBody>
                  <a:tcPr marL="76200" marR="76200" marT="76200" marB="76200"/>
                </a:tc>
                <a:extLst>
                  <a:ext uri="{0D108BD9-81ED-4DB2-BD59-A6C34878D82A}">
                    <a16:rowId xmlns:a16="http://schemas.microsoft.com/office/drawing/2014/main" val="10001"/>
                  </a:ext>
                </a:extLst>
              </a:tr>
              <a:tr h="896090">
                <a:tc>
                  <a:txBody>
                    <a:bodyPr/>
                    <a:lstStyle/>
                    <a:p>
                      <a:pPr fontAlgn="t"/>
                      <a:r>
                        <a:rPr lang="en-US" dirty="0">
                          <a:effectLst/>
                        </a:rPr>
                        <a:t>Visibility of product</a:t>
                      </a:r>
                    </a:p>
                  </a:txBody>
                  <a:tcPr marL="76200" marR="76200" marT="76200" marB="76200"/>
                </a:tc>
                <a:tc>
                  <a:txBody>
                    <a:bodyPr/>
                    <a:lstStyle/>
                    <a:p>
                      <a:pPr fontAlgn="ctr"/>
                      <a:r>
                        <a:rPr lang="en-US">
                          <a:effectLst/>
                        </a:rPr>
                        <a:t>Invisible Product Difficult to detect defects by sight</a:t>
                      </a:r>
                    </a:p>
                  </a:txBody>
                  <a:tcPr marL="76200" marR="76200" marT="76200" marB="76200" anchor="ctr"/>
                </a:tc>
                <a:tc>
                  <a:txBody>
                    <a:bodyPr/>
                    <a:lstStyle/>
                    <a:p>
                      <a:pPr fontAlgn="t"/>
                      <a:r>
                        <a:rPr lang="en-US">
                          <a:effectLst/>
                        </a:rPr>
                        <a:t>Visible Product Effective detection of defects by sight</a:t>
                      </a:r>
                    </a:p>
                  </a:txBody>
                  <a:tcPr marL="76200" marR="76200" marT="76200" marB="76200"/>
                </a:tc>
                <a:extLst>
                  <a:ext uri="{0D108BD9-81ED-4DB2-BD59-A6C34878D82A}">
                    <a16:rowId xmlns:a16="http://schemas.microsoft.com/office/drawing/2014/main" val="10002"/>
                  </a:ext>
                </a:extLst>
              </a:tr>
              <a:tr h="2156216">
                <a:tc>
                  <a:txBody>
                    <a:bodyPr/>
                    <a:lstStyle/>
                    <a:p>
                      <a:pPr fontAlgn="ctr"/>
                      <a:r>
                        <a:rPr lang="en-US" dirty="0">
                          <a:effectLst/>
                        </a:rPr>
                        <a:t>Nature of development and production process</a:t>
                      </a:r>
                    </a:p>
                  </a:txBody>
                  <a:tcPr marL="76200" marR="76200" marT="76200" marB="76200" anchor="ctr"/>
                </a:tc>
                <a:tc>
                  <a:txBody>
                    <a:bodyPr/>
                    <a:lstStyle/>
                    <a:p>
                      <a:pPr fontAlgn="ctr"/>
                      <a:r>
                        <a:rPr lang="en-US" dirty="0">
                          <a:effectLst/>
                        </a:rPr>
                        <a:t>Can detect defects in only </a:t>
                      </a:r>
                      <a:r>
                        <a:rPr lang="en-US" dirty="0">
                          <a:solidFill>
                            <a:srgbClr val="C00000"/>
                          </a:solidFill>
                          <a:effectLst/>
                        </a:rPr>
                        <a:t>development</a:t>
                      </a:r>
                      <a:r>
                        <a:rPr lang="en-US" baseline="0" dirty="0">
                          <a:solidFill>
                            <a:srgbClr val="C00000"/>
                          </a:solidFill>
                          <a:effectLst/>
                        </a:rPr>
                        <a:t> </a:t>
                      </a:r>
                      <a:r>
                        <a:rPr lang="en-US" dirty="0">
                          <a:effectLst/>
                        </a:rPr>
                        <a:t>phase</a:t>
                      </a:r>
                    </a:p>
                  </a:txBody>
                  <a:tcPr marL="76200" marR="76200" marT="76200" marB="76200" anchor="ctr"/>
                </a:tc>
                <a:tc>
                  <a:txBody>
                    <a:bodyPr/>
                    <a:lstStyle/>
                    <a:p>
                      <a:pPr fontAlgn="t">
                        <a:buFont typeface="Arial" panose="020B0604020202020204" pitchFamily="34" charset="0"/>
                        <a:buNone/>
                      </a:pPr>
                      <a:r>
                        <a:rPr lang="en-US" dirty="0">
                          <a:effectLst/>
                        </a:rPr>
                        <a:t>Can detect defects in all of the following phases</a:t>
                      </a:r>
                    </a:p>
                    <a:p>
                      <a:pPr fontAlgn="t">
                        <a:buFont typeface="Arial" panose="020B0604020202020204" pitchFamily="34" charset="0"/>
                        <a:buChar char="•"/>
                      </a:pPr>
                      <a:r>
                        <a:rPr lang="en-US" dirty="0">
                          <a:solidFill>
                            <a:srgbClr val="C00000"/>
                          </a:solidFill>
                          <a:effectLst/>
                        </a:rPr>
                        <a:t>Product development</a:t>
                      </a:r>
                    </a:p>
                    <a:p>
                      <a:pPr fontAlgn="t">
                        <a:buFont typeface="Arial" panose="020B0604020202020204" pitchFamily="34" charset="0"/>
                        <a:buChar char="•"/>
                      </a:pPr>
                      <a:r>
                        <a:rPr lang="en-US" dirty="0">
                          <a:solidFill>
                            <a:srgbClr val="C00000"/>
                          </a:solidFill>
                          <a:effectLst/>
                        </a:rPr>
                        <a:t>Product production planning</a:t>
                      </a:r>
                    </a:p>
                    <a:p>
                      <a:pPr fontAlgn="t">
                        <a:buFont typeface="Arial" panose="020B0604020202020204" pitchFamily="34" charset="0"/>
                        <a:buChar char="•"/>
                      </a:pPr>
                      <a:r>
                        <a:rPr lang="en-US" dirty="0">
                          <a:solidFill>
                            <a:srgbClr val="C00000"/>
                          </a:solidFill>
                          <a:effectLst/>
                        </a:rPr>
                        <a:t>Manufacturing</a:t>
                      </a:r>
                    </a:p>
                  </a:txBody>
                  <a:tcPr marL="76200" marR="76200" marT="76200" marB="7620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5011835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7F4B1FAA-A740-404F-BBC5-7C153B666279}" type="slidenum">
              <a:rPr lang="en-US" smtClean="0"/>
              <a:pPr>
                <a:defRPr/>
              </a:pPr>
              <a:t>16</a:t>
            </a:fld>
            <a:endParaRPr lang="en-US"/>
          </a:p>
        </p:txBody>
      </p:sp>
      <p:sp>
        <p:nvSpPr>
          <p:cNvPr id="7" name="Rectangle 7"/>
          <p:cNvSpPr txBox="1">
            <a:spLocks noChangeArrowheads="1"/>
          </p:cNvSpPr>
          <p:nvPr/>
        </p:nvSpPr>
        <p:spPr bwMode="auto">
          <a:xfrm>
            <a:off x="385855" y="3094034"/>
            <a:ext cx="8713695" cy="1410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75000"/>
              <a:buFont typeface="Monotype Sorts" charset="2"/>
              <a:buChar char="n"/>
              <a:defRPr sz="2800" b="0">
                <a:solidFill>
                  <a:schemeClr val="tx1"/>
                </a:solidFill>
                <a:latin typeface="Gill Sans MT" pitchFamily="34" charset="0"/>
                <a:ea typeface="+mn-ea"/>
                <a:cs typeface="+mn-cs"/>
              </a:defRPr>
            </a:lvl1pPr>
            <a:lvl2pPr marL="685800" indent="-228600" algn="l" rtl="0" eaLnBrk="0" fontAlgn="base" hangingPunct="0">
              <a:lnSpc>
                <a:spcPct val="90000"/>
              </a:lnSpc>
              <a:spcBef>
                <a:spcPct val="30000"/>
              </a:spcBef>
              <a:spcAft>
                <a:spcPct val="0"/>
              </a:spcAft>
              <a:buSzPct val="100000"/>
              <a:buChar char="–"/>
              <a:defRPr sz="2400" b="0">
                <a:solidFill>
                  <a:schemeClr val="tx1"/>
                </a:solidFill>
                <a:latin typeface="Gill Sans MT" pitchFamily="34" charset="0"/>
              </a:defRPr>
            </a:lvl2pPr>
            <a:lvl3pPr marL="1143000" indent="-228600" algn="l" rtl="0" eaLnBrk="0" fontAlgn="base" hangingPunct="0">
              <a:lnSpc>
                <a:spcPct val="90000"/>
              </a:lnSpc>
              <a:spcBef>
                <a:spcPct val="30000"/>
              </a:spcBef>
              <a:spcAft>
                <a:spcPct val="0"/>
              </a:spcAft>
              <a:buSzPct val="100000"/>
              <a:buChar char="•"/>
              <a:defRPr sz="2000" b="0">
                <a:solidFill>
                  <a:schemeClr val="tx1"/>
                </a:solidFill>
                <a:latin typeface="Gill Sans MT" pitchFamily="34" charset="0"/>
              </a:defRPr>
            </a:lvl3pPr>
            <a:lvl4pPr marL="1543050" indent="-171450" algn="l" rtl="0" eaLnBrk="0" fontAlgn="base" hangingPunct="0">
              <a:lnSpc>
                <a:spcPct val="90000"/>
              </a:lnSpc>
              <a:spcBef>
                <a:spcPct val="30000"/>
              </a:spcBef>
              <a:spcAft>
                <a:spcPct val="0"/>
              </a:spcAft>
              <a:buSzPct val="100000"/>
              <a:buChar char="–"/>
              <a:defRPr sz="2000" b="0">
                <a:solidFill>
                  <a:schemeClr val="tx1"/>
                </a:solidFill>
                <a:latin typeface="Gill Sans MT" pitchFamily="34" charset="0"/>
              </a:defRPr>
            </a:lvl4pPr>
            <a:lvl5pPr marL="2000250" indent="-171450" algn="l" rtl="0" eaLnBrk="0" fontAlgn="base" hangingPunct="0">
              <a:lnSpc>
                <a:spcPct val="90000"/>
              </a:lnSpc>
              <a:spcBef>
                <a:spcPct val="30000"/>
              </a:spcBef>
              <a:spcAft>
                <a:spcPct val="0"/>
              </a:spcAft>
              <a:buSzPct val="100000"/>
              <a:buFont typeface="Wingdings" pitchFamily="2" charset="2"/>
              <a:buChar char="Ø"/>
              <a:defRPr sz="2000" b="0">
                <a:solidFill>
                  <a:schemeClr val="tx1"/>
                </a:solidFill>
                <a:latin typeface="Gill Sans MT" pitchFamily="34" charset="0"/>
              </a:defRPr>
            </a:lvl5pPr>
            <a:lvl6pPr marL="24574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6pPr>
            <a:lvl7pPr marL="29146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7pPr>
            <a:lvl8pPr marL="33718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8pPr>
            <a:lvl9pPr marL="38290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9pPr>
          </a:lstStyle>
          <a:p>
            <a:pPr marL="0" indent="0" algn="ctr">
              <a:buNone/>
            </a:pPr>
            <a:r>
              <a:rPr lang="en-US" sz="4400" b="1" kern="0" dirty="0">
                <a:latin typeface="Verdana" panose="020B0604030504040204" pitchFamily="34" charset="0"/>
                <a:ea typeface="Verdana" panose="020B0604030504040204" pitchFamily="34" charset="0"/>
              </a:rPr>
              <a:t>How we will get quality software?</a:t>
            </a:r>
            <a:endParaRPr lang="en-US" sz="3200" b="1" kern="0" dirty="0">
              <a:solidFill>
                <a:schemeClr val="tx2"/>
              </a:solidFill>
            </a:endParaRPr>
          </a:p>
        </p:txBody>
      </p:sp>
    </p:spTree>
    <p:extLst>
      <p:ext uri="{BB962C8B-B14F-4D97-AF65-F5344CB8AC3E}">
        <p14:creationId xmlns:p14="http://schemas.microsoft.com/office/powerpoint/2010/main" val="1409963970"/>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00162-3FBD-CF59-A938-3DD7261EC71B}"/>
              </a:ext>
            </a:extLst>
          </p:cNvPr>
          <p:cNvSpPr>
            <a:spLocks noGrp="1"/>
          </p:cNvSpPr>
          <p:nvPr>
            <p:ph type="title"/>
          </p:nvPr>
        </p:nvSpPr>
        <p:spPr/>
        <p:txBody>
          <a:bodyPr/>
          <a:lstStyle/>
          <a:p>
            <a:r>
              <a:rPr kumimoji="0" lang="en-US" sz="2800" b="1" i="0"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Verdana" panose="020B0604030504040204" pitchFamily="34" charset="0"/>
                <a:ea typeface="Verdana" panose="020B0604030504040204" pitchFamily="34" charset="0"/>
              </a:rPr>
              <a:t>What is the Quality Attribute of a software?</a:t>
            </a:r>
            <a:endParaRPr lang="en-US" sz="2800" dirty="0"/>
          </a:p>
        </p:txBody>
      </p:sp>
      <p:sp>
        <p:nvSpPr>
          <p:cNvPr id="3" name="Content Placeholder 2">
            <a:extLst>
              <a:ext uri="{FF2B5EF4-FFF2-40B4-BE49-F238E27FC236}">
                <a16:creationId xmlns:a16="http://schemas.microsoft.com/office/drawing/2014/main" id="{989C7BA3-5111-773C-E9B8-09409592F30C}"/>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b="1" i="0" u="sng" strike="noStrike" kern="0" cap="none" spc="0" normalizeH="0" baseline="0" noProof="0" dirty="0">
                <a:ln>
                  <a:noFill/>
                </a:ln>
                <a:solidFill>
                  <a:srgbClr val="000000"/>
                </a:solidFill>
                <a:effectLst/>
                <a:uLnTx/>
                <a:uFillTx/>
                <a:latin typeface="Gill Sans MT" panose="020B0502020104020203" pitchFamily="34" charset="0"/>
                <a:ea typeface="+mn-ea"/>
                <a:cs typeface="+mn-cs"/>
              </a:rPr>
              <a:t>1. Functionality</a:t>
            </a:r>
            <a:r>
              <a:rPr kumimoji="0" lang="en-US" b="0" i="0" u="none" strike="noStrike" kern="0" cap="none" spc="0" normalizeH="0" baseline="0" noProof="0" dirty="0">
                <a:ln>
                  <a:noFill/>
                </a:ln>
                <a:solidFill>
                  <a:srgbClr val="000000"/>
                </a:solidFill>
                <a:effectLst/>
                <a:uLnTx/>
                <a:uFillTx/>
                <a:latin typeface="Gill Sans MT" panose="020B0502020104020203" pitchFamily="34" charset="0"/>
                <a:ea typeface="+mn-ea"/>
                <a:cs typeface="+mn-cs"/>
              </a:rPr>
              <a:t>- Quality of software is defined as how effectively the software interacts with other components of the system. The software must provide appropriate functions as per requirement, and these functions must be implemented correctly.</a:t>
            </a:r>
          </a:p>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b="1" i="0" u="sng" strike="noStrike" kern="0" cap="none" spc="0" normalizeH="0" baseline="0" noProof="0" dirty="0">
                <a:ln>
                  <a:noFill/>
                </a:ln>
                <a:solidFill>
                  <a:srgbClr val="000000"/>
                </a:solidFill>
                <a:effectLst/>
                <a:uLnTx/>
                <a:uFillTx/>
                <a:latin typeface="Gill Sans MT" panose="020B0502020104020203" pitchFamily="34" charset="0"/>
                <a:ea typeface="+mn-ea"/>
                <a:cs typeface="+mn-cs"/>
              </a:rPr>
              <a:t>2. Reliability- </a:t>
            </a:r>
            <a:r>
              <a:rPr kumimoji="0" lang="en-US" b="0" i="0" u="none" strike="noStrike" kern="0" cap="none" spc="0" normalizeH="0" baseline="0" noProof="0" dirty="0">
                <a:ln>
                  <a:noFill/>
                </a:ln>
                <a:solidFill>
                  <a:srgbClr val="000000"/>
                </a:solidFill>
                <a:effectLst/>
                <a:uLnTx/>
                <a:uFillTx/>
                <a:latin typeface="Gill Sans MT" panose="020B0502020104020203" pitchFamily="34" charset="0"/>
                <a:ea typeface="+mn-ea"/>
                <a:cs typeface="+mn-cs"/>
              </a:rPr>
              <a:t>It is defined as the capability of the software to perform under specific conditions for a specified duration.</a:t>
            </a:r>
          </a:p>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b="1" i="0" u="sng" strike="noStrike" kern="0" cap="none" spc="0" normalizeH="0" baseline="0" noProof="0" dirty="0">
                <a:ln>
                  <a:noFill/>
                </a:ln>
                <a:solidFill>
                  <a:srgbClr val="000000"/>
                </a:solidFill>
                <a:effectLst/>
                <a:uLnTx/>
                <a:uFillTx/>
                <a:latin typeface="Gill Sans MT" panose="020B0502020104020203" pitchFamily="34" charset="0"/>
                <a:ea typeface="+mn-ea"/>
                <a:cs typeface="+mn-cs"/>
              </a:rPr>
              <a:t>3. Usability- </a:t>
            </a:r>
            <a:r>
              <a:rPr kumimoji="0" lang="en-US" b="0" i="0" u="none" strike="noStrike" kern="0" cap="none" spc="0" normalizeH="0" baseline="0" noProof="0" dirty="0">
                <a:ln>
                  <a:noFill/>
                </a:ln>
                <a:solidFill>
                  <a:srgbClr val="000000"/>
                </a:solidFill>
                <a:effectLst/>
                <a:uLnTx/>
                <a:uFillTx/>
                <a:latin typeface="Gill Sans MT" panose="020B0502020104020203" pitchFamily="34" charset="0"/>
                <a:ea typeface="+mn-ea"/>
                <a:cs typeface="+mn-cs"/>
              </a:rPr>
              <a:t>Usability of software is defined as its ease of use. Quality of the software is also identified as how easily a user can understand the functions of the software and how much effort is required to follow the features.</a:t>
            </a:r>
          </a:p>
          <a:p>
            <a:endParaRPr lang="en-US" dirty="0"/>
          </a:p>
        </p:txBody>
      </p:sp>
      <p:sp>
        <p:nvSpPr>
          <p:cNvPr id="4" name="Slide Number Placeholder 3">
            <a:extLst>
              <a:ext uri="{FF2B5EF4-FFF2-40B4-BE49-F238E27FC236}">
                <a16:creationId xmlns:a16="http://schemas.microsoft.com/office/drawing/2014/main" id="{6532988D-8387-2902-C796-06811FEBF4A1}"/>
              </a:ext>
            </a:extLst>
          </p:cNvPr>
          <p:cNvSpPr>
            <a:spLocks noGrp="1"/>
          </p:cNvSpPr>
          <p:nvPr>
            <p:ph type="sldNum" sz="quarter" idx="12"/>
          </p:nvPr>
        </p:nvSpPr>
        <p:spPr/>
        <p:txBody>
          <a:bodyPr/>
          <a:lstStyle/>
          <a:p>
            <a:pPr>
              <a:defRPr/>
            </a:pPr>
            <a:fld id="{7F4B1FAA-A740-404F-BBC5-7C153B666279}" type="slidenum">
              <a:rPr lang="en-US" smtClean="0"/>
              <a:pPr>
                <a:defRPr/>
              </a:pPr>
              <a:t>17</a:t>
            </a:fld>
            <a:endParaRPr lang="en-US"/>
          </a:p>
        </p:txBody>
      </p:sp>
    </p:spTree>
    <p:extLst>
      <p:ext uri="{BB962C8B-B14F-4D97-AF65-F5344CB8AC3E}">
        <p14:creationId xmlns:p14="http://schemas.microsoft.com/office/powerpoint/2010/main" val="2792206574"/>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7DCDE-8F11-BC2F-84A6-A8DF849D0B8D}"/>
              </a:ext>
            </a:extLst>
          </p:cNvPr>
          <p:cNvSpPr>
            <a:spLocks noGrp="1"/>
          </p:cNvSpPr>
          <p:nvPr>
            <p:ph type="title"/>
          </p:nvPr>
        </p:nvSpPr>
        <p:spPr/>
        <p:txBody>
          <a:bodyPr/>
          <a:lstStyle/>
          <a:p>
            <a:r>
              <a:rPr kumimoji="0" lang="en-US" sz="2800" b="1" i="0"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Verdana" panose="020B0604030504040204" pitchFamily="34" charset="0"/>
                <a:ea typeface="Verdana" panose="020B0604030504040204" pitchFamily="34" charset="0"/>
              </a:rPr>
              <a:t>What is the Quality Attribute of a software?</a:t>
            </a:r>
            <a:endParaRPr lang="en-US" sz="2800" dirty="0"/>
          </a:p>
        </p:txBody>
      </p:sp>
      <p:sp>
        <p:nvSpPr>
          <p:cNvPr id="3" name="Content Placeholder 2">
            <a:extLst>
              <a:ext uri="{FF2B5EF4-FFF2-40B4-BE49-F238E27FC236}">
                <a16:creationId xmlns:a16="http://schemas.microsoft.com/office/drawing/2014/main" id="{E1985F7E-9C04-7EAC-78EC-DB41D9C13083}"/>
              </a:ext>
            </a:extLst>
          </p:cNvPr>
          <p:cNvSpPr>
            <a:spLocks noGrp="1"/>
          </p:cNvSpPr>
          <p:nvPr>
            <p:ph idx="1"/>
          </p:nvPr>
        </p:nvSpPr>
        <p:spPr/>
        <p:txBody>
          <a:bodyPr/>
          <a:lstStyle/>
          <a:p>
            <a:pPr marL="0" indent="0">
              <a:buNone/>
            </a:pPr>
            <a:r>
              <a:rPr lang="en-US" sz="2800" b="1" u="sng" dirty="0"/>
              <a:t>4. Efficiency- </a:t>
            </a:r>
            <a:r>
              <a:rPr lang="en-US" sz="2800" dirty="0"/>
              <a:t>The efficiency of the software is dependent on the architecture and coding practice followed during development.</a:t>
            </a:r>
          </a:p>
          <a:p>
            <a:pPr marL="0" indent="0">
              <a:buNone/>
            </a:pPr>
            <a:r>
              <a:rPr lang="en-US" sz="2800" b="1" u="sng" dirty="0"/>
              <a:t>5. Maintainability- </a:t>
            </a:r>
            <a:r>
              <a:rPr lang="en-US" sz="2800" dirty="0"/>
              <a:t>Maintainability is also one of the significant factors to define the quality of the software. It refers to identifying the fault and fixing in the software. It should be stable when the changes are made.</a:t>
            </a:r>
          </a:p>
          <a:p>
            <a:pPr marL="0" indent="0">
              <a:buNone/>
            </a:pPr>
            <a:r>
              <a:rPr lang="en-US" sz="2800" b="1" u="sng" dirty="0"/>
              <a:t>6. Portability- </a:t>
            </a:r>
            <a:r>
              <a:rPr lang="en-US" sz="2800" dirty="0"/>
              <a:t>Portability of the software, defined as how easily a system adapts to changes in the specifications. Quality of the software is also determined by the portability of the system how easy it is to install the software and how easy it is to replace a component of the order in a given environment.</a:t>
            </a:r>
          </a:p>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Gill Sans MT" panose="020B0502020104020203" pitchFamily="34" charset="0"/>
              <a:ea typeface="+mn-ea"/>
              <a:cs typeface="+mn-cs"/>
            </a:endParaRPr>
          </a:p>
          <a:p>
            <a:endParaRPr lang="en-US" dirty="0"/>
          </a:p>
        </p:txBody>
      </p:sp>
      <p:sp>
        <p:nvSpPr>
          <p:cNvPr id="4" name="Slide Number Placeholder 3">
            <a:extLst>
              <a:ext uri="{FF2B5EF4-FFF2-40B4-BE49-F238E27FC236}">
                <a16:creationId xmlns:a16="http://schemas.microsoft.com/office/drawing/2014/main" id="{5107C534-9D6F-285A-F5D5-1FA432CF0710}"/>
              </a:ext>
            </a:extLst>
          </p:cNvPr>
          <p:cNvSpPr>
            <a:spLocks noGrp="1"/>
          </p:cNvSpPr>
          <p:nvPr>
            <p:ph type="sldNum" sz="quarter" idx="12"/>
          </p:nvPr>
        </p:nvSpPr>
        <p:spPr/>
        <p:txBody>
          <a:bodyPr/>
          <a:lstStyle/>
          <a:p>
            <a:pPr>
              <a:defRPr/>
            </a:pPr>
            <a:fld id="{7F4B1FAA-A740-404F-BBC5-7C153B666279}" type="slidenum">
              <a:rPr lang="en-US" smtClean="0"/>
              <a:pPr>
                <a:defRPr/>
              </a:pPr>
              <a:t>18</a:t>
            </a:fld>
            <a:endParaRPr lang="en-US"/>
          </a:p>
        </p:txBody>
      </p:sp>
    </p:spTree>
    <p:extLst>
      <p:ext uri="{BB962C8B-B14F-4D97-AF65-F5344CB8AC3E}">
        <p14:creationId xmlns:p14="http://schemas.microsoft.com/office/powerpoint/2010/main" val="4043376824"/>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Software Testing?</a:t>
            </a:r>
          </a:p>
        </p:txBody>
      </p:sp>
      <p:sp>
        <p:nvSpPr>
          <p:cNvPr id="3" name="Content Placeholder 2"/>
          <p:cNvSpPr>
            <a:spLocks noGrp="1"/>
          </p:cNvSpPr>
          <p:nvPr>
            <p:ph idx="1"/>
          </p:nvPr>
        </p:nvSpPr>
        <p:spPr/>
        <p:txBody>
          <a:bodyPr/>
          <a:lstStyle/>
          <a:p>
            <a:pPr algn="just"/>
            <a:r>
              <a:rPr lang="en-US" b="1" dirty="0"/>
              <a:t>Software testing</a:t>
            </a:r>
            <a:r>
              <a:rPr lang="en-US" dirty="0"/>
              <a:t> is a process, to </a:t>
            </a:r>
            <a:r>
              <a:rPr lang="en-US" dirty="0">
                <a:solidFill>
                  <a:srgbClr val="FF0000"/>
                </a:solidFill>
              </a:rPr>
              <a:t>evaluate the functionality</a:t>
            </a:r>
            <a:r>
              <a:rPr lang="en-US" dirty="0"/>
              <a:t> of a software application with an intent to find whether the developed </a:t>
            </a:r>
            <a:r>
              <a:rPr lang="en-US" dirty="0">
                <a:solidFill>
                  <a:srgbClr val="FF0000"/>
                </a:solidFill>
              </a:rPr>
              <a:t>software met the specified requirements or not </a:t>
            </a:r>
            <a:r>
              <a:rPr lang="en-US" dirty="0"/>
              <a:t>and to </a:t>
            </a:r>
            <a:r>
              <a:rPr lang="en-US" dirty="0">
                <a:solidFill>
                  <a:srgbClr val="FF0000"/>
                </a:solidFill>
              </a:rPr>
              <a:t>identify the defects to ensure </a:t>
            </a:r>
            <a:r>
              <a:rPr lang="en-US" dirty="0"/>
              <a:t>that the product is </a:t>
            </a:r>
            <a:r>
              <a:rPr lang="en-US" dirty="0">
                <a:solidFill>
                  <a:srgbClr val="FF0000"/>
                </a:solidFill>
              </a:rPr>
              <a:t>defect free </a:t>
            </a:r>
            <a:r>
              <a:rPr lang="en-US" dirty="0"/>
              <a:t>in order to produce the quality product.</a:t>
            </a:r>
          </a:p>
          <a:p>
            <a:pPr algn="just"/>
            <a:endParaRPr lang="en-US" dirty="0"/>
          </a:p>
          <a:p>
            <a:pPr algn="just"/>
            <a:r>
              <a:rPr lang="en-US" b="1" dirty="0">
                <a:solidFill>
                  <a:schemeClr val="tx2"/>
                </a:solidFill>
              </a:rPr>
              <a:t>According to ANSI/IEEE 1059 standard </a:t>
            </a:r>
            <a:r>
              <a:rPr lang="en-US" dirty="0">
                <a:solidFill>
                  <a:schemeClr val="tx2"/>
                </a:solidFill>
              </a:rPr>
              <a:t>– A </a:t>
            </a:r>
            <a:r>
              <a:rPr lang="en-US" dirty="0">
                <a:solidFill>
                  <a:srgbClr val="FF0000"/>
                </a:solidFill>
              </a:rPr>
              <a:t>process of analyzing a software </a:t>
            </a:r>
            <a:r>
              <a:rPr lang="en-US" dirty="0">
                <a:solidFill>
                  <a:schemeClr val="tx2"/>
                </a:solidFill>
              </a:rPr>
              <a:t>item to </a:t>
            </a:r>
            <a:r>
              <a:rPr lang="en-US" dirty="0">
                <a:solidFill>
                  <a:srgbClr val="FF0000"/>
                </a:solidFill>
              </a:rPr>
              <a:t>detect the differences between existing and required conditions </a:t>
            </a:r>
            <a:r>
              <a:rPr lang="en-US" dirty="0">
                <a:solidFill>
                  <a:schemeClr val="tx2"/>
                </a:solidFill>
              </a:rPr>
              <a:t>(i.e., defects) and to </a:t>
            </a:r>
            <a:r>
              <a:rPr lang="en-US" dirty="0">
                <a:solidFill>
                  <a:srgbClr val="FF0000"/>
                </a:solidFill>
              </a:rPr>
              <a:t>evaluate the features</a:t>
            </a:r>
            <a:r>
              <a:rPr lang="en-US" dirty="0">
                <a:solidFill>
                  <a:schemeClr val="tx2"/>
                </a:solidFill>
              </a:rPr>
              <a:t> of the software item.</a:t>
            </a: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19</a:t>
            </a:fld>
            <a:endParaRPr lang="en-US"/>
          </a:p>
        </p:txBody>
      </p:sp>
    </p:spTree>
    <p:extLst>
      <p:ext uri="{BB962C8B-B14F-4D97-AF65-F5344CB8AC3E}">
        <p14:creationId xmlns:p14="http://schemas.microsoft.com/office/powerpoint/2010/main" val="235964129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7F4B1FAA-A740-404F-BBC5-7C153B666279}" type="slidenum">
              <a:rPr lang="en-US" smtClean="0"/>
              <a:pPr>
                <a:defRPr/>
              </a:pPr>
              <a:t>2</a:t>
            </a:fld>
            <a:endParaRPr lang="en-US"/>
          </a:p>
        </p:txBody>
      </p:sp>
      <p:sp>
        <p:nvSpPr>
          <p:cNvPr id="8" name="Title 1"/>
          <p:cNvSpPr>
            <a:spLocks noGrp="1"/>
          </p:cNvSpPr>
          <p:nvPr>
            <p:ph type="title"/>
          </p:nvPr>
        </p:nvSpPr>
        <p:spPr>
          <a:xfrm>
            <a:off x="47625" y="96838"/>
            <a:ext cx="9048750" cy="869517"/>
          </a:xfrm>
        </p:spPr>
        <p:txBody>
          <a:bodyPr/>
          <a:lstStyle/>
          <a:p>
            <a:r>
              <a:rPr lang="en-US" dirty="0"/>
              <a:t>Text Book</a:t>
            </a:r>
          </a:p>
        </p:txBody>
      </p:sp>
      <p:sp>
        <p:nvSpPr>
          <p:cNvPr id="9" name="Content Placeholder 2"/>
          <p:cNvSpPr>
            <a:spLocks noGrp="1"/>
          </p:cNvSpPr>
          <p:nvPr>
            <p:ph idx="1"/>
          </p:nvPr>
        </p:nvSpPr>
        <p:spPr>
          <a:xfrm>
            <a:off x="132416" y="1108349"/>
            <a:ext cx="8879168" cy="4343400"/>
          </a:xfrm>
        </p:spPr>
        <p:txBody>
          <a:bodyPr/>
          <a:lstStyle/>
          <a:p>
            <a:pPr marL="514350" indent="-514350">
              <a:buFont typeface="+mj-lt"/>
              <a:buAutoNum type="arabicPeriod"/>
            </a:pPr>
            <a:endParaRPr lang="en-US" dirty="0"/>
          </a:p>
          <a:p>
            <a:pPr marL="514350" indent="-514350">
              <a:buFont typeface="+mj-lt"/>
              <a:buAutoNum type="arabicPeriod"/>
            </a:pPr>
            <a:r>
              <a:rPr lang="en-US" b="1" dirty="0"/>
              <a:t>Software Testing and Quality Assurance Theory and Practice</a:t>
            </a:r>
          </a:p>
          <a:p>
            <a:pPr marL="914400" lvl="1" indent="-514350"/>
            <a:r>
              <a:rPr lang="en-US" dirty="0"/>
              <a:t>By </a:t>
            </a:r>
            <a:r>
              <a:rPr lang="en-US" dirty="0" err="1"/>
              <a:t>Kshirasagar</a:t>
            </a:r>
            <a:r>
              <a:rPr lang="en-US" dirty="0"/>
              <a:t> </a:t>
            </a:r>
            <a:r>
              <a:rPr lang="en-US" dirty="0" err="1"/>
              <a:t>Naik</a:t>
            </a:r>
            <a:r>
              <a:rPr lang="en-US" dirty="0"/>
              <a:t> and </a:t>
            </a:r>
            <a:r>
              <a:rPr lang="en-US" dirty="0" err="1"/>
              <a:t>Priyadarshi</a:t>
            </a:r>
            <a:r>
              <a:rPr lang="en-US" dirty="0"/>
              <a:t> </a:t>
            </a:r>
            <a:r>
              <a:rPr lang="en-US" dirty="0" err="1"/>
              <a:t>Tripathy</a:t>
            </a:r>
            <a:r>
              <a:rPr lang="en-US" dirty="0"/>
              <a:t> </a:t>
            </a:r>
          </a:p>
          <a:p>
            <a:pPr marL="914400" lvl="1" indent="-514350"/>
            <a:endParaRPr lang="en-US" dirty="0"/>
          </a:p>
          <a:p>
            <a:pPr marL="514350" indent="-514350">
              <a:buFont typeface="+mj-lt"/>
              <a:buAutoNum type="arabicPeriod"/>
            </a:pPr>
            <a:r>
              <a:rPr lang="en-US" b="1" dirty="0"/>
              <a:t>Mastering Software Quality Assurance: Best Practices, Tools and Techniques</a:t>
            </a:r>
          </a:p>
          <a:p>
            <a:pPr marL="914400" lvl="1" indent="-514350"/>
            <a:r>
              <a:rPr lang="en-US" dirty="0"/>
              <a:t>By </a:t>
            </a:r>
            <a:r>
              <a:rPr lang="en-US" dirty="0" err="1"/>
              <a:t>Murali</a:t>
            </a:r>
            <a:r>
              <a:rPr lang="en-US" dirty="0"/>
              <a:t> </a:t>
            </a:r>
            <a:r>
              <a:rPr lang="en-US" dirty="0" err="1"/>
              <a:t>Chemuturi</a:t>
            </a:r>
            <a:endParaRPr lang="en-US" dirty="0"/>
          </a:p>
          <a:p>
            <a:pPr marL="914400" lvl="1" indent="-514350"/>
            <a:endParaRPr lang="en-US" dirty="0"/>
          </a:p>
          <a:p>
            <a:pPr marL="514350" indent="-514350">
              <a:buFont typeface="+mj-lt"/>
              <a:buAutoNum type="arabicPeriod"/>
            </a:pPr>
            <a:r>
              <a:rPr lang="en-US" b="1" dirty="0"/>
              <a:t>Introduction to Software Testing (2</a:t>
            </a:r>
            <a:r>
              <a:rPr lang="en-US" b="1" baseline="30000" dirty="0"/>
              <a:t>nd</a:t>
            </a:r>
            <a:r>
              <a:rPr lang="en-US" b="1" dirty="0"/>
              <a:t> Edition)</a:t>
            </a:r>
          </a:p>
          <a:p>
            <a:pPr marL="914400" lvl="1" indent="-514350"/>
            <a:r>
              <a:rPr lang="en-US" dirty="0"/>
              <a:t>By Paul </a:t>
            </a:r>
            <a:r>
              <a:rPr lang="en-US" dirty="0" err="1"/>
              <a:t>Ammann</a:t>
            </a:r>
            <a:r>
              <a:rPr lang="en-US" dirty="0"/>
              <a:t> and Jeff Offutt </a:t>
            </a:r>
          </a:p>
          <a:p>
            <a:pPr marL="914400" lvl="1" indent="-514350"/>
            <a:endParaRPr lang="en-US" dirty="0"/>
          </a:p>
          <a:p>
            <a:pPr marL="914400" lvl="1" indent="-514350"/>
            <a:endParaRPr lang="en-US" dirty="0"/>
          </a:p>
        </p:txBody>
      </p:sp>
    </p:spTree>
    <p:extLst>
      <p:ext uri="{BB962C8B-B14F-4D97-AF65-F5344CB8AC3E}">
        <p14:creationId xmlns:p14="http://schemas.microsoft.com/office/powerpoint/2010/main" val="462374838"/>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3D8C035F-230C-499D-AC34-32A7EDE3C424}" type="slidenum">
              <a:rPr lang="en-US" sz="900" b="0" smtClean="0">
                <a:solidFill>
                  <a:schemeClr val="tx1"/>
                </a:solidFill>
              </a:rPr>
              <a:pPr/>
              <a:t>20</a:t>
            </a:fld>
            <a:endParaRPr lang="en-US" sz="900" b="0">
              <a:solidFill>
                <a:schemeClr val="tx1"/>
              </a:solidFill>
            </a:endParaRPr>
          </a:p>
        </p:txBody>
      </p:sp>
      <p:sp>
        <p:nvSpPr>
          <p:cNvPr id="48134" name="Rectangle 3"/>
          <p:cNvSpPr>
            <a:spLocks noGrp="1" noChangeArrowheads="1"/>
          </p:cNvSpPr>
          <p:nvPr>
            <p:ph type="body" idx="1"/>
          </p:nvPr>
        </p:nvSpPr>
        <p:spPr>
          <a:xfrm>
            <a:off x="138113" y="1102411"/>
            <a:ext cx="8867775" cy="3768432"/>
          </a:xfrm>
        </p:spPr>
        <p:txBody>
          <a:bodyPr/>
          <a:lstStyle/>
          <a:p>
            <a:r>
              <a:rPr lang="en-US" dirty="0">
                <a:solidFill>
                  <a:schemeClr val="accent5">
                    <a:lumMod val="50000"/>
                  </a:schemeClr>
                </a:solidFill>
              </a:rPr>
              <a:t>Software </a:t>
            </a:r>
            <a:r>
              <a:rPr lang="en-US" dirty="0">
                <a:solidFill>
                  <a:srgbClr val="0000CC"/>
                </a:solidFill>
              </a:rPr>
              <a:t>Fault</a:t>
            </a:r>
            <a:r>
              <a:rPr lang="en-US" dirty="0">
                <a:solidFill>
                  <a:schemeClr val="accent5">
                    <a:lumMod val="50000"/>
                  </a:schemeClr>
                </a:solidFill>
              </a:rPr>
              <a:t> </a:t>
            </a:r>
            <a:r>
              <a:rPr lang="en-US" dirty="0"/>
              <a:t>: A static defect in the software</a:t>
            </a:r>
          </a:p>
          <a:p>
            <a:endParaRPr lang="en-US" dirty="0"/>
          </a:p>
          <a:p>
            <a:r>
              <a:rPr lang="en-US" dirty="0">
                <a:solidFill>
                  <a:schemeClr val="accent5">
                    <a:lumMod val="50000"/>
                  </a:schemeClr>
                </a:solidFill>
              </a:rPr>
              <a:t>Software </a:t>
            </a:r>
            <a:r>
              <a:rPr lang="en-US" dirty="0">
                <a:solidFill>
                  <a:srgbClr val="0000CC"/>
                </a:solidFill>
              </a:rPr>
              <a:t>Error</a:t>
            </a:r>
            <a:r>
              <a:rPr lang="en-US" dirty="0">
                <a:solidFill>
                  <a:schemeClr val="accent5">
                    <a:lumMod val="50000"/>
                  </a:schemeClr>
                </a:solidFill>
              </a:rPr>
              <a:t> : </a:t>
            </a:r>
            <a:r>
              <a:rPr lang="en-US" dirty="0"/>
              <a:t>An incorrect internal state that is the manifestation of some fault</a:t>
            </a:r>
          </a:p>
          <a:p>
            <a:endParaRPr lang="en-US" dirty="0">
              <a:solidFill>
                <a:schemeClr val="accent5">
                  <a:lumMod val="50000"/>
                </a:schemeClr>
              </a:solidFill>
            </a:endParaRPr>
          </a:p>
          <a:p>
            <a:r>
              <a:rPr lang="en-US" dirty="0">
                <a:solidFill>
                  <a:schemeClr val="accent5">
                    <a:lumMod val="50000"/>
                  </a:schemeClr>
                </a:solidFill>
              </a:rPr>
              <a:t>Software </a:t>
            </a:r>
            <a:r>
              <a:rPr lang="en-US" dirty="0">
                <a:solidFill>
                  <a:srgbClr val="0000CC"/>
                </a:solidFill>
              </a:rPr>
              <a:t>Failure</a:t>
            </a:r>
            <a:r>
              <a:rPr lang="en-US" dirty="0">
                <a:solidFill>
                  <a:schemeClr val="accent5">
                    <a:lumMod val="50000"/>
                  </a:schemeClr>
                </a:solidFill>
              </a:rPr>
              <a:t> </a:t>
            </a:r>
            <a:r>
              <a:rPr lang="en-US" dirty="0"/>
              <a:t>: External, incorrect behavior with respect to the requirements or other description of the expected behavior</a:t>
            </a:r>
          </a:p>
          <a:p>
            <a:endParaRPr lang="en-US" dirty="0"/>
          </a:p>
        </p:txBody>
      </p:sp>
      <p:sp>
        <p:nvSpPr>
          <p:cNvPr id="168964" name="Text Box 4"/>
          <p:cNvSpPr txBox="1">
            <a:spLocks noChangeArrowheads="1"/>
          </p:cNvSpPr>
          <p:nvPr/>
        </p:nvSpPr>
        <p:spPr bwMode="auto">
          <a:xfrm>
            <a:off x="565150" y="4970070"/>
            <a:ext cx="8013700" cy="1200329"/>
          </a:xfrm>
          <a:prstGeom prst="rect">
            <a:avLst/>
          </a:prstGeom>
          <a:solidFill>
            <a:schemeClr val="accent3">
              <a:lumMod val="95000"/>
            </a:schemeClr>
          </a:solidFill>
          <a:ln w="12700">
            <a:solidFill>
              <a:srgbClr val="FF0000"/>
            </a:solidFill>
            <a:miter lim="800000"/>
            <a:headEnd type="none" w="sm" len="sm"/>
            <a:tailEnd type="none" w="sm" len="sm"/>
          </a:ln>
          <a:effectLst/>
        </p:spPr>
        <p:txBody>
          <a:bodyPr>
            <a:spAutoFit/>
          </a:bodyPr>
          <a:lstStyle/>
          <a:p>
            <a:pPr algn="ctr">
              <a:lnSpc>
                <a:spcPct val="90000"/>
              </a:lnSpc>
              <a:spcBef>
                <a:spcPct val="30000"/>
              </a:spcBef>
              <a:buSzPct val="75000"/>
              <a:buFont typeface="Monotype Sorts" charset="2"/>
              <a:buNone/>
              <a:defRPr/>
            </a:pPr>
            <a:r>
              <a:rPr lang="en-US" sz="2400" dirty="0">
                <a:solidFill>
                  <a:srgbClr val="0000CC"/>
                </a:solidFill>
                <a:latin typeface="Gill Sans MT" pitchFamily="34" charset="0"/>
                <a:cs typeface="Arial" pitchFamily="34" charset="0"/>
              </a:rPr>
              <a:t>Faults in software are equivalent to design mistakes in hardware.</a:t>
            </a:r>
          </a:p>
          <a:p>
            <a:pPr algn="ctr">
              <a:lnSpc>
                <a:spcPct val="90000"/>
              </a:lnSpc>
              <a:spcBef>
                <a:spcPct val="30000"/>
              </a:spcBef>
              <a:buSzPct val="75000"/>
              <a:buFont typeface="Monotype Sorts" charset="2"/>
              <a:buNone/>
              <a:defRPr/>
            </a:pPr>
            <a:r>
              <a:rPr lang="en-US" sz="2400" dirty="0">
                <a:solidFill>
                  <a:srgbClr val="0000CC"/>
                </a:solidFill>
                <a:latin typeface="Gill Sans MT" pitchFamily="34" charset="0"/>
                <a:cs typeface="Arial" pitchFamily="34" charset="0"/>
              </a:rPr>
              <a:t>Software does not degrade.</a:t>
            </a:r>
            <a:endParaRPr lang="en-US" dirty="0">
              <a:solidFill>
                <a:srgbClr val="0000CC"/>
              </a:solidFill>
              <a:latin typeface="Gill Sans MT" pitchFamily="34" charset="0"/>
              <a:cs typeface="Arial" pitchFamily="34" charset="0"/>
            </a:endParaRPr>
          </a:p>
        </p:txBody>
      </p:sp>
      <p:sp>
        <p:nvSpPr>
          <p:cNvPr id="12" name="Title 11"/>
          <p:cNvSpPr>
            <a:spLocks noGrp="1"/>
          </p:cNvSpPr>
          <p:nvPr>
            <p:ph type="title"/>
          </p:nvPr>
        </p:nvSpPr>
        <p:spPr/>
        <p:txBody>
          <a:bodyPr/>
          <a:lstStyle/>
          <a:p>
            <a:r>
              <a:rPr lang="en-US" dirty="0"/>
              <a:t>Software Faults, Errors &amp; Failures</a:t>
            </a:r>
          </a:p>
        </p:txBody>
      </p:sp>
    </p:spTree>
    <p:extLst>
      <p:ext uri="{BB962C8B-B14F-4D97-AF65-F5344CB8AC3E}">
        <p14:creationId xmlns:p14="http://schemas.microsoft.com/office/powerpoint/2010/main" val="231267474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8964"/>
                                        </p:tgtEl>
                                        <p:attrNameLst>
                                          <p:attrName>style.visibility</p:attrName>
                                        </p:attrNameLst>
                                      </p:cBhvr>
                                      <p:to>
                                        <p:strVal val="visible"/>
                                      </p:to>
                                    </p:set>
                                    <p:animEffect transition="in" filter="dissolve">
                                      <p:cBhvr>
                                        <p:cTn id="7" dur="500"/>
                                        <p:tgtEl>
                                          <p:spTgt spid="1689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4"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Fault and Failure Example</a:t>
            </a:r>
          </a:p>
        </p:txBody>
      </p:sp>
      <p:sp>
        <p:nvSpPr>
          <p:cNvPr id="3" name="Content Placeholder 2"/>
          <p:cNvSpPr>
            <a:spLocks noGrp="1"/>
          </p:cNvSpPr>
          <p:nvPr>
            <p:ph idx="1"/>
          </p:nvPr>
        </p:nvSpPr>
        <p:spPr/>
        <p:txBody>
          <a:bodyPr/>
          <a:lstStyle/>
          <a:p>
            <a:r>
              <a:rPr lang="en-US" sz="2800" dirty="0"/>
              <a:t>A patient gives a doctor a list of </a:t>
            </a:r>
            <a:r>
              <a:rPr lang="en-US" sz="2800" dirty="0">
                <a:solidFill>
                  <a:srgbClr val="FF0000"/>
                </a:solidFill>
              </a:rPr>
              <a:t>symptoms</a:t>
            </a:r>
          </a:p>
          <a:p>
            <a:pPr lvl="1"/>
            <a:r>
              <a:rPr lang="en-US" sz="2400" dirty="0">
                <a:solidFill>
                  <a:schemeClr val="tx2"/>
                </a:solidFill>
              </a:rPr>
              <a:t>Failures</a:t>
            </a:r>
          </a:p>
          <a:p>
            <a:r>
              <a:rPr lang="en-US" sz="2800" dirty="0"/>
              <a:t>The doctor tries to </a:t>
            </a:r>
            <a:r>
              <a:rPr lang="en-US" sz="2800" dirty="0">
                <a:solidFill>
                  <a:srgbClr val="FF0000"/>
                </a:solidFill>
              </a:rPr>
              <a:t>diagnose the root cause</a:t>
            </a:r>
            <a:r>
              <a:rPr lang="en-US" dirty="0">
                <a:solidFill>
                  <a:srgbClr val="FF0000"/>
                </a:solidFill>
              </a:rPr>
              <a:t> </a:t>
            </a:r>
            <a:r>
              <a:rPr lang="en-US" dirty="0"/>
              <a:t>of</a:t>
            </a:r>
            <a:r>
              <a:rPr lang="en-US" sz="2800" dirty="0"/>
              <a:t> the </a:t>
            </a:r>
            <a:r>
              <a:rPr lang="en-US" sz="2800" dirty="0">
                <a:solidFill>
                  <a:schemeClr val="tx2"/>
                </a:solidFill>
              </a:rPr>
              <a:t>ailment</a:t>
            </a:r>
          </a:p>
          <a:p>
            <a:pPr lvl="1"/>
            <a:r>
              <a:rPr lang="en-US" sz="2400" dirty="0">
                <a:solidFill>
                  <a:schemeClr val="tx2"/>
                </a:solidFill>
              </a:rPr>
              <a:t>Fault</a:t>
            </a:r>
          </a:p>
          <a:p>
            <a:r>
              <a:rPr lang="en-US" sz="2800" dirty="0"/>
              <a:t>The doctor may look for </a:t>
            </a:r>
            <a:r>
              <a:rPr lang="en-US" sz="2800" dirty="0">
                <a:solidFill>
                  <a:srgbClr val="FF0000"/>
                </a:solidFill>
              </a:rPr>
              <a:t>anomalous internal conditions </a:t>
            </a:r>
            <a:r>
              <a:rPr lang="en-US" sz="2800" dirty="0"/>
              <a:t>(high blood pressure, irregular heartbeat, bacteria in the blood stream)</a:t>
            </a:r>
          </a:p>
          <a:p>
            <a:pPr lvl="1"/>
            <a:r>
              <a:rPr lang="en-US" sz="2400" dirty="0">
                <a:solidFill>
                  <a:schemeClr val="tx2"/>
                </a:solidFill>
              </a:rPr>
              <a:t>Errors</a:t>
            </a: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21</a:t>
            </a:fld>
            <a:endParaRPr lang="en-US"/>
          </a:p>
        </p:txBody>
      </p:sp>
      <p:sp>
        <p:nvSpPr>
          <p:cNvPr id="8" name="Text Box 4"/>
          <p:cNvSpPr txBox="1">
            <a:spLocks noChangeArrowheads="1"/>
          </p:cNvSpPr>
          <p:nvPr/>
        </p:nvSpPr>
        <p:spPr bwMode="auto">
          <a:xfrm>
            <a:off x="565150" y="4686300"/>
            <a:ext cx="8013700" cy="1532727"/>
          </a:xfrm>
          <a:prstGeom prst="rect">
            <a:avLst/>
          </a:prstGeom>
          <a:solidFill>
            <a:schemeClr val="bg2">
              <a:lumMod val="20000"/>
              <a:lumOff val="80000"/>
            </a:schemeClr>
          </a:solidFill>
          <a:ln w="12700">
            <a:solidFill>
              <a:srgbClr val="FF0000"/>
            </a:solidFill>
            <a:miter lim="800000"/>
            <a:headEnd type="none" w="sm" len="sm"/>
            <a:tailEnd type="none" w="sm" len="sm"/>
          </a:ln>
          <a:effectLst/>
        </p:spPr>
        <p:txBody>
          <a:bodyPr>
            <a:spAutoFit/>
          </a:bodyPr>
          <a:lstStyle/>
          <a:p>
            <a:pPr algn="ctr">
              <a:lnSpc>
                <a:spcPct val="90000"/>
              </a:lnSpc>
              <a:spcBef>
                <a:spcPct val="30000"/>
              </a:spcBef>
              <a:buSzPct val="75000"/>
              <a:buFont typeface="Monotype Sorts" charset="2"/>
              <a:buNone/>
              <a:defRPr/>
            </a:pPr>
            <a:r>
              <a:rPr lang="en-US" sz="2400" dirty="0">
                <a:solidFill>
                  <a:srgbClr val="0000CC"/>
                </a:solidFill>
                <a:latin typeface="Gill Sans MT" panose="020B0502020104020203" pitchFamily="34" charset="0"/>
                <a:ea typeface="Verdana" panose="020B0604030504040204" pitchFamily="34" charset="0"/>
                <a:cs typeface="Arial" pitchFamily="34" charset="0"/>
              </a:rPr>
              <a:t>Most medical problems result from external attacks (bacteria, viruses) or physical degradation as we age.</a:t>
            </a:r>
          </a:p>
          <a:p>
            <a:pPr algn="ctr">
              <a:lnSpc>
                <a:spcPct val="90000"/>
              </a:lnSpc>
              <a:spcBef>
                <a:spcPct val="30000"/>
              </a:spcBef>
              <a:buSzPct val="75000"/>
              <a:buFont typeface="Monotype Sorts" charset="2"/>
              <a:buNone/>
              <a:defRPr/>
            </a:pPr>
            <a:r>
              <a:rPr lang="en-US" sz="2400" dirty="0">
                <a:solidFill>
                  <a:srgbClr val="0000CC"/>
                </a:solidFill>
                <a:latin typeface="Gill Sans MT" panose="020B0502020104020203" pitchFamily="34" charset="0"/>
                <a:ea typeface="Verdana" panose="020B0604030504040204" pitchFamily="34" charset="0"/>
                <a:cs typeface="Arial" pitchFamily="34" charset="0"/>
              </a:rPr>
              <a:t>Software faults were there at the beginning and do not “appear” when a part wears out.</a:t>
            </a:r>
            <a:endParaRPr lang="en-US" dirty="0">
              <a:solidFill>
                <a:srgbClr val="0000CC"/>
              </a:solidFill>
              <a:latin typeface="Gill Sans MT" panose="020B0502020104020203" pitchFamily="34" charset="0"/>
              <a:ea typeface="Verdana" panose="020B0604030504040204" pitchFamily="34" charset="0"/>
              <a:cs typeface="Arial" pitchFamily="34" charset="0"/>
            </a:endParaRPr>
          </a:p>
        </p:txBody>
      </p:sp>
    </p:spTree>
    <p:extLst>
      <p:ext uri="{BB962C8B-B14F-4D97-AF65-F5344CB8AC3E}">
        <p14:creationId xmlns:p14="http://schemas.microsoft.com/office/powerpoint/2010/main" val="258389623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Concrete Example</a:t>
            </a: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22</a:t>
            </a:fld>
            <a:endParaRPr lang="en-US"/>
          </a:p>
        </p:txBody>
      </p:sp>
      <p:sp>
        <p:nvSpPr>
          <p:cNvPr id="7" name="TextBox 6"/>
          <p:cNvSpPr txBox="1">
            <a:spLocks noChangeArrowheads="1"/>
          </p:cNvSpPr>
          <p:nvPr/>
        </p:nvSpPr>
        <p:spPr bwMode="auto">
          <a:xfrm>
            <a:off x="205946" y="1980739"/>
            <a:ext cx="8781535" cy="4093428"/>
          </a:xfrm>
          <a:prstGeom prst="rect">
            <a:avLst/>
          </a:prstGeom>
          <a:solidFill>
            <a:schemeClr val="accent3">
              <a:lumMod val="95000"/>
            </a:schemeClr>
          </a:solidFill>
          <a:ln w="38100">
            <a:solidFill>
              <a:srgbClr val="9999FF"/>
            </a:solidFill>
            <a:miter lim="800000"/>
            <a:headEnd/>
            <a:tailEnd/>
          </a:ln>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dirty="0">
                <a:solidFill>
                  <a:srgbClr val="0000CC"/>
                </a:solidFill>
                <a:latin typeface="Courier New" panose="02070309020205020404" pitchFamily="49" charset="0"/>
                <a:ea typeface="Arial Unicode MS" pitchFamily="34" charset="-128"/>
                <a:cs typeface="Courier New" panose="02070309020205020404" pitchFamily="49" charset="0"/>
              </a:rPr>
              <a:t>public static </a:t>
            </a:r>
            <a:r>
              <a:rPr lang="en-US" dirty="0" err="1">
                <a:solidFill>
                  <a:srgbClr val="0000CC"/>
                </a:solidFill>
                <a:latin typeface="Courier New" panose="02070309020205020404" pitchFamily="49" charset="0"/>
                <a:ea typeface="Arial Unicode MS" pitchFamily="34" charset="-128"/>
                <a:cs typeface="Courier New" panose="02070309020205020404" pitchFamily="49" charset="0"/>
              </a:rPr>
              <a:t>int</a:t>
            </a:r>
            <a:r>
              <a:rPr lang="en-US" dirty="0">
                <a:solidFill>
                  <a:srgbClr val="0000CC"/>
                </a:solidFill>
                <a:latin typeface="Courier New" panose="02070309020205020404" pitchFamily="49" charset="0"/>
                <a:ea typeface="Arial Unicode MS" pitchFamily="34" charset="-128"/>
                <a:cs typeface="Courier New" panose="02070309020205020404" pitchFamily="49" charset="0"/>
              </a:rPr>
              <a:t> </a:t>
            </a:r>
            <a:r>
              <a:rPr lang="en-US" dirty="0" err="1">
                <a:solidFill>
                  <a:schemeClr val="tx1"/>
                </a:solidFill>
                <a:latin typeface="Courier New" panose="02070309020205020404" pitchFamily="49" charset="0"/>
                <a:ea typeface="Arial Unicode MS" pitchFamily="34" charset="-128"/>
                <a:cs typeface="Courier New" panose="02070309020205020404" pitchFamily="49" charset="0"/>
              </a:rPr>
              <a:t>numZero</a:t>
            </a:r>
            <a:r>
              <a:rPr lang="en-US" dirty="0">
                <a:solidFill>
                  <a:schemeClr val="tx1"/>
                </a:solidFill>
                <a:latin typeface="Courier New" panose="02070309020205020404" pitchFamily="49" charset="0"/>
                <a:ea typeface="Arial Unicode MS" pitchFamily="34" charset="-128"/>
                <a:cs typeface="Courier New" panose="02070309020205020404" pitchFamily="49" charset="0"/>
              </a:rPr>
              <a:t> (</a:t>
            </a:r>
            <a:r>
              <a:rPr lang="en-US" dirty="0" err="1">
                <a:solidFill>
                  <a:srgbClr val="0000CC"/>
                </a:solidFill>
                <a:latin typeface="Courier New" panose="02070309020205020404" pitchFamily="49" charset="0"/>
                <a:ea typeface="Arial Unicode MS" pitchFamily="34" charset="-128"/>
                <a:cs typeface="Courier New" panose="02070309020205020404" pitchFamily="49" charset="0"/>
              </a:rPr>
              <a:t>int</a:t>
            </a:r>
            <a:r>
              <a:rPr lang="en-US" dirty="0">
                <a:solidFill>
                  <a:srgbClr val="0000CC"/>
                </a:solidFill>
                <a:latin typeface="Courier New" panose="02070309020205020404" pitchFamily="49" charset="0"/>
                <a:ea typeface="Arial Unicode MS" pitchFamily="34" charset="-128"/>
                <a:cs typeface="Courier New" panose="02070309020205020404" pitchFamily="49" charset="0"/>
              </a:rPr>
              <a:t> </a:t>
            </a:r>
            <a:r>
              <a:rPr lang="en-US" dirty="0">
                <a:solidFill>
                  <a:schemeClr val="tx1"/>
                </a:solidFill>
                <a:latin typeface="Courier New" panose="02070309020205020404" pitchFamily="49" charset="0"/>
                <a:ea typeface="Arial Unicode MS" pitchFamily="34" charset="-128"/>
                <a:cs typeface="Courier New" panose="02070309020205020404" pitchFamily="49" charset="0"/>
              </a:rPr>
              <a:t>[ ] </a:t>
            </a:r>
            <a:r>
              <a:rPr lang="en-US" dirty="0" err="1">
                <a:solidFill>
                  <a:schemeClr val="tx1"/>
                </a:solidFill>
                <a:latin typeface="Courier New" panose="02070309020205020404" pitchFamily="49" charset="0"/>
                <a:ea typeface="Arial Unicode MS" pitchFamily="34" charset="-128"/>
                <a:cs typeface="Courier New" panose="02070309020205020404" pitchFamily="49" charset="0"/>
              </a:rPr>
              <a:t>arr</a:t>
            </a:r>
            <a:r>
              <a:rPr lang="en-US" dirty="0">
                <a:solidFill>
                  <a:schemeClr val="tx1"/>
                </a:solidFill>
                <a:latin typeface="Courier New" panose="02070309020205020404" pitchFamily="49" charset="0"/>
                <a:ea typeface="Arial Unicode MS" pitchFamily="34" charset="-128"/>
                <a:cs typeface="Courier New" panose="02070309020205020404" pitchFamily="49" charset="0"/>
              </a:rPr>
              <a:t>)</a:t>
            </a:r>
          </a:p>
          <a:p>
            <a:r>
              <a:rPr lang="en-US" dirty="0">
                <a:solidFill>
                  <a:srgbClr val="FF0000"/>
                </a:solidFill>
                <a:latin typeface="Courier New" panose="02070309020205020404" pitchFamily="49" charset="0"/>
                <a:ea typeface="Arial Unicode MS" pitchFamily="34" charset="-128"/>
                <a:cs typeface="Courier New" panose="02070309020205020404" pitchFamily="49" charset="0"/>
              </a:rPr>
              <a:t>{</a:t>
            </a:r>
            <a:r>
              <a:rPr lang="en-US" dirty="0">
                <a:solidFill>
                  <a:schemeClr val="tx1"/>
                </a:solidFill>
                <a:latin typeface="Courier New" panose="02070309020205020404" pitchFamily="49" charset="0"/>
                <a:ea typeface="Arial Unicode MS" pitchFamily="34" charset="-128"/>
                <a:cs typeface="Courier New" panose="02070309020205020404" pitchFamily="49" charset="0"/>
              </a:rPr>
              <a:t>  </a:t>
            </a:r>
            <a:r>
              <a:rPr lang="en-US" dirty="0">
                <a:solidFill>
                  <a:schemeClr val="bg2">
                    <a:lumMod val="50000"/>
                  </a:schemeClr>
                </a:solidFill>
                <a:latin typeface="Courier New" panose="02070309020205020404" pitchFamily="49" charset="0"/>
                <a:ea typeface="Arial Unicode MS" pitchFamily="34" charset="-128"/>
                <a:cs typeface="Courier New" panose="02070309020205020404" pitchFamily="49" charset="0"/>
              </a:rPr>
              <a:t>// Effects: If </a:t>
            </a:r>
            <a:r>
              <a:rPr lang="en-US" dirty="0" err="1">
                <a:solidFill>
                  <a:schemeClr val="bg2">
                    <a:lumMod val="50000"/>
                  </a:schemeClr>
                </a:solidFill>
                <a:latin typeface="Courier New" panose="02070309020205020404" pitchFamily="49" charset="0"/>
                <a:ea typeface="Arial Unicode MS" pitchFamily="34" charset="-128"/>
                <a:cs typeface="Courier New" panose="02070309020205020404" pitchFamily="49" charset="0"/>
              </a:rPr>
              <a:t>arr</a:t>
            </a:r>
            <a:r>
              <a:rPr lang="en-US" dirty="0">
                <a:solidFill>
                  <a:schemeClr val="bg2">
                    <a:lumMod val="50000"/>
                  </a:schemeClr>
                </a:solidFill>
                <a:latin typeface="Courier New" panose="02070309020205020404" pitchFamily="49" charset="0"/>
                <a:ea typeface="Arial Unicode MS" pitchFamily="34" charset="-128"/>
                <a:cs typeface="Courier New" panose="02070309020205020404" pitchFamily="49" charset="0"/>
              </a:rPr>
              <a:t> is null throw </a:t>
            </a:r>
            <a:r>
              <a:rPr lang="en-US" dirty="0" err="1">
                <a:solidFill>
                  <a:schemeClr val="bg2">
                    <a:lumMod val="50000"/>
                  </a:schemeClr>
                </a:solidFill>
                <a:latin typeface="Courier New" panose="02070309020205020404" pitchFamily="49" charset="0"/>
                <a:ea typeface="Arial Unicode MS" pitchFamily="34" charset="-128"/>
                <a:cs typeface="Courier New" panose="02070309020205020404" pitchFamily="49" charset="0"/>
              </a:rPr>
              <a:t>NullPointerException</a:t>
            </a:r>
            <a:endParaRPr lang="en-US" dirty="0">
              <a:solidFill>
                <a:schemeClr val="bg2">
                  <a:lumMod val="50000"/>
                </a:schemeClr>
              </a:solidFill>
              <a:latin typeface="Courier New" panose="02070309020205020404" pitchFamily="49" charset="0"/>
              <a:ea typeface="Arial Unicode MS" pitchFamily="34" charset="-128"/>
              <a:cs typeface="Courier New" panose="02070309020205020404" pitchFamily="49" charset="0"/>
            </a:endParaRPr>
          </a:p>
          <a:p>
            <a:r>
              <a:rPr lang="en-US" dirty="0">
                <a:solidFill>
                  <a:schemeClr val="bg2">
                    <a:lumMod val="50000"/>
                  </a:schemeClr>
                </a:solidFill>
                <a:latin typeface="Courier New" panose="02070309020205020404" pitchFamily="49" charset="0"/>
                <a:ea typeface="Arial Unicode MS" pitchFamily="34" charset="-128"/>
                <a:cs typeface="Courier New" panose="02070309020205020404" pitchFamily="49" charset="0"/>
              </a:rPr>
              <a:t>   // else return the number of occurrences of 0 in </a:t>
            </a:r>
            <a:r>
              <a:rPr lang="en-US" dirty="0" err="1">
                <a:solidFill>
                  <a:schemeClr val="bg2">
                    <a:lumMod val="50000"/>
                  </a:schemeClr>
                </a:solidFill>
                <a:latin typeface="Courier New" panose="02070309020205020404" pitchFamily="49" charset="0"/>
                <a:ea typeface="Arial Unicode MS" pitchFamily="34" charset="-128"/>
                <a:cs typeface="Courier New" panose="02070309020205020404" pitchFamily="49" charset="0"/>
              </a:rPr>
              <a:t>arr</a:t>
            </a:r>
            <a:endParaRPr lang="en-US" dirty="0">
              <a:solidFill>
                <a:schemeClr val="bg2">
                  <a:lumMod val="50000"/>
                </a:schemeClr>
              </a:solidFill>
              <a:latin typeface="Courier New" panose="02070309020205020404" pitchFamily="49" charset="0"/>
              <a:ea typeface="Arial Unicode MS" pitchFamily="34" charset="-128"/>
              <a:cs typeface="Courier New" panose="02070309020205020404" pitchFamily="49" charset="0"/>
            </a:endParaRPr>
          </a:p>
          <a:p>
            <a:r>
              <a:rPr lang="en-US" dirty="0">
                <a:solidFill>
                  <a:schemeClr val="tx1"/>
                </a:solidFill>
                <a:latin typeface="Courier New" panose="02070309020205020404" pitchFamily="49" charset="0"/>
                <a:ea typeface="Arial Unicode MS" pitchFamily="34" charset="-128"/>
                <a:cs typeface="Courier New" panose="02070309020205020404" pitchFamily="49" charset="0"/>
              </a:rPr>
              <a:t>   </a:t>
            </a:r>
            <a:r>
              <a:rPr lang="en-US" dirty="0" err="1">
                <a:solidFill>
                  <a:srgbClr val="0000CC"/>
                </a:solidFill>
                <a:latin typeface="Courier New" panose="02070309020205020404" pitchFamily="49" charset="0"/>
                <a:ea typeface="Arial Unicode MS" pitchFamily="34" charset="-128"/>
                <a:cs typeface="Courier New" panose="02070309020205020404" pitchFamily="49" charset="0"/>
              </a:rPr>
              <a:t>int</a:t>
            </a:r>
            <a:r>
              <a:rPr lang="en-US" dirty="0">
                <a:solidFill>
                  <a:srgbClr val="0000CC"/>
                </a:solidFill>
                <a:latin typeface="Courier New" panose="02070309020205020404" pitchFamily="49" charset="0"/>
                <a:ea typeface="Arial Unicode MS" pitchFamily="34" charset="-128"/>
                <a:cs typeface="Courier New" panose="02070309020205020404" pitchFamily="49" charset="0"/>
              </a:rPr>
              <a:t> </a:t>
            </a:r>
            <a:r>
              <a:rPr lang="en-US" dirty="0">
                <a:solidFill>
                  <a:schemeClr val="tx1"/>
                </a:solidFill>
                <a:latin typeface="Courier New" panose="02070309020205020404" pitchFamily="49" charset="0"/>
                <a:ea typeface="Arial Unicode MS" pitchFamily="34" charset="-128"/>
                <a:cs typeface="Courier New" panose="02070309020205020404" pitchFamily="49" charset="0"/>
              </a:rPr>
              <a:t>count = 0;</a:t>
            </a:r>
          </a:p>
          <a:p>
            <a:r>
              <a:rPr lang="en-US" dirty="0">
                <a:solidFill>
                  <a:schemeClr val="tx1"/>
                </a:solidFill>
                <a:latin typeface="Courier New" panose="02070309020205020404" pitchFamily="49" charset="0"/>
                <a:ea typeface="Arial Unicode MS" pitchFamily="34" charset="-128"/>
                <a:cs typeface="Courier New" panose="02070309020205020404" pitchFamily="49" charset="0"/>
              </a:rPr>
              <a:t>   for (</a:t>
            </a:r>
            <a:r>
              <a:rPr lang="en-US" dirty="0" err="1">
                <a:solidFill>
                  <a:srgbClr val="0000CC"/>
                </a:solidFill>
                <a:latin typeface="Courier New" panose="02070309020205020404" pitchFamily="49" charset="0"/>
                <a:ea typeface="Arial Unicode MS" pitchFamily="34" charset="-128"/>
                <a:cs typeface="Courier New" panose="02070309020205020404" pitchFamily="49" charset="0"/>
              </a:rPr>
              <a:t>int</a:t>
            </a:r>
            <a:r>
              <a:rPr lang="en-US" dirty="0">
                <a:solidFill>
                  <a:srgbClr val="0000CC"/>
                </a:solidFill>
                <a:latin typeface="Courier New" panose="02070309020205020404" pitchFamily="49" charset="0"/>
                <a:ea typeface="Arial Unicode MS" pitchFamily="34" charset="-128"/>
                <a:cs typeface="Courier New" panose="02070309020205020404" pitchFamily="49" charset="0"/>
              </a:rPr>
              <a:t> </a:t>
            </a:r>
            <a:r>
              <a:rPr lang="en-US" dirty="0" err="1">
                <a:solidFill>
                  <a:schemeClr val="tx1"/>
                </a:solidFill>
                <a:latin typeface="Courier New" panose="02070309020205020404" pitchFamily="49" charset="0"/>
                <a:ea typeface="Arial Unicode MS" pitchFamily="34" charset="-128"/>
                <a:cs typeface="Courier New" panose="02070309020205020404" pitchFamily="49" charset="0"/>
              </a:rPr>
              <a:t>i</a:t>
            </a:r>
            <a:r>
              <a:rPr lang="en-US" dirty="0">
                <a:solidFill>
                  <a:schemeClr val="tx1"/>
                </a:solidFill>
                <a:latin typeface="Courier New" panose="02070309020205020404" pitchFamily="49" charset="0"/>
                <a:ea typeface="Arial Unicode MS" pitchFamily="34" charset="-128"/>
                <a:cs typeface="Courier New" panose="02070309020205020404" pitchFamily="49" charset="0"/>
              </a:rPr>
              <a:t> = 1; </a:t>
            </a:r>
            <a:r>
              <a:rPr lang="en-US" dirty="0" err="1">
                <a:solidFill>
                  <a:schemeClr val="tx1"/>
                </a:solidFill>
                <a:latin typeface="Courier New" panose="02070309020205020404" pitchFamily="49" charset="0"/>
                <a:ea typeface="Arial Unicode MS" pitchFamily="34" charset="-128"/>
                <a:cs typeface="Courier New" panose="02070309020205020404" pitchFamily="49" charset="0"/>
              </a:rPr>
              <a:t>i</a:t>
            </a:r>
            <a:r>
              <a:rPr lang="en-US" dirty="0">
                <a:solidFill>
                  <a:schemeClr val="tx1"/>
                </a:solidFill>
                <a:latin typeface="Courier New" panose="02070309020205020404" pitchFamily="49" charset="0"/>
                <a:ea typeface="Arial Unicode MS" pitchFamily="34" charset="-128"/>
                <a:cs typeface="Courier New" panose="02070309020205020404" pitchFamily="49" charset="0"/>
              </a:rPr>
              <a:t> &lt; </a:t>
            </a:r>
            <a:r>
              <a:rPr lang="en-US" dirty="0" err="1">
                <a:solidFill>
                  <a:schemeClr val="tx1"/>
                </a:solidFill>
                <a:latin typeface="Courier New" panose="02070309020205020404" pitchFamily="49" charset="0"/>
                <a:ea typeface="Arial Unicode MS" pitchFamily="34" charset="-128"/>
                <a:cs typeface="Courier New" panose="02070309020205020404" pitchFamily="49" charset="0"/>
              </a:rPr>
              <a:t>arr.length</a:t>
            </a:r>
            <a:r>
              <a:rPr lang="en-US" dirty="0">
                <a:solidFill>
                  <a:schemeClr val="tx1"/>
                </a:solidFill>
                <a:latin typeface="Courier New" panose="02070309020205020404" pitchFamily="49" charset="0"/>
                <a:ea typeface="Arial Unicode MS" pitchFamily="34" charset="-128"/>
                <a:cs typeface="Courier New" panose="02070309020205020404" pitchFamily="49" charset="0"/>
              </a:rPr>
              <a:t>; </a:t>
            </a:r>
            <a:r>
              <a:rPr lang="en-US" dirty="0" err="1">
                <a:solidFill>
                  <a:schemeClr val="tx1"/>
                </a:solidFill>
                <a:latin typeface="Courier New" panose="02070309020205020404" pitchFamily="49" charset="0"/>
                <a:ea typeface="Arial Unicode MS" pitchFamily="34" charset="-128"/>
                <a:cs typeface="Courier New" panose="02070309020205020404" pitchFamily="49" charset="0"/>
              </a:rPr>
              <a:t>i</a:t>
            </a:r>
            <a:r>
              <a:rPr lang="en-US" dirty="0">
                <a:solidFill>
                  <a:schemeClr val="tx1"/>
                </a:solidFill>
                <a:latin typeface="Courier New" panose="02070309020205020404" pitchFamily="49" charset="0"/>
                <a:ea typeface="Arial Unicode MS" pitchFamily="34" charset="-128"/>
                <a:cs typeface="Courier New" panose="02070309020205020404" pitchFamily="49" charset="0"/>
              </a:rPr>
              <a:t>++)</a:t>
            </a:r>
          </a:p>
          <a:p>
            <a:r>
              <a:rPr lang="en-US" dirty="0">
                <a:solidFill>
                  <a:schemeClr val="tx1"/>
                </a:solidFill>
                <a:latin typeface="Courier New" panose="02070309020205020404" pitchFamily="49" charset="0"/>
                <a:ea typeface="Arial Unicode MS" pitchFamily="34" charset="-128"/>
                <a:cs typeface="Courier New" panose="02070309020205020404" pitchFamily="49" charset="0"/>
              </a:rPr>
              <a:t>   </a:t>
            </a:r>
            <a:r>
              <a:rPr lang="en-US" dirty="0">
                <a:solidFill>
                  <a:srgbClr val="FF0000"/>
                </a:solidFill>
                <a:latin typeface="Courier New" panose="02070309020205020404" pitchFamily="49" charset="0"/>
                <a:ea typeface="Arial Unicode MS" pitchFamily="34" charset="-128"/>
                <a:cs typeface="Courier New" panose="02070309020205020404" pitchFamily="49" charset="0"/>
              </a:rPr>
              <a:t>{</a:t>
            </a:r>
          </a:p>
          <a:p>
            <a:r>
              <a:rPr lang="en-US" dirty="0">
                <a:solidFill>
                  <a:schemeClr val="tx1"/>
                </a:solidFill>
                <a:latin typeface="Courier New" panose="02070309020205020404" pitchFamily="49" charset="0"/>
                <a:ea typeface="Arial Unicode MS" pitchFamily="34" charset="-128"/>
                <a:cs typeface="Courier New" panose="02070309020205020404" pitchFamily="49" charset="0"/>
              </a:rPr>
              <a:t>      </a:t>
            </a:r>
            <a:r>
              <a:rPr lang="en-US" dirty="0">
                <a:solidFill>
                  <a:srgbClr val="0000CC"/>
                </a:solidFill>
                <a:latin typeface="Courier New" panose="02070309020205020404" pitchFamily="49" charset="0"/>
                <a:ea typeface="Arial Unicode MS" pitchFamily="34" charset="-128"/>
                <a:cs typeface="Courier New" panose="02070309020205020404" pitchFamily="49" charset="0"/>
              </a:rPr>
              <a:t>if</a:t>
            </a:r>
            <a:r>
              <a:rPr lang="en-US" dirty="0">
                <a:solidFill>
                  <a:schemeClr val="tx1"/>
                </a:solidFill>
                <a:latin typeface="Courier New" panose="02070309020205020404" pitchFamily="49" charset="0"/>
                <a:ea typeface="Arial Unicode MS" pitchFamily="34" charset="-128"/>
                <a:cs typeface="Courier New" panose="02070309020205020404" pitchFamily="49" charset="0"/>
              </a:rPr>
              <a:t> (</a:t>
            </a:r>
            <a:r>
              <a:rPr lang="en-US" dirty="0" err="1">
                <a:solidFill>
                  <a:schemeClr val="tx1"/>
                </a:solidFill>
                <a:latin typeface="Courier New" panose="02070309020205020404" pitchFamily="49" charset="0"/>
                <a:ea typeface="Arial Unicode MS" pitchFamily="34" charset="-128"/>
                <a:cs typeface="Courier New" panose="02070309020205020404" pitchFamily="49" charset="0"/>
              </a:rPr>
              <a:t>arr</a:t>
            </a:r>
            <a:r>
              <a:rPr lang="en-US" dirty="0">
                <a:solidFill>
                  <a:schemeClr val="tx1"/>
                </a:solidFill>
                <a:latin typeface="Courier New" panose="02070309020205020404" pitchFamily="49" charset="0"/>
                <a:ea typeface="Arial Unicode MS" pitchFamily="34" charset="-128"/>
                <a:cs typeface="Courier New" panose="02070309020205020404" pitchFamily="49" charset="0"/>
              </a:rPr>
              <a:t> [ </a:t>
            </a:r>
            <a:r>
              <a:rPr lang="en-US" dirty="0" err="1">
                <a:solidFill>
                  <a:schemeClr val="tx1"/>
                </a:solidFill>
                <a:latin typeface="Courier New" panose="02070309020205020404" pitchFamily="49" charset="0"/>
                <a:ea typeface="Arial Unicode MS" pitchFamily="34" charset="-128"/>
                <a:cs typeface="Courier New" panose="02070309020205020404" pitchFamily="49" charset="0"/>
              </a:rPr>
              <a:t>i</a:t>
            </a:r>
            <a:r>
              <a:rPr lang="en-US" dirty="0">
                <a:solidFill>
                  <a:schemeClr val="tx1"/>
                </a:solidFill>
                <a:latin typeface="Courier New" panose="02070309020205020404" pitchFamily="49" charset="0"/>
                <a:ea typeface="Arial Unicode MS" pitchFamily="34" charset="-128"/>
                <a:cs typeface="Courier New" panose="02070309020205020404" pitchFamily="49" charset="0"/>
              </a:rPr>
              <a:t> ] == 0)</a:t>
            </a:r>
          </a:p>
          <a:p>
            <a:r>
              <a:rPr lang="en-US" dirty="0">
                <a:solidFill>
                  <a:schemeClr val="tx1"/>
                </a:solidFill>
                <a:latin typeface="Courier New" panose="02070309020205020404" pitchFamily="49" charset="0"/>
                <a:ea typeface="Arial Unicode MS" pitchFamily="34" charset="-128"/>
                <a:cs typeface="Courier New" panose="02070309020205020404" pitchFamily="49" charset="0"/>
              </a:rPr>
              <a:t>      </a:t>
            </a:r>
            <a:r>
              <a:rPr lang="en-US" dirty="0">
                <a:solidFill>
                  <a:srgbClr val="FF0000"/>
                </a:solidFill>
                <a:latin typeface="Courier New" panose="02070309020205020404" pitchFamily="49" charset="0"/>
                <a:ea typeface="Arial Unicode MS" pitchFamily="34" charset="-128"/>
                <a:cs typeface="Courier New" panose="02070309020205020404" pitchFamily="49" charset="0"/>
              </a:rPr>
              <a:t>{</a:t>
            </a:r>
          </a:p>
          <a:p>
            <a:r>
              <a:rPr lang="en-US" dirty="0">
                <a:solidFill>
                  <a:schemeClr val="tx1"/>
                </a:solidFill>
                <a:latin typeface="Courier New" panose="02070309020205020404" pitchFamily="49" charset="0"/>
                <a:ea typeface="Arial Unicode MS" pitchFamily="34" charset="-128"/>
                <a:cs typeface="Courier New" panose="02070309020205020404" pitchFamily="49" charset="0"/>
              </a:rPr>
              <a:t>         count++;</a:t>
            </a:r>
          </a:p>
          <a:p>
            <a:r>
              <a:rPr lang="en-US" dirty="0">
                <a:solidFill>
                  <a:schemeClr val="tx1"/>
                </a:solidFill>
                <a:latin typeface="Courier New" panose="02070309020205020404" pitchFamily="49" charset="0"/>
                <a:ea typeface="Arial Unicode MS" pitchFamily="34" charset="-128"/>
                <a:cs typeface="Courier New" panose="02070309020205020404" pitchFamily="49" charset="0"/>
              </a:rPr>
              <a:t>      </a:t>
            </a:r>
            <a:r>
              <a:rPr lang="en-US" dirty="0">
                <a:solidFill>
                  <a:srgbClr val="FF0000"/>
                </a:solidFill>
                <a:latin typeface="Courier New" panose="02070309020205020404" pitchFamily="49" charset="0"/>
                <a:ea typeface="Arial Unicode MS" pitchFamily="34" charset="-128"/>
                <a:cs typeface="Courier New" panose="02070309020205020404" pitchFamily="49" charset="0"/>
              </a:rPr>
              <a:t>}</a:t>
            </a:r>
          </a:p>
          <a:p>
            <a:r>
              <a:rPr lang="en-US" dirty="0">
                <a:solidFill>
                  <a:schemeClr val="tx1"/>
                </a:solidFill>
                <a:latin typeface="Courier New" panose="02070309020205020404" pitchFamily="49" charset="0"/>
                <a:ea typeface="Arial Unicode MS" pitchFamily="34" charset="-128"/>
                <a:cs typeface="Courier New" panose="02070309020205020404" pitchFamily="49" charset="0"/>
              </a:rPr>
              <a:t>   </a:t>
            </a:r>
            <a:r>
              <a:rPr lang="en-US" dirty="0">
                <a:solidFill>
                  <a:srgbClr val="FF0000"/>
                </a:solidFill>
                <a:latin typeface="Courier New" panose="02070309020205020404" pitchFamily="49" charset="0"/>
                <a:ea typeface="Arial Unicode MS" pitchFamily="34" charset="-128"/>
                <a:cs typeface="Courier New" panose="02070309020205020404" pitchFamily="49" charset="0"/>
              </a:rPr>
              <a:t>}</a:t>
            </a:r>
          </a:p>
          <a:p>
            <a:r>
              <a:rPr lang="en-US" dirty="0">
                <a:solidFill>
                  <a:schemeClr val="tx1"/>
                </a:solidFill>
                <a:latin typeface="Courier New" panose="02070309020205020404" pitchFamily="49" charset="0"/>
                <a:ea typeface="Arial Unicode MS" pitchFamily="34" charset="-128"/>
                <a:cs typeface="Courier New" panose="02070309020205020404" pitchFamily="49" charset="0"/>
              </a:rPr>
              <a:t>   </a:t>
            </a:r>
            <a:r>
              <a:rPr lang="en-US" dirty="0">
                <a:solidFill>
                  <a:srgbClr val="0000CC"/>
                </a:solidFill>
                <a:latin typeface="Courier New" panose="02070309020205020404" pitchFamily="49" charset="0"/>
                <a:ea typeface="Arial Unicode MS" pitchFamily="34" charset="-128"/>
                <a:cs typeface="Courier New" panose="02070309020205020404" pitchFamily="49" charset="0"/>
              </a:rPr>
              <a:t>return</a:t>
            </a:r>
            <a:r>
              <a:rPr lang="en-US" dirty="0">
                <a:solidFill>
                  <a:schemeClr val="tx1"/>
                </a:solidFill>
                <a:latin typeface="Courier New" panose="02070309020205020404" pitchFamily="49" charset="0"/>
                <a:ea typeface="Arial Unicode MS" pitchFamily="34" charset="-128"/>
                <a:cs typeface="Courier New" panose="02070309020205020404" pitchFamily="49" charset="0"/>
              </a:rPr>
              <a:t> count;</a:t>
            </a:r>
          </a:p>
          <a:p>
            <a:r>
              <a:rPr lang="en-US" dirty="0">
                <a:solidFill>
                  <a:srgbClr val="FF0000"/>
                </a:solidFill>
                <a:latin typeface="Courier New" panose="02070309020205020404" pitchFamily="49" charset="0"/>
                <a:ea typeface="Arial Unicode MS" pitchFamily="34" charset="-128"/>
                <a:cs typeface="Courier New" panose="02070309020205020404" pitchFamily="49" charset="0"/>
              </a:rPr>
              <a:t>}</a:t>
            </a:r>
          </a:p>
        </p:txBody>
      </p:sp>
      <p:sp>
        <p:nvSpPr>
          <p:cNvPr id="8" name="Oval 7"/>
          <p:cNvSpPr/>
          <p:nvPr/>
        </p:nvSpPr>
        <p:spPr bwMode="auto">
          <a:xfrm>
            <a:off x="1999433" y="3138363"/>
            <a:ext cx="1108609" cy="469338"/>
          </a:xfrm>
          <a:prstGeom prst="ellipse">
            <a:avLst/>
          </a:prstGeom>
          <a:noFill/>
          <a:ln w="3810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rgbClr val="FAFD00"/>
              </a:solidFill>
              <a:effectLst/>
              <a:latin typeface="Times New Roman" pitchFamily="18" charset="0"/>
            </a:endParaRPr>
          </a:p>
        </p:txBody>
      </p:sp>
      <p:cxnSp>
        <p:nvCxnSpPr>
          <p:cNvPr id="10" name="Straight Connector 9"/>
          <p:cNvCxnSpPr>
            <a:stCxn id="8" idx="7"/>
            <a:endCxn id="11" idx="1"/>
          </p:cNvCxnSpPr>
          <p:nvPr/>
        </p:nvCxnSpPr>
        <p:spPr bwMode="auto">
          <a:xfrm flipV="1">
            <a:off x="2945690" y="1444431"/>
            <a:ext cx="1003223" cy="1762665"/>
          </a:xfrm>
          <a:prstGeom prst="line">
            <a:avLst/>
          </a:prstGeom>
          <a:solidFill>
            <a:schemeClr val="accent1"/>
          </a:solidFill>
          <a:ln w="38100" cap="flat" cmpd="sng" algn="ctr">
            <a:solidFill>
              <a:srgbClr val="FF0000"/>
            </a:solidFill>
            <a:prstDash val="solid"/>
            <a:round/>
            <a:headEnd type="none" w="sm" len="sm"/>
            <a:tailEnd type="none" w="sm" len="sm"/>
          </a:ln>
          <a:effectLst/>
        </p:spPr>
      </p:cxnSp>
      <p:sp>
        <p:nvSpPr>
          <p:cNvPr id="11" name="Rounded Rectangle 10"/>
          <p:cNvSpPr/>
          <p:nvPr/>
        </p:nvSpPr>
        <p:spPr bwMode="auto">
          <a:xfrm>
            <a:off x="3948913" y="1100519"/>
            <a:ext cx="2735666" cy="687823"/>
          </a:xfrm>
          <a:prstGeom prst="roundRect">
            <a:avLst/>
          </a:prstGeom>
          <a:solidFill>
            <a:schemeClr val="bg2">
              <a:lumMod val="20000"/>
              <a:lumOff val="80000"/>
            </a:schemeClr>
          </a:solidFill>
          <a:ln w="38100" cap="flat" cmpd="sng" algn="ctr">
            <a:solidFill>
              <a:srgbClr val="FF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2"/>
                </a:solidFill>
                <a:effectLst/>
                <a:latin typeface="Gill Sans MT" pitchFamily="34" charset="0"/>
              </a:rPr>
              <a:t>Fault</a:t>
            </a:r>
            <a:r>
              <a:rPr kumimoji="0" lang="en-US" sz="2000" b="1" i="0" u="none" strike="noStrike" cap="none" normalizeH="0" baseline="0" dirty="0">
                <a:ln>
                  <a:noFill/>
                </a:ln>
                <a:solidFill>
                  <a:schemeClr val="tx1"/>
                </a:solidFill>
                <a:effectLst/>
                <a:latin typeface="Gill Sans MT" pitchFamily="34" charset="0"/>
              </a:rPr>
              <a:t>: Should start searching at 0, not 1</a:t>
            </a:r>
          </a:p>
        </p:txBody>
      </p:sp>
      <p:sp>
        <p:nvSpPr>
          <p:cNvPr id="14" name="Rectangle 13"/>
          <p:cNvSpPr/>
          <p:nvPr/>
        </p:nvSpPr>
        <p:spPr bwMode="auto">
          <a:xfrm>
            <a:off x="6756848" y="2112023"/>
            <a:ext cx="1767041" cy="1343278"/>
          </a:xfrm>
          <a:prstGeom prst="rect">
            <a:avLst/>
          </a:prstGeom>
          <a:solidFill>
            <a:schemeClr val="bg2">
              <a:lumMod val="20000"/>
              <a:lumOff val="80000"/>
            </a:schemeClr>
          </a:solidFill>
          <a:ln w="3810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sng" strike="noStrike" cap="none" normalizeH="0" baseline="0" dirty="0">
                <a:ln>
                  <a:noFill/>
                </a:ln>
                <a:solidFill>
                  <a:schemeClr val="tx1"/>
                </a:solidFill>
                <a:effectLst/>
                <a:latin typeface="Gill Sans MT" pitchFamily="34" charset="0"/>
              </a:rPr>
              <a:t>Test </a:t>
            </a:r>
            <a:r>
              <a:rPr kumimoji="0" lang="en-US" sz="2000" b="1" i="0" u="sng" strike="noStrike" cap="none" normalizeH="0" baseline="0" dirty="0">
                <a:ln>
                  <a:noFill/>
                </a:ln>
                <a:solidFill>
                  <a:schemeClr val="tx1"/>
                </a:solidFill>
                <a:effectLst/>
                <a:latin typeface="+mj-lt"/>
              </a:rPr>
              <a:t>1</a:t>
            </a:r>
          </a:p>
          <a:p>
            <a:pPr marL="0" marR="0" indent="0" algn="l" defTabSz="914400" rtl="0" eaLnBrk="0" fontAlgn="base" latinLnBrk="0" hangingPunct="0">
              <a:lnSpc>
                <a:spcPct val="100000"/>
              </a:lnSpc>
              <a:spcBef>
                <a:spcPct val="0"/>
              </a:spcBef>
              <a:spcAft>
                <a:spcPct val="0"/>
              </a:spcAft>
              <a:buClrTx/>
              <a:buSzTx/>
              <a:buFontTx/>
              <a:buNone/>
              <a:tabLst/>
            </a:pPr>
            <a:r>
              <a:rPr lang="en-US" dirty="0">
                <a:solidFill>
                  <a:schemeClr val="tx1"/>
                </a:solidFill>
                <a:latin typeface="Gill Sans MT" pitchFamily="34" charset="0"/>
              </a:rPr>
              <a:t>[ 2, 7, 0 ]</a:t>
            </a:r>
          </a:p>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Gill Sans MT" pitchFamily="34" charset="0"/>
              </a:rPr>
              <a:t>Expected:</a:t>
            </a:r>
            <a:r>
              <a:rPr kumimoji="0" lang="en-US" sz="2000" b="1" i="0" u="none" strike="noStrike" cap="none" normalizeH="0" dirty="0">
                <a:ln>
                  <a:noFill/>
                </a:ln>
                <a:solidFill>
                  <a:schemeClr val="tx1"/>
                </a:solidFill>
                <a:effectLst/>
                <a:latin typeface="Gill Sans MT" pitchFamily="34" charset="0"/>
              </a:rPr>
              <a:t> </a:t>
            </a:r>
            <a:r>
              <a:rPr kumimoji="0" lang="en-US" sz="2000" b="1" i="0" u="none" strike="noStrike" cap="none" normalizeH="0" dirty="0">
                <a:ln>
                  <a:noFill/>
                </a:ln>
                <a:solidFill>
                  <a:schemeClr val="tx1"/>
                </a:solidFill>
                <a:effectLst/>
                <a:latin typeface="+mj-lt"/>
              </a:rPr>
              <a:t>1</a:t>
            </a:r>
          </a:p>
          <a:p>
            <a:r>
              <a:rPr lang="en-US" baseline="0" dirty="0">
                <a:solidFill>
                  <a:schemeClr val="tx1"/>
                </a:solidFill>
                <a:latin typeface="Gill Sans MT" pitchFamily="34" charset="0"/>
              </a:rPr>
              <a:t>Actual:</a:t>
            </a:r>
            <a:r>
              <a:rPr lang="en-US" dirty="0">
                <a:solidFill>
                  <a:schemeClr val="tx1"/>
                </a:solidFill>
                <a:latin typeface="Gill Sans MT" pitchFamily="34" charset="0"/>
              </a:rPr>
              <a:t> </a:t>
            </a:r>
            <a:r>
              <a:rPr lang="en-US" dirty="0">
                <a:solidFill>
                  <a:schemeClr val="tx1"/>
                </a:solidFill>
              </a:rPr>
              <a:t>1</a:t>
            </a:r>
            <a:endParaRPr kumimoji="0" lang="en-US" sz="2000" b="1" i="0" u="none" strike="noStrike" cap="none" normalizeH="0" baseline="0" dirty="0">
              <a:ln>
                <a:noFill/>
              </a:ln>
              <a:solidFill>
                <a:schemeClr val="tx1"/>
              </a:solidFill>
              <a:effectLst/>
              <a:latin typeface="Gill Sans MT" pitchFamily="34" charset="0"/>
            </a:endParaRPr>
          </a:p>
        </p:txBody>
      </p:sp>
      <p:sp>
        <p:nvSpPr>
          <p:cNvPr id="15" name="Rectangle 14"/>
          <p:cNvSpPr/>
          <p:nvPr/>
        </p:nvSpPr>
        <p:spPr bwMode="auto">
          <a:xfrm>
            <a:off x="6975333" y="3607701"/>
            <a:ext cx="1758764" cy="1343278"/>
          </a:xfrm>
          <a:prstGeom prst="rect">
            <a:avLst/>
          </a:prstGeom>
          <a:solidFill>
            <a:schemeClr val="bg2">
              <a:lumMod val="20000"/>
              <a:lumOff val="80000"/>
            </a:schemeClr>
          </a:solidFill>
          <a:ln w="3810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sng" strike="noStrike" cap="none" normalizeH="0" baseline="0" dirty="0">
                <a:ln>
                  <a:noFill/>
                </a:ln>
                <a:solidFill>
                  <a:schemeClr val="tx1"/>
                </a:solidFill>
                <a:effectLst/>
                <a:latin typeface="Gill Sans MT" pitchFamily="34" charset="0"/>
              </a:rPr>
              <a:t>Test 2</a:t>
            </a:r>
          </a:p>
          <a:p>
            <a:pPr marL="0" marR="0" indent="0" algn="l" defTabSz="914400" rtl="0" eaLnBrk="0" fontAlgn="base" latinLnBrk="0" hangingPunct="0">
              <a:lnSpc>
                <a:spcPct val="100000"/>
              </a:lnSpc>
              <a:spcBef>
                <a:spcPct val="0"/>
              </a:spcBef>
              <a:spcAft>
                <a:spcPct val="0"/>
              </a:spcAft>
              <a:buClrTx/>
              <a:buSzTx/>
              <a:buFontTx/>
              <a:buNone/>
              <a:tabLst/>
            </a:pPr>
            <a:r>
              <a:rPr lang="en-US" dirty="0">
                <a:solidFill>
                  <a:schemeClr val="tx1"/>
                </a:solidFill>
                <a:latin typeface="Gill Sans MT" pitchFamily="34" charset="0"/>
              </a:rPr>
              <a:t>[ 0, 2, 7 ]</a:t>
            </a:r>
          </a:p>
          <a:p>
            <a:r>
              <a:rPr kumimoji="0" lang="en-US" sz="2000" b="1" i="0" u="none" strike="noStrike" cap="none" normalizeH="0" baseline="0" dirty="0">
                <a:ln>
                  <a:noFill/>
                </a:ln>
                <a:solidFill>
                  <a:schemeClr val="tx1"/>
                </a:solidFill>
                <a:effectLst/>
                <a:latin typeface="Gill Sans MT" pitchFamily="34" charset="0"/>
              </a:rPr>
              <a:t>Expected:</a:t>
            </a:r>
            <a:r>
              <a:rPr kumimoji="0" lang="en-US" sz="2000" b="1" i="0" u="none" strike="noStrike" cap="none" normalizeH="0" dirty="0">
                <a:ln>
                  <a:noFill/>
                </a:ln>
                <a:solidFill>
                  <a:schemeClr val="tx1"/>
                </a:solidFill>
                <a:effectLst/>
                <a:latin typeface="Gill Sans MT" pitchFamily="34" charset="0"/>
              </a:rPr>
              <a:t> </a:t>
            </a:r>
            <a:r>
              <a:rPr lang="en-US" dirty="0">
                <a:solidFill>
                  <a:schemeClr val="tx1"/>
                </a:solidFill>
              </a:rPr>
              <a:t>1</a:t>
            </a:r>
            <a:endParaRPr kumimoji="0" lang="en-US" sz="2000" b="1" i="0" u="none" strike="noStrike" cap="none" normalizeH="0" dirty="0">
              <a:ln>
                <a:noFill/>
              </a:ln>
              <a:solidFill>
                <a:schemeClr val="tx1"/>
              </a:solidFill>
              <a:effectLst/>
              <a:latin typeface="Gill Sans MT" pitchFamily="34" charset="0"/>
            </a:endParaRPr>
          </a:p>
          <a:p>
            <a:pPr marL="0" marR="0" indent="0" algn="l" defTabSz="914400" rtl="0" eaLnBrk="0" fontAlgn="base" latinLnBrk="0" hangingPunct="0">
              <a:lnSpc>
                <a:spcPct val="100000"/>
              </a:lnSpc>
              <a:spcBef>
                <a:spcPct val="0"/>
              </a:spcBef>
              <a:spcAft>
                <a:spcPct val="0"/>
              </a:spcAft>
              <a:buClrTx/>
              <a:buSzTx/>
              <a:buFontTx/>
              <a:buNone/>
              <a:tabLst/>
            </a:pPr>
            <a:r>
              <a:rPr lang="en-US" baseline="0" dirty="0">
                <a:solidFill>
                  <a:schemeClr val="tx1"/>
                </a:solidFill>
                <a:latin typeface="Gill Sans MT" pitchFamily="34" charset="0"/>
              </a:rPr>
              <a:t>Actual:</a:t>
            </a:r>
            <a:r>
              <a:rPr lang="en-US" dirty="0">
                <a:solidFill>
                  <a:schemeClr val="tx1"/>
                </a:solidFill>
                <a:latin typeface="Gill Sans MT" pitchFamily="34" charset="0"/>
              </a:rPr>
              <a:t> 0</a:t>
            </a:r>
            <a:endParaRPr kumimoji="0" lang="en-US" sz="2000" b="1" i="0" u="none" strike="noStrike" cap="none" normalizeH="0" baseline="0" dirty="0">
              <a:ln>
                <a:noFill/>
              </a:ln>
              <a:solidFill>
                <a:schemeClr val="tx1"/>
              </a:solidFill>
              <a:effectLst/>
              <a:latin typeface="Gill Sans MT" pitchFamily="34" charset="0"/>
            </a:endParaRPr>
          </a:p>
        </p:txBody>
      </p:sp>
      <p:sp>
        <p:nvSpPr>
          <p:cNvPr id="16" name="Rounded Rectangle 15"/>
          <p:cNvSpPr/>
          <p:nvPr/>
        </p:nvSpPr>
        <p:spPr bwMode="auto">
          <a:xfrm>
            <a:off x="4110038" y="3591358"/>
            <a:ext cx="2856906" cy="916064"/>
          </a:xfrm>
          <a:prstGeom prst="roundRect">
            <a:avLst/>
          </a:prstGeom>
          <a:solidFill>
            <a:schemeClr val="bg2">
              <a:lumMod val="20000"/>
              <a:lumOff val="80000"/>
            </a:schemeClr>
          </a:solidFill>
          <a:ln w="38100" cap="flat" cmpd="sng" algn="ctr">
            <a:solidFill>
              <a:srgbClr val="FF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r>
              <a:rPr kumimoji="0" lang="en-US" sz="2000" b="1" i="0" u="none" strike="noStrike" cap="none" normalizeH="0" baseline="0" dirty="0">
                <a:ln>
                  <a:noFill/>
                </a:ln>
                <a:solidFill>
                  <a:schemeClr val="tx2"/>
                </a:solidFill>
                <a:effectLst/>
                <a:latin typeface="Gill Sans MT" pitchFamily="34" charset="0"/>
              </a:rPr>
              <a:t>Error</a:t>
            </a:r>
            <a:r>
              <a:rPr kumimoji="0" lang="en-US" sz="2000" b="1" i="0" u="none" strike="noStrike" cap="none" normalizeH="0" baseline="0" dirty="0">
                <a:ln>
                  <a:noFill/>
                </a:ln>
                <a:solidFill>
                  <a:schemeClr val="tx1"/>
                </a:solidFill>
                <a:effectLst/>
                <a:latin typeface="Gill Sans MT" pitchFamily="34" charset="0"/>
              </a:rPr>
              <a:t>: </a:t>
            </a:r>
            <a:r>
              <a:rPr kumimoji="0" lang="en-US" sz="2000" b="1" i="0" u="none" strike="noStrike" cap="none" normalizeH="0" baseline="0" dirty="0" err="1">
                <a:ln>
                  <a:noFill/>
                </a:ln>
                <a:solidFill>
                  <a:schemeClr val="tx1"/>
                </a:solidFill>
                <a:effectLst/>
                <a:latin typeface="Gill Sans MT" pitchFamily="34" charset="0"/>
              </a:rPr>
              <a:t>i</a:t>
            </a:r>
            <a:r>
              <a:rPr kumimoji="0" lang="en-US" sz="2000" b="1" i="0" u="none" strike="noStrike" cap="none" normalizeH="0" dirty="0">
                <a:ln>
                  <a:noFill/>
                </a:ln>
                <a:solidFill>
                  <a:schemeClr val="tx1"/>
                </a:solidFill>
                <a:effectLst/>
                <a:latin typeface="Gill Sans MT" pitchFamily="34" charset="0"/>
              </a:rPr>
              <a:t> is </a:t>
            </a:r>
            <a:r>
              <a:rPr lang="en-US" dirty="0">
                <a:solidFill>
                  <a:schemeClr val="tx1"/>
                </a:solidFill>
              </a:rPr>
              <a:t>1</a:t>
            </a:r>
            <a:r>
              <a:rPr kumimoji="0" lang="en-US" sz="2000" b="1" i="0" u="none" strike="noStrike" cap="none" normalizeH="0" dirty="0">
                <a:ln>
                  <a:noFill/>
                </a:ln>
                <a:solidFill>
                  <a:schemeClr val="tx1"/>
                </a:solidFill>
                <a:effectLst/>
                <a:latin typeface="Gill Sans MT" pitchFamily="34" charset="0"/>
              </a:rPr>
              <a:t>, not 0, on the first iteration</a:t>
            </a:r>
          </a:p>
          <a:p>
            <a:pPr marL="0" marR="0" indent="0" algn="l" defTabSz="914400" rtl="0" eaLnBrk="0" fontAlgn="base" latinLnBrk="0" hangingPunct="0">
              <a:lnSpc>
                <a:spcPct val="100000"/>
              </a:lnSpc>
              <a:spcBef>
                <a:spcPct val="0"/>
              </a:spcBef>
              <a:spcAft>
                <a:spcPct val="0"/>
              </a:spcAft>
              <a:buClrTx/>
              <a:buSzTx/>
              <a:buFontTx/>
              <a:buNone/>
              <a:tabLst/>
            </a:pPr>
            <a:r>
              <a:rPr lang="en-US" baseline="0" dirty="0">
                <a:solidFill>
                  <a:schemeClr val="tx2"/>
                </a:solidFill>
                <a:latin typeface="Gill Sans MT" pitchFamily="34" charset="0"/>
              </a:rPr>
              <a:t>Failure</a:t>
            </a:r>
            <a:r>
              <a:rPr lang="en-US" baseline="0" dirty="0">
                <a:solidFill>
                  <a:schemeClr val="tx1"/>
                </a:solidFill>
                <a:latin typeface="Gill Sans MT" pitchFamily="34" charset="0"/>
              </a:rPr>
              <a:t>:</a:t>
            </a:r>
            <a:r>
              <a:rPr lang="en-US" dirty="0">
                <a:solidFill>
                  <a:schemeClr val="tx1"/>
                </a:solidFill>
                <a:latin typeface="Gill Sans MT" pitchFamily="34" charset="0"/>
              </a:rPr>
              <a:t> none</a:t>
            </a:r>
            <a:endParaRPr kumimoji="0" lang="en-US" sz="2000" b="1" i="0" u="none" strike="noStrike" cap="none" normalizeH="0" baseline="0" dirty="0">
              <a:ln>
                <a:noFill/>
              </a:ln>
              <a:solidFill>
                <a:schemeClr val="tx1"/>
              </a:solidFill>
              <a:effectLst/>
              <a:latin typeface="Gill Sans MT" pitchFamily="34" charset="0"/>
            </a:endParaRPr>
          </a:p>
        </p:txBody>
      </p:sp>
      <p:sp>
        <p:nvSpPr>
          <p:cNvPr id="17" name="Rounded Rectangle 16"/>
          <p:cNvSpPr/>
          <p:nvPr/>
        </p:nvSpPr>
        <p:spPr bwMode="auto">
          <a:xfrm>
            <a:off x="3242209" y="5076722"/>
            <a:ext cx="5355253" cy="916064"/>
          </a:xfrm>
          <a:prstGeom prst="roundRect">
            <a:avLst/>
          </a:prstGeom>
          <a:solidFill>
            <a:schemeClr val="bg2">
              <a:lumMod val="20000"/>
              <a:lumOff val="80000"/>
            </a:schemeClr>
          </a:solidFill>
          <a:ln w="38100" cap="flat" cmpd="sng" algn="ctr">
            <a:solidFill>
              <a:srgbClr val="FF000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r>
              <a:rPr kumimoji="0" lang="en-US" sz="2000" b="1" i="0" u="none" strike="noStrike" cap="none" normalizeH="0" baseline="0" dirty="0">
                <a:ln>
                  <a:noFill/>
                </a:ln>
                <a:solidFill>
                  <a:schemeClr val="tx2"/>
                </a:solidFill>
                <a:effectLst/>
                <a:latin typeface="Gill Sans MT" pitchFamily="34" charset="0"/>
              </a:rPr>
              <a:t>Error</a:t>
            </a:r>
            <a:r>
              <a:rPr kumimoji="0" lang="en-US" sz="2000" b="1" i="0" u="none" strike="noStrike" cap="none" normalizeH="0" baseline="0" dirty="0">
                <a:ln>
                  <a:noFill/>
                </a:ln>
                <a:solidFill>
                  <a:schemeClr val="tx1"/>
                </a:solidFill>
                <a:effectLst/>
                <a:latin typeface="Gill Sans MT" pitchFamily="34" charset="0"/>
              </a:rPr>
              <a:t>:  </a:t>
            </a:r>
            <a:r>
              <a:rPr kumimoji="0" lang="en-US" sz="2000" b="1" i="0" u="none" strike="noStrike" cap="none" normalizeH="0" baseline="0" dirty="0" err="1">
                <a:ln>
                  <a:noFill/>
                </a:ln>
                <a:solidFill>
                  <a:schemeClr val="tx1"/>
                </a:solidFill>
                <a:effectLst/>
                <a:latin typeface="Gill Sans MT" pitchFamily="34" charset="0"/>
              </a:rPr>
              <a:t>i</a:t>
            </a:r>
            <a:r>
              <a:rPr kumimoji="0" lang="en-US" sz="2000" b="1" i="0" u="none" strike="noStrike" cap="none" normalizeH="0" dirty="0">
                <a:ln>
                  <a:noFill/>
                </a:ln>
                <a:solidFill>
                  <a:schemeClr val="tx1"/>
                </a:solidFill>
                <a:effectLst/>
                <a:latin typeface="Gill Sans MT" pitchFamily="34" charset="0"/>
              </a:rPr>
              <a:t> is </a:t>
            </a:r>
            <a:r>
              <a:rPr lang="en-US" dirty="0">
                <a:solidFill>
                  <a:schemeClr val="tx1"/>
                </a:solidFill>
              </a:rPr>
              <a:t>1</a:t>
            </a:r>
            <a:r>
              <a:rPr kumimoji="0" lang="en-US" sz="2000" b="1" i="0" u="none" strike="noStrike" cap="none" normalizeH="0" dirty="0">
                <a:ln>
                  <a:noFill/>
                </a:ln>
                <a:solidFill>
                  <a:schemeClr val="tx1"/>
                </a:solidFill>
                <a:effectLst/>
                <a:latin typeface="Gill Sans MT" pitchFamily="34" charset="0"/>
              </a:rPr>
              <a:t>, not 0</a:t>
            </a:r>
          </a:p>
          <a:p>
            <a:pPr marL="0" marR="0" indent="0" algn="l" defTabSz="914400" rtl="0" eaLnBrk="0" fontAlgn="base" latinLnBrk="0" hangingPunct="0">
              <a:lnSpc>
                <a:spcPct val="100000"/>
              </a:lnSpc>
              <a:spcBef>
                <a:spcPct val="0"/>
              </a:spcBef>
              <a:spcAft>
                <a:spcPct val="0"/>
              </a:spcAft>
              <a:buClrTx/>
              <a:buSzTx/>
              <a:buFontTx/>
              <a:buNone/>
              <a:tabLst/>
            </a:pPr>
            <a:r>
              <a:rPr lang="en-US" dirty="0">
                <a:solidFill>
                  <a:schemeClr val="tx1"/>
                </a:solidFill>
                <a:latin typeface="Gill Sans MT" pitchFamily="34" charset="0"/>
              </a:rPr>
              <a:t>Error propagates to the variable count</a:t>
            </a:r>
            <a:endParaRPr kumimoji="0" lang="en-US" sz="2000" b="1" i="0" u="none" strike="noStrike" cap="none" normalizeH="0" dirty="0">
              <a:ln>
                <a:noFill/>
              </a:ln>
              <a:solidFill>
                <a:schemeClr val="tx1"/>
              </a:solidFill>
              <a:effectLst/>
              <a:latin typeface="Gill Sans MT" pitchFamily="34" charset="0"/>
            </a:endParaRPr>
          </a:p>
          <a:p>
            <a:pPr marL="0" marR="0" indent="0" algn="l" defTabSz="914400" rtl="0" eaLnBrk="0" fontAlgn="base" latinLnBrk="0" hangingPunct="0">
              <a:lnSpc>
                <a:spcPct val="100000"/>
              </a:lnSpc>
              <a:spcBef>
                <a:spcPct val="0"/>
              </a:spcBef>
              <a:spcAft>
                <a:spcPct val="0"/>
              </a:spcAft>
              <a:buClrTx/>
              <a:buSzTx/>
              <a:buFontTx/>
              <a:buNone/>
              <a:tabLst/>
            </a:pPr>
            <a:r>
              <a:rPr lang="en-US" baseline="0" dirty="0">
                <a:solidFill>
                  <a:schemeClr val="tx2"/>
                </a:solidFill>
                <a:latin typeface="Gill Sans MT" pitchFamily="34" charset="0"/>
              </a:rPr>
              <a:t>Failure</a:t>
            </a:r>
            <a:r>
              <a:rPr lang="en-US" baseline="0" dirty="0">
                <a:solidFill>
                  <a:schemeClr val="tx1"/>
                </a:solidFill>
                <a:latin typeface="Gill Sans MT" pitchFamily="34" charset="0"/>
              </a:rPr>
              <a:t>:</a:t>
            </a:r>
            <a:r>
              <a:rPr lang="en-US" dirty="0">
                <a:solidFill>
                  <a:schemeClr val="tx1"/>
                </a:solidFill>
                <a:latin typeface="Gill Sans MT" pitchFamily="34" charset="0"/>
              </a:rPr>
              <a:t> count is 0 at the return statement</a:t>
            </a:r>
            <a:endParaRPr kumimoji="0" lang="en-US" sz="2000" b="1" i="0" u="none" strike="noStrike" cap="none" normalizeH="0" baseline="0" dirty="0">
              <a:ln>
                <a:noFill/>
              </a:ln>
              <a:solidFill>
                <a:schemeClr val="tx1"/>
              </a:solidFill>
              <a:effectLst/>
              <a:latin typeface="Gill Sans MT" pitchFamily="34" charset="0"/>
            </a:endParaRPr>
          </a:p>
        </p:txBody>
      </p:sp>
      <p:cxnSp>
        <p:nvCxnSpPr>
          <p:cNvPr id="18" name="Straight Connector 17"/>
          <p:cNvCxnSpPr>
            <a:cxnSpLocks/>
            <a:stCxn id="16" idx="0"/>
            <a:endCxn id="14" idx="1"/>
          </p:cNvCxnSpPr>
          <p:nvPr/>
        </p:nvCxnSpPr>
        <p:spPr bwMode="auto">
          <a:xfrm flipV="1">
            <a:off x="5538491" y="2783662"/>
            <a:ext cx="1218357" cy="807696"/>
          </a:xfrm>
          <a:prstGeom prst="line">
            <a:avLst/>
          </a:prstGeom>
          <a:solidFill>
            <a:schemeClr val="accent1"/>
          </a:solidFill>
          <a:ln w="38100" cap="flat" cmpd="sng" algn="ctr">
            <a:solidFill>
              <a:srgbClr val="FF0000"/>
            </a:solidFill>
            <a:prstDash val="solid"/>
            <a:round/>
            <a:headEnd type="none" w="sm" len="sm"/>
            <a:tailEnd type="none" w="sm" len="sm"/>
          </a:ln>
          <a:effectLst/>
        </p:spPr>
      </p:cxnSp>
      <p:cxnSp>
        <p:nvCxnSpPr>
          <p:cNvPr id="21" name="Straight Connector 20"/>
          <p:cNvCxnSpPr>
            <a:stCxn id="17" idx="0"/>
            <a:endCxn id="15" idx="1"/>
          </p:cNvCxnSpPr>
          <p:nvPr/>
        </p:nvCxnSpPr>
        <p:spPr bwMode="auto">
          <a:xfrm flipV="1">
            <a:off x="5919836" y="4279340"/>
            <a:ext cx="1055497" cy="797382"/>
          </a:xfrm>
          <a:prstGeom prst="line">
            <a:avLst/>
          </a:prstGeom>
          <a:solidFill>
            <a:schemeClr val="accent1"/>
          </a:solidFill>
          <a:ln w="38100" cap="flat" cmpd="sng" algn="ctr">
            <a:solidFill>
              <a:srgbClr val="FF0000"/>
            </a:solidFill>
            <a:prstDash val="solid"/>
            <a:round/>
            <a:headEnd type="none" w="sm" len="sm"/>
            <a:tailEnd type="none" w="sm" len="sm"/>
          </a:ln>
          <a:effectLst/>
        </p:spPr>
      </p:cxnSp>
    </p:spTree>
    <p:extLst>
      <p:ext uri="{BB962C8B-B14F-4D97-AF65-F5344CB8AC3E}">
        <p14:creationId xmlns:p14="http://schemas.microsoft.com/office/powerpoint/2010/main" val="293472377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up)">
                                      <p:cBhvr>
                                        <p:cTn id="20" dur="500"/>
                                        <p:tgtEl>
                                          <p:spTgt spid="14"/>
                                        </p:tgtEl>
                                      </p:cBhvr>
                                    </p:animEffect>
                                  </p:childTnLst>
                                </p:cTn>
                              </p:par>
                            </p:childTnLst>
                          </p:cTn>
                        </p:par>
                        <p:par>
                          <p:cTn id="21" fill="hold">
                            <p:stCondLst>
                              <p:cond delay="500"/>
                            </p:stCondLst>
                            <p:childTnLst>
                              <p:par>
                                <p:cTn id="22" presetID="22" presetClass="entr" presetSubtype="1" fill="hold" nodeType="after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up)">
                                      <p:cBhvr>
                                        <p:cTn id="24" dur="500"/>
                                        <p:tgtEl>
                                          <p:spTgt spid="18"/>
                                        </p:tgtEl>
                                      </p:cBhvr>
                                    </p:animEffect>
                                  </p:childTnLst>
                                </p:cTn>
                              </p:par>
                            </p:childTnLst>
                          </p:cTn>
                        </p:par>
                        <p:par>
                          <p:cTn id="25" fill="hold">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up)">
                                      <p:cBhvr>
                                        <p:cTn id="28" dur="5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ipe(up)">
                                      <p:cBhvr>
                                        <p:cTn id="33" dur="500"/>
                                        <p:tgtEl>
                                          <p:spTgt spid="15"/>
                                        </p:tgtEl>
                                      </p:cBhvr>
                                    </p:animEffect>
                                  </p:childTnLst>
                                </p:cTn>
                              </p:par>
                            </p:childTnLst>
                          </p:cTn>
                        </p:par>
                        <p:par>
                          <p:cTn id="34" fill="hold">
                            <p:stCondLst>
                              <p:cond delay="500"/>
                            </p:stCondLst>
                            <p:childTnLst>
                              <p:par>
                                <p:cTn id="35" presetID="22" presetClass="entr" presetSubtype="1" fill="hold" nodeType="after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up)">
                                      <p:cBhvr>
                                        <p:cTn id="37" dur="500"/>
                                        <p:tgtEl>
                                          <p:spTgt spid="21"/>
                                        </p:tgtEl>
                                      </p:cBhvr>
                                    </p:animEffect>
                                  </p:childTnLst>
                                </p:cTn>
                              </p:par>
                            </p:childTnLst>
                          </p:cTn>
                        </p:par>
                        <p:par>
                          <p:cTn id="38" fill="hold">
                            <p:stCondLst>
                              <p:cond delay="1000"/>
                            </p:stCondLst>
                            <p:childTnLst>
                              <p:par>
                                <p:cTn id="39" presetID="22" presetClass="entr" presetSubtype="1" fill="hold" grpId="0" nodeType="after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ipe(up)">
                                      <p:cBhvr>
                                        <p:cTn id="4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4" grpId="0" animBg="1"/>
      <p:bldP spid="15" grpId="0" animBg="1"/>
      <p:bldP spid="16" grpId="0" animBg="1"/>
      <p:bldP spid="1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A7E50-1795-5388-CD8C-E391F9B1872A}"/>
              </a:ext>
            </a:extLst>
          </p:cNvPr>
          <p:cNvSpPr>
            <a:spLocks noGrp="1"/>
          </p:cNvSpPr>
          <p:nvPr>
            <p:ph type="title"/>
          </p:nvPr>
        </p:nvSpPr>
        <p:spPr>
          <a:xfrm>
            <a:off x="47625" y="902825"/>
            <a:ext cx="9048750" cy="63530"/>
          </a:xfrm>
        </p:spPr>
        <p:txBody>
          <a:bodyPr/>
          <a:lstStyle/>
          <a:p>
            <a:r>
              <a:rPr lang="en-GB" sz="3200" dirty="0">
                <a:effectLst/>
                <a:latin typeface="+mj-lt"/>
              </a:rPr>
              <a:t>The nine causes of software errors</a:t>
            </a:r>
            <a:br>
              <a:rPr lang="en-GB" b="0" dirty="0">
                <a:effectLst/>
              </a:rPr>
            </a:br>
            <a:br>
              <a:rPr lang="en-GB" dirty="0"/>
            </a:br>
            <a:endParaRPr lang="en-BD" dirty="0"/>
          </a:p>
        </p:txBody>
      </p:sp>
      <p:sp>
        <p:nvSpPr>
          <p:cNvPr id="3" name="Content Placeholder 2">
            <a:extLst>
              <a:ext uri="{FF2B5EF4-FFF2-40B4-BE49-F238E27FC236}">
                <a16:creationId xmlns:a16="http://schemas.microsoft.com/office/drawing/2014/main" id="{0C76C35E-3ABB-F5F5-5822-CCB6267C1A78}"/>
              </a:ext>
            </a:extLst>
          </p:cNvPr>
          <p:cNvSpPr>
            <a:spLocks noGrp="1"/>
          </p:cNvSpPr>
          <p:nvPr>
            <p:ph idx="1"/>
          </p:nvPr>
        </p:nvSpPr>
        <p:spPr>
          <a:xfrm>
            <a:off x="138896" y="1585732"/>
            <a:ext cx="8916204" cy="4975490"/>
          </a:xfrm>
        </p:spPr>
        <p:txBody>
          <a:bodyPr/>
          <a:lstStyle/>
          <a:p>
            <a:pPr marL="0" indent="0">
              <a:buNone/>
            </a:pPr>
            <a:r>
              <a:rPr lang="en-GB" dirty="0"/>
              <a:t>1. Faulty requirements definition</a:t>
            </a:r>
            <a:br>
              <a:rPr lang="en-GB" dirty="0"/>
            </a:br>
            <a:r>
              <a:rPr lang="en-GB" dirty="0"/>
              <a:t>2. Client–developer communication failures</a:t>
            </a:r>
            <a:br>
              <a:rPr lang="en-GB" dirty="0"/>
            </a:br>
            <a:r>
              <a:rPr lang="en-GB" dirty="0"/>
              <a:t>3. Deliberate deviations from software requirements</a:t>
            </a:r>
            <a:br>
              <a:rPr lang="en-GB" dirty="0"/>
            </a:br>
            <a:r>
              <a:rPr lang="en-GB" dirty="0"/>
              <a:t>4. Logical design errors</a:t>
            </a:r>
            <a:br>
              <a:rPr lang="en-GB" dirty="0"/>
            </a:br>
            <a:r>
              <a:rPr lang="en-GB" dirty="0"/>
              <a:t>5. Coding errors</a:t>
            </a:r>
            <a:br>
              <a:rPr lang="en-GB" dirty="0"/>
            </a:br>
            <a:r>
              <a:rPr lang="en-GB" dirty="0"/>
              <a:t>6. Non-compliance with documentation and coding instructions</a:t>
            </a:r>
            <a:br>
              <a:rPr lang="en-GB" dirty="0"/>
            </a:br>
            <a:r>
              <a:rPr lang="en-GB" dirty="0"/>
              <a:t>7. Shortcomings of the testing process</a:t>
            </a:r>
            <a:br>
              <a:rPr lang="en-GB" dirty="0"/>
            </a:br>
            <a:r>
              <a:rPr lang="en-GB" dirty="0"/>
              <a:t>8. Procedure errors</a:t>
            </a:r>
            <a:br>
              <a:rPr lang="en-GB" dirty="0"/>
            </a:br>
            <a:r>
              <a:rPr lang="en-GB" dirty="0"/>
              <a:t>9. Documentation errors </a:t>
            </a:r>
            <a:br>
              <a:rPr lang="en-GB" dirty="0"/>
            </a:br>
            <a:endParaRPr lang="en-BD" dirty="0"/>
          </a:p>
        </p:txBody>
      </p:sp>
      <p:sp>
        <p:nvSpPr>
          <p:cNvPr id="4" name="Slide Number Placeholder 3">
            <a:extLst>
              <a:ext uri="{FF2B5EF4-FFF2-40B4-BE49-F238E27FC236}">
                <a16:creationId xmlns:a16="http://schemas.microsoft.com/office/drawing/2014/main" id="{C61BE2EB-AD27-6484-297A-B39CD1E93A87}"/>
              </a:ext>
            </a:extLst>
          </p:cNvPr>
          <p:cNvSpPr>
            <a:spLocks noGrp="1"/>
          </p:cNvSpPr>
          <p:nvPr>
            <p:ph type="sldNum" sz="quarter" idx="12"/>
          </p:nvPr>
        </p:nvSpPr>
        <p:spPr/>
        <p:txBody>
          <a:bodyPr/>
          <a:lstStyle/>
          <a:p>
            <a:pPr>
              <a:defRPr/>
            </a:pPr>
            <a:fld id="{7F4B1FAA-A740-404F-BBC5-7C153B666279}" type="slidenum">
              <a:rPr lang="en-US" smtClean="0"/>
              <a:pPr>
                <a:defRPr/>
              </a:pPr>
              <a:t>23</a:t>
            </a:fld>
            <a:endParaRPr lang="en-US"/>
          </a:p>
        </p:txBody>
      </p:sp>
    </p:spTree>
    <p:extLst>
      <p:ext uri="{BB962C8B-B14F-4D97-AF65-F5344CB8AC3E}">
        <p14:creationId xmlns:p14="http://schemas.microsoft.com/office/powerpoint/2010/main" val="960894496"/>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Term Bug</a:t>
            </a:r>
          </a:p>
        </p:txBody>
      </p:sp>
      <p:sp>
        <p:nvSpPr>
          <p:cNvPr id="3" name="Content Placeholder 2"/>
          <p:cNvSpPr>
            <a:spLocks noGrp="1"/>
          </p:cNvSpPr>
          <p:nvPr>
            <p:ph idx="1"/>
          </p:nvPr>
        </p:nvSpPr>
        <p:spPr/>
        <p:txBody>
          <a:bodyPr/>
          <a:lstStyle/>
          <a:p>
            <a:r>
              <a:rPr lang="en-US" sz="2400" i="1" dirty="0">
                <a:solidFill>
                  <a:schemeClr val="tx2"/>
                </a:solidFill>
              </a:rPr>
              <a:t>Bug</a:t>
            </a:r>
            <a:r>
              <a:rPr lang="en-US" sz="2400" dirty="0"/>
              <a:t> is used informally</a:t>
            </a:r>
          </a:p>
          <a:p>
            <a:r>
              <a:rPr lang="en-US" sz="2400" dirty="0"/>
              <a:t>Sometimes </a:t>
            </a:r>
            <a:r>
              <a:rPr lang="en-US" sz="2400" dirty="0">
                <a:solidFill>
                  <a:schemeClr val="tx2"/>
                </a:solidFill>
              </a:rPr>
              <a:t>speakers mean fault</a:t>
            </a:r>
            <a:r>
              <a:rPr lang="en-US" sz="2400" dirty="0"/>
              <a:t>, sometimes </a:t>
            </a:r>
            <a:r>
              <a:rPr lang="en-US" sz="2400" dirty="0">
                <a:solidFill>
                  <a:schemeClr val="tx2"/>
                </a:solidFill>
              </a:rPr>
              <a:t>error</a:t>
            </a:r>
            <a:r>
              <a:rPr lang="en-US" sz="2400" dirty="0"/>
              <a:t>, sometimes </a:t>
            </a:r>
            <a:r>
              <a:rPr lang="en-US" sz="2400" dirty="0">
                <a:solidFill>
                  <a:schemeClr val="tx2"/>
                </a:solidFill>
              </a:rPr>
              <a:t>failure</a:t>
            </a:r>
            <a:r>
              <a:rPr lang="en-US" sz="2400" dirty="0"/>
              <a:t> … often the speaker doesn’t know what it means !</a:t>
            </a:r>
          </a:p>
          <a:p>
            <a:r>
              <a:rPr lang="en-US" sz="2400" dirty="0"/>
              <a:t>This class will try to use words that have </a:t>
            </a:r>
            <a:r>
              <a:rPr lang="en-US" sz="2400" dirty="0">
                <a:solidFill>
                  <a:schemeClr val="tx2"/>
                </a:solidFill>
              </a:rPr>
              <a:t>precise</a:t>
            </a:r>
            <a:r>
              <a:rPr lang="en-US" sz="2400" dirty="0"/>
              <a:t>, </a:t>
            </a:r>
            <a:r>
              <a:rPr lang="en-US" sz="2400" dirty="0">
                <a:solidFill>
                  <a:schemeClr val="tx2"/>
                </a:solidFill>
              </a:rPr>
              <a:t>defined</a:t>
            </a:r>
            <a:r>
              <a:rPr lang="en-US" sz="2400" dirty="0"/>
              <a:t>, and </a:t>
            </a:r>
            <a:r>
              <a:rPr lang="en-US" sz="2400" dirty="0">
                <a:solidFill>
                  <a:schemeClr val="tx2"/>
                </a:solidFill>
              </a:rPr>
              <a:t>unambiguous</a:t>
            </a:r>
            <a:r>
              <a:rPr lang="en-US" sz="2400" dirty="0"/>
              <a:t> meanings</a:t>
            </a:r>
          </a:p>
          <a:p>
            <a:endParaRPr lang="en-US" sz="2400" dirty="0"/>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24</a:t>
            </a:fld>
            <a:endParaRPr lang="en-US"/>
          </a:p>
        </p:txBody>
      </p:sp>
      <p:grpSp>
        <p:nvGrpSpPr>
          <p:cNvPr id="14" name="Group 13"/>
          <p:cNvGrpSpPr/>
          <p:nvPr/>
        </p:nvGrpSpPr>
        <p:grpSpPr>
          <a:xfrm>
            <a:off x="2589451" y="2871290"/>
            <a:ext cx="989373" cy="752559"/>
            <a:chOff x="6004290" y="2871291"/>
            <a:chExt cx="989373" cy="752559"/>
          </a:xfrm>
        </p:grpSpPr>
        <p:sp>
          <p:nvSpPr>
            <p:cNvPr id="9" name="Oval 8"/>
            <p:cNvSpPr/>
            <p:nvPr/>
          </p:nvSpPr>
          <p:spPr bwMode="auto">
            <a:xfrm>
              <a:off x="6086282" y="2871291"/>
              <a:ext cx="825388" cy="752559"/>
            </a:xfrm>
            <a:prstGeom prst="ellipse">
              <a:avLst/>
            </a:prstGeom>
            <a:noFill/>
            <a:ln w="76200" cap="flat" cmpd="sng" algn="ctr">
              <a:solidFill>
                <a:srgbClr val="FF0000"/>
              </a:solidFill>
              <a:prstDash val="solid"/>
              <a:round/>
              <a:headEnd type="none" w="sm" len="sm"/>
              <a:tailEnd type="none" w="sm" len="sm"/>
            </a:ln>
            <a:effectLst>
              <a:glow rad="101600">
                <a:schemeClr val="accent1">
                  <a:satMod val="175000"/>
                  <a:alpha val="40000"/>
                </a:schemeClr>
              </a:glow>
              <a:innerShdw blurRad="63500" dist="50800" dir="18900000">
                <a:prstClr val="black">
                  <a:alpha val="50000"/>
                </a:prstClr>
              </a:inn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rgbClr val="FAFD00"/>
                </a:solidFill>
                <a:effectLst/>
                <a:latin typeface="Times New Roman" pitchFamily="18" charset="0"/>
              </a:endParaRPr>
            </a:p>
          </p:txBody>
        </p:sp>
        <p:sp>
          <p:nvSpPr>
            <p:cNvPr id="8" name="TextBox 7"/>
            <p:cNvSpPr txBox="1"/>
            <p:nvPr/>
          </p:nvSpPr>
          <p:spPr>
            <a:xfrm>
              <a:off x="6004290" y="2985961"/>
              <a:ext cx="989373" cy="523220"/>
            </a:xfrm>
            <a:prstGeom prst="rect">
              <a:avLst/>
            </a:prstGeom>
            <a:noFill/>
          </p:spPr>
          <p:txBody>
            <a:bodyPr wrap="none" rtlCol="0">
              <a:spAutoFit/>
            </a:bodyPr>
            <a:lstStyle/>
            <a:p>
              <a:r>
                <a:rPr lang="en-US" sz="2800" dirty="0">
                  <a:effectLst>
                    <a:outerShdw blurRad="38100" dist="38100" dir="2700000" algn="tl">
                      <a:srgbClr val="000000">
                        <a:alpha val="43137"/>
                      </a:srgbClr>
                    </a:outerShdw>
                  </a:effectLst>
                  <a:latin typeface="Bookman Old Style" pitchFamily="18" charset="0"/>
                </a:rPr>
                <a:t>BUG</a:t>
              </a:r>
            </a:p>
          </p:txBody>
        </p:sp>
        <p:cxnSp>
          <p:nvCxnSpPr>
            <p:cNvPr id="13" name="Straight Connector 12"/>
            <p:cNvCxnSpPr>
              <a:stCxn id="9" idx="1"/>
              <a:endCxn id="9" idx="5"/>
            </p:cNvCxnSpPr>
            <p:nvPr/>
          </p:nvCxnSpPr>
          <p:spPr bwMode="auto">
            <a:xfrm>
              <a:off x="6207157" y="2981501"/>
              <a:ext cx="583638" cy="532139"/>
            </a:xfrm>
            <a:prstGeom prst="line">
              <a:avLst/>
            </a:prstGeom>
            <a:solidFill>
              <a:schemeClr val="accent1"/>
            </a:solidFill>
            <a:ln w="76200" cap="flat" cmpd="sng" algn="ctr">
              <a:solidFill>
                <a:srgbClr val="FF0000"/>
              </a:solidFill>
              <a:prstDash val="solid"/>
              <a:round/>
              <a:headEnd type="none" w="sm" len="sm"/>
              <a:tailEnd type="none" w="sm" len="sm"/>
            </a:ln>
            <a:effectLst/>
          </p:spPr>
        </p:cxnSp>
      </p:grpSp>
      <p:pic>
        <p:nvPicPr>
          <p:cNvPr id="16"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876" y="2783887"/>
            <a:ext cx="1289050"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7"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97863" y="2484651"/>
            <a:ext cx="1558925"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5" name="Text Box 7"/>
          <p:cNvSpPr txBox="1">
            <a:spLocks noChangeArrowheads="1"/>
          </p:cNvSpPr>
          <p:nvPr/>
        </p:nvSpPr>
        <p:spPr bwMode="auto">
          <a:xfrm>
            <a:off x="144960" y="4458076"/>
            <a:ext cx="4880200" cy="2031325"/>
          </a:xfrm>
          <a:prstGeom prst="rect">
            <a:avLst/>
          </a:prstGeom>
          <a:solidFill>
            <a:schemeClr val="bg2">
              <a:lumMod val="20000"/>
              <a:lumOff val="80000"/>
            </a:schemeClr>
          </a:solidFill>
          <a:ln w="12700" algn="ctr">
            <a:solidFill>
              <a:srgbClr val="FF0000"/>
            </a:solidFill>
            <a:miter lim="800000"/>
            <a:headEnd/>
            <a:tailEnd/>
          </a:ln>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1800" dirty="0">
                <a:solidFill>
                  <a:schemeClr val="tx1"/>
                </a:solidFill>
              </a:rPr>
              <a:t>“It has been just so in all of my inventions. The first step is an intuition, and comes with a burst, then difficulties arise—this thing gives out and </a:t>
            </a:r>
            <a:r>
              <a:rPr lang="en-US" sz="1800" i="1" dirty="0">
                <a:solidFill>
                  <a:schemeClr val="tx1"/>
                </a:solidFill>
              </a:rPr>
              <a:t>[it is]</a:t>
            </a:r>
            <a:r>
              <a:rPr lang="en-US" sz="1800" dirty="0">
                <a:solidFill>
                  <a:schemeClr val="tx1"/>
                </a:solidFill>
              </a:rPr>
              <a:t> then that </a:t>
            </a:r>
            <a:r>
              <a:rPr lang="en-US" sz="1800" dirty="0">
                <a:solidFill>
                  <a:schemeClr val="tx2"/>
                </a:solidFill>
              </a:rPr>
              <a:t>'Bugs</a:t>
            </a:r>
            <a:r>
              <a:rPr lang="en-US" sz="1800" dirty="0">
                <a:solidFill>
                  <a:schemeClr val="tx1"/>
                </a:solidFill>
              </a:rPr>
              <a:t>'—as such little faults and difficulties are called—show themselves and months of intense watching, study and labor are requisite. . .” </a:t>
            </a:r>
            <a:r>
              <a:rPr lang="en-US" sz="1800" b="0" dirty="0">
                <a:solidFill>
                  <a:schemeClr val="tx1"/>
                </a:solidFill>
              </a:rPr>
              <a:t>– Thomas Edison</a:t>
            </a:r>
          </a:p>
        </p:txBody>
      </p:sp>
      <p:sp>
        <p:nvSpPr>
          <p:cNvPr id="18" name="Text Box 10"/>
          <p:cNvSpPr txBox="1">
            <a:spLocks noChangeArrowheads="1"/>
          </p:cNvSpPr>
          <p:nvPr/>
        </p:nvSpPr>
        <p:spPr bwMode="auto">
          <a:xfrm>
            <a:off x="6287512" y="2532808"/>
            <a:ext cx="2767476" cy="4247317"/>
          </a:xfrm>
          <a:prstGeom prst="rect">
            <a:avLst/>
          </a:prstGeom>
          <a:solidFill>
            <a:schemeClr val="bg2">
              <a:lumMod val="20000"/>
              <a:lumOff val="80000"/>
            </a:schemeClr>
          </a:solidFill>
          <a:ln w="12700" algn="ctr">
            <a:solidFill>
              <a:srgbClr val="FF0000"/>
            </a:solidFill>
            <a:miter lim="800000"/>
            <a:headEnd/>
            <a:tailEnd/>
          </a:ln>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1800" dirty="0">
                <a:solidFill>
                  <a:schemeClr val="tx1"/>
                </a:solidFill>
              </a:rPr>
              <a:t>“an analyzing process must equally have been performed in order to furnish the Analytical Engine with the necessary operative data; and that herein may also lie a possible source of </a:t>
            </a:r>
            <a:r>
              <a:rPr lang="en-US" sz="1800" dirty="0">
                <a:solidFill>
                  <a:schemeClr val="tx2"/>
                </a:solidFill>
              </a:rPr>
              <a:t>error</a:t>
            </a:r>
            <a:r>
              <a:rPr lang="en-US" sz="1800" dirty="0">
                <a:solidFill>
                  <a:schemeClr val="tx1"/>
                </a:solidFill>
              </a:rPr>
              <a:t>. Granted that the actual mechanism is unerring in its processes, the cards may give it wrong orders. ” </a:t>
            </a:r>
            <a:r>
              <a:rPr lang="en-US" sz="1800" b="0" dirty="0">
                <a:solidFill>
                  <a:schemeClr val="tx1"/>
                </a:solidFill>
              </a:rPr>
              <a:t>– Ada, Countess Lovelace (notes on Babbage’s Analytical Engine)</a:t>
            </a:r>
          </a:p>
        </p:txBody>
      </p:sp>
    </p:spTree>
    <p:extLst>
      <p:ext uri="{BB962C8B-B14F-4D97-AF65-F5344CB8AC3E}">
        <p14:creationId xmlns:p14="http://schemas.microsoft.com/office/powerpoint/2010/main" val="277009965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up)">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childTnLst>
                          </p:cTn>
                        </p:par>
                        <p:par>
                          <p:cTn id="22" fill="hold">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up)">
                                      <p:cBhvr>
                                        <p:cTn id="2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170327"/>
            <a:ext cx="7772400" cy="1143000"/>
          </a:xfrm>
        </p:spPr>
        <p:txBody>
          <a:bodyPr/>
          <a:lstStyle/>
          <a:p>
            <a:pPr eaLnBrk="1" hangingPunct="1"/>
            <a:r>
              <a:rPr lang="en-US" altLang="en-US" dirty="0"/>
              <a:t>What is a computer bug?</a:t>
            </a:r>
          </a:p>
        </p:txBody>
      </p:sp>
      <p:pic>
        <p:nvPicPr>
          <p:cNvPr id="1434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000" y="1132821"/>
            <a:ext cx="2565400" cy="172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Rectangle 3"/>
          <p:cNvSpPr>
            <a:spLocks noGrp="1" noChangeArrowheads="1"/>
          </p:cNvSpPr>
          <p:nvPr>
            <p:ph type="body" idx="1"/>
          </p:nvPr>
        </p:nvSpPr>
        <p:spPr>
          <a:xfrm>
            <a:off x="228600" y="797859"/>
            <a:ext cx="8686800" cy="4114800"/>
          </a:xfrm>
        </p:spPr>
        <p:txBody>
          <a:bodyPr/>
          <a:lstStyle/>
          <a:p>
            <a:pPr eaLnBrk="1" hangingPunct="1">
              <a:lnSpc>
                <a:spcPct val="90000"/>
              </a:lnSpc>
            </a:pPr>
            <a:r>
              <a:rPr lang="en-US" altLang="en-US" sz="2800" dirty="0"/>
              <a:t>In 1947 Harvard University was operating a room-sized computer called the Mark II.</a:t>
            </a:r>
          </a:p>
          <a:p>
            <a:pPr lvl="1" eaLnBrk="1" hangingPunct="1">
              <a:lnSpc>
                <a:spcPct val="90000"/>
              </a:lnSpc>
            </a:pPr>
            <a:r>
              <a:rPr lang="en-US" altLang="en-US" sz="2400" dirty="0"/>
              <a:t>mechanical relays </a:t>
            </a:r>
          </a:p>
          <a:p>
            <a:pPr lvl="1" eaLnBrk="1" hangingPunct="1">
              <a:lnSpc>
                <a:spcPct val="90000"/>
              </a:lnSpc>
            </a:pPr>
            <a:r>
              <a:rPr lang="en-US" altLang="en-US" sz="2400" dirty="0"/>
              <a:t>glowing vacuum tubes</a:t>
            </a:r>
          </a:p>
          <a:p>
            <a:pPr lvl="1" eaLnBrk="1" hangingPunct="1">
              <a:lnSpc>
                <a:spcPct val="90000"/>
              </a:lnSpc>
            </a:pPr>
            <a:r>
              <a:rPr lang="en-US" altLang="en-US" sz="2400" dirty="0"/>
              <a:t>technicians program the computer by reconfiguring it </a:t>
            </a:r>
          </a:p>
          <a:p>
            <a:pPr lvl="1" eaLnBrk="1" hangingPunct="1">
              <a:lnSpc>
                <a:spcPct val="90000"/>
              </a:lnSpc>
            </a:pPr>
            <a:r>
              <a:rPr lang="en-US" altLang="en-US" sz="2400" dirty="0"/>
              <a:t>Technicians had to change the occasional vacuum tube.</a:t>
            </a:r>
          </a:p>
          <a:p>
            <a:pPr eaLnBrk="1" hangingPunct="1">
              <a:lnSpc>
                <a:spcPct val="90000"/>
              </a:lnSpc>
            </a:pPr>
            <a:r>
              <a:rPr lang="en-US" altLang="en-US" sz="2800" dirty="0"/>
              <a:t>A moth flew into the computer and was zapped by the high voltage when it landed on a relay.</a:t>
            </a:r>
          </a:p>
          <a:p>
            <a:pPr eaLnBrk="1" hangingPunct="1">
              <a:lnSpc>
                <a:spcPct val="90000"/>
              </a:lnSpc>
            </a:pPr>
            <a:endParaRPr lang="en-US" altLang="en-US" sz="2800" dirty="0"/>
          </a:p>
          <a:p>
            <a:pPr eaLnBrk="1" hangingPunct="1">
              <a:lnSpc>
                <a:spcPct val="90000"/>
              </a:lnSpc>
            </a:pPr>
            <a:r>
              <a:rPr lang="en-US" altLang="en-US" sz="2800" dirty="0"/>
              <a:t>Hence, the first computer bug!</a:t>
            </a:r>
          </a:p>
          <a:p>
            <a:pPr lvl="1" eaLnBrk="1" hangingPunct="1">
              <a:lnSpc>
                <a:spcPct val="90000"/>
              </a:lnSpc>
            </a:pPr>
            <a:r>
              <a:rPr lang="en-US" altLang="en-US" sz="2400" dirty="0"/>
              <a:t>I am not making this up :-) </a:t>
            </a:r>
          </a:p>
        </p:txBody>
      </p:sp>
      <p:pic>
        <p:nvPicPr>
          <p:cNvPr id="14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4333875"/>
            <a:ext cx="2133600"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7F4B1FAA-A740-404F-BBC5-7C153B666279}" type="slidenum">
              <a:rPr lang="en-US" smtClean="0"/>
              <a:pPr>
                <a:defRPr/>
              </a:pPr>
              <a:t>25</a:t>
            </a:fld>
            <a:endParaRPr lang="en-US"/>
          </a:p>
        </p:txBody>
      </p:sp>
    </p:spTree>
    <p:extLst>
      <p:ext uri="{BB962C8B-B14F-4D97-AF65-F5344CB8AC3E}">
        <p14:creationId xmlns:p14="http://schemas.microsoft.com/office/powerpoint/2010/main" val="1679560707"/>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7625" y="-10738"/>
            <a:ext cx="9048750" cy="869517"/>
          </a:xfrm>
        </p:spPr>
        <p:txBody>
          <a:bodyPr/>
          <a:lstStyle/>
          <a:p>
            <a:pPr eaLnBrk="1" hangingPunct="1"/>
            <a:r>
              <a:rPr lang="en-US" altLang="en-US" dirty="0"/>
              <a:t>Bugs a.k.a. …</a:t>
            </a:r>
          </a:p>
        </p:txBody>
      </p:sp>
      <p:sp>
        <p:nvSpPr>
          <p:cNvPr id="15363" name="Rectangle 3"/>
          <p:cNvSpPr>
            <a:spLocks noGrp="1" noChangeArrowheads="1"/>
          </p:cNvSpPr>
          <p:nvPr>
            <p:ph type="body" idx="1"/>
          </p:nvPr>
        </p:nvSpPr>
        <p:spPr>
          <a:xfrm>
            <a:off x="632012" y="1618129"/>
            <a:ext cx="3048000" cy="4114800"/>
          </a:xfrm>
        </p:spPr>
        <p:txBody>
          <a:bodyPr/>
          <a:lstStyle/>
          <a:p>
            <a:pPr eaLnBrk="1" hangingPunct="1"/>
            <a:r>
              <a:rPr lang="en-US" altLang="en-US" sz="2800" dirty="0"/>
              <a:t>Defect</a:t>
            </a:r>
          </a:p>
          <a:p>
            <a:pPr eaLnBrk="1" hangingPunct="1"/>
            <a:r>
              <a:rPr lang="en-US" altLang="en-US" sz="2800" dirty="0"/>
              <a:t>Fault</a:t>
            </a:r>
          </a:p>
          <a:p>
            <a:pPr eaLnBrk="1" hangingPunct="1"/>
            <a:r>
              <a:rPr lang="en-US" altLang="en-US" sz="2800" dirty="0"/>
              <a:t>Problem</a:t>
            </a:r>
          </a:p>
          <a:p>
            <a:pPr eaLnBrk="1" hangingPunct="1"/>
            <a:r>
              <a:rPr lang="en-US" altLang="en-US" sz="2800" dirty="0"/>
              <a:t>Error</a:t>
            </a:r>
          </a:p>
          <a:p>
            <a:pPr eaLnBrk="1" hangingPunct="1"/>
            <a:r>
              <a:rPr lang="en-US" altLang="en-US" sz="2800" dirty="0"/>
              <a:t>Incident</a:t>
            </a:r>
          </a:p>
          <a:p>
            <a:pPr eaLnBrk="1" hangingPunct="1"/>
            <a:r>
              <a:rPr lang="en-US" altLang="en-US" sz="2800" dirty="0"/>
              <a:t>Anomaly</a:t>
            </a:r>
          </a:p>
          <a:p>
            <a:pPr eaLnBrk="1" hangingPunct="1"/>
            <a:r>
              <a:rPr lang="en-US" altLang="en-US" sz="2800" dirty="0"/>
              <a:t>Variance</a:t>
            </a:r>
          </a:p>
          <a:p>
            <a:pPr eaLnBrk="1" hangingPunct="1">
              <a:buFontTx/>
              <a:buNone/>
            </a:pPr>
            <a:endParaRPr lang="en-US" altLang="en-US" sz="2800" dirty="0"/>
          </a:p>
        </p:txBody>
      </p:sp>
      <p:sp>
        <p:nvSpPr>
          <p:cNvPr id="15364" name="Rectangle 4"/>
          <p:cNvSpPr>
            <a:spLocks noChangeArrowheads="1"/>
          </p:cNvSpPr>
          <p:nvPr/>
        </p:nvSpPr>
        <p:spPr bwMode="auto">
          <a:xfrm>
            <a:off x="4787152" y="1618129"/>
            <a:ext cx="326763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anose="020B0604020202020204" pitchFamily="34" charset="0"/>
                <a:ea typeface="ＭＳ Ｐゴシック" panose="020B0600070205080204" pitchFamily="34" charset="-128"/>
              </a:defRPr>
            </a:lvl1pPr>
            <a:lvl2pPr marL="37931725" indent="-37474525">
              <a:defRPr sz="2400">
                <a:solidFill>
                  <a:schemeClr val="tx1"/>
                </a:solidFill>
                <a:latin typeface="Arial" panose="020B0604020202020204" pitchFamily="34" charset="0"/>
                <a:ea typeface="ＭＳ Ｐゴシック" panose="020B0600070205080204" pitchFamily="34" charset="-128"/>
              </a:defRPr>
            </a:lvl2pPr>
            <a:lvl3pPr>
              <a:defRPr sz="2400">
                <a:solidFill>
                  <a:schemeClr val="tx1"/>
                </a:solidFill>
                <a:latin typeface="Arial" panose="020B0604020202020204" pitchFamily="34" charset="0"/>
                <a:ea typeface="ＭＳ Ｐゴシック" panose="020B0600070205080204" pitchFamily="34" charset="-128"/>
              </a:defRPr>
            </a:lvl3pPr>
            <a:lvl4pPr>
              <a:defRPr sz="2400">
                <a:solidFill>
                  <a:schemeClr val="tx1"/>
                </a:solidFill>
                <a:latin typeface="Arial" panose="020B0604020202020204" pitchFamily="34" charset="0"/>
                <a:ea typeface="ＭＳ Ｐゴシック" panose="020B0600070205080204" pitchFamily="34" charset="-128"/>
              </a:defRPr>
            </a:lvl4pPr>
            <a:lvl5pPr>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285750" indent="-285750" eaLnBrk="1" hangingPunct="1">
              <a:lnSpc>
                <a:spcPct val="90000"/>
              </a:lnSpc>
              <a:spcBef>
                <a:spcPct val="30000"/>
              </a:spcBef>
              <a:buSzPct val="75000"/>
              <a:buFont typeface="Monotype Sorts" charset="2"/>
              <a:buChar char="n"/>
            </a:pPr>
            <a:r>
              <a:rPr lang="en-US" altLang="en-US" sz="2800" b="0" dirty="0">
                <a:latin typeface="Gill Sans MT" pitchFamily="34" charset="0"/>
                <a:ea typeface="+mn-ea"/>
              </a:rPr>
              <a:t>Failure</a:t>
            </a:r>
          </a:p>
          <a:p>
            <a:pPr marL="285750" indent="-285750" eaLnBrk="1" hangingPunct="1">
              <a:lnSpc>
                <a:spcPct val="90000"/>
              </a:lnSpc>
              <a:spcBef>
                <a:spcPct val="30000"/>
              </a:spcBef>
              <a:buSzPct val="75000"/>
              <a:buFont typeface="Monotype Sorts" charset="2"/>
              <a:buChar char="n"/>
            </a:pPr>
            <a:r>
              <a:rPr lang="en-US" altLang="en-US" sz="2800" b="0" dirty="0">
                <a:latin typeface="Gill Sans MT" pitchFamily="34" charset="0"/>
                <a:ea typeface="+mn-ea"/>
              </a:rPr>
              <a:t>Inconsistency</a:t>
            </a:r>
          </a:p>
          <a:p>
            <a:pPr marL="285750" indent="-285750" eaLnBrk="1" hangingPunct="1">
              <a:lnSpc>
                <a:spcPct val="90000"/>
              </a:lnSpc>
              <a:spcBef>
                <a:spcPct val="30000"/>
              </a:spcBef>
              <a:buSzPct val="75000"/>
              <a:buFont typeface="Monotype Sorts" charset="2"/>
              <a:buChar char="n"/>
            </a:pPr>
            <a:r>
              <a:rPr lang="en-US" altLang="en-US" sz="2800" b="0" dirty="0">
                <a:latin typeface="Gill Sans MT" pitchFamily="34" charset="0"/>
                <a:ea typeface="+mn-ea"/>
              </a:rPr>
              <a:t>Product Anomaly</a:t>
            </a:r>
          </a:p>
          <a:p>
            <a:pPr marL="285750" indent="-285750" eaLnBrk="1" hangingPunct="1">
              <a:lnSpc>
                <a:spcPct val="90000"/>
              </a:lnSpc>
              <a:spcBef>
                <a:spcPct val="30000"/>
              </a:spcBef>
              <a:buSzPct val="75000"/>
              <a:buFont typeface="Monotype Sorts" charset="2"/>
              <a:buChar char="n"/>
            </a:pPr>
            <a:r>
              <a:rPr lang="en-US" altLang="en-US" sz="2800" b="0" dirty="0">
                <a:latin typeface="Gill Sans MT" pitchFamily="34" charset="0"/>
                <a:ea typeface="+mn-ea"/>
              </a:rPr>
              <a:t>Product Incidence</a:t>
            </a:r>
          </a:p>
          <a:p>
            <a:pPr marL="285750" indent="-285750" eaLnBrk="1" hangingPunct="1">
              <a:lnSpc>
                <a:spcPct val="90000"/>
              </a:lnSpc>
              <a:spcBef>
                <a:spcPct val="30000"/>
              </a:spcBef>
              <a:buSzPct val="75000"/>
              <a:buFont typeface="Monotype Sorts" charset="2"/>
              <a:buChar char="n"/>
            </a:pPr>
            <a:r>
              <a:rPr lang="en-US" altLang="en-US" sz="2800" b="0" dirty="0">
                <a:latin typeface="Gill Sans MT" pitchFamily="34" charset="0"/>
                <a:ea typeface="+mn-ea"/>
              </a:rPr>
              <a:t>Feature :-)</a:t>
            </a:r>
          </a:p>
        </p:txBody>
      </p:sp>
      <p:sp>
        <p:nvSpPr>
          <p:cNvPr id="5" name="Text Box 4"/>
          <p:cNvSpPr txBox="1">
            <a:spLocks noChangeArrowheads="1"/>
          </p:cNvSpPr>
          <p:nvPr/>
        </p:nvSpPr>
        <p:spPr bwMode="auto">
          <a:xfrm>
            <a:off x="497915" y="5910528"/>
            <a:ext cx="8013700" cy="480131"/>
          </a:xfrm>
          <a:prstGeom prst="rect">
            <a:avLst/>
          </a:prstGeom>
          <a:solidFill>
            <a:schemeClr val="bg2">
              <a:lumMod val="20000"/>
              <a:lumOff val="80000"/>
            </a:schemeClr>
          </a:solidFill>
          <a:ln w="12700">
            <a:solidFill>
              <a:srgbClr val="FF0000"/>
            </a:solidFill>
            <a:miter lim="800000"/>
            <a:headEnd type="none" w="sm" len="sm"/>
            <a:tailEnd type="none" w="sm" len="sm"/>
          </a:ln>
          <a:effectLst/>
        </p:spPr>
        <p:txBody>
          <a:bodyPr>
            <a:spAutoFit/>
          </a:bodyPr>
          <a:lstStyle/>
          <a:p>
            <a:pPr algn="ctr">
              <a:lnSpc>
                <a:spcPct val="90000"/>
              </a:lnSpc>
              <a:spcBef>
                <a:spcPct val="30000"/>
              </a:spcBef>
              <a:buSzPct val="75000"/>
              <a:buFont typeface="Monotype Sorts" charset="2"/>
              <a:buNone/>
              <a:defRPr/>
            </a:pPr>
            <a:r>
              <a:rPr lang="en-US" sz="2800" dirty="0">
                <a:solidFill>
                  <a:srgbClr val="0000CC"/>
                </a:solidFill>
                <a:latin typeface="Gill Sans MT" panose="020B0502020104020203" pitchFamily="34" charset="0"/>
                <a:ea typeface="Verdana" panose="020B0604030504040204" pitchFamily="34" charset="0"/>
                <a:cs typeface="Arial" pitchFamily="34" charset="0"/>
              </a:rPr>
              <a:t>We will use the term in proper way.</a:t>
            </a:r>
            <a:endParaRPr lang="en-US" sz="2400" dirty="0">
              <a:solidFill>
                <a:srgbClr val="0000CC"/>
              </a:solidFill>
              <a:latin typeface="Gill Sans MT" panose="020B0502020104020203" pitchFamily="34" charset="0"/>
              <a:ea typeface="Verdana" panose="020B0604030504040204" pitchFamily="34" charset="0"/>
              <a:cs typeface="Arial" pitchFamily="34" charset="0"/>
            </a:endParaRPr>
          </a:p>
        </p:txBody>
      </p:sp>
      <p:sp>
        <p:nvSpPr>
          <p:cNvPr id="2" name="Slide Number Placeholder 1"/>
          <p:cNvSpPr>
            <a:spLocks noGrp="1"/>
          </p:cNvSpPr>
          <p:nvPr>
            <p:ph type="sldNum" sz="quarter" idx="12"/>
          </p:nvPr>
        </p:nvSpPr>
        <p:spPr/>
        <p:txBody>
          <a:bodyPr/>
          <a:lstStyle/>
          <a:p>
            <a:pPr>
              <a:defRPr/>
            </a:pPr>
            <a:fld id="{7F4B1FAA-A740-404F-BBC5-7C153B666279}" type="slidenum">
              <a:rPr lang="en-US" smtClean="0"/>
              <a:pPr>
                <a:defRPr/>
              </a:pPr>
              <a:t>26</a:t>
            </a:fld>
            <a:endParaRPr lang="en-US"/>
          </a:p>
        </p:txBody>
      </p:sp>
    </p:spTree>
    <p:extLst>
      <p:ext uri="{BB962C8B-B14F-4D97-AF65-F5344CB8AC3E}">
        <p14:creationId xmlns:p14="http://schemas.microsoft.com/office/powerpoint/2010/main" val="333922937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7625" y="43050"/>
            <a:ext cx="9048750" cy="869517"/>
          </a:xfrm>
        </p:spPr>
        <p:txBody>
          <a:bodyPr/>
          <a:lstStyle/>
          <a:p>
            <a:pPr eaLnBrk="1" hangingPunct="1"/>
            <a:r>
              <a:rPr lang="en-US" altLang="en-US" dirty="0"/>
              <a:t>Defective Software </a:t>
            </a:r>
          </a:p>
        </p:txBody>
      </p:sp>
      <p:sp>
        <p:nvSpPr>
          <p:cNvPr id="16387" name="Rectangle 3"/>
          <p:cNvSpPr>
            <a:spLocks noGrp="1" noChangeArrowheads="1"/>
          </p:cNvSpPr>
          <p:nvPr>
            <p:ph type="body" idx="1"/>
          </p:nvPr>
        </p:nvSpPr>
        <p:spPr/>
        <p:txBody>
          <a:bodyPr/>
          <a:lstStyle/>
          <a:p>
            <a:pPr eaLnBrk="1" hangingPunct="1">
              <a:lnSpc>
                <a:spcPct val="150000"/>
              </a:lnSpc>
            </a:pPr>
            <a:r>
              <a:rPr lang="en-US" altLang="en-US" dirty="0"/>
              <a:t>We develop programs that contain defects  </a:t>
            </a:r>
            <a:endParaRPr lang="en-US" altLang="en-US" dirty="0">
              <a:solidFill>
                <a:srgbClr val="FE2602"/>
              </a:solidFill>
            </a:endParaRPr>
          </a:p>
          <a:p>
            <a:pPr lvl="1" eaLnBrk="1" hangingPunct="1">
              <a:lnSpc>
                <a:spcPct val="150000"/>
              </a:lnSpc>
            </a:pPr>
            <a:r>
              <a:rPr lang="en-US" altLang="en-US" dirty="0"/>
              <a:t>How many? What kind?</a:t>
            </a:r>
          </a:p>
          <a:p>
            <a:pPr eaLnBrk="1" hangingPunct="1">
              <a:lnSpc>
                <a:spcPct val="150000"/>
              </a:lnSpc>
            </a:pPr>
            <a:r>
              <a:rPr lang="en-US" altLang="en-US" dirty="0"/>
              <a:t>Hard to predict the future, however…</a:t>
            </a:r>
            <a:br>
              <a:rPr lang="en-US" altLang="en-US" dirty="0"/>
            </a:br>
            <a:r>
              <a:rPr lang="en-US" altLang="en-US" dirty="0"/>
              <a:t>it is highly likely, that the software we (including you!)  will develop in the future will not be significantly better. </a:t>
            </a:r>
          </a:p>
        </p:txBody>
      </p:sp>
      <p:sp>
        <p:nvSpPr>
          <p:cNvPr id="2" name="Slide Number Placeholder 1"/>
          <p:cNvSpPr>
            <a:spLocks noGrp="1"/>
          </p:cNvSpPr>
          <p:nvPr>
            <p:ph type="sldNum" sz="quarter" idx="12"/>
          </p:nvPr>
        </p:nvSpPr>
        <p:spPr/>
        <p:txBody>
          <a:bodyPr/>
          <a:lstStyle/>
          <a:p>
            <a:pPr>
              <a:defRPr/>
            </a:pPr>
            <a:fld id="{7F4B1FAA-A740-404F-BBC5-7C153B666279}" type="slidenum">
              <a:rPr lang="en-US" smtClean="0"/>
              <a:pPr>
                <a:defRPr/>
              </a:pPr>
              <a:t>27</a:t>
            </a:fld>
            <a:endParaRPr lang="en-US"/>
          </a:p>
        </p:txBody>
      </p:sp>
    </p:spTree>
    <p:extLst>
      <p:ext uri="{BB962C8B-B14F-4D97-AF65-F5344CB8AC3E}">
        <p14:creationId xmlns:p14="http://schemas.microsoft.com/office/powerpoint/2010/main" val="1208597134"/>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a:t>Sources of Problems</a:t>
            </a:r>
          </a:p>
        </p:txBody>
      </p:sp>
      <p:sp>
        <p:nvSpPr>
          <p:cNvPr id="17411" name="Rectangle 3"/>
          <p:cNvSpPr>
            <a:spLocks noGrp="1" noChangeArrowheads="1"/>
          </p:cNvSpPr>
          <p:nvPr>
            <p:ph type="body" idx="1"/>
          </p:nvPr>
        </p:nvSpPr>
        <p:spPr>
          <a:xfrm>
            <a:off x="309283" y="1080247"/>
            <a:ext cx="8659906" cy="4997824"/>
          </a:xfrm>
        </p:spPr>
        <p:txBody>
          <a:bodyPr/>
          <a:lstStyle/>
          <a:p>
            <a:pPr algn="just" eaLnBrk="1" hangingPunct="1"/>
            <a:r>
              <a:rPr lang="en-US" altLang="en-US" sz="2400" b="1" u="sng" dirty="0"/>
              <a:t>Requirements Definition:</a:t>
            </a:r>
            <a:r>
              <a:rPr lang="en-US" altLang="en-US" sz="2400" dirty="0"/>
              <a:t> Erroneous, incomplete, inconsistent requirements.</a:t>
            </a:r>
          </a:p>
          <a:p>
            <a:pPr algn="just" eaLnBrk="1" hangingPunct="1"/>
            <a:r>
              <a:rPr lang="en-US" altLang="en-US" sz="2400" b="1" u="sng" dirty="0"/>
              <a:t>Design:</a:t>
            </a:r>
            <a:r>
              <a:rPr lang="en-US" altLang="en-US" sz="2400" dirty="0"/>
              <a:t>  Fundamental design flaws in the software.</a:t>
            </a:r>
          </a:p>
          <a:p>
            <a:pPr algn="just" eaLnBrk="1" hangingPunct="1"/>
            <a:r>
              <a:rPr lang="en-US" altLang="en-US" sz="2400" b="1" u="sng" dirty="0"/>
              <a:t>Implementation:</a:t>
            </a:r>
            <a:r>
              <a:rPr lang="en-US" altLang="en-US" sz="2400" dirty="0"/>
              <a:t>  Mistakes in chip fabrication, wiring, programming faults, malicious code.</a:t>
            </a:r>
          </a:p>
          <a:p>
            <a:pPr algn="just" eaLnBrk="1" hangingPunct="1"/>
            <a:r>
              <a:rPr lang="en-US" altLang="en-US" sz="2400" b="1" u="sng" dirty="0"/>
              <a:t>Support Systems:</a:t>
            </a:r>
            <a:r>
              <a:rPr lang="en-US" altLang="en-US" sz="2400" dirty="0"/>
              <a:t>  Poor programming languages, faulty compilers and debuggers, misleading development tools.</a:t>
            </a:r>
          </a:p>
          <a:p>
            <a:pPr algn="just" eaLnBrk="1" hangingPunct="1"/>
            <a:r>
              <a:rPr lang="en-US" altLang="en-US" sz="2400" b="1" u="sng" dirty="0"/>
              <a:t>Inadequate Testing of Software:</a:t>
            </a:r>
            <a:r>
              <a:rPr lang="en-US" altLang="en-US" sz="2400" dirty="0"/>
              <a:t> Incomplete testing, poor verification, mistakes in debugging.</a:t>
            </a:r>
          </a:p>
          <a:p>
            <a:pPr algn="just" eaLnBrk="1" hangingPunct="1"/>
            <a:r>
              <a:rPr lang="en-US" altLang="en-US" sz="2400" b="1" u="sng" dirty="0"/>
              <a:t>Evolution:</a:t>
            </a:r>
            <a:r>
              <a:rPr lang="en-US" altLang="en-US" sz="2400" dirty="0"/>
              <a:t>  Sloppy redevelopment or maintenance, introduction of new flaws in attempts to fix old flaws, incremental escalation to inordinate complexity.</a:t>
            </a:r>
          </a:p>
          <a:p>
            <a:pPr algn="just" eaLnBrk="1" hangingPunct="1"/>
            <a:endParaRPr lang="en-US" altLang="en-US" sz="2400" dirty="0"/>
          </a:p>
        </p:txBody>
      </p:sp>
      <p:sp>
        <p:nvSpPr>
          <p:cNvPr id="2" name="Slide Number Placeholder 1"/>
          <p:cNvSpPr>
            <a:spLocks noGrp="1"/>
          </p:cNvSpPr>
          <p:nvPr>
            <p:ph type="sldNum" sz="quarter" idx="12"/>
          </p:nvPr>
        </p:nvSpPr>
        <p:spPr/>
        <p:txBody>
          <a:bodyPr/>
          <a:lstStyle/>
          <a:p>
            <a:pPr>
              <a:defRPr/>
            </a:pPr>
            <a:fld id="{7F4B1FAA-A740-404F-BBC5-7C153B666279}" type="slidenum">
              <a:rPr lang="en-US" smtClean="0"/>
              <a:pPr>
                <a:defRPr/>
              </a:pPr>
              <a:t>28</a:t>
            </a:fld>
            <a:endParaRPr lang="en-US"/>
          </a:p>
        </p:txBody>
      </p:sp>
    </p:spTree>
    <p:extLst>
      <p:ext uri="{BB962C8B-B14F-4D97-AF65-F5344CB8AC3E}">
        <p14:creationId xmlns:p14="http://schemas.microsoft.com/office/powerpoint/2010/main" val="1991499696"/>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06188" y="-94129"/>
            <a:ext cx="9753600" cy="1066800"/>
          </a:xfrm>
        </p:spPr>
        <p:txBody>
          <a:bodyPr/>
          <a:lstStyle/>
          <a:p>
            <a:pPr eaLnBrk="1" hangingPunct="1"/>
            <a:r>
              <a:rPr lang="en-US" altLang="en-US" dirty="0"/>
              <a:t>Adverse Effects of Faulty S/W</a:t>
            </a:r>
          </a:p>
        </p:txBody>
      </p:sp>
      <p:sp>
        <p:nvSpPr>
          <p:cNvPr id="19459" name="Rectangle 3"/>
          <p:cNvSpPr>
            <a:spLocks noGrp="1" noChangeArrowheads="1"/>
          </p:cNvSpPr>
          <p:nvPr>
            <p:ph type="body" idx="1"/>
          </p:nvPr>
        </p:nvSpPr>
        <p:spPr/>
        <p:txBody>
          <a:bodyPr/>
          <a:lstStyle/>
          <a:p>
            <a:pPr eaLnBrk="1" hangingPunct="1"/>
            <a:r>
              <a:rPr lang="en-US" altLang="en-US" b="1" u="sng" dirty="0"/>
              <a:t>Communications:</a:t>
            </a:r>
            <a:r>
              <a:rPr lang="en-US" altLang="en-US" dirty="0"/>
              <a:t> Loss or corruption of communication media, non-delivery of data.</a:t>
            </a:r>
          </a:p>
          <a:p>
            <a:pPr eaLnBrk="1" hangingPunct="1"/>
            <a:endParaRPr lang="en-US" altLang="en-US" sz="1800" dirty="0"/>
          </a:p>
          <a:p>
            <a:pPr eaLnBrk="1" hangingPunct="1"/>
            <a:r>
              <a:rPr lang="en-US" altLang="en-US" b="1" u="sng" dirty="0"/>
              <a:t>Space Applications:</a:t>
            </a:r>
            <a:r>
              <a:rPr lang="en-US" altLang="en-US" dirty="0"/>
              <a:t> Lost lives, launch delays.</a:t>
            </a:r>
          </a:p>
          <a:p>
            <a:pPr eaLnBrk="1" hangingPunct="1"/>
            <a:endParaRPr lang="en-US" altLang="en-US" sz="2000" dirty="0"/>
          </a:p>
          <a:p>
            <a:pPr eaLnBrk="1" hangingPunct="1"/>
            <a:r>
              <a:rPr lang="en-US" altLang="en-US" b="1" u="sng" dirty="0"/>
              <a:t>Defense and Warfare:</a:t>
            </a:r>
            <a:r>
              <a:rPr lang="en-US" altLang="en-US" dirty="0"/>
              <a:t> Misidentification of friend or foe.</a:t>
            </a:r>
          </a:p>
          <a:p>
            <a:pPr eaLnBrk="1" hangingPunct="1"/>
            <a:endParaRPr lang="en-US" altLang="en-US" sz="2000" dirty="0"/>
          </a:p>
          <a:p>
            <a:pPr eaLnBrk="1" hangingPunct="1"/>
            <a:r>
              <a:rPr lang="en-US" altLang="en-US" b="1" u="sng" dirty="0"/>
              <a:t>Transportation:</a:t>
            </a:r>
            <a:r>
              <a:rPr lang="en-US" altLang="en-US" dirty="0"/>
              <a:t>  Deaths, delays, sudden acceleration, inability to brake.</a:t>
            </a:r>
          </a:p>
          <a:p>
            <a:pPr eaLnBrk="1" hangingPunct="1"/>
            <a:endParaRPr lang="en-US" altLang="en-US" sz="2000" dirty="0"/>
          </a:p>
          <a:p>
            <a:pPr eaLnBrk="1" hangingPunct="1"/>
            <a:r>
              <a:rPr lang="en-US" altLang="en-US" b="1" u="sng" dirty="0"/>
              <a:t>Safety-critical Applications:</a:t>
            </a:r>
            <a:r>
              <a:rPr lang="en-US" altLang="en-US" dirty="0"/>
              <a:t> Death, injuries.</a:t>
            </a:r>
          </a:p>
          <a:p>
            <a:pPr eaLnBrk="1" hangingPunct="1"/>
            <a:endParaRPr lang="en-US" altLang="en-US" sz="2000" dirty="0"/>
          </a:p>
          <a:p>
            <a:pPr eaLnBrk="1" hangingPunct="1"/>
            <a:r>
              <a:rPr lang="en-US" altLang="en-US" b="1" u="sng" dirty="0"/>
              <a:t>Electric Power:</a:t>
            </a:r>
            <a:r>
              <a:rPr lang="en-US" altLang="en-US" dirty="0"/>
              <a:t>  Death, injuries, power outages, long-term health hazards (radiation).</a:t>
            </a:r>
          </a:p>
          <a:p>
            <a:pPr eaLnBrk="1" hangingPunct="1"/>
            <a:endParaRPr lang="en-US" altLang="en-US" dirty="0"/>
          </a:p>
        </p:txBody>
      </p:sp>
      <p:sp>
        <p:nvSpPr>
          <p:cNvPr id="2" name="Slide Number Placeholder 1"/>
          <p:cNvSpPr>
            <a:spLocks noGrp="1"/>
          </p:cNvSpPr>
          <p:nvPr>
            <p:ph type="sldNum" sz="quarter" idx="12"/>
          </p:nvPr>
        </p:nvSpPr>
        <p:spPr/>
        <p:txBody>
          <a:bodyPr/>
          <a:lstStyle/>
          <a:p>
            <a:pPr>
              <a:defRPr/>
            </a:pPr>
            <a:fld id="{7F4B1FAA-A740-404F-BBC5-7C153B666279}" type="slidenum">
              <a:rPr lang="en-US" smtClean="0"/>
              <a:pPr>
                <a:defRPr/>
              </a:pPr>
              <a:t>29</a:t>
            </a:fld>
            <a:endParaRPr lang="en-US"/>
          </a:p>
        </p:txBody>
      </p:sp>
    </p:spTree>
    <p:extLst>
      <p:ext uri="{BB962C8B-B14F-4D97-AF65-F5344CB8AC3E}">
        <p14:creationId xmlns:p14="http://schemas.microsoft.com/office/powerpoint/2010/main" val="419825968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7F4B1FAA-A740-404F-BBC5-7C153B666279}" type="slidenum">
              <a:rPr lang="en-US" smtClean="0"/>
              <a:pPr>
                <a:defRPr/>
              </a:pPr>
              <a:t>3</a:t>
            </a:fld>
            <a:endParaRPr lang="en-US"/>
          </a:p>
        </p:txBody>
      </p:sp>
      <p:sp>
        <p:nvSpPr>
          <p:cNvPr id="8" name="Title 1"/>
          <p:cNvSpPr>
            <a:spLocks noGrp="1"/>
          </p:cNvSpPr>
          <p:nvPr>
            <p:ph type="title"/>
          </p:nvPr>
        </p:nvSpPr>
        <p:spPr>
          <a:xfrm>
            <a:off x="47625" y="96838"/>
            <a:ext cx="9048750" cy="869517"/>
          </a:xfrm>
        </p:spPr>
        <p:txBody>
          <a:bodyPr/>
          <a:lstStyle/>
          <a:p>
            <a:r>
              <a:rPr lang="en-US" dirty="0"/>
              <a:t>Learning Objectives</a:t>
            </a:r>
          </a:p>
        </p:txBody>
      </p:sp>
      <p:sp>
        <p:nvSpPr>
          <p:cNvPr id="11" name="Content Placeholder 2"/>
          <p:cNvSpPr>
            <a:spLocks noGrp="1"/>
          </p:cNvSpPr>
          <p:nvPr>
            <p:ph idx="1"/>
          </p:nvPr>
        </p:nvSpPr>
        <p:spPr>
          <a:xfrm>
            <a:off x="152400" y="761083"/>
            <a:ext cx="8839200" cy="5791200"/>
          </a:xfrm>
        </p:spPr>
        <p:txBody>
          <a:bodyPr/>
          <a:lstStyle/>
          <a:p>
            <a:r>
              <a:rPr lang="en-US" dirty="0"/>
              <a:t>Students will become </a:t>
            </a:r>
            <a:r>
              <a:rPr lang="en-US" dirty="0">
                <a:solidFill>
                  <a:schemeClr val="tx2"/>
                </a:solidFill>
              </a:rPr>
              <a:t>better testers</a:t>
            </a:r>
          </a:p>
          <a:p>
            <a:pPr lvl="1"/>
            <a:r>
              <a:rPr lang="en-US" dirty="0"/>
              <a:t>Knowledge and skills for creating high-quality tests at all levels</a:t>
            </a:r>
          </a:p>
          <a:p>
            <a:r>
              <a:rPr lang="en-US" dirty="0"/>
              <a:t>Students will become </a:t>
            </a:r>
            <a:r>
              <a:rPr lang="en-US" dirty="0">
                <a:solidFill>
                  <a:schemeClr val="tx2"/>
                </a:solidFill>
              </a:rPr>
              <a:t>better programmers</a:t>
            </a:r>
          </a:p>
          <a:p>
            <a:pPr lvl="1"/>
            <a:r>
              <a:rPr lang="en-US" dirty="0"/>
              <a:t>More aware of potential problems in software</a:t>
            </a:r>
          </a:p>
          <a:p>
            <a:pPr lvl="1"/>
            <a:r>
              <a:rPr lang="en-US" dirty="0"/>
              <a:t>Knowledge and skills for creating high-quality developer tests</a:t>
            </a:r>
          </a:p>
          <a:p>
            <a:r>
              <a:rPr lang="en-US" dirty="0"/>
              <a:t>Students will become </a:t>
            </a:r>
            <a:r>
              <a:rPr lang="en-US" dirty="0">
                <a:solidFill>
                  <a:schemeClr val="tx2"/>
                </a:solidFill>
              </a:rPr>
              <a:t>better engineers</a:t>
            </a:r>
          </a:p>
          <a:p>
            <a:pPr lvl="1"/>
            <a:r>
              <a:rPr lang="en-US" dirty="0"/>
              <a:t>A quality-first engineering mindset</a:t>
            </a:r>
          </a:p>
          <a:p>
            <a:pPr lvl="1"/>
            <a:r>
              <a:rPr lang="en-US" dirty="0"/>
              <a:t>Know how to both program and test in a seamless and unified manner</a:t>
            </a:r>
          </a:p>
          <a:p>
            <a:r>
              <a:rPr lang="en-US" dirty="0"/>
              <a:t>Students will become </a:t>
            </a:r>
            <a:r>
              <a:rPr lang="en-US" dirty="0">
                <a:solidFill>
                  <a:schemeClr val="tx2"/>
                </a:solidFill>
              </a:rPr>
              <a:t>better thinkers</a:t>
            </a:r>
          </a:p>
          <a:p>
            <a:pPr lvl="1"/>
            <a:r>
              <a:rPr lang="en-US" dirty="0"/>
              <a:t>Encouragement to approach software problem solving in logical, analytical ways</a:t>
            </a:r>
          </a:p>
        </p:txBody>
      </p:sp>
    </p:spTree>
    <p:extLst>
      <p:ext uri="{BB962C8B-B14F-4D97-AF65-F5344CB8AC3E}">
        <p14:creationId xmlns:p14="http://schemas.microsoft.com/office/powerpoint/2010/main" val="1840723557"/>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body" idx="1"/>
          </p:nvPr>
        </p:nvSpPr>
        <p:spPr>
          <a:xfrm>
            <a:off x="228601" y="1089211"/>
            <a:ext cx="8767482" cy="5674659"/>
          </a:xfrm>
        </p:spPr>
        <p:txBody>
          <a:bodyPr/>
          <a:lstStyle/>
          <a:p>
            <a:pPr eaLnBrk="1" hangingPunct="1">
              <a:lnSpc>
                <a:spcPct val="90000"/>
              </a:lnSpc>
            </a:pPr>
            <a:r>
              <a:rPr lang="en-US" altLang="en-US" sz="2800" b="1" u="sng" dirty="0"/>
              <a:t>Money Management:</a:t>
            </a:r>
            <a:r>
              <a:rPr lang="en-US" altLang="en-US" sz="2800" dirty="0"/>
              <a:t>  Fraud, violation of privacy, shutdown of stock exchanges and banks, negative interest rates.</a:t>
            </a:r>
          </a:p>
          <a:p>
            <a:pPr eaLnBrk="1" hangingPunct="1">
              <a:lnSpc>
                <a:spcPct val="90000"/>
              </a:lnSpc>
            </a:pPr>
            <a:endParaRPr lang="en-US" altLang="en-US" sz="2800" dirty="0"/>
          </a:p>
          <a:p>
            <a:pPr eaLnBrk="1" hangingPunct="1">
              <a:lnSpc>
                <a:spcPct val="80000"/>
              </a:lnSpc>
            </a:pPr>
            <a:r>
              <a:rPr lang="en-US" altLang="en-US" sz="2800" b="1" u="sng" dirty="0"/>
              <a:t>Control of Elections:</a:t>
            </a:r>
            <a:r>
              <a:rPr lang="en-US" altLang="en-US" sz="2800" dirty="0"/>
              <a:t>  Wrong results (intentional or non-intentional).</a:t>
            </a:r>
          </a:p>
          <a:p>
            <a:pPr eaLnBrk="1" hangingPunct="1">
              <a:lnSpc>
                <a:spcPct val="80000"/>
              </a:lnSpc>
            </a:pPr>
            <a:endParaRPr lang="en-US" altLang="en-US" sz="2800" dirty="0"/>
          </a:p>
          <a:p>
            <a:pPr eaLnBrk="1" hangingPunct="1">
              <a:lnSpc>
                <a:spcPct val="90000"/>
              </a:lnSpc>
            </a:pPr>
            <a:r>
              <a:rPr lang="en-US" altLang="en-US" sz="2800" b="1" u="sng" dirty="0"/>
              <a:t>Control of Jails:</a:t>
            </a:r>
            <a:r>
              <a:rPr lang="en-US" altLang="en-US" sz="2800" dirty="0"/>
              <a:t>  Technology-aided escape attempts and successes, accidental release of inmates, failures in software controlled locks.</a:t>
            </a:r>
          </a:p>
          <a:p>
            <a:pPr eaLnBrk="1" hangingPunct="1">
              <a:lnSpc>
                <a:spcPct val="90000"/>
              </a:lnSpc>
            </a:pPr>
            <a:endParaRPr lang="en-US" altLang="en-US" sz="2800" dirty="0"/>
          </a:p>
          <a:p>
            <a:pPr eaLnBrk="1" hangingPunct="1">
              <a:lnSpc>
                <a:spcPct val="70000"/>
              </a:lnSpc>
            </a:pPr>
            <a:r>
              <a:rPr lang="en-US" altLang="en-US" sz="2800" b="1" u="sng" dirty="0"/>
              <a:t>Law Enforcement:</a:t>
            </a:r>
            <a:r>
              <a:rPr lang="en-US" altLang="en-US" sz="2800" dirty="0"/>
              <a:t>  False arrests and imprisonments.</a:t>
            </a:r>
          </a:p>
        </p:txBody>
      </p:sp>
      <p:sp>
        <p:nvSpPr>
          <p:cNvPr id="6" name="Rectangle 2"/>
          <p:cNvSpPr>
            <a:spLocks noGrp="1" noChangeArrowheads="1"/>
          </p:cNvSpPr>
          <p:nvPr>
            <p:ph type="title"/>
          </p:nvPr>
        </p:nvSpPr>
        <p:spPr>
          <a:xfrm>
            <a:off x="-206188" y="-94129"/>
            <a:ext cx="9753600" cy="1066800"/>
          </a:xfrm>
        </p:spPr>
        <p:txBody>
          <a:bodyPr/>
          <a:lstStyle/>
          <a:p>
            <a:pPr eaLnBrk="1" hangingPunct="1"/>
            <a:r>
              <a:rPr lang="en-US" altLang="en-US" dirty="0"/>
              <a:t>Adverse Effects of Faulty S/W Cont.</a:t>
            </a:r>
          </a:p>
        </p:txBody>
      </p:sp>
      <p:sp>
        <p:nvSpPr>
          <p:cNvPr id="2" name="Slide Number Placeholder 1"/>
          <p:cNvSpPr>
            <a:spLocks noGrp="1"/>
          </p:cNvSpPr>
          <p:nvPr>
            <p:ph type="sldNum" sz="quarter" idx="12"/>
          </p:nvPr>
        </p:nvSpPr>
        <p:spPr/>
        <p:txBody>
          <a:bodyPr/>
          <a:lstStyle/>
          <a:p>
            <a:pPr>
              <a:defRPr/>
            </a:pPr>
            <a:fld id="{7F4B1FAA-A740-404F-BBC5-7C153B666279}" type="slidenum">
              <a:rPr lang="en-US" smtClean="0"/>
              <a:pPr>
                <a:defRPr/>
              </a:pPr>
              <a:t>30</a:t>
            </a:fld>
            <a:endParaRPr lang="en-US"/>
          </a:p>
        </p:txBody>
      </p:sp>
    </p:spTree>
    <p:extLst>
      <p:ext uri="{BB962C8B-B14F-4D97-AF65-F5344CB8AC3E}">
        <p14:creationId xmlns:p14="http://schemas.microsoft.com/office/powerpoint/2010/main" val="3471048295"/>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Content Placeholder 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43663" y="3036443"/>
            <a:ext cx="2381250" cy="3600450"/>
          </a:xfrm>
          <a:prstGeom prst="rect">
            <a:avLst/>
          </a:prstGeom>
          <a:solidFill>
            <a:schemeClr val="bg2">
              <a:lumMod val="20000"/>
              <a:lumOff val="80000"/>
            </a:schemeClr>
          </a:solidFill>
          <a:ln>
            <a:solidFill>
              <a:srgbClr val="FF0000"/>
            </a:solidFill>
          </a:ln>
        </p:spPr>
      </p:pic>
      <p:sp>
        <p:nvSpPr>
          <p:cNvPr id="9219" name="Title 1"/>
          <p:cNvSpPr>
            <a:spLocks noGrp="1"/>
          </p:cNvSpPr>
          <p:nvPr>
            <p:ph type="title"/>
          </p:nvPr>
        </p:nvSpPr>
        <p:spPr>
          <a:xfrm>
            <a:off x="55717" y="96838"/>
            <a:ext cx="9048750" cy="915987"/>
          </a:xfrm>
        </p:spPr>
        <p:txBody>
          <a:bodyPr/>
          <a:lstStyle/>
          <a:p>
            <a:r>
              <a:rPr lang="en-US"/>
              <a:t>Spectacular Software Failures</a:t>
            </a:r>
          </a:p>
        </p:txBody>
      </p:sp>
      <p:sp>
        <p:nvSpPr>
          <p:cNvPr id="922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EB425520-70F8-4BAB-9474-E83AC6540621}" type="slidenum">
              <a:rPr lang="en-US" sz="900" b="0" smtClean="0">
                <a:solidFill>
                  <a:schemeClr val="tx1"/>
                </a:solidFill>
              </a:rPr>
              <a:pPr/>
              <a:t>31</a:t>
            </a:fld>
            <a:endParaRPr lang="en-US" sz="900" b="0">
              <a:solidFill>
                <a:schemeClr val="tx1"/>
              </a:solidFill>
            </a:endParaRPr>
          </a:p>
        </p:txBody>
      </p:sp>
      <p:sp>
        <p:nvSpPr>
          <p:cNvPr id="6" name="Rectangle 3"/>
          <p:cNvSpPr txBox="1">
            <a:spLocks noChangeArrowheads="1"/>
          </p:cNvSpPr>
          <p:nvPr/>
        </p:nvSpPr>
        <p:spPr bwMode="auto">
          <a:xfrm>
            <a:off x="84812" y="4112609"/>
            <a:ext cx="6453188" cy="776287"/>
          </a:xfrm>
          <a:prstGeom prst="rect">
            <a:avLst/>
          </a:prstGeom>
          <a:noFill/>
          <a:ln w="9525">
            <a:noFill/>
            <a:miter lim="800000"/>
            <a:headEnd/>
            <a:tailEnd/>
          </a:ln>
        </p:spPr>
        <p:txBody>
          <a:bodyPr lIns="92075" tIns="46038" rIns="92075" bIns="46038"/>
          <a:lstStyle/>
          <a:p>
            <a:pPr marL="285750" indent="-285750">
              <a:lnSpc>
                <a:spcPct val="83000"/>
              </a:lnSpc>
              <a:spcBef>
                <a:spcPct val="30000"/>
              </a:spcBef>
              <a:buSzPct val="75000"/>
              <a:buFont typeface="Monotype Sorts" charset="2"/>
              <a:buChar char="n"/>
              <a:defRPr/>
            </a:pPr>
            <a:r>
              <a:rPr lang="en-US" sz="2400" b="0" kern="0" dirty="0">
                <a:solidFill>
                  <a:schemeClr val="tx2"/>
                </a:solidFill>
                <a:latin typeface="Gill Sans MT" pitchFamily="34" charset="0"/>
              </a:rPr>
              <a:t>Intel’s Pentium FDIV fault</a:t>
            </a:r>
            <a:r>
              <a:rPr lang="en-US" sz="2400" b="0" kern="0" dirty="0">
                <a:solidFill>
                  <a:schemeClr val="tx1"/>
                </a:solidFill>
                <a:latin typeface="Gill Sans MT" pitchFamily="34" charset="0"/>
              </a:rPr>
              <a:t> : Public relations nightmare</a:t>
            </a:r>
          </a:p>
        </p:txBody>
      </p:sp>
      <p:sp>
        <p:nvSpPr>
          <p:cNvPr id="7" name="Rectangle 3"/>
          <p:cNvSpPr txBox="1">
            <a:spLocks noChangeArrowheads="1"/>
          </p:cNvSpPr>
          <p:nvPr/>
        </p:nvSpPr>
        <p:spPr bwMode="auto">
          <a:xfrm>
            <a:off x="84812" y="2537666"/>
            <a:ext cx="6453188" cy="1065721"/>
          </a:xfrm>
          <a:prstGeom prst="rect">
            <a:avLst/>
          </a:prstGeom>
          <a:noFill/>
          <a:ln w="9525">
            <a:noFill/>
            <a:miter lim="800000"/>
            <a:headEnd/>
            <a:tailEnd/>
          </a:ln>
        </p:spPr>
        <p:txBody>
          <a:bodyPr lIns="92075" tIns="46038" rIns="92075" bIns="46038"/>
          <a:lstStyle/>
          <a:p>
            <a:pPr marL="285750" indent="-285750">
              <a:lnSpc>
                <a:spcPct val="83000"/>
              </a:lnSpc>
              <a:spcBef>
                <a:spcPct val="30000"/>
              </a:spcBef>
              <a:buSzPct val="75000"/>
              <a:buFont typeface="Monotype Sorts" charset="2"/>
              <a:buChar char="n"/>
              <a:defRPr/>
            </a:pPr>
            <a:r>
              <a:rPr lang="en-US" sz="2400" b="0" kern="0" dirty="0">
                <a:solidFill>
                  <a:schemeClr val="tx2"/>
                </a:solidFill>
                <a:latin typeface="Gill Sans MT" pitchFamily="34" charset="0"/>
              </a:rPr>
              <a:t>THERAC-25 radiation machine</a:t>
            </a:r>
            <a:r>
              <a:rPr lang="en-US" sz="2400" b="0" kern="0" dirty="0">
                <a:solidFill>
                  <a:schemeClr val="tx1"/>
                </a:solidFill>
                <a:latin typeface="Gill Sans MT" pitchFamily="34" charset="0"/>
              </a:rPr>
              <a:t> : Poor testing of safety-critical software can cost </a:t>
            </a:r>
            <a:r>
              <a:rPr lang="en-US" sz="2400" b="0" i="1" kern="0" dirty="0">
                <a:solidFill>
                  <a:schemeClr val="tx1"/>
                </a:solidFill>
                <a:latin typeface="Gill Sans MT" pitchFamily="34" charset="0"/>
              </a:rPr>
              <a:t>lives </a:t>
            </a:r>
            <a:r>
              <a:rPr lang="en-US" sz="2400" b="0" kern="0" dirty="0">
                <a:solidFill>
                  <a:schemeClr val="tx1"/>
                </a:solidFill>
                <a:latin typeface="Gill Sans MT" pitchFamily="34" charset="0"/>
              </a:rPr>
              <a:t>: 3 patients were killed</a:t>
            </a:r>
          </a:p>
        </p:txBody>
      </p:sp>
      <p:pic>
        <p:nvPicPr>
          <p:cNvPr id="8" name="Picture 2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17051" y="1122578"/>
            <a:ext cx="2462213" cy="186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00425" y="1487488"/>
            <a:ext cx="10668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0" name="Text Box 24"/>
          <p:cNvSpPr txBox="1">
            <a:spLocks noChangeArrowheads="1"/>
          </p:cNvSpPr>
          <p:nvPr/>
        </p:nvSpPr>
        <p:spPr bwMode="auto">
          <a:xfrm>
            <a:off x="4627563" y="1279525"/>
            <a:ext cx="1681162" cy="1016000"/>
          </a:xfrm>
          <a:prstGeom prst="rect">
            <a:avLst/>
          </a:prstGeom>
          <a:solidFill>
            <a:schemeClr val="bg1">
              <a:lumMod val="60000"/>
              <a:lumOff val="40000"/>
            </a:schemeClr>
          </a:solidFill>
          <a:ln w="9525" algn="ctr">
            <a:noFill/>
            <a:miter lim="800000"/>
            <a:headEnd/>
            <a:tailEnd/>
          </a:ln>
          <a:effectLst/>
        </p:spPr>
        <p:txBody>
          <a:bodyPr>
            <a:spAutoFit/>
          </a:bodyPr>
          <a:lstStyle/>
          <a:p>
            <a:pPr>
              <a:defRPr/>
            </a:pPr>
            <a:r>
              <a:rPr lang="en-US" dirty="0">
                <a:solidFill>
                  <a:srgbClr val="0000CC"/>
                </a:solidFill>
              </a:rPr>
              <a:t>Mars Polar</a:t>
            </a:r>
            <a:br>
              <a:rPr lang="en-US" dirty="0">
                <a:solidFill>
                  <a:srgbClr val="0000CC"/>
                </a:solidFill>
              </a:rPr>
            </a:br>
            <a:r>
              <a:rPr lang="en-US" dirty="0">
                <a:solidFill>
                  <a:srgbClr val="0000CC"/>
                </a:solidFill>
              </a:rPr>
              <a:t>Lander crash</a:t>
            </a:r>
            <a:br>
              <a:rPr lang="en-US" dirty="0">
                <a:solidFill>
                  <a:srgbClr val="0000CC"/>
                </a:solidFill>
              </a:rPr>
            </a:br>
            <a:r>
              <a:rPr lang="en-US" dirty="0">
                <a:solidFill>
                  <a:srgbClr val="0000CC"/>
                </a:solidFill>
              </a:rPr>
              <a:t>site?</a:t>
            </a:r>
          </a:p>
        </p:txBody>
      </p:sp>
      <p:sp>
        <p:nvSpPr>
          <p:cNvPr id="11" name="Text Box 25"/>
          <p:cNvSpPr txBox="1">
            <a:spLocks noChangeArrowheads="1"/>
          </p:cNvSpPr>
          <p:nvPr/>
        </p:nvSpPr>
        <p:spPr bwMode="auto">
          <a:xfrm>
            <a:off x="6560770" y="927822"/>
            <a:ext cx="2393950" cy="400050"/>
          </a:xfrm>
          <a:prstGeom prst="rect">
            <a:avLst/>
          </a:prstGeom>
          <a:solidFill>
            <a:schemeClr val="bg1">
              <a:lumMod val="60000"/>
              <a:lumOff val="40000"/>
            </a:schemeClr>
          </a:solidFill>
          <a:ln w="9525" algn="ctr">
            <a:noFill/>
            <a:miter lim="800000"/>
            <a:headEnd/>
            <a:tailEnd/>
          </a:ln>
          <a:effectLst/>
        </p:spPr>
        <p:txBody>
          <a:bodyPr>
            <a:spAutoFit/>
          </a:bodyPr>
          <a:lstStyle/>
          <a:p>
            <a:pPr algn="just">
              <a:defRPr/>
            </a:pPr>
            <a:r>
              <a:rPr lang="en-US" dirty="0">
                <a:solidFill>
                  <a:srgbClr val="0000CC"/>
                </a:solidFill>
              </a:rPr>
              <a:t>THERAC-25 design</a:t>
            </a:r>
          </a:p>
        </p:txBody>
      </p:sp>
      <p:sp>
        <p:nvSpPr>
          <p:cNvPr id="12" name="Text Box 26"/>
          <p:cNvSpPr txBox="1">
            <a:spLocks noChangeArrowheads="1"/>
          </p:cNvSpPr>
          <p:nvPr/>
        </p:nvSpPr>
        <p:spPr bwMode="auto">
          <a:xfrm>
            <a:off x="6378575" y="2965006"/>
            <a:ext cx="2536825"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dirty="0" err="1">
                <a:solidFill>
                  <a:schemeClr val="accent4"/>
                </a:solidFill>
              </a:rPr>
              <a:t>Ariane</a:t>
            </a:r>
            <a:r>
              <a:rPr lang="en-US" dirty="0">
                <a:solidFill>
                  <a:schemeClr val="accent4"/>
                </a:solidFill>
              </a:rPr>
              <a:t> 5:</a:t>
            </a:r>
            <a:br>
              <a:rPr lang="en-US" dirty="0">
                <a:solidFill>
                  <a:schemeClr val="accent4"/>
                </a:solidFill>
              </a:rPr>
            </a:br>
            <a:r>
              <a:rPr lang="en-US" dirty="0">
                <a:solidFill>
                  <a:schemeClr val="accent4"/>
                </a:solidFill>
              </a:rPr>
              <a:t>exception-handling</a:t>
            </a:r>
            <a:br>
              <a:rPr lang="en-US" dirty="0">
                <a:solidFill>
                  <a:schemeClr val="accent4"/>
                </a:solidFill>
              </a:rPr>
            </a:br>
            <a:r>
              <a:rPr lang="en-US" dirty="0">
                <a:solidFill>
                  <a:schemeClr val="accent4"/>
                </a:solidFill>
              </a:rPr>
              <a:t>bug :  forced self</a:t>
            </a:r>
            <a:br>
              <a:rPr lang="en-US" dirty="0">
                <a:solidFill>
                  <a:schemeClr val="accent4"/>
                </a:solidFill>
              </a:rPr>
            </a:br>
            <a:r>
              <a:rPr lang="en-US" dirty="0">
                <a:solidFill>
                  <a:schemeClr val="accent4"/>
                </a:solidFill>
              </a:rPr>
              <a:t>destruct on maiden</a:t>
            </a:r>
            <a:br>
              <a:rPr lang="en-US" dirty="0">
                <a:solidFill>
                  <a:schemeClr val="accent4"/>
                </a:solidFill>
              </a:rPr>
            </a:br>
            <a:r>
              <a:rPr lang="en-US" dirty="0">
                <a:solidFill>
                  <a:schemeClr val="accent4"/>
                </a:solidFill>
              </a:rPr>
              <a:t>flight (64-bit to 16-bit</a:t>
            </a:r>
            <a:br>
              <a:rPr lang="en-US" dirty="0">
                <a:solidFill>
                  <a:schemeClr val="accent4"/>
                </a:solidFill>
              </a:rPr>
            </a:br>
            <a:r>
              <a:rPr lang="en-US" dirty="0">
                <a:solidFill>
                  <a:schemeClr val="accent4"/>
                </a:solidFill>
              </a:rPr>
              <a:t>conversion:  about</a:t>
            </a:r>
            <a:br>
              <a:rPr lang="en-US" dirty="0">
                <a:solidFill>
                  <a:schemeClr val="accent4"/>
                </a:solidFill>
              </a:rPr>
            </a:br>
            <a:r>
              <a:rPr lang="en-US" dirty="0">
                <a:solidFill>
                  <a:schemeClr val="accent4"/>
                </a:solidFill>
              </a:rPr>
              <a:t>370 million $ lost)</a:t>
            </a:r>
          </a:p>
        </p:txBody>
      </p:sp>
      <p:pic>
        <p:nvPicPr>
          <p:cNvPr id="13" name="Picture 2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75981" y="4492345"/>
            <a:ext cx="792163"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4" name="Text Box 4"/>
          <p:cNvSpPr txBox="1">
            <a:spLocks noChangeArrowheads="1"/>
          </p:cNvSpPr>
          <p:nvPr/>
        </p:nvSpPr>
        <p:spPr bwMode="auto">
          <a:xfrm>
            <a:off x="82549" y="5391150"/>
            <a:ext cx="7199700" cy="954107"/>
          </a:xfrm>
          <a:prstGeom prst="rect">
            <a:avLst/>
          </a:prstGeom>
          <a:solidFill>
            <a:schemeClr val="bg2">
              <a:lumMod val="20000"/>
              <a:lumOff val="80000"/>
            </a:schemeClr>
          </a:solidFill>
          <a:ln w="19050">
            <a:solidFill>
              <a:srgbClr val="FF0000"/>
            </a:solidFill>
            <a:miter lim="800000"/>
            <a:headEnd type="none" w="sm" len="sm"/>
            <a:tailEnd type="none" w="sm" len="sm"/>
          </a:ln>
          <a:effectLst/>
        </p:spPr>
        <p:txBody>
          <a:bodyPr wrap="square">
            <a:spAutoFit/>
          </a:bodyPr>
          <a:lstStyle/>
          <a:p>
            <a:pPr algn="ctr">
              <a:defRPr/>
            </a:pPr>
            <a:r>
              <a:rPr lang="en-US" altLang="zh-CN" sz="2800" dirty="0">
                <a:solidFill>
                  <a:srgbClr val="0000CC"/>
                </a:solidFill>
                <a:latin typeface="Gill Sans MT" pitchFamily="34" charset="0"/>
                <a:ea typeface="宋体" charset="-122"/>
              </a:rPr>
              <a:t>We need our software to be</a:t>
            </a:r>
            <a:r>
              <a:rPr lang="en-US" altLang="zh-CN" dirty="0">
                <a:solidFill>
                  <a:srgbClr val="0000CC"/>
                </a:solidFill>
                <a:latin typeface="Gill Sans MT" pitchFamily="34" charset="0"/>
                <a:ea typeface="宋体" charset="-122"/>
              </a:rPr>
              <a:t> </a:t>
            </a:r>
            <a:r>
              <a:rPr lang="en-US" altLang="zh-CN" sz="2800" dirty="0">
                <a:solidFill>
                  <a:srgbClr val="0000CC"/>
                </a:solidFill>
                <a:latin typeface="Kristen ITC" pitchFamily="66" charset="0"/>
                <a:ea typeface="宋体" charset="-122"/>
              </a:rPr>
              <a:t>dependable.</a:t>
            </a:r>
          </a:p>
          <a:p>
            <a:pPr algn="ctr">
              <a:defRPr/>
            </a:pPr>
            <a:r>
              <a:rPr lang="en-US" sz="2800" i="1" dirty="0">
                <a:solidFill>
                  <a:srgbClr val="0000CC"/>
                </a:solidFill>
                <a:latin typeface="Gill Sans MT" pitchFamily="34" charset="0"/>
                <a:ea typeface="宋体" charset="-122"/>
              </a:rPr>
              <a:t>Testing</a:t>
            </a:r>
            <a:r>
              <a:rPr lang="en-US" sz="2800" dirty="0">
                <a:solidFill>
                  <a:srgbClr val="0000CC"/>
                </a:solidFill>
                <a:latin typeface="Gill Sans MT" pitchFamily="34" charset="0"/>
                <a:ea typeface="宋体" charset="-122"/>
              </a:rPr>
              <a:t> is </a:t>
            </a:r>
            <a:r>
              <a:rPr lang="en-US" sz="2800" i="1" dirty="0">
                <a:solidFill>
                  <a:srgbClr val="0000CC"/>
                </a:solidFill>
                <a:latin typeface="Gill Sans MT" pitchFamily="34" charset="0"/>
                <a:ea typeface="宋体" charset="-122"/>
              </a:rPr>
              <a:t>one</a:t>
            </a:r>
            <a:r>
              <a:rPr lang="en-US" sz="2800" dirty="0">
                <a:solidFill>
                  <a:srgbClr val="0000CC"/>
                </a:solidFill>
                <a:latin typeface="Gill Sans MT" pitchFamily="34" charset="0"/>
                <a:ea typeface="宋体" charset="-122"/>
              </a:rPr>
              <a:t> way to assess dependability.</a:t>
            </a:r>
          </a:p>
        </p:txBody>
      </p:sp>
      <p:sp>
        <p:nvSpPr>
          <p:cNvPr id="16" name="Rectangle 3"/>
          <p:cNvSpPr txBox="1">
            <a:spLocks noChangeArrowheads="1"/>
          </p:cNvSpPr>
          <p:nvPr/>
        </p:nvSpPr>
        <p:spPr bwMode="auto">
          <a:xfrm>
            <a:off x="84812" y="865188"/>
            <a:ext cx="6453188" cy="776287"/>
          </a:xfrm>
          <a:prstGeom prst="rect">
            <a:avLst/>
          </a:prstGeom>
          <a:noFill/>
          <a:ln w="9525">
            <a:noFill/>
            <a:miter lim="800000"/>
            <a:headEnd/>
            <a:tailEnd/>
          </a:ln>
        </p:spPr>
        <p:txBody>
          <a:bodyPr lIns="92075" tIns="46038" rIns="92075" bIns="46038"/>
          <a:lstStyle/>
          <a:p>
            <a:pPr marL="285750" indent="-285750">
              <a:lnSpc>
                <a:spcPct val="83000"/>
              </a:lnSpc>
              <a:spcBef>
                <a:spcPct val="30000"/>
              </a:spcBef>
              <a:buSzPct val="75000"/>
              <a:buFont typeface="Monotype Sorts" charset="2"/>
              <a:buChar char="n"/>
              <a:defRPr/>
            </a:pPr>
            <a:r>
              <a:rPr lang="en-US" sz="2400" b="0" kern="0" dirty="0">
                <a:solidFill>
                  <a:schemeClr val="tx2"/>
                </a:solidFill>
                <a:latin typeface="Gill Sans MT" pitchFamily="34" charset="0"/>
              </a:rPr>
              <a:t>NASA’s Mars </a:t>
            </a:r>
            <a:r>
              <a:rPr lang="en-US" sz="2400" b="0" kern="0" dirty="0" err="1">
                <a:solidFill>
                  <a:schemeClr val="tx2"/>
                </a:solidFill>
                <a:latin typeface="Gill Sans MT" pitchFamily="34" charset="0"/>
              </a:rPr>
              <a:t>lander</a:t>
            </a:r>
            <a:r>
              <a:rPr lang="en-US" sz="2400" b="0" kern="0" dirty="0">
                <a:solidFill>
                  <a:schemeClr val="tx1"/>
                </a:solidFill>
                <a:latin typeface="Gill Sans MT" pitchFamily="34" charset="0"/>
              </a:rPr>
              <a:t>: September 1999, crashed due to a units integration fault</a:t>
            </a:r>
          </a:p>
        </p:txBody>
      </p:sp>
      <p:sp>
        <p:nvSpPr>
          <p:cNvPr id="18" name="Rectangle 3"/>
          <p:cNvSpPr txBox="1">
            <a:spLocks noChangeArrowheads="1"/>
          </p:cNvSpPr>
          <p:nvPr/>
        </p:nvSpPr>
        <p:spPr bwMode="auto">
          <a:xfrm>
            <a:off x="84812" y="3520541"/>
            <a:ext cx="6453188" cy="493110"/>
          </a:xfrm>
          <a:prstGeom prst="rect">
            <a:avLst/>
          </a:prstGeom>
          <a:noFill/>
          <a:ln w="9525">
            <a:noFill/>
            <a:miter lim="800000"/>
            <a:headEnd/>
            <a:tailEnd/>
          </a:ln>
        </p:spPr>
        <p:txBody>
          <a:bodyPr lIns="92075" tIns="46038" rIns="92075" bIns="46038"/>
          <a:lstStyle/>
          <a:p>
            <a:pPr marL="285750" indent="-285750">
              <a:lnSpc>
                <a:spcPct val="83000"/>
              </a:lnSpc>
              <a:spcBef>
                <a:spcPct val="30000"/>
              </a:spcBef>
              <a:buSzPct val="75000"/>
              <a:buFont typeface="Monotype Sorts" charset="2"/>
              <a:buChar char="n"/>
              <a:defRPr/>
            </a:pPr>
            <a:r>
              <a:rPr lang="en-US" sz="2400" b="0" kern="0" dirty="0">
                <a:solidFill>
                  <a:schemeClr val="tx2"/>
                </a:solidFill>
                <a:latin typeface="Gill Sans MT" pitchFamily="34" charset="0"/>
              </a:rPr>
              <a:t>Ariane 5 explosion</a:t>
            </a:r>
            <a:r>
              <a:rPr lang="en-US" sz="2400" b="0" kern="0" dirty="0">
                <a:solidFill>
                  <a:schemeClr val="tx1"/>
                </a:solidFill>
                <a:latin typeface="Gill Sans MT" pitchFamily="34" charset="0"/>
              </a:rPr>
              <a:t> </a:t>
            </a:r>
            <a:r>
              <a:rPr lang="en-US" sz="2400" b="0" kern="0">
                <a:solidFill>
                  <a:schemeClr val="tx1"/>
                </a:solidFill>
                <a:latin typeface="Gill Sans MT" pitchFamily="34" charset="0"/>
              </a:rPr>
              <a:t>: Millions of $$</a:t>
            </a:r>
            <a:endParaRPr lang="en-US" sz="2400" b="0" kern="0" dirty="0">
              <a:solidFill>
                <a:schemeClr val="tx1"/>
              </a:solidFill>
              <a:latin typeface="Gill Sans MT" pitchFamily="34" charset="0"/>
            </a:endParaRPr>
          </a:p>
        </p:txBody>
      </p:sp>
    </p:spTree>
    <p:extLst>
      <p:ext uri="{BB962C8B-B14F-4D97-AF65-F5344CB8AC3E}">
        <p14:creationId xmlns:p14="http://schemas.microsoft.com/office/powerpoint/2010/main" val="313592659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par>
                          <p:cTn id="7" fill="hold" nodeType="afterGroup">
                            <p:stCondLst>
                              <p:cond delay="0"/>
                            </p:stCondLst>
                            <p:childTnLst>
                              <p:par>
                                <p:cTn id="8" presetID="9" presetClass="entr" presetSubtype="0" fill="hold" nodeType="after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dissolv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childTnLst>
                                </p:cTn>
                              </p:par>
                            </p:childTnLst>
                          </p:cTn>
                        </p:par>
                        <p:par>
                          <p:cTn id="18" fill="hold" nodeType="afterGroup">
                            <p:stCondLst>
                              <p:cond delay="0"/>
                            </p:stCondLst>
                            <p:childTnLst>
                              <p:par>
                                <p:cTn id="19" presetID="9" presetClass="entr" presetSubtype="0"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dissolve">
                                      <p:cBhvr>
                                        <p:cTn id="21" dur="500"/>
                                        <p:tgtEl>
                                          <p:spTgt spid="8"/>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dissolv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
                                            <p:txEl>
                                              <p:pRg st="0" end="0"/>
                                            </p:txEl>
                                          </p:spTgt>
                                        </p:tgtEl>
                                        <p:attrNameLst>
                                          <p:attrName>style.visibility</p:attrName>
                                        </p:attrNameLst>
                                      </p:cBhvr>
                                      <p:to>
                                        <p:strVal val="visible"/>
                                      </p:to>
                                    </p:set>
                                  </p:childTnLst>
                                </p:cTn>
                              </p:par>
                            </p:childTnLst>
                          </p:cTn>
                        </p:par>
                        <p:par>
                          <p:cTn id="29" fill="hold">
                            <p:stCondLst>
                              <p:cond delay="0"/>
                            </p:stCondLst>
                            <p:childTnLst>
                              <p:par>
                                <p:cTn id="30" presetID="9" presetClass="entr" presetSubtype="0"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dissolve">
                                      <p:cBhvr>
                                        <p:cTn id="32" dur="500"/>
                                        <p:tgtEl>
                                          <p:spTgt spid="15"/>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dissolve">
                                      <p:cBhvr>
                                        <p:cTn id="35" dur="500"/>
                                        <p:tgtEl>
                                          <p:spTgt spid="1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xEl>
                                              <p:pRg st="0" end="0"/>
                                            </p:txEl>
                                          </p:spTgt>
                                        </p:tgtEl>
                                        <p:attrNameLst>
                                          <p:attrName>style.visibility</p:attrName>
                                        </p:attrNameLst>
                                      </p:cBhvr>
                                      <p:to>
                                        <p:strVal val="visible"/>
                                      </p:to>
                                    </p:set>
                                  </p:childTnLst>
                                </p:cTn>
                              </p:par>
                            </p:childTnLst>
                          </p:cTn>
                        </p:par>
                        <p:par>
                          <p:cTn id="40" fill="hold">
                            <p:stCondLst>
                              <p:cond delay="0"/>
                            </p:stCondLst>
                            <p:childTnLst>
                              <p:par>
                                <p:cTn id="41" presetID="9" presetClass="entr" presetSubtype="0" fill="hold"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dissolve">
                                      <p:cBhvr>
                                        <p:cTn id="43" dur="500"/>
                                        <p:tgtEl>
                                          <p:spTgt spid="13"/>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dissolve">
                                      <p:cBhvr>
                                        <p:cTn id="48"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P spid="10" grpId="0" animBg="1"/>
      <p:bldP spid="11" grpId="0" animBg="1"/>
      <p:bldP spid="12" grpId="0"/>
      <p:bldP spid="14" grpId="0" animBg="1"/>
      <p:bldP spid="16" grpId="0" build="p"/>
      <p:bldP spid="18"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t>Northeast Blackout of 2003</a:t>
            </a:r>
          </a:p>
        </p:txBody>
      </p:sp>
      <p:sp>
        <p:nvSpPr>
          <p:cNvPr id="1331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ACF412FD-9EAC-4412-A819-F10D00A578A1}" type="slidenum">
              <a:rPr lang="en-US" sz="900" b="0" smtClean="0">
                <a:solidFill>
                  <a:schemeClr val="tx1"/>
                </a:solidFill>
              </a:rPr>
              <a:pPr/>
              <a:t>32</a:t>
            </a:fld>
            <a:endParaRPr lang="en-US" sz="900" b="0">
              <a:solidFill>
                <a:schemeClr val="tx1"/>
              </a:solidFill>
            </a:endParaRPr>
          </a:p>
        </p:txBody>
      </p:sp>
      <p:pic>
        <p:nvPicPr>
          <p:cNvPr id="7"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05125" y="785813"/>
            <a:ext cx="60960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ounded Rectangle 7"/>
          <p:cNvSpPr/>
          <p:nvPr/>
        </p:nvSpPr>
        <p:spPr bwMode="auto">
          <a:xfrm>
            <a:off x="285750" y="2543175"/>
            <a:ext cx="2357438" cy="914400"/>
          </a:xfrm>
          <a:prstGeom prst="roundRect">
            <a:avLst/>
          </a:prstGeom>
          <a:solidFill>
            <a:schemeClr val="bg2">
              <a:lumMod val="20000"/>
              <a:lumOff val="80000"/>
            </a:schemeClr>
          </a:solidFill>
          <a:ln w="9525" cap="flat" cmpd="sng" algn="ctr">
            <a:solidFill>
              <a:srgbClr val="FF0000"/>
            </a:solidFill>
            <a:prstDash val="solid"/>
            <a:miter lim="800000"/>
            <a:headEnd type="none" w="med" len="med"/>
            <a:tailEnd type="none" w="med" len="med"/>
          </a:ln>
          <a:effectLst/>
        </p:spPr>
        <p:txBody>
          <a:bodyPr/>
          <a:lstStyle/>
          <a:p>
            <a:pPr algn="ctr">
              <a:spcBef>
                <a:spcPct val="20000"/>
              </a:spcBef>
              <a:defRPr/>
            </a:pPr>
            <a:r>
              <a:rPr lang="nb-NO" sz="1800" dirty="0">
                <a:solidFill>
                  <a:srgbClr val="000000"/>
                </a:solidFill>
                <a:latin typeface="Arial" pitchFamily="34" charset="0"/>
                <a:cs typeface="Arial" pitchFamily="34" charset="0"/>
              </a:rPr>
              <a:t>Affected 10 million people in Ontario, Canada</a:t>
            </a:r>
            <a:endParaRPr lang="en-GB" sz="1800" dirty="0">
              <a:solidFill>
                <a:srgbClr val="000000"/>
              </a:solidFill>
              <a:latin typeface="Arial" pitchFamily="34" charset="0"/>
              <a:cs typeface="Arial" pitchFamily="34" charset="0"/>
            </a:endParaRPr>
          </a:p>
        </p:txBody>
      </p:sp>
      <p:sp>
        <p:nvSpPr>
          <p:cNvPr id="9" name="Rounded Rectangle 8"/>
          <p:cNvSpPr/>
          <p:nvPr/>
        </p:nvSpPr>
        <p:spPr bwMode="auto">
          <a:xfrm>
            <a:off x="285750" y="3543300"/>
            <a:ext cx="2357438" cy="914400"/>
          </a:xfrm>
          <a:prstGeom prst="roundRect">
            <a:avLst/>
          </a:prstGeom>
          <a:solidFill>
            <a:schemeClr val="bg2">
              <a:lumMod val="20000"/>
              <a:lumOff val="80000"/>
            </a:schemeClr>
          </a:solidFill>
          <a:ln w="9525" cap="flat" cmpd="sng" algn="ctr">
            <a:solidFill>
              <a:srgbClr val="FF0000"/>
            </a:solidFill>
            <a:prstDash val="solid"/>
            <a:miter lim="800000"/>
            <a:headEnd type="none" w="med" len="med"/>
            <a:tailEnd type="none" w="med" len="med"/>
          </a:ln>
          <a:effectLst/>
        </p:spPr>
        <p:txBody>
          <a:bodyPr/>
          <a:lstStyle/>
          <a:p>
            <a:pPr algn="ctr">
              <a:spcBef>
                <a:spcPct val="20000"/>
              </a:spcBef>
              <a:defRPr/>
            </a:pPr>
            <a:r>
              <a:rPr lang="nb-NO" sz="1800" dirty="0">
                <a:solidFill>
                  <a:srgbClr val="000000"/>
                </a:solidFill>
                <a:latin typeface="Arial" pitchFamily="34" charset="0"/>
                <a:cs typeface="Arial" pitchFamily="34" charset="0"/>
              </a:rPr>
              <a:t>Affected 40 million people in 8 US states</a:t>
            </a:r>
            <a:endParaRPr lang="en-GB" sz="1800" dirty="0">
              <a:solidFill>
                <a:srgbClr val="000000"/>
              </a:solidFill>
              <a:latin typeface="Arial" pitchFamily="34" charset="0"/>
              <a:cs typeface="Arial" pitchFamily="34" charset="0"/>
            </a:endParaRPr>
          </a:p>
        </p:txBody>
      </p:sp>
      <p:sp>
        <p:nvSpPr>
          <p:cNvPr id="10" name="Rounded Rectangle 9"/>
          <p:cNvSpPr/>
          <p:nvPr/>
        </p:nvSpPr>
        <p:spPr bwMode="auto">
          <a:xfrm>
            <a:off x="285750" y="4543425"/>
            <a:ext cx="2357438" cy="914400"/>
          </a:xfrm>
          <a:prstGeom prst="roundRect">
            <a:avLst/>
          </a:prstGeom>
          <a:solidFill>
            <a:schemeClr val="bg2">
              <a:lumMod val="20000"/>
              <a:lumOff val="80000"/>
            </a:schemeClr>
          </a:solidFill>
          <a:ln w="9525" cap="flat" cmpd="sng" algn="ctr">
            <a:solidFill>
              <a:srgbClr val="FF0000"/>
            </a:solidFill>
            <a:prstDash val="solid"/>
            <a:miter lim="800000"/>
            <a:headEnd type="none" w="med" len="med"/>
            <a:tailEnd type="none" w="med" len="med"/>
          </a:ln>
          <a:effectLst/>
        </p:spPr>
        <p:txBody>
          <a:bodyPr/>
          <a:lstStyle/>
          <a:p>
            <a:pPr algn="ctr">
              <a:spcBef>
                <a:spcPct val="20000"/>
              </a:spcBef>
              <a:defRPr/>
            </a:pPr>
            <a:r>
              <a:rPr lang="nb-NO" sz="1800" dirty="0">
                <a:solidFill>
                  <a:srgbClr val="000000"/>
                </a:solidFill>
                <a:latin typeface="Arial" pitchFamily="34" charset="0"/>
                <a:cs typeface="Arial" pitchFamily="34" charset="0"/>
              </a:rPr>
              <a:t>Financial losses of</a:t>
            </a:r>
          </a:p>
          <a:p>
            <a:pPr algn="ctr">
              <a:spcBef>
                <a:spcPct val="20000"/>
              </a:spcBef>
              <a:defRPr/>
            </a:pPr>
            <a:r>
              <a:rPr lang="nb-NO" sz="1800" dirty="0">
                <a:solidFill>
                  <a:srgbClr val="000000"/>
                </a:solidFill>
                <a:latin typeface="Arial" pitchFamily="34" charset="0"/>
                <a:cs typeface="Arial" pitchFamily="34" charset="0"/>
              </a:rPr>
              <a:t>$6 Billion USD</a:t>
            </a:r>
            <a:endParaRPr lang="en-GB" sz="1800" dirty="0">
              <a:solidFill>
                <a:srgbClr val="000000"/>
              </a:solidFill>
              <a:latin typeface="Arial" pitchFamily="34" charset="0"/>
              <a:cs typeface="Arial" pitchFamily="34" charset="0"/>
            </a:endParaRPr>
          </a:p>
        </p:txBody>
      </p:sp>
      <p:sp>
        <p:nvSpPr>
          <p:cNvPr id="11" name="Rounded Rectangle 10"/>
          <p:cNvSpPr/>
          <p:nvPr/>
        </p:nvSpPr>
        <p:spPr bwMode="auto">
          <a:xfrm>
            <a:off x="285750" y="1246188"/>
            <a:ext cx="2357438" cy="1211262"/>
          </a:xfrm>
          <a:prstGeom prst="roundRect">
            <a:avLst/>
          </a:prstGeom>
          <a:solidFill>
            <a:schemeClr val="bg2">
              <a:lumMod val="20000"/>
              <a:lumOff val="80000"/>
            </a:schemeClr>
          </a:solidFill>
          <a:ln w="9525" cap="flat" cmpd="sng" algn="ctr">
            <a:solidFill>
              <a:srgbClr val="FF0000"/>
            </a:solidFill>
            <a:prstDash val="solid"/>
            <a:miter lim="800000"/>
            <a:headEnd type="none" w="med" len="med"/>
            <a:tailEnd type="none" w="med" len="med"/>
          </a:ln>
          <a:effectLst/>
        </p:spPr>
        <p:txBody>
          <a:bodyPr/>
          <a:lstStyle/>
          <a:p>
            <a:pPr algn="ctr">
              <a:spcBef>
                <a:spcPct val="20000"/>
              </a:spcBef>
              <a:defRPr/>
            </a:pPr>
            <a:r>
              <a:rPr lang="nb-NO" sz="1800" dirty="0">
                <a:solidFill>
                  <a:srgbClr val="000000"/>
                </a:solidFill>
                <a:latin typeface="Arial" pitchFamily="34" charset="0"/>
                <a:cs typeface="Arial" pitchFamily="34" charset="0"/>
              </a:rPr>
              <a:t>508 generating units and 256 power plants shut down</a:t>
            </a:r>
            <a:endParaRPr lang="en-GB" sz="1800" dirty="0">
              <a:solidFill>
                <a:srgbClr val="000000"/>
              </a:solidFill>
              <a:latin typeface="Arial" pitchFamily="34" charset="0"/>
              <a:cs typeface="Arial" pitchFamily="34" charset="0"/>
            </a:endParaRPr>
          </a:p>
        </p:txBody>
      </p:sp>
      <p:sp>
        <p:nvSpPr>
          <p:cNvPr id="12" name="Rounded Rectangle 11"/>
          <p:cNvSpPr/>
          <p:nvPr/>
        </p:nvSpPr>
        <p:spPr bwMode="auto">
          <a:xfrm>
            <a:off x="285750" y="5543550"/>
            <a:ext cx="6929438" cy="914400"/>
          </a:xfrm>
          <a:prstGeom prst="roundRect">
            <a:avLst/>
          </a:prstGeom>
          <a:solidFill>
            <a:schemeClr val="bg2">
              <a:lumMod val="20000"/>
              <a:lumOff val="80000"/>
            </a:schemeClr>
          </a:solidFill>
          <a:ln w="9525" cap="flat" cmpd="sng" algn="ctr">
            <a:solidFill>
              <a:srgbClr val="FF0000"/>
            </a:solidFill>
            <a:prstDash val="solid"/>
            <a:miter lim="800000"/>
            <a:headEnd type="none" w="med" len="med"/>
            <a:tailEnd type="none" w="med" len="med"/>
          </a:ln>
          <a:effectLst/>
        </p:spPr>
        <p:txBody>
          <a:bodyPr/>
          <a:lstStyle/>
          <a:p>
            <a:pPr algn="ctr">
              <a:spcBef>
                <a:spcPct val="20000"/>
              </a:spcBef>
              <a:defRPr/>
            </a:pPr>
            <a:r>
              <a:rPr lang="nb-NO" sz="1800" dirty="0">
                <a:solidFill>
                  <a:schemeClr val="tx1"/>
                </a:solidFill>
                <a:latin typeface="Arial" pitchFamily="34" charset="0"/>
                <a:cs typeface="Arial" pitchFamily="34" charset="0"/>
              </a:rPr>
              <a:t>The </a:t>
            </a:r>
            <a:r>
              <a:rPr lang="nb-NO" sz="1800" dirty="0">
                <a:solidFill>
                  <a:srgbClr val="0000CC"/>
                </a:solidFill>
                <a:latin typeface="Arial" pitchFamily="34" charset="0"/>
                <a:cs typeface="Arial" pitchFamily="34" charset="0"/>
              </a:rPr>
              <a:t>alarm system </a:t>
            </a:r>
            <a:r>
              <a:rPr lang="nb-NO" sz="1800" dirty="0">
                <a:solidFill>
                  <a:schemeClr val="tx1"/>
                </a:solidFill>
                <a:latin typeface="Arial" pitchFamily="34" charset="0"/>
                <a:cs typeface="Arial" pitchFamily="34" charset="0"/>
              </a:rPr>
              <a:t>in the energy management system failed due to a </a:t>
            </a:r>
            <a:r>
              <a:rPr lang="nb-NO" sz="1800" dirty="0">
                <a:solidFill>
                  <a:srgbClr val="0000CC"/>
                </a:solidFill>
                <a:latin typeface="Arial" pitchFamily="34" charset="0"/>
                <a:cs typeface="Arial" pitchFamily="34" charset="0"/>
              </a:rPr>
              <a:t>software error </a:t>
            </a:r>
            <a:r>
              <a:rPr lang="nb-NO" sz="1800" dirty="0">
                <a:solidFill>
                  <a:schemeClr val="tx1"/>
                </a:solidFill>
                <a:latin typeface="Arial" pitchFamily="34" charset="0"/>
                <a:cs typeface="Arial" pitchFamily="34" charset="0"/>
              </a:rPr>
              <a:t>and operators were not informed of the power overload in the system</a:t>
            </a:r>
            <a:endParaRPr lang="en-GB" sz="18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103601219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100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10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up)">
                                      <p:cBhvr>
                                        <p:cTn id="22" dur="1000"/>
                                        <p:tgtEl>
                                          <p:spTgt spid="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up)">
                                      <p:cBhvr>
                                        <p:cTn id="27" dur="1000"/>
                                        <p:tgtEl>
                                          <p:spTgt spid="1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up)">
                                      <p:cBhvr>
                                        <p:cTn id="32"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en-US"/>
              <a:t>Bank Generosity</a:t>
            </a:r>
          </a:p>
        </p:txBody>
      </p:sp>
      <p:sp>
        <p:nvSpPr>
          <p:cNvPr id="34819" name="Rectangle 3"/>
          <p:cNvSpPr>
            <a:spLocks noGrp="1" noChangeArrowheads="1"/>
          </p:cNvSpPr>
          <p:nvPr>
            <p:ph type="body" idx="1"/>
          </p:nvPr>
        </p:nvSpPr>
        <p:spPr>
          <a:xfrm>
            <a:off x="685800" y="1116106"/>
            <a:ext cx="7772400" cy="4419600"/>
          </a:xfrm>
        </p:spPr>
        <p:txBody>
          <a:bodyPr/>
          <a:lstStyle/>
          <a:p>
            <a:pPr eaLnBrk="1" hangingPunct="1"/>
            <a:r>
              <a:rPr lang="en-US" altLang="en-US" dirty="0"/>
              <a:t>A Norwegian bank ATM consistently dispersed 10 times the amount requested.  </a:t>
            </a:r>
          </a:p>
          <a:p>
            <a:pPr eaLnBrk="1" hangingPunct="1"/>
            <a:endParaRPr lang="en-US" altLang="en-US" dirty="0"/>
          </a:p>
          <a:p>
            <a:pPr eaLnBrk="1" hangingPunct="1"/>
            <a:r>
              <a:rPr lang="en-US" altLang="en-US" dirty="0"/>
              <a:t>Many people joyously joined the queues as the word spread.</a:t>
            </a:r>
          </a:p>
        </p:txBody>
      </p:sp>
      <p:sp>
        <p:nvSpPr>
          <p:cNvPr id="2" name="Slide Number Placeholder 1"/>
          <p:cNvSpPr>
            <a:spLocks noGrp="1"/>
          </p:cNvSpPr>
          <p:nvPr>
            <p:ph type="sldNum" sz="quarter" idx="12"/>
          </p:nvPr>
        </p:nvSpPr>
        <p:spPr/>
        <p:txBody>
          <a:bodyPr/>
          <a:lstStyle/>
          <a:p>
            <a:pPr>
              <a:defRPr/>
            </a:pPr>
            <a:fld id="{7F4B1FAA-A740-404F-BBC5-7C153B666279}" type="slidenum">
              <a:rPr lang="en-US" smtClean="0"/>
              <a:pPr>
                <a:defRPr/>
              </a:pPr>
              <a:t>33</a:t>
            </a:fld>
            <a:endParaRPr lang="en-US"/>
          </a:p>
        </p:txBody>
      </p:sp>
    </p:spTree>
    <p:extLst>
      <p:ext uri="{BB962C8B-B14F-4D97-AF65-F5344CB8AC3E}">
        <p14:creationId xmlns:p14="http://schemas.microsoft.com/office/powerpoint/2010/main" val="2734289868"/>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en-US"/>
              <a:t>Bank Generosity (Cont’d)</a:t>
            </a:r>
          </a:p>
        </p:txBody>
      </p:sp>
      <p:sp>
        <p:nvSpPr>
          <p:cNvPr id="35843" name="Rectangle 3"/>
          <p:cNvSpPr>
            <a:spLocks noGrp="1" noChangeArrowheads="1"/>
          </p:cNvSpPr>
          <p:nvPr>
            <p:ph type="body" idx="1"/>
          </p:nvPr>
        </p:nvSpPr>
        <p:spPr/>
        <p:txBody>
          <a:bodyPr/>
          <a:lstStyle/>
          <a:p>
            <a:pPr eaLnBrk="1" hangingPunct="1"/>
            <a:r>
              <a:rPr lang="en-US" altLang="en-US" dirty="0"/>
              <a:t>A software flaw caused a UK bank to duplicate every transfer  payment request for half an hour.  </a:t>
            </a:r>
          </a:p>
          <a:p>
            <a:pPr eaLnBrk="1" hangingPunct="1"/>
            <a:endParaRPr lang="en-US" altLang="en-US" dirty="0"/>
          </a:p>
          <a:p>
            <a:pPr eaLnBrk="1" hangingPunct="1"/>
            <a:r>
              <a:rPr lang="en-US" altLang="en-US" dirty="0"/>
              <a:t>The bank lost 2 billion British pounds!  </a:t>
            </a:r>
          </a:p>
          <a:p>
            <a:pPr eaLnBrk="1" hangingPunct="1"/>
            <a:endParaRPr lang="en-US" altLang="en-US" dirty="0"/>
          </a:p>
          <a:p>
            <a:pPr eaLnBrk="1" hangingPunct="1"/>
            <a:r>
              <a:rPr lang="en-US" altLang="en-US" dirty="0"/>
              <a:t>The bank eventually recovered the funds but lost half a million pounds in potential interest.</a:t>
            </a:r>
          </a:p>
          <a:p>
            <a:pPr eaLnBrk="1" hangingPunct="1"/>
            <a:endParaRPr lang="en-US" altLang="en-US" dirty="0"/>
          </a:p>
        </p:txBody>
      </p:sp>
      <p:sp>
        <p:nvSpPr>
          <p:cNvPr id="2" name="Slide Number Placeholder 1"/>
          <p:cNvSpPr>
            <a:spLocks noGrp="1"/>
          </p:cNvSpPr>
          <p:nvPr>
            <p:ph type="sldNum" sz="quarter" idx="12"/>
          </p:nvPr>
        </p:nvSpPr>
        <p:spPr/>
        <p:txBody>
          <a:bodyPr/>
          <a:lstStyle/>
          <a:p>
            <a:pPr>
              <a:defRPr/>
            </a:pPr>
            <a:fld id="{7F4B1FAA-A740-404F-BBC5-7C153B666279}" type="slidenum">
              <a:rPr lang="en-US" smtClean="0"/>
              <a:pPr>
                <a:defRPr/>
              </a:pPr>
              <a:t>34</a:t>
            </a:fld>
            <a:endParaRPr lang="en-US"/>
          </a:p>
        </p:txBody>
      </p:sp>
    </p:spTree>
    <p:extLst>
      <p:ext uri="{BB962C8B-B14F-4D97-AF65-F5344CB8AC3E}">
        <p14:creationId xmlns:p14="http://schemas.microsoft.com/office/powerpoint/2010/main" val="2299347739"/>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en-US"/>
              <a:t>Making Rupee!</a:t>
            </a:r>
          </a:p>
        </p:txBody>
      </p:sp>
      <p:sp>
        <p:nvSpPr>
          <p:cNvPr id="36867" name="Rectangle 3"/>
          <p:cNvSpPr>
            <a:spLocks noGrp="1" noChangeArrowheads="1"/>
          </p:cNvSpPr>
          <p:nvPr>
            <p:ph type="body" idx="1"/>
          </p:nvPr>
        </p:nvSpPr>
        <p:spPr>
          <a:xfrm>
            <a:off x="578223" y="966354"/>
            <a:ext cx="8323729" cy="4667963"/>
          </a:xfrm>
        </p:spPr>
        <p:txBody>
          <a:bodyPr/>
          <a:lstStyle/>
          <a:p>
            <a:pPr eaLnBrk="1" hangingPunct="1">
              <a:lnSpc>
                <a:spcPct val="90000"/>
              </a:lnSpc>
            </a:pPr>
            <a:r>
              <a:rPr lang="en-US" altLang="en-US" dirty="0"/>
              <a:t>An Australian man purchased $104,500 worth of Sri Lankan Rupees.</a:t>
            </a:r>
          </a:p>
          <a:p>
            <a:pPr eaLnBrk="1" hangingPunct="1">
              <a:lnSpc>
                <a:spcPct val="90000"/>
              </a:lnSpc>
            </a:pPr>
            <a:endParaRPr lang="en-US" altLang="en-US" dirty="0"/>
          </a:p>
          <a:p>
            <a:pPr eaLnBrk="1" hangingPunct="1">
              <a:lnSpc>
                <a:spcPct val="90000"/>
              </a:lnSpc>
            </a:pPr>
            <a:r>
              <a:rPr lang="en-US" altLang="en-US" dirty="0"/>
              <a:t>The next day he sold the Rupees to another bank for $440,258.</a:t>
            </a:r>
          </a:p>
          <a:p>
            <a:pPr eaLnBrk="1" hangingPunct="1">
              <a:lnSpc>
                <a:spcPct val="90000"/>
              </a:lnSpc>
            </a:pPr>
            <a:endParaRPr lang="en-US" altLang="en-US" dirty="0"/>
          </a:p>
          <a:p>
            <a:pPr eaLnBrk="1" hangingPunct="1">
              <a:lnSpc>
                <a:spcPct val="90000"/>
              </a:lnSpc>
            </a:pPr>
            <a:r>
              <a:rPr lang="en-US" altLang="en-US" dirty="0"/>
              <a:t>The first bank’s software had displayed a bogus exchange rate in the Rupee position!</a:t>
            </a:r>
          </a:p>
          <a:p>
            <a:pPr eaLnBrk="1" hangingPunct="1">
              <a:lnSpc>
                <a:spcPct val="90000"/>
              </a:lnSpc>
            </a:pPr>
            <a:endParaRPr lang="en-US" altLang="en-US" dirty="0"/>
          </a:p>
          <a:p>
            <a:pPr eaLnBrk="1" hangingPunct="1">
              <a:lnSpc>
                <a:spcPct val="90000"/>
              </a:lnSpc>
            </a:pPr>
            <a:r>
              <a:rPr lang="en-US" altLang="en-US" dirty="0"/>
              <a:t>A judge ruled that the man had acted without intended fraud and could keep the extra $335,758!</a:t>
            </a:r>
          </a:p>
        </p:txBody>
      </p:sp>
      <p:sp>
        <p:nvSpPr>
          <p:cNvPr id="2" name="Slide Number Placeholder 1"/>
          <p:cNvSpPr>
            <a:spLocks noGrp="1"/>
          </p:cNvSpPr>
          <p:nvPr>
            <p:ph type="sldNum" sz="quarter" idx="12"/>
          </p:nvPr>
        </p:nvSpPr>
        <p:spPr/>
        <p:txBody>
          <a:bodyPr/>
          <a:lstStyle/>
          <a:p>
            <a:pPr>
              <a:defRPr/>
            </a:pPr>
            <a:fld id="{7F4B1FAA-A740-404F-BBC5-7C153B666279}" type="slidenum">
              <a:rPr lang="en-US" smtClean="0"/>
              <a:pPr>
                <a:defRPr/>
              </a:pPr>
              <a:t>35</a:t>
            </a:fld>
            <a:endParaRPr lang="en-US"/>
          </a:p>
        </p:txBody>
      </p:sp>
    </p:spTree>
    <p:extLst>
      <p:ext uri="{BB962C8B-B14F-4D97-AF65-F5344CB8AC3E}">
        <p14:creationId xmlns:p14="http://schemas.microsoft.com/office/powerpoint/2010/main" val="1952288048"/>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26"/>
          <p:cNvSpPr>
            <a:spLocks noGrp="1" noChangeArrowheads="1"/>
          </p:cNvSpPr>
          <p:nvPr>
            <p:ph type="title"/>
          </p:nvPr>
        </p:nvSpPr>
        <p:spPr/>
        <p:txBody>
          <a:bodyPr/>
          <a:lstStyle/>
          <a:p>
            <a:pPr eaLnBrk="1" hangingPunct="1"/>
            <a:r>
              <a:rPr lang="en-US" altLang="en-US"/>
              <a:t>Bug in BoNY Software</a:t>
            </a:r>
          </a:p>
        </p:txBody>
      </p:sp>
      <p:sp>
        <p:nvSpPr>
          <p:cNvPr id="37891" name="Rectangle 1027"/>
          <p:cNvSpPr>
            <a:spLocks noGrp="1" noChangeArrowheads="1"/>
          </p:cNvSpPr>
          <p:nvPr>
            <p:ph type="body" idx="1"/>
          </p:nvPr>
        </p:nvSpPr>
        <p:spPr/>
        <p:txBody>
          <a:bodyPr/>
          <a:lstStyle/>
          <a:p>
            <a:pPr eaLnBrk="1" hangingPunct="1"/>
            <a:r>
              <a:rPr lang="en-US" altLang="en-US" dirty="0"/>
              <a:t>The Bank of New York (</a:t>
            </a:r>
            <a:r>
              <a:rPr lang="en-US" altLang="en-US" dirty="0" err="1"/>
              <a:t>BoNY</a:t>
            </a:r>
            <a:r>
              <a:rPr lang="en-US" altLang="en-US" dirty="0"/>
              <a:t>) had a $32 billion overdraft as the result of a 16-bit integer counter that went unchecked.  </a:t>
            </a:r>
          </a:p>
          <a:p>
            <a:pPr eaLnBrk="1" hangingPunct="1"/>
            <a:endParaRPr lang="en-US" altLang="en-US" dirty="0"/>
          </a:p>
          <a:p>
            <a:pPr eaLnBrk="1" hangingPunct="1"/>
            <a:r>
              <a:rPr lang="en-US" altLang="en-US" dirty="0" err="1"/>
              <a:t>BoNY</a:t>
            </a:r>
            <a:r>
              <a:rPr lang="en-US" altLang="en-US" dirty="0"/>
              <a:t> was unable to process the incoming credits from security transfers, while the NY Federal Reserve automatically debited </a:t>
            </a:r>
            <a:r>
              <a:rPr lang="en-US" altLang="en-US" dirty="0" err="1"/>
              <a:t>BoNY’s</a:t>
            </a:r>
            <a:r>
              <a:rPr lang="en-US" altLang="en-US" dirty="0"/>
              <a:t> cash account.</a:t>
            </a:r>
          </a:p>
          <a:p>
            <a:pPr eaLnBrk="1" hangingPunct="1"/>
            <a:endParaRPr lang="en-US" altLang="en-US" dirty="0"/>
          </a:p>
          <a:p>
            <a:pPr eaLnBrk="1" hangingPunct="1"/>
            <a:r>
              <a:rPr lang="en-US" altLang="en-US" dirty="0" err="1"/>
              <a:t>BoNY</a:t>
            </a:r>
            <a:r>
              <a:rPr lang="en-US" altLang="en-US" dirty="0"/>
              <a:t> had to borrow $24 billion to cover itself for one day until the software was fixed.</a:t>
            </a:r>
          </a:p>
          <a:p>
            <a:pPr eaLnBrk="1" hangingPunct="1"/>
            <a:endParaRPr lang="en-US" altLang="en-US" dirty="0"/>
          </a:p>
          <a:p>
            <a:pPr eaLnBrk="1" hangingPunct="1"/>
            <a:r>
              <a:rPr lang="en-US" altLang="en-US" dirty="0"/>
              <a:t>The bug cost </a:t>
            </a:r>
            <a:r>
              <a:rPr lang="en-US" altLang="en-US" dirty="0" err="1"/>
              <a:t>BoNY</a:t>
            </a:r>
            <a:r>
              <a:rPr lang="en-US" altLang="en-US" dirty="0"/>
              <a:t> $5 million in interest payments.</a:t>
            </a:r>
          </a:p>
          <a:p>
            <a:pPr eaLnBrk="1" hangingPunct="1"/>
            <a:endParaRPr lang="en-US" altLang="en-US" dirty="0"/>
          </a:p>
        </p:txBody>
      </p:sp>
      <p:sp>
        <p:nvSpPr>
          <p:cNvPr id="2" name="Slide Number Placeholder 1"/>
          <p:cNvSpPr>
            <a:spLocks noGrp="1"/>
          </p:cNvSpPr>
          <p:nvPr>
            <p:ph type="sldNum" sz="quarter" idx="12"/>
          </p:nvPr>
        </p:nvSpPr>
        <p:spPr/>
        <p:txBody>
          <a:bodyPr/>
          <a:lstStyle/>
          <a:p>
            <a:pPr>
              <a:defRPr/>
            </a:pPr>
            <a:fld id="{7F4B1FAA-A740-404F-BBC5-7C153B666279}" type="slidenum">
              <a:rPr lang="en-US" smtClean="0"/>
              <a:pPr>
                <a:defRPr/>
              </a:pPr>
              <a:t>36</a:t>
            </a:fld>
            <a:endParaRPr lang="en-US"/>
          </a:p>
        </p:txBody>
      </p:sp>
    </p:spTree>
    <p:extLst>
      <p:ext uri="{BB962C8B-B14F-4D97-AF65-F5344CB8AC3E}">
        <p14:creationId xmlns:p14="http://schemas.microsoft.com/office/powerpoint/2010/main" val="3178104400"/>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t>Costly Software Failures</a:t>
            </a:r>
          </a:p>
        </p:txBody>
      </p:sp>
      <p:sp>
        <p:nvSpPr>
          <p:cNvPr id="819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8247D2B9-C96D-46BB-BE15-8CE6567D1416}" type="slidenum">
              <a:rPr lang="en-US" sz="900" b="0" smtClean="0">
                <a:solidFill>
                  <a:schemeClr val="tx1"/>
                </a:solidFill>
              </a:rPr>
              <a:pPr/>
              <a:t>37</a:t>
            </a:fld>
            <a:endParaRPr lang="en-US" sz="900" b="0">
              <a:solidFill>
                <a:schemeClr val="tx1"/>
              </a:solidFill>
            </a:endParaRPr>
          </a:p>
        </p:txBody>
      </p:sp>
      <p:sp>
        <p:nvSpPr>
          <p:cNvPr id="6" name="Content Placeholder 2"/>
          <p:cNvSpPr txBox="1">
            <a:spLocks/>
          </p:cNvSpPr>
          <p:nvPr/>
        </p:nvSpPr>
        <p:spPr>
          <a:xfrm>
            <a:off x="88900" y="862013"/>
            <a:ext cx="8966200" cy="5254625"/>
          </a:xfrm>
          <a:prstGeom prst="rect">
            <a:avLst/>
          </a:prstGeom>
        </p:spPr>
        <p:txBody>
          <a:bodyPr/>
          <a:lstStyle/>
          <a:p>
            <a:pPr marL="285750" indent="-285750">
              <a:lnSpc>
                <a:spcPct val="83000"/>
              </a:lnSpc>
              <a:spcBef>
                <a:spcPct val="30000"/>
              </a:spcBef>
              <a:buSzPct val="75000"/>
              <a:buFont typeface="Monotype Sorts" charset="2"/>
              <a:buChar char="n"/>
              <a:defRPr/>
            </a:pPr>
            <a:r>
              <a:rPr lang="en-US" sz="2800" b="0" kern="0" dirty="0">
                <a:solidFill>
                  <a:schemeClr val="tx1"/>
                </a:solidFill>
                <a:latin typeface="Gill Sans MT" pitchFamily="34" charset="0"/>
              </a:rPr>
              <a:t>NIST report, “The </a:t>
            </a:r>
            <a:r>
              <a:rPr lang="en-US" sz="2800" b="0" kern="0" dirty="0">
                <a:solidFill>
                  <a:schemeClr val="tx2"/>
                </a:solidFill>
                <a:latin typeface="Gill Sans MT" pitchFamily="34" charset="0"/>
              </a:rPr>
              <a:t>Economic Impacts</a:t>
            </a:r>
            <a:r>
              <a:rPr lang="en-US" sz="2800" b="0" kern="0" dirty="0">
                <a:solidFill>
                  <a:schemeClr val="tx1"/>
                </a:solidFill>
                <a:latin typeface="Gill Sans MT" pitchFamily="34" charset="0"/>
              </a:rPr>
              <a:t> of Inadequate Infrastructure for Software Testing” (2002)</a:t>
            </a:r>
          </a:p>
          <a:p>
            <a:pPr marL="685800" lvl="1" indent="-228600">
              <a:lnSpc>
                <a:spcPct val="83000"/>
              </a:lnSpc>
              <a:spcBef>
                <a:spcPct val="30000"/>
              </a:spcBef>
              <a:buSzPct val="100000"/>
              <a:buFontTx/>
              <a:buChar char="–"/>
              <a:defRPr/>
            </a:pPr>
            <a:r>
              <a:rPr lang="en-US" sz="2400" b="0" kern="0" dirty="0">
                <a:solidFill>
                  <a:schemeClr val="tx1"/>
                </a:solidFill>
                <a:latin typeface="Gill Sans MT" pitchFamily="34" charset="0"/>
              </a:rPr>
              <a:t>Inadequate software testing costs the </a:t>
            </a:r>
            <a:r>
              <a:rPr lang="en-US" sz="2400" b="0" kern="0" dirty="0">
                <a:solidFill>
                  <a:srgbClr val="C00000"/>
                </a:solidFill>
                <a:latin typeface="Gill Sans MT" pitchFamily="34" charset="0"/>
              </a:rPr>
              <a:t>US alone between $22 and $59 billion annually</a:t>
            </a:r>
          </a:p>
          <a:p>
            <a:pPr marL="685800" lvl="1" indent="-228600">
              <a:lnSpc>
                <a:spcPct val="83000"/>
              </a:lnSpc>
              <a:spcBef>
                <a:spcPct val="30000"/>
              </a:spcBef>
              <a:buSzPct val="100000"/>
              <a:buFontTx/>
              <a:buChar char="–"/>
              <a:defRPr/>
            </a:pPr>
            <a:r>
              <a:rPr lang="en-US" sz="2400" b="0" kern="0" dirty="0">
                <a:solidFill>
                  <a:schemeClr val="tx1"/>
                </a:solidFill>
                <a:latin typeface="Gill Sans MT" pitchFamily="34" charset="0"/>
              </a:rPr>
              <a:t>Better approaches could cut this amount in half</a:t>
            </a:r>
            <a:endParaRPr lang="en-US" sz="3200" kern="0" dirty="0">
              <a:solidFill>
                <a:schemeClr val="tx2"/>
              </a:solidFill>
              <a:latin typeface="Gill Sans MT" pitchFamily="34" charset="0"/>
            </a:endParaRPr>
          </a:p>
          <a:p>
            <a:pPr marL="285750" indent="-285750">
              <a:lnSpc>
                <a:spcPct val="90000"/>
              </a:lnSpc>
              <a:spcBef>
                <a:spcPct val="30000"/>
              </a:spcBef>
              <a:buSzPct val="75000"/>
              <a:buFont typeface="Monotype Sorts" charset="2"/>
              <a:buChar char="n"/>
              <a:defRPr/>
            </a:pPr>
            <a:r>
              <a:rPr lang="en-US" sz="2800" b="0" kern="0" dirty="0">
                <a:solidFill>
                  <a:schemeClr val="tx2"/>
                </a:solidFill>
                <a:latin typeface="Gill Sans MT" pitchFamily="34" charset="0"/>
              </a:rPr>
              <a:t>Huge losses </a:t>
            </a:r>
            <a:r>
              <a:rPr lang="en-US" sz="2800" b="0" kern="0" dirty="0">
                <a:solidFill>
                  <a:schemeClr val="tx1"/>
                </a:solidFill>
                <a:latin typeface="Gill Sans MT" pitchFamily="34" charset="0"/>
              </a:rPr>
              <a:t>due to web application failures</a:t>
            </a:r>
            <a:endParaRPr lang="en-US" sz="1400" b="0" kern="0" baseline="80000" dirty="0">
              <a:solidFill>
                <a:schemeClr val="tx1"/>
              </a:solidFill>
              <a:latin typeface="Gill Sans MT" pitchFamily="34" charset="0"/>
            </a:endParaRPr>
          </a:p>
          <a:p>
            <a:pPr marL="685800" lvl="1" indent="-228600">
              <a:lnSpc>
                <a:spcPct val="90000"/>
              </a:lnSpc>
              <a:spcBef>
                <a:spcPct val="30000"/>
              </a:spcBef>
              <a:buSzPct val="100000"/>
              <a:buFontTx/>
              <a:buChar char="–"/>
              <a:defRPr/>
            </a:pPr>
            <a:r>
              <a:rPr lang="en-US" sz="2400" b="0" kern="0" dirty="0">
                <a:solidFill>
                  <a:schemeClr val="tx2"/>
                </a:solidFill>
                <a:latin typeface="Gill Sans MT" pitchFamily="34" charset="0"/>
              </a:rPr>
              <a:t>Financial</a:t>
            </a:r>
            <a:r>
              <a:rPr lang="en-US" sz="2400" b="0" kern="0" dirty="0">
                <a:solidFill>
                  <a:schemeClr val="tx1"/>
                </a:solidFill>
                <a:latin typeface="Gill Sans MT" pitchFamily="34" charset="0"/>
              </a:rPr>
              <a:t> services </a:t>
            </a:r>
            <a:r>
              <a:rPr lang="en-US" sz="2400" b="0" kern="0" dirty="0">
                <a:solidFill>
                  <a:srgbClr val="C00000"/>
                </a:solidFill>
                <a:latin typeface="Gill Sans MT" pitchFamily="34" charset="0"/>
              </a:rPr>
              <a:t>: $6.5 million per hour </a:t>
            </a:r>
            <a:r>
              <a:rPr lang="en-US" sz="2400" b="0" kern="0" dirty="0">
                <a:solidFill>
                  <a:schemeClr val="tx1"/>
                </a:solidFill>
                <a:latin typeface="Gill Sans MT" pitchFamily="34" charset="0"/>
              </a:rPr>
              <a:t>(just in USA!)</a:t>
            </a:r>
          </a:p>
          <a:p>
            <a:pPr marL="685800" lvl="1" indent="-228600">
              <a:lnSpc>
                <a:spcPct val="90000"/>
              </a:lnSpc>
              <a:spcBef>
                <a:spcPct val="30000"/>
              </a:spcBef>
              <a:buSzPct val="100000"/>
              <a:buFontTx/>
              <a:buChar char="–"/>
              <a:defRPr/>
            </a:pPr>
            <a:r>
              <a:rPr lang="en-US" sz="2400" b="0" kern="0" dirty="0">
                <a:solidFill>
                  <a:schemeClr val="tx2"/>
                </a:solidFill>
                <a:latin typeface="Gill Sans MT" pitchFamily="34" charset="0"/>
              </a:rPr>
              <a:t>Credit card sales</a:t>
            </a:r>
            <a:r>
              <a:rPr lang="en-US" sz="2400" b="0" kern="0" dirty="0">
                <a:solidFill>
                  <a:schemeClr val="tx1"/>
                </a:solidFill>
                <a:latin typeface="Gill Sans MT" pitchFamily="34" charset="0"/>
              </a:rPr>
              <a:t> applications : </a:t>
            </a:r>
            <a:r>
              <a:rPr lang="en-US" sz="2400" b="0" kern="0" dirty="0">
                <a:solidFill>
                  <a:srgbClr val="C00000"/>
                </a:solidFill>
                <a:latin typeface="Gill Sans MT" pitchFamily="34" charset="0"/>
              </a:rPr>
              <a:t>$2.4 million per hour </a:t>
            </a:r>
            <a:r>
              <a:rPr lang="en-US" sz="2400" b="0" kern="0" dirty="0">
                <a:solidFill>
                  <a:schemeClr val="tx1"/>
                </a:solidFill>
                <a:latin typeface="Gill Sans MT" pitchFamily="34" charset="0"/>
              </a:rPr>
              <a:t>(in USA)</a:t>
            </a:r>
          </a:p>
          <a:p>
            <a:pPr marL="285750" indent="-285750">
              <a:lnSpc>
                <a:spcPct val="90000"/>
              </a:lnSpc>
              <a:spcBef>
                <a:spcPct val="30000"/>
              </a:spcBef>
              <a:buSzPct val="75000"/>
              <a:buFont typeface="Monotype Sorts" charset="2"/>
              <a:buChar char="n"/>
              <a:defRPr/>
            </a:pPr>
            <a:r>
              <a:rPr lang="en-US" sz="2800" b="0" kern="0" dirty="0">
                <a:solidFill>
                  <a:schemeClr val="tx1"/>
                </a:solidFill>
                <a:latin typeface="Gill Sans MT" pitchFamily="34" charset="0"/>
              </a:rPr>
              <a:t>In Dec 2006, </a:t>
            </a:r>
            <a:r>
              <a:rPr lang="en-US" sz="2800" b="0" i="1" kern="0" dirty="0" err="1">
                <a:solidFill>
                  <a:schemeClr val="tx1"/>
                </a:solidFill>
                <a:latin typeface="Gill Sans MT" pitchFamily="34" charset="0"/>
              </a:rPr>
              <a:t>amazon.com’s</a:t>
            </a:r>
            <a:r>
              <a:rPr lang="en-US" sz="2800" b="0" kern="0" dirty="0">
                <a:solidFill>
                  <a:schemeClr val="tx1"/>
                </a:solidFill>
                <a:latin typeface="Gill Sans MT" pitchFamily="34" charset="0"/>
              </a:rPr>
              <a:t> </a:t>
            </a:r>
            <a:r>
              <a:rPr lang="en-US" sz="2800" b="0" kern="0" dirty="0">
                <a:solidFill>
                  <a:schemeClr val="tx2"/>
                </a:solidFill>
                <a:latin typeface="Gill Sans MT" pitchFamily="34" charset="0"/>
              </a:rPr>
              <a:t>BOGO</a:t>
            </a:r>
            <a:r>
              <a:rPr lang="en-US" sz="2800" b="0" kern="0" dirty="0">
                <a:solidFill>
                  <a:schemeClr val="tx1"/>
                </a:solidFill>
                <a:latin typeface="Gill Sans MT" pitchFamily="34" charset="0"/>
              </a:rPr>
              <a:t> offer turned into a </a:t>
            </a:r>
            <a:r>
              <a:rPr lang="en-US" sz="2800" b="0" kern="0" dirty="0">
                <a:solidFill>
                  <a:schemeClr val="tx2"/>
                </a:solidFill>
                <a:latin typeface="Gill Sans MT" pitchFamily="34" charset="0"/>
              </a:rPr>
              <a:t>double discount</a:t>
            </a:r>
          </a:p>
          <a:p>
            <a:pPr marL="285750" indent="-285750">
              <a:lnSpc>
                <a:spcPct val="90000"/>
              </a:lnSpc>
              <a:spcBef>
                <a:spcPct val="30000"/>
              </a:spcBef>
              <a:buSzPct val="75000"/>
              <a:buFont typeface="Monotype Sorts" charset="2"/>
              <a:buChar char="n"/>
              <a:defRPr/>
            </a:pPr>
            <a:r>
              <a:rPr lang="en-US" sz="2800" b="0" kern="0" dirty="0">
                <a:solidFill>
                  <a:schemeClr val="tx1"/>
                </a:solidFill>
                <a:latin typeface="Gill Sans MT" pitchFamily="34" charset="0"/>
              </a:rPr>
              <a:t>2007 : Symantec says that most </a:t>
            </a:r>
            <a:r>
              <a:rPr lang="en-US" sz="2800" b="0" kern="0" dirty="0">
                <a:solidFill>
                  <a:srgbClr val="0000CC"/>
                </a:solidFill>
                <a:latin typeface="Gill Sans MT" pitchFamily="34" charset="0"/>
              </a:rPr>
              <a:t>security vulnerabilities</a:t>
            </a:r>
            <a:r>
              <a:rPr lang="en-US" sz="2800" b="0" kern="0" dirty="0">
                <a:solidFill>
                  <a:srgbClr val="FFFF00"/>
                </a:solidFill>
                <a:latin typeface="Gill Sans MT" pitchFamily="34" charset="0"/>
              </a:rPr>
              <a:t> </a:t>
            </a:r>
            <a:r>
              <a:rPr lang="en-US" sz="2800" b="0" kern="0" dirty="0">
                <a:solidFill>
                  <a:schemeClr val="tx1"/>
                </a:solidFill>
                <a:latin typeface="Gill Sans MT" pitchFamily="34" charset="0"/>
              </a:rPr>
              <a:t>are due to faulty software</a:t>
            </a:r>
          </a:p>
        </p:txBody>
      </p:sp>
      <p:sp>
        <p:nvSpPr>
          <p:cNvPr id="7" name="Text Box 4"/>
          <p:cNvSpPr txBox="1">
            <a:spLocks noChangeArrowheads="1"/>
          </p:cNvSpPr>
          <p:nvPr/>
        </p:nvSpPr>
        <p:spPr bwMode="auto">
          <a:xfrm>
            <a:off x="34925" y="5891463"/>
            <a:ext cx="9061450" cy="954107"/>
          </a:xfrm>
          <a:prstGeom prst="rect">
            <a:avLst/>
          </a:prstGeom>
          <a:solidFill>
            <a:schemeClr val="bg2">
              <a:lumMod val="20000"/>
              <a:lumOff val="80000"/>
            </a:schemeClr>
          </a:solidFill>
          <a:ln w="19050">
            <a:solidFill>
              <a:srgbClr val="FF0000"/>
            </a:solidFill>
            <a:miter lim="800000"/>
            <a:headEnd type="none" w="sm" len="sm"/>
            <a:tailEnd type="none" w="sm" len="sm"/>
          </a:ln>
          <a:effectLst/>
        </p:spPr>
        <p:txBody>
          <a:bodyPr>
            <a:spAutoFit/>
          </a:bodyPr>
          <a:lstStyle/>
          <a:p>
            <a:pPr algn="ctr">
              <a:defRPr/>
            </a:pPr>
            <a:r>
              <a:rPr lang="en-US" altLang="zh-CN" sz="2400" dirty="0">
                <a:solidFill>
                  <a:srgbClr val="0000CC"/>
                </a:solidFill>
                <a:latin typeface="Gill Sans MT" pitchFamily="34" charset="0"/>
                <a:ea typeface="宋体" charset="-122"/>
              </a:rPr>
              <a:t>World-wide </a:t>
            </a:r>
            <a:r>
              <a:rPr lang="en-US" altLang="zh-CN" sz="2800" dirty="0">
                <a:solidFill>
                  <a:srgbClr val="0000CC"/>
                </a:solidFill>
                <a:latin typeface="Gill Sans MT" pitchFamily="34" charset="0"/>
                <a:ea typeface="宋体" charset="-122"/>
              </a:rPr>
              <a:t>monetary loss due </a:t>
            </a:r>
            <a:r>
              <a:rPr lang="en-US" altLang="zh-CN" dirty="0">
                <a:solidFill>
                  <a:srgbClr val="0000CC"/>
                </a:solidFill>
                <a:latin typeface="Gill Sans MT" pitchFamily="34" charset="0"/>
                <a:ea typeface="宋体" charset="-122"/>
              </a:rPr>
              <a:t>to</a:t>
            </a:r>
            <a:r>
              <a:rPr lang="en-US" altLang="zh-CN" sz="2800" dirty="0">
                <a:solidFill>
                  <a:srgbClr val="0000CC"/>
                </a:solidFill>
                <a:latin typeface="Gill Sans MT" pitchFamily="34" charset="0"/>
                <a:ea typeface="宋体" charset="-122"/>
              </a:rPr>
              <a:t> poor software </a:t>
            </a:r>
            <a:r>
              <a:rPr lang="en-US" altLang="zh-CN" dirty="0">
                <a:solidFill>
                  <a:srgbClr val="0000CC"/>
                </a:solidFill>
                <a:latin typeface="Gill Sans MT" pitchFamily="34" charset="0"/>
                <a:ea typeface="宋体" charset="-122"/>
              </a:rPr>
              <a:t>is </a:t>
            </a:r>
            <a:r>
              <a:rPr lang="en-US" altLang="zh-CN" sz="2800" dirty="0">
                <a:solidFill>
                  <a:srgbClr val="0000CC"/>
                </a:solidFill>
                <a:latin typeface="Kristen ITC" pitchFamily="66" charset="0"/>
                <a:ea typeface="宋体" charset="-122"/>
              </a:rPr>
              <a:t>shocking</a:t>
            </a:r>
            <a:endParaRPr lang="en-US" sz="2800" dirty="0">
              <a:solidFill>
                <a:srgbClr val="0000CC"/>
              </a:solidFill>
              <a:latin typeface="Kristen ITC" pitchFamily="66" charset="0"/>
              <a:ea typeface="宋体" charset="-122"/>
            </a:endParaRPr>
          </a:p>
        </p:txBody>
      </p:sp>
    </p:spTree>
    <p:extLst>
      <p:ext uri="{BB962C8B-B14F-4D97-AF65-F5344CB8AC3E}">
        <p14:creationId xmlns:p14="http://schemas.microsoft.com/office/powerpoint/2010/main" val="307981875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t>Testing in the 21st Century</a:t>
            </a:r>
          </a:p>
        </p:txBody>
      </p:sp>
      <p:sp>
        <p:nvSpPr>
          <p:cNvPr id="15363" name="Content Placeholder 2"/>
          <p:cNvSpPr>
            <a:spLocks noGrp="1"/>
          </p:cNvSpPr>
          <p:nvPr>
            <p:ph idx="1"/>
          </p:nvPr>
        </p:nvSpPr>
        <p:spPr>
          <a:xfrm>
            <a:off x="88900" y="882650"/>
            <a:ext cx="8966200" cy="5494338"/>
          </a:xfrm>
        </p:spPr>
        <p:txBody>
          <a:bodyPr/>
          <a:lstStyle/>
          <a:p>
            <a:r>
              <a:rPr lang="en-US" sz="2800" b="0" dirty="0"/>
              <a:t> More </a:t>
            </a:r>
            <a:r>
              <a:rPr lang="en-US" sz="2800" b="0" dirty="0">
                <a:solidFill>
                  <a:srgbClr val="0000CC"/>
                </a:solidFill>
              </a:rPr>
              <a:t>safety </a:t>
            </a:r>
            <a:r>
              <a:rPr lang="en-US" sz="2800" b="0" dirty="0"/>
              <a:t>critical, </a:t>
            </a:r>
            <a:r>
              <a:rPr lang="en-US" sz="2800" b="0" dirty="0">
                <a:solidFill>
                  <a:srgbClr val="0000CC"/>
                </a:solidFill>
              </a:rPr>
              <a:t>real-time </a:t>
            </a:r>
            <a:r>
              <a:rPr lang="en-US" sz="2800" b="0" dirty="0"/>
              <a:t>software</a:t>
            </a:r>
          </a:p>
          <a:p>
            <a:r>
              <a:rPr lang="en-US" sz="2800" b="0" dirty="0"/>
              <a:t> </a:t>
            </a:r>
            <a:r>
              <a:rPr lang="en-US" sz="2800" b="0" dirty="0">
                <a:solidFill>
                  <a:schemeClr val="tx2"/>
                </a:solidFill>
              </a:rPr>
              <a:t>Embedded</a:t>
            </a:r>
            <a:r>
              <a:rPr lang="en-US" sz="2800" b="0" dirty="0"/>
              <a:t> software is ubiquitous … check your pockets</a:t>
            </a:r>
          </a:p>
          <a:p>
            <a:r>
              <a:rPr lang="en-US" sz="2800" b="0" dirty="0"/>
              <a:t> </a:t>
            </a:r>
            <a:r>
              <a:rPr lang="en-US" sz="2800" b="0" dirty="0">
                <a:solidFill>
                  <a:schemeClr val="tx2"/>
                </a:solidFill>
              </a:rPr>
              <a:t>Enterprise</a:t>
            </a:r>
            <a:r>
              <a:rPr lang="en-US" sz="2800" b="0" dirty="0"/>
              <a:t> applications means bigger programs, more users</a:t>
            </a:r>
          </a:p>
          <a:p>
            <a:r>
              <a:rPr lang="en-US" sz="2800" b="0" dirty="0"/>
              <a:t> Paradoxically, free software </a:t>
            </a:r>
            <a:r>
              <a:rPr lang="en-US" sz="2800" b="0" dirty="0">
                <a:solidFill>
                  <a:schemeClr val="tx2"/>
                </a:solidFill>
              </a:rPr>
              <a:t>increases</a:t>
            </a:r>
            <a:r>
              <a:rPr lang="en-US" sz="2800" b="0" dirty="0"/>
              <a:t> our expectations !</a:t>
            </a:r>
          </a:p>
          <a:p>
            <a:pPr>
              <a:lnSpc>
                <a:spcPct val="80000"/>
              </a:lnSpc>
            </a:pPr>
            <a:r>
              <a:rPr lang="en-US" sz="2800" b="0" dirty="0"/>
              <a:t> </a:t>
            </a:r>
            <a:r>
              <a:rPr lang="en-US" sz="2800" b="0" dirty="0">
                <a:solidFill>
                  <a:srgbClr val="0000CC"/>
                </a:solidFill>
              </a:rPr>
              <a:t>Security </a:t>
            </a:r>
            <a:r>
              <a:rPr lang="en-US" sz="2800" b="0" dirty="0"/>
              <a:t>is now all about software faults</a:t>
            </a:r>
          </a:p>
          <a:p>
            <a:pPr lvl="1"/>
            <a:r>
              <a:rPr lang="en-US" sz="2400" b="0" dirty="0">
                <a:solidFill>
                  <a:schemeClr val="tx2"/>
                </a:solidFill>
              </a:rPr>
              <a:t>Secure</a:t>
            </a:r>
            <a:r>
              <a:rPr lang="en-US" sz="2400" b="0" dirty="0"/>
              <a:t> software is </a:t>
            </a:r>
            <a:r>
              <a:rPr lang="en-US" sz="2400" b="0" dirty="0">
                <a:solidFill>
                  <a:schemeClr val="tx2"/>
                </a:solidFill>
              </a:rPr>
              <a:t>reliable</a:t>
            </a:r>
            <a:r>
              <a:rPr lang="en-US" sz="2400" b="0" dirty="0"/>
              <a:t> software</a:t>
            </a:r>
          </a:p>
          <a:p>
            <a:r>
              <a:rPr lang="en-US" sz="2800" b="0" dirty="0"/>
              <a:t> The </a:t>
            </a:r>
            <a:r>
              <a:rPr lang="en-US" sz="2800" b="0" dirty="0">
                <a:solidFill>
                  <a:schemeClr val="tx2"/>
                </a:solidFill>
              </a:rPr>
              <a:t>web</a:t>
            </a:r>
            <a:r>
              <a:rPr lang="en-US" sz="2800" b="0" dirty="0"/>
              <a:t> offers a new deployment platform</a:t>
            </a:r>
          </a:p>
          <a:p>
            <a:pPr lvl="1"/>
            <a:r>
              <a:rPr lang="en-US" sz="2400" b="0" dirty="0"/>
              <a:t>Very </a:t>
            </a:r>
            <a:r>
              <a:rPr lang="en-US" sz="2400" b="0" dirty="0">
                <a:solidFill>
                  <a:schemeClr val="tx2"/>
                </a:solidFill>
              </a:rPr>
              <a:t>competitive</a:t>
            </a:r>
            <a:r>
              <a:rPr lang="en-US" sz="2400" b="0" dirty="0"/>
              <a:t> and very </a:t>
            </a:r>
            <a:r>
              <a:rPr lang="en-US" sz="2400" b="0" dirty="0">
                <a:solidFill>
                  <a:schemeClr val="tx2"/>
                </a:solidFill>
              </a:rPr>
              <a:t>available</a:t>
            </a:r>
            <a:r>
              <a:rPr lang="en-US" sz="2400" b="0" dirty="0"/>
              <a:t> to more users</a:t>
            </a:r>
          </a:p>
          <a:p>
            <a:pPr lvl="1"/>
            <a:r>
              <a:rPr lang="en-US" sz="2400" b="0" dirty="0"/>
              <a:t>Web apps are distributed</a:t>
            </a:r>
          </a:p>
          <a:p>
            <a:pPr lvl="1"/>
            <a:r>
              <a:rPr lang="en-US" sz="2400" b="0" dirty="0">
                <a:solidFill>
                  <a:srgbClr val="0000CC"/>
                </a:solidFill>
              </a:rPr>
              <a:t>Web apps</a:t>
            </a:r>
            <a:r>
              <a:rPr lang="en-US" sz="2400" b="0" dirty="0"/>
              <a:t> must be highly reliable</a:t>
            </a:r>
          </a:p>
          <a:p>
            <a:endParaRPr lang="en-US" sz="1800" b="0" dirty="0"/>
          </a:p>
        </p:txBody>
      </p:sp>
      <p:sp>
        <p:nvSpPr>
          <p:cNvPr id="153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6F72315B-E89B-445D-9416-7ED621123EE3}" type="slidenum">
              <a:rPr lang="zh-CN" altLang="en-US" sz="900" b="0" smtClean="0">
                <a:solidFill>
                  <a:schemeClr val="tx1"/>
                </a:solidFill>
                <a:ea typeface="SimSun" pitchFamily="2" charset="-122"/>
              </a:rPr>
              <a:pPr/>
              <a:t>38</a:t>
            </a:fld>
            <a:endParaRPr lang="en-US" altLang="zh-CN" sz="900" b="0">
              <a:solidFill>
                <a:schemeClr val="tx1"/>
              </a:solidFill>
              <a:ea typeface="SimSun" pitchFamily="2" charset="-122"/>
            </a:endParaRPr>
          </a:p>
        </p:txBody>
      </p:sp>
      <p:sp>
        <p:nvSpPr>
          <p:cNvPr id="7" name="Text Box 5"/>
          <p:cNvSpPr txBox="1">
            <a:spLocks noChangeArrowheads="1"/>
          </p:cNvSpPr>
          <p:nvPr/>
        </p:nvSpPr>
        <p:spPr bwMode="auto">
          <a:xfrm>
            <a:off x="1071563" y="6005513"/>
            <a:ext cx="6986587" cy="523875"/>
          </a:xfrm>
          <a:prstGeom prst="rect">
            <a:avLst/>
          </a:prstGeom>
          <a:solidFill>
            <a:schemeClr val="bg2">
              <a:lumMod val="20000"/>
              <a:lumOff val="80000"/>
            </a:schemeClr>
          </a:solidFill>
          <a:ln w="12700">
            <a:solidFill>
              <a:srgbClr val="FF0000"/>
            </a:solidFill>
            <a:miter lim="800000"/>
            <a:headEnd/>
            <a:tailEnd/>
          </a:ln>
          <a:effectLst/>
        </p:spPr>
        <p:txBody>
          <a:bodyPr>
            <a:spAutoFit/>
          </a:bodyPr>
          <a:lstStyle/>
          <a:p>
            <a:pPr algn="ctr" eaLnBrk="1" hangingPunct="1">
              <a:spcBef>
                <a:spcPct val="50000"/>
              </a:spcBef>
              <a:defRPr/>
            </a:pPr>
            <a:r>
              <a:rPr lang="en-US" sz="2800" i="1" dirty="0">
                <a:solidFill>
                  <a:srgbClr val="0000CC"/>
                </a:solidFill>
                <a:latin typeface="Gill Sans MT" pitchFamily="34" charset="0"/>
                <a:cs typeface="Arial" pitchFamily="34" charset="0"/>
              </a:rPr>
              <a:t>Industry desperately needs our inventions !</a:t>
            </a:r>
          </a:p>
        </p:txBody>
      </p:sp>
    </p:spTree>
    <p:extLst>
      <p:ext uri="{BB962C8B-B14F-4D97-AF65-F5344CB8AC3E}">
        <p14:creationId xmlns:p14="http://schemas.microsoft.com/office/powerpoint/2010/main" val="248617008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wipe(left)">
                                      <p:cBhvr>
                                        <p:cTn id="7" dur="500"/>
                                        <p:tgtEl>
                                          <p:spTgt spid="153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wipe(left)">
                                      <p:cBhvr>
                                        <p:cTn id="12" dur="500"/>
                                        <p:tgtEl>
                                          <p:spTgt spid="153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wipe(left)">
                                      <p:cBhvr>
                                        <p:cTn id="17" dur="500"/>
                                        <p:tgtEl>
                                          <p:spTgt spid="153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363">
                                            <p:txEl>
                                              <p:pRg st="3" end="3"/>
                                            </p:txEl>
                                          </p:spTgt>
                                        </p:tgtEl>
                                        <p:attrNameLst>
                                          <p:attrName>style.visibility</p:attrName>
                                        </p:attrNameLst>
                                      </p:cBhvr>
                                      <p:to>
                                        <p:strVal val="visible"/>
                                      </p:to>
                                    </p:set>
                                    <p:animEffect transition="in" filter="wipe(left)">
                                      <p:cBhvr>
                                        <p:cTn id="22" dur="500"/>
                                        <p:tgtEl>
                                          <p:spTgt spid="1536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363">
                                            <p:txEl>
                                              <p:pRg st="4" end="4"/>
                                            </p:txEl>
                                          </p:spTgt>
                                        </p:tgtEl>
                                        <p:attrNameLst>
                                          <p:attrName>style.visibility</p:attrName>
                                        </p:attrNameLst>
                                      </p:cBhvr>
                                      <p:to>
                                        <p:strVal val="visible"/>
                                      </p:to>
                                    </p:set>
                                    <p:animEffect transition="in" filter="wipe(left)">
                                      <p:cBhvr>
                                        <p:cTn id="27" dur="500"/>
                                        <p:tgtEl>
                                          <p:spTgt spid="15363">
                                            <p:txEl>
                                              <p:pRg st="4" end="4"/>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5363">
                                            <p:txEl>
                                              <p:pRg st="5" end="5"/>
                                            </p:txEl>
                                          </p:spTgt>
                                        </p:tgtEl>
                                        <p:attrNameLst>
                                          <p:attrName>style.visibility</p:attrName>
                                        </p:attrNameLst>
                                      </p:cBhvr>
                                      <p:to>
                                        <p:strVal val="visible"/>
                                      </p:to>
                                    </p:set>
                                    <p:animEffect transition="in" filter="wipe(left)">
                                      <p:cBhvr>
                                        <p:cTn id="30" dur="500"/>
                                        <p:tgtEl>
                                          <p:spTgt spid="15363">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5363">
                                            <p:txEl>
                                              <p:pRg st="6" end="6"/>
                                            </p:txEl>
                                          </p:spTgt>
                                        </p:tgtEl>
                                        <p:attrNameLst>
                                          <p:attrName>style.visibility</p:attrName>
                                        </p:attrNameLst>
                                      </p:cBhvr>
                                      <p:to>
                                        <p:strVal val="visible"/>
                                      </p:to>
                                    </p:set>
                                    <p:animEffect transition="in" filter="wipe(left)">
                                      <p:cBhvr>
                                        <p:cTn id="35" dur="500"/>
                                        <p:tgtEl>
                                          <p:spTgt spid="15363">
                                            <p:txEl>
                                              <p:pRg st="6" end="6"/>
                                            </p:txEl>
                                          </p:spTgt>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5363">
                                            <p:txEl>
                                              <p:pRg st="7" end="7"/>
                                            </p:txEl>
                                          </p:spTgt>
                                        </p:tgtEl>
                                        <p:attrNameLst>
                                          <p:attrName>style.visibility</p:attrName>
                                        </p:attrNameLst>
                                      </p:cBhvr>
                                      <p:to>
                                        <p:strVal val="visible"/>
                                      </p:to>
                                    </p:set>
                                    <p:animEffect transition="in" filter="wipe(left)">
                                      <p:cBhvr>
                                        <p:cTn id="38" dur="500"/>
                                        <p:tgtEl>
                                          <p:spTgt spid="15363">
                                            <p:txEl>
                                              <p:pRg st="7" end="7"/>
                                            </p:txEl>
                                          </p:spTgt>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5363">
                                            <p:txEl>
                                              <p:pRg st="8" end="8"/>
                                            </p:txEl>
                                          </p:spTgt>
                                        </p:tgtEl>
                                        <p:attrNameLst>
                                          <p:attrName>style.visibility</p:attrName>
                                        </p:attrNameLst>
                                      </p:cBhvr>
                                      <p:to>
                                        <p:strVal val="visible"/>
                                      </p:to>
                                    </p:set>
                                    <p:animEffect transition="in" filter="wipe(left)">
                                      <p:cBhvr>
                                        <p:cTn id="41" dur="500"/>
                                        <p:tgtEl>
                                          <p:spTgt spid="15363">
                                            <p:txEl>
                                              <p:pRg st="8" end="8"/>
                                            </p:txEl>
                                          </p:spTgt>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15363">
                                            <p:txEl>
                                              <p:pRg st="9" end="9"/>
                                            </p:txEl>
                                          </p:spTgt>
                                        </p:tgtEl>
                                        <p:attrNameLst>
                                          <p:attrName>style.visibility</p:attrName>
                                        </p:attrNameLst>
                                      </p:cBhvr>
                                      <p:to>
                                        <p:strVal val="visible"/>
                                      </p:to>
                                    </p:set>
                                    <p:animEffect transition="in" filter="wipe(left)">
                                      <p:cBhvr>
                                        <p:cTn id="44" dur="500"/>
                                        <p:tgtEl>
                                          <p:spTgt spid="15363">
                                            <p:txEl>
                                              <p:pRg st="9" end="9"/>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dissolve">
                                      <p:cBhvr>
                                        <p:cTn id="4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42508-9B4A-7332-A219-775FEB31B0F1}"/>
              </a:ext>
            </a:extLst>
          </p:cNvPr>
          <p:cNvSpPr>
            <a:spLocks noGrp="1"/>
          </p:cNvSpPr>
          <p:nvPr>
            <p:ph type="title"/>
          </p:nvPr>
        </p:nvSpPr>
        <p:spPr/>
        <p:txBody>
          <a:bodyPr/>
          <a:lstStyle/>
          <a:p>
            <a:r>
              <a:rPr lang="en-BD" dirty="0">
                <a:latin typeface="+mj-lt"/>
              </a:rPr>
              <a:t>The objective of SQA in soft. maintenance</a:t>
            </a:r>
          </a:p>
        </p:txBody>
      </p:sp>
      <p:sp>
        <p:nvSpPr>
          <p:cNvPr id="3" name="Content Placeholder 2">
            <a:extLst>
              <a:ext uri="{FF2B5EF4-FFF2-40B4-BE49-F238E27FC236}">
                <a16:creationId xmlns:a16="http://schemas.microsoft.com/office/drawing/2014/main" id="{C8536F82-5C4C-FE9C-7C9B-17C6242EC6FE}"/>
              </a:ext>
            </a:extLst>
          </p:cNvPr>
          <p:cNvSpPr>
            <a:spLocks noGrp="1"/>
          </p:cNvSpPr>
          <p:nvPr>
            <p:ph idx="1"/>
          </p:nvPr>
        </p:nvSpPr>
        <p:spPr>
          <a:xfrm>
            <a:off x="88900" y="1319514"/>
            <a:ext cx="8966200" cy="5241708"/>
          </a:xfrm>
        </p:spPr>
        <p:txBody>
          <a:bodyPr/>
          <a:lstStyle/>
          <a:p>
            <a:pPr marL="0" indent="0">
              <a:buNone/>
            </a:pPr>
            <a:r>
              <a:rPr lang="en-GB" b="1" dirty="0"/>
              <a:t>1) Assuring an acceptable level of confidence that the software maintenance activities will conform to the functional technical requirements.</a:t>
            </a:r>
            <a:endParaRPr lang="en-GB" dirty="0"/>
          </a:p>
          <a:p>
            <a:pPr marL="0" indent="0">
              <a:buNone/>
            </a:pPr>
            <a:r>
              <a:rPr lang="en-GB" b="1" dirty="0"/>
              <a:t>(2) Assuring an acceptable level of confidence that the software maintenance activities will conform to managerial scheduling and budgetary requirements.</a:t>
            </a:r>
            <a:endParaRPr lang="en-GB" dirty="0"/>
          </a:p>
          <a:p>
            <a:pPr marL="0" indent="0">
              <a:buNone/>
            </a:pPr>
            <a:r>
              <a:rPr lang="en-GB" b="1" dirty="0"/>
              <a:t>(3) Initiate and manage activities to improve and increase the efficiency of software maintenance and SQA activities.</a:t>
            </a:r>
            <a:endParaRPr lang="en-GB" dirty="0"/>
          </a:p>
          <a:p>
            <a:pPr marL="0" indent="0">
              <a:buNone/>
            </a:pPr>
            <a:endParaRPr lang="en-BD" dirty="0"/>
          </a:p>
        </p:txBody>
      </p:sp>
      <p:sp>
        <p:nvSpPr>
          <p:cNvPr id="4" name="Slide Number Placeholder 3">
            <a:extLst>
              <a:ext uri="{FF2B5EF4-FFF2-40B4-BE49-F238E27FC236}">
                <a16:creationId xmlns:a16="http://schemas.microsoft.com/office/drawing/2014/main" id="{A165FC9E-6547-2B84-761E-20F2C295CC90}"/>
              </a:ext>
            </a:extLst>
          </p:cNvPr>
          <p:cNvSpPr>
            <a:spLocks noGrp="1"/>
          </p:cNvSpPr>
          <p:nvPr>
            <p:ph type="sldNum" sz="quarter" idx="12"/>
          </p:nvPr>
        </p:nvSpPr>
        <p:spPr/>
        <p:txBody>
          <a:bodyPr/>
          <a:lstStyle/>
          <a:p>
            <a:pPr>
              <a:defRPr/>
            </a:pPr>
            <a:fld id="{7F4B1FAA-A740-404F-BBC5-7C153B666279}" type="slidenum">
              <a:rPr lang="en-US" smtClean="0"/>
              <a:pPr>
                <a:defRPr/>
              </a:pPr>
              <a:t>39</a:t>
            </a:fld>
            <a:endParaRPr lang="en-US"/>
          </a:p>
        </p:txBody>
      </p:sp>
    </p:spTree>
    <p:extLst>
      <p:ext uri="{BB962C8B-B14F-4D97-AF65-F5344CB8AC3E}">
        <p14:creationId xmlns:p14="http://schemas.microsoft.com/office/powerpoint/2010/main" val="405730643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Software?</a:t>
            </a:r>
          </a:p>
        </p:txBody>
      </p:sp>
      <p:sp>
        <p:nvSpPr>
          <p:cNvPr id="3" name="Content Placeholder 2"/>
          <p:cNvSpPr>
            <a:spLocks noGrp="1"/>
          </p:cNvSpPr>
          <p:nvPr>
            <p:ph idx="1"/>
          </p:nvPr>
        </p:nvSpPr>
        <p:spPr/>
        <p:txBody>
          <a:bodyPr/>
          <a:lstStyle/>
          <a:p>
            <a:r>
              <a:rPr lang="en-US" dirty="0"/>
              <a:t>Software is a program that enables a computer to perform a specific task.</a:t>
            </a:r>
          </a:p>
          <a:p>
            <a:r>
              <a:rPr lang="en-US" sz="2400" dirty="0"/>
              <a:t>This includes:</a:t>
            </a:r>
          </a:p>
          <a:p>
            <a:pPr lvl="1"/>
            <a:r>
              <a:rPr lang="en-US" dirty="0">
                <a:solidFill>
                  <a:srgbClr val="FF0000"/>
                </a:solidFill>
              </a:rPr>
              <a:t>system software </a:t>
            </a:r>
            <a:r>
              <a:rPr lang="en-US" dirty="0"/>
              <a:t>such as an </a:t>
            </a:r>
            <a:r>
              <a:rPr lang="en-US" dirty="0">
                <a:solidFill>
                  <a:srgbClr val="FF0000"/>
                </a:solidFill>
              </a:rPr>
              <a:t>operating system</a:t>
            </a:r>
            <a:r>
              <a:rPr lang="en-US" dirty="0"/>
              <a:t>, which enables other software to run properly, by interfacing with hardware and with other software.</a:t>
            </a:r>
          </a:p>
          <a:p>
            <a:pPr lvl="1"/>
            <a:r>
              <a:rPr lang="en-US" dirty="0">
                <a:solidFill>
                  <a:srgbClr val="FF0000"/>
                </a:solidFill>
              </a:rPr>
              <a:t>application software </a:t>
            </a:r>
            <a:r>
              <a:rPr lang="en-US" dirty="0"/>
              <a:t>such as a </a:t>
            </a:r>
            <a:r>
              <a:rPr lang="en-US" dirty="0">
                <a:solidFill>
                  <a:srgbClr val="FF0000"/>
                </a:solidFill>
              </a:rPr>
              <a:t>word processor</a:t>
            </a:r>
            <a:r>
              <a:rPr lang="en-US" dirty="0"/>
              <a:t>, which enables a user to perform a task, </a:t>
            </a:r>
          </a:p>
          <a:p>
            <a:r>
              <a:rPr lang="en-US" dirty="0"/>
              <a:t>Practical computer systems divide software into three major classes: </a:t>
            </a:r>
          </a:p>
          <a:p>
            <a:pPr lvl="1"/>
            <a:r>
              <a:rPr lang="en-US" dirty="0"/>
              <a:t>system software, </a:t>
            </a:r>
          </a:p>
          <a:p>
            <a:pPr lvl="1"/>
            <a:r>
              <a:rPr lang="en-US" dirty="0"/>
              <a:t>programming software and </a:t>
            </a:r>
          </a:p>
          <a:p>
            <a:pPr lvl="1"/>
            <a:r>
              <a:rPr lang="en-US" dirty="0"/>
              <a:t>application software, </a:t>
            </a:r>
          </a:p>
          <a:p>
            <a:pPr marL="457200" lvl="1" indent="0">
              <a:buNone/>
            </a:pPr>
            <a:r>
              <a:rPr lang="en-US" dirty="0"/>
              <a:t>although the distinction is arbitrary, and often blurred.</a:t>
            </a:r>
            <a:endParaRPr lang="en-US" dirty="0">
              <a:solidFill>
                <a:schemeClr val="tx2"/>
              </a:solidFill>
            </a:endParaRPr>
          </a:p>
        </p:txBody>
      </p:sp>
      <p:sp>
        <p:nvSpPr>
          <p:cNvPr id="6" name="Slide Number Placeholder 5"/>
          <p:cNvSpPr>
            <a:spLocks noGrp="1"/>
          </p:cNvSpPr>
          <p:nvPr>
            <p:ph type="sldNum" sz="quarter" idx="12"/>
          </p:nvPr>
        </p:nvSpPr>
        <p:spPr/>
        <p:txBody>
          <a:bodyPr/>
          <a:lstStyle/>
          <a:p>
            <a:pPr>
              <a:defRPr/>
            </a:pPr>
            <a:fld id="{7F4B1FAA-A740-404F-BBC5-7C153B666279}" type="slidenum">
              <a:rPr lang="en-US" smtClean="0"/>
              <a:pPr>
                <a:defRPr/>
              </a:pPr>
              <a:t>4</a:t>
            </a:fld>
            <a:endParaRPr lang="en-US"/>
          </a:p>
        </p:txBody>
      </p:sp>
    </p:spTree>
    <p:extLst>
      <p:ext uri="{BB962C8B-B14F-4D97-AF65-F5344CB8AC3E}">
        <p14:creationId xmlns:p14="http://schemas.microsoft.com/office/powerpoint/2010/main" val="3013015568"/>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t>What Does This Mean?</a:t>
            </a:r>
          </a:p>
        </p:txBody>
      </p:sp>
      <p:sp>
        <p:nvSpPr>
          <p:cNvPr id="1434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F06C21CB-8F21-4710-831B-BB8509540D1F}" type="slidenum">
              <a:rPr lang="en-US" sz="900" b="0" smtClean="0">
                <a:solidFill>
                  <a:schemeClr val="tx1"/>
                </a:solidFill>
              </a:rPr>
              <a:pPr/>
              <a:t>40</a:t>
            </a:fld>
            <a:endParaRPr lang="en-US" sz="900" b="0">
              <a:solidFill>
                <a:schemeClr val="tx1"/>
              </a:solidFill>
            </a:endParaRPr>
          </a:p>
        </p:txBody>
      </p:sp>
      <p:sp>
        <p:nvSpPr>
          <p:cNvPr id="7" name="Rectangle 8"/>
          <p:cNvSpPr>
            <a:spLocks noChangeArrowheads="1"/>
          </p:cNvSpPr>
          <p:nvPr/>
        </p:nvSpPr>
        <p:spPr bwMode="auto">
          <a:xfrm>
            <a:off x="929390" y="2507634"/>
            <a:ext cx="7247744" cy="1127481"/>
          </a:xfrm>
          <a:prstGeom prst="rect">
            <a:avLst/>
          </a:prstGeom>
          <a:solidFill>
            <a:schemeClr val="bg2">
              <a:lumMod val="20000"/>
              <a:lumOff val="80000"/>
            </a:schemeClr>
          </a:solidFill>
          <a:ln w="9525">
            <a:solidFill>
              <a:srgbClr val="FF0000"/>
            </a:solidFill>
            <a:miter lim="800000"/>
            <a:headEnd/>
            <a:tailEnd/>
          </a:ln>
          <a:effectLst/>
        </p:spPr>
        <p:txBody>
          <a:bodyPr/>
          <a:lstStyle/>
          <a:p>
            <a:pPr algn="ctr">
              <a:spcBef>
                <a:spcPct val="20000"/>
              </a:spcBef>
              <a:defRPr/>
            </a:pPr>
            <a:r>
              <a:rPr lang="en-US" sz="3200" dirty="0">
                <a:solidFill>
                  <a:srgbClr val="0000CC"/>
                </a:solidFill>
                <a:effectLst>
                  <a:outerShdw blurRad="38100" dist="38100" dir="2700000" algn="tl">
                    <a:srgbClr val="000000"/>
                  </a:outerShdw>
                </a:effectLst>
                <a:latin typeface="Gill Sans MT" pitchFamily="34" charset="0"/>
              </a:rPr>
              <a:t>Software testing is getting more important</a:t>
            </a:r>
            <a:endParaRPr lang="en-US" dirty="0">
              <a:solidFill>
                <a:srgbClr val="0000CC"/>
              </a:solidFill>
              <a:effectLst>
                <a:outerShdw blurRad="38100" dist="38100" dir="2700000" algn="tl">
                  <a:srgbClr val="000000"/>
                </a:outerShdw>
              </a:effectLst>
              <a:latin typeface="Gill Sans MT" pitchFamily="34" charset="0"/>
            </a:endParaRPr>
          </a:p>
        </p:txBody>
      </p:sp>
      <p:sp>
        <p:nvSpPr>
          <p:cNvPr id="8" name="Rectangle 8"/>
          <p:cNvSpPr>
            <a:spLocks noChangeArrowheads="1"/>
          </p:cNvSpPr>
          <p:nvPr/>
        </p:nvSpPr>
        <p:spPr bwMode="auto">
          <a:xfrm>
            <a:off x="472961" y="4674942"/>
            <a:ext cx="8198069" cy="1127481"/>
          </a:xfrm>
          <a:prstGeom prst="rect">
            <a:avLst/>
          </a:prstGeom>
          <a:solidFill>
            <a:schemeClr val="bg2">
              <a:lumMod val="20000"/>
              <a:lumOff val="80000"/>
            </a:schemeClr>
          </a:solidFill>
          <a:ln w="9525">
            <a:solidFill>
              <a:srgbClr val="FF0000"/>
            </a:solidFill>
            <a:miter lim="800000"/>
            <a:headEnd/>
            <a:tailEnd/>
          </a:ln>
          <a:effectLst/>
        </p:spPr>
        <p:txBody>
          <a:bodyPr/>
          <a:lstStyle/>
          <a:p>
            <a:pPr algn="ctr">
              <a:spcBef>
                <a:spcPct val="20000"/>
              </a:spcBef>
              <a:defRPr/>
            </a:pPr>
            <a:r>
              <a:rPr lang="en-US" sz="3200" dirty="0">
                <a:solidFill>
                  <a:srgbClr val="0000CC"/>
                </a:solidFill>
                <a:effectLst>
                  <a:outerShdw blurRad="38100" dist="38100" dir="2700000" algn="tl">
                    <a:srgbClr val="000000"/>
                  </a:outerShdw>
                </a:effectLst>
                <a:latin typeface="Gill Sans MT" pitchFamily="34" charset="0"/>
              </a:rPr>
              <a:t>What are we trying to do when we test ?</a:t>
            </a:r>
          </a:p>
          <a:p>
            <a:pPr algn="ctr">
              <a:spcBef>
                <a:spcPct val="20000"/>
              </a:spcBef>
              <a:defRPr/>
            </a:pPr>
            <a:r>
              <a:rPr lang="en-US" sz="3200" dirty="0">
                <a:solidFill>
                  <a:srgbClr val="0000CC"/>
                </a:solidFill>
                <a:effectLst>
                  <a:outerShdw blurRad="38100" dist="38100" dir="2700000" algn="tl">
                    <a:srgbClr val="000000"/>
                  </a:outerShdw>
                </a:effectLst>
                <a:latin typeface="Gill Sans MT" pitchFamily="34" charset="0"/>
              </a:rPr>
              <a:t>What are our goals ?</a:t>
            </a:r>
            <a:endParaRPr lang="en-US" dirty="0">
              <a:solidFill>
                <a:srgbClr val="0000CC"/>
              </a:solidFill>
              <a:effectLst>
                <a:outerShdw blurRad="38100" dist="38100" dir="2700000" algn="tl">
                  <a:srgbClr val="000000"/>
                </a:outerShdw>
              </a:effectLst>
              <a:latin typeface="Gill Sans MT" pitchFamily="34" charset="0"/>
            </a:endParaRPr>
          </a:p>
        </p:txBody>
      </p:sp>
    </p:spTree>
    <p:extLst>
      <p:ext uri="{BB962C8B-B14F-4D97-AF65-F5344CB8AC3E}">
        <p14:creationId xmlns:p14="http://schemas.microsoft.com/office/powerpoint/2010/main" val="256704071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Software in the 21st Century</a:t>
            </a:r>
          </a:p>
        </p:txBody>
      </p:sp>
      <p:sp>
        <p:nvSpPr>
          <p:cNvPr id="5123" name="Content Placeholder 2"/>
          <p:cNvSpPr>
            <a:spLocks noGrp="1"/>
          </p:cNvSpPr>
          <p:nvPr>
            <p:ph idx="1"/>
          </p:nvPr>
        </p:nvSpPr>
        <p:spPr>
          <a:xfrm>
            <a:off x="88899" y="770021"/>
            <a:ext cx="9189571" cy="5606967"/>
          </a:xfrm>
        </p:spPr>
        <p:txBody>
          <a:bodyPr/>
          <a:lstStyle/>
          <a:p>
            <a:r>
              <a:rPr lang="en-US" sz="2800" b="0" dirty="0"/>
              <a:t>Software defines </a:t>
            </a:r>
            <a:r>
              <a:rPr lang="en-US" sz="2800" b="0" dirty="0">
                <a:solidFill>
                  <a:srgbClr val="FF0000"/>
                </a:solidFill>
              </a:rPr>
              <a:t>behavior</a:t>
            </a:r>
            <a:endParaRPr lang="en-US" b="0" dirty="0">
              <a:solidFill>
                <a:srgbClr val="FF0000"/>
              </a:solidFill>
            </a:endParaRPr>
          </a:p>
          <a:p>
            <a:pPr lvl="1"/>
            <a:r>
              <a:rPr lang="en-US" b="0" dirty="0"/>
              <a:t>network routers, finance, switching networks, other infrastructure</a:t>
            </a:r>
          </a:p>
          <a:p>
            <a:r>
              <a:rPr lang="en-US" sz="2800" b="0" dirty="0"/>
              <a:t>Today’s software </a:t>
            </a:r>
            <a:r>
              <a:rPr lang="en-US" sz="2800" b="0" dirty="0">
                <a:solidFill>
                  <a:schemeClr val="tx2"/>
                </a:solidFill>
              </a:rPr>
              <a:t>market</a:t>
            </a:r>
            <a:r>
              <a:rPr lang="en-US" sz="2800" b="0" dirty="0"/>
              <a:t> :</a:t>
            </a:r>
          </a:p>
          <a:p>
            <a:pPr lvl="1"/>
            <a:r>
              <a:rPr lang="en-US" b="0" dirty="0"/>
              <a:t>is much </a:t>
            </a:r>
            <a:r>
              <a:rPr lang="en-US" b="0" dirty="0">
                <a:solidFill>
                  <a:schemeClr val="tx2"/>
                </a:solidFill>
              </a:rPr>
              <a:t>bigger</a:t>
            </a:r>
          </a:p>
          <a:p>
            <a:pPr lvl="1"/>
            <a:r>
              <a:rPr lang="en-US" b="0" dirty="0"/>
              <a:t>is more </a:t>
            </a:r>
            <a:r>
              <a:rPr lang="en-US" b="0" dirty="0">
                <a:solidFill>
                  <a:schemeClr val="tx2"/>
                </a:solidFill>
              </a:rPr>
              <a:t>competitive</a:t>
            </a:r>
          </a:p>
          <a:p>
            <a:pPr lvl="1"/>
            <a:r>
              <a:rPr lang="en-US" b="0" dirty="0"/>
              <a:t>has more </a:t>
            </a:r>
            <a:r>
              <a:rPr lang="en-US" b="0" dirty="0">
                <a:solidFill>
                  <a:schemeClr val="tx2"/>
                </a:solidFill>
              </a:rPr>
              <a:t>users</a:t>
            </a:r>
          </a:p>
          <a:p>
            <a:r>
              <a:rPr lang="en-US" sz="2800" b="0" dirty="0"/>
              <a:t>Embedded Control Applications</a:t>
            </a:r>
          </a:p>
          <a:p>
            <a:pPr lvl="1"/>
            <a:r>
              <a:rPr lang="en-US" b="0" dirty="0"/>
              <a:t>airplanes, air traffic control</a:t>
            </a:r>
          </a:p>
          <a:p>
            <a:pPr lvl="1"/>
            <a:r>
              <a:rPr lang="en-US" b="0" dirty="0"/>
              <a:t>spaceships</a:t>
            </a:r>
          </a:p>
          <a:p>
            <a:pPr lvl="1"/>
            <a:r>
              <a:rPr lang="en-US" b="0" dirty="0"/>
              <a:t>watches</a:t>
            </a:r>
          </a:p>
          <a:p>
            <a:pPr lvl="1"/>
            <a:r>
              <a:rPr lang="en-US" b="0" dirty="0"/>
              <a:t>ovens</a:t>
            </a:r>
          </a:p>
          <a:p>
            <a:pPr lvl="1">
              <a:lnSpc>
                <a:spcPct val="80000"/>
              </a:lnSpc>
            </a:pPr>
            <a:r>
              <a:rPr lang="en-US" b="0" dirty="0"/>
              <a:t>remote controllers</a:t>
            </a:r>
          </a:p>
        </p:txBody>
      </p:sp>
      <p:sp>
        <p:nvSpPr>
          <p:cNvPr id="51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A33E9A61-EE63-45B2-AB41-B73BB13B9AFC}" type="slidenum">
              <a:rPr lang="en-US" sz="900" b="0" smtClean="0">
                <a:solidFill>
                  <a:schemeClr val="tx1"/>
                </a:solidFill>
              </a:rPr>
              <a:pPr/>
              <a:t>5</a:t>
            </a:fld>
            <a:endParaRPr lang="en-US" sz="900" b="0" dirty="0">
              <a:solidFill>
                <a:schemeClr val="tx1"/>
              </a:solidFill>
            </a:endParaRPr>
          </a:p>
        </p:txBody>
      </p:sp>
      <p:sp>
        <p:nvSpPr>
          <p:cNvPr id="5127" name="Text Box 4"/>
          <p:cNvSpPr txBox="1">
            <a:spLocks noChangeArrowheads="1"/>
          </p:cNvSpPr>
          <p:nvPr/>
        </p:nvSpPr>
        <p:spPr bwMode="auto">
          <a:xfrm>
            <a:off x="4360954" y="4037098"/>
            <a:ext cx="3989670" cy="2012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marL="342900" indent="-342900">
              <a:defRPr sz="2000" b="1">
                <a:solidFill>
                  <a:srgbClr val="FAFD00"/>
                </a:solidFill>
                <a:latin typeface="Times New Roman" pitchFamily="18" charset="0"/>
              </a:defRPr>
            </a:lvl1pPr>
            <a:lvl2pPr>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lvl="1">
              <a:lnSpc>
                <a:spcPct val="80000"/>
              </a:lnSpc>
              <a:spcBef>
                <a:spcPct val="30000"/>
              </a:spcBef>
              <a:buSzPct val="100000"/>
              <a:buFontTx/>
              <a:buChar char="–"/>
            </a:pPr>
            <a:r>
              <a:rPr lang="en-US" sz="2400" b="0" dirty="0">
                <a:solidFill>
                  <a:schemeClr val="tx1"/>
                </a:solidFill>
                <a:latin typeface="Gill Sans MT" pitchFamily="34" charset="0"/>
                <a:cs typeface="Arial" pitchFamily="34" charset="0"/>
              </a:rPr>
              <a:t> memory seats </a:t>
            </a:r>
          </a:p>
          <a:p>
            <a:pPr lvl="1">
              <a:lnSpc>
                <a:spcPct val="80000"/>
              </a:lnSpc>
              <a:spcBef>
                <a:spcPct val="30000"/>
              </a:spcBef>
              <a:buSzPct val="100000"/>
              <a:buFontTx/>
              <a:buChar char="–"/>
            </a:pPr>
            <a:r>
              <a:rPr lang="en-US" sz="2400" b="0" dirty="0">
                <a:solidFill>
                  <a:schemeClr val="tx1"/>
                </a:solidFill>
                <a:latin typeface="Gill Sans MT" pitchFamily="34" charset="0"/>
                <a:cs typeface="Arial" pitchFamily="34" charset="0"/>
              </a:rPr>
              <a:t> PDAs</a:t>
            </a:r>
          </a:p>
          <a:p>
            <a:pPr lvl="1">
              <a:lnSpc>
                <a:spcPct val="80000"/>
              </a:lnSpc>
              <a:spcBef>
                <a:spcPct val="30000"/>
              </a:spcBef>
              <a:buSzPct val="100000"/>
              <a:buFontTx/>
              <a:buChar char="–"/>
            </a:pPr>
            <a:r>
              <a:rPr lang="en-US" sz="2400" b="0" dirty="0">
                <a:solidFill>
                  <a:schemeClr val="tx1"/>
                </a:solidFill>
                <a:latin typeface="Gill Sans MT" pitchFamily="34" charset="0"/>
                <a:cs typeface="Arial" pitchFamily="34" charset="0"/>
              </a:rPr>
              <a:t> DVD players</a:t>
            </a:r>
          </a:p>
          <a:p>
            <a:pPr lvl="1">
              <a:lnSpc>
                <a:spcPct val="80000"/>
              </a:lnSpc>
              <a:spcBef>
                <a:spcPct val="30000"/>
              </a:spcBef>
              <a:buSzPct val="100000"/>
              <a:buFontTx/>
              <a:buChar char="–"/>
            </a:pPr>
            <a:r>
              <a:rPr lang="en-US" sz="2400" b="0" dirty="0">
                <a:solidFill>
                  <a:schemeClr val="tx1"/>
                </a:solidFill>
                <a:latin typeface="Gill Sans MT" pitchFamily="34" charset="0"/>
                <a:cs typeface="Arial" pitchFamily="34" charset="0"/>
              </a:rPr>
              <a:t> garage door openers</a:t>
            </a:r>
          </a:p>
          <a:p>
            <a:pPr lvl="1">
              <a:lnSpc>
                <a:spcPct val="80000"/>
              </a:lnSpc>
              <a:spcBef>
                <a:spcPct val="30000"/>
              </a:spcBef>
              <a:buSzPct val="100000"/>
              <a:buFontTx/>
              <a:buChar char="–"/>
            </a:pPr>
            <a:r>
              <a:rPr lang="en-US" sz="2400" b="0" dirty="0">
                <a:solidFill>
                  <a:schemeClr val="tx1"/>
                </a:solidFill>
                <a:latin typeface="Gill Sans MT" pitchFamily="34" charset="0"/>
                <a:cs typeface="Arial" pitchFamily="34" charset="0"/>
              </a:rPr>
              <a:t> cell phones</a:t>
            </a:r>
          </a:p>
        </p:txBody>
      </p:sp>
    </p:spTree>
    <p:extLst>
      <p:ext uri="{BB962C8B-B14F-4D97-AF65-F5344CB8AC3E}">
        <p14:creationId xmlns:p14="http://schemas.microsoft.com/office/powerpoint/2010/main" val="328578877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1096963" y="75818"/>
            <a:ext cx="7064375" cy="1420463"/>
          </a:xfrm>
        </p:spPr>
        <p:txBody>
          <a:bodyPr/>
          <a:lstStyle/>
          <a:p>
            <a:r>
              <a:rPr lang="en-US" dirty="0"/>
              <a:t>Software is a Skin that Surrounds Our Civilization</a:t>
            </a:r>
          </a:p>
        </p:txBody>
      </p:sp>
      <p:sp>
        <p:nvSpPr>
          <p:cNvPr id="1024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5FCEEFC5-F656-451A-9FA9-C06EF1FD135B}" type="slidenum">
              <a:rPr lang="en-US" sz="900" b="0" smtClean="0">
                <a:solidFill>
                  <a:schemeClr val="tx1"/>
                </a:solidFill>
              </a:rPr>
              <a:pPr/>
              <a:t>6</a:t>
            </a:fld>
            <a:endParaRPr lang="en-US" sz="900" b="0">
              <a:solidFill>
                <a:schemeClr val="tx1"/>
              </a:solidFill>
            </a:endParaRPr>
          </a:p>
        </p:txBody>
      </p:sp>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1600" y="2514600"/>
            <a:ext cx="1219200"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30413" y="3179763"/>
            <a:ext cx="1619250" cy="1214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63913" y="1755775"/>
            <a:ext cx="142875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4" descr="C:\Documents and Settings\rpanesar\My Documents\My Pictures\Microsoft Clip Organizer\j0410044.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5750" y="207645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5" descr="C:\Documents and Settings\rpanesar\My Documents\My Pictures\Microsoft Clip Organizer\j0433050.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65600" y="3741738"/>
            <a:ext cx="1143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6"/>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894388" y="1666875"/>
            <a:ext cx="828675"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8"/>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763713" y="4675188"/>
            <a:ext cx="16430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0"/>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559175" y="5132388"/>
            <a:ext cx="1657350" cy="115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1"/>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28688" y="3286125"/>
            <a:ext cx="914400" cy="76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404100" y="1598613"/>
            <a:ext cx="985838"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5" descr="MCj04157480000[1]"/>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423988" y="1327360"/>
            <a:ext cx="1666875"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 descr="MCj02903870000[1]"/>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63513" y="4527550"/>
            <a:ext cx="1581150"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6" descr="j0215086"/>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562600" y="4038600"/>
            <a:ext cx="1214438" cy="18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18" descr="C:\Documents and Settings\rpanesar\Local Settings\Temporary Internet Files\Content.IE5\P2WWCY0O\MCj02811390000[1].wmf"/>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018338" y="2590800"/>
            <a:ext cx="2125662" cy="216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Box 21"/>
          <p:cNvSpPr txBox="1"/>
          <p:nvPr/>
        </p:nvSpPr>
        <p:spPr>
          <a:xfrm>
            <a:off x="6126163" y="6153150"/>
            <a:ext cx="2628900" cy="254000"/>
          </a:xfrm>
          <a:prstGeom prst="rect">
            <a:avLst/>
          </a:prstGeom>
          <a:solidFill>
            <a:schemeClr val="bg1">
              <a:lumMod val="75000"/>
            </a:schemeClr>
          </a:solidFill>
        </p:spPr>
        <p:txBody>
          <a:bodyPr anchor="ctr">
            <a:spAutoFit/>
          </a:bodyPr>
          <a:lstStyle/>
          <a:p>
            <a:pPr algn="ctr">
              <a:defRPr/>
            </a:pPr>
            <a:r>
              <a:rPr lang="en-US" sz="1050" dirty="0">
                <a:solidFill>
                  <a:schemeClr val="tx1"/>
                </a:solidFill>
                <a:latin typeface="Comic Sans MS" pitchFamily="66" charset="0"/>
              </a:rPr>
              <a:t>Quote due to Dr. Mark Harman</a:t>
            </a:r>
          </a:p>
        </p:txBody>
      </p:sp>
    </p:spTree>
    <p:extLst>
      <p:ext uri="{BB962C8B-B14F-4D97-AF65-F5344CB8AC3E}">
        <p14:creationId xmlns:p14="http://schemas.microsoft.com/office/powerpoint/2010/main" val="293032749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dissolve">
                                      <p:cBhvr>
                                        <p:cTn id="11" dur="500"/>
                                        <p:tgtEl>
                                          <p:spTgt spid="9"/>
                                        </p:tgtEl>
                                      </p:cBhvr>
                                    </p:animEffect>
                                  </p:childTnLst>
                                </p:cTn>
                              </p:par>
                            </p:childTnLst>
                          </p:cTn>
                        </p:par>
                        <p:par>
                          <p:cTn id="12" fill="hold" nodeType="afterGroup">
                            <p:stCondLst>
                              <p:cond delay="1000"/>
                            </p:stCondLst>
                            <p:childTnLst>
                              <p:par>
                                <p:cTn id="13" presetID="9" presetClass="entr" presetSubtype="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childTnLst>
                          </p:cTn>
                        </p:par>
                        <p:par>
                          <p:cTn id="16" fill="hold" nodeType="afterGroup">
                            <p:stCondLst>
                              <p:cond delay="1500"/>
                            </p:stCondLst>
                            <p:childTnLst>
                              <p:par>
                                <p:cTn id="17" presetID="9" presetClass="entr" presetSubtype="0"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dissolve">
                                      <p:cBhvr>
                                        <p:cTn id="19" dur="500"/>
                                        <p:tgtEl>
                                          <p:spTgt spid="11"/>
                                        </p:tgtEl>
                                      </p:cBhvr>
                                    </p:animEffect>
                                  </p:childTnLst>
                                </p:cTn>
                              </p:par>
                            </p:childTnLst>
                          </p:cTn>
                        </p:par>
                        <p:par>
                          <p:cTn id="20" fill="hold" nodeType="afterGroup">
                            <p:stCondLst>
                              <p:cond delay="2000"/>
                            </p:stCondLst>
                            <p:childTnLst>
                              <p:par>
                                <p:cTn id="21" presetID="9" presetClass="entr" presetSubtype="0"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dissolve">
                                      <p:cBhvr>
                                        <p:cTn id="23" dur="500"/>
                                        <p:tgtEl>
                                          <p:spTgt spid="12"/>
                                        </p:tgtEl>
                                      </p:cBhvr>
                                    </p:animEffect>
                                  </p:childTnLst>
                                </p:cTn>
                              </p:par>
                            </p:childTnLst>
                          </p:cTn>
                        </p:par>
                        <p:par>
                          <p:cTn id="24" fill="hold" nodeType="afterGroup">
                            <p:stCondLst>
                              <p:cond delay="2500"/>
                            </p:stCondLst>
                            <p:childTnLst>
                              <p:par>
                                <p:cTn id="25" presetID="9" presetClass="entr" presetSubtype="0" fill="hold"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dissolve">
                                      <p:cBhvr>
                                        <p:cTn id="27" dur="500"/>
                                        <p:tgtEl>
                                          <p:spTgt spid="13"/>
                                        </p:tgtEl>
                                      </p:cBhvr>
                                    </p:animEffect>
                                  </p:childTnLst>
                                </p:cTn>
                              </p:par>
                            </p:childTnLst>
                          </p:cTn>
                        </p:par>
                        <p:par>
                          <p:cTn id="28" fill="hold" nodeType="afterGroup">
                            <p:stCondLst>
                              <p:cond delay="3000"/>
                            </p:stCondLst>
                            <p:childTnLst>
                              <p:par>
                                <p:cTn id="29" presetID="9" presetClass="entr" presetSubtype="0"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dissolve">
                                      <p:cBhvr>
                                        <p:cTn id="31" dur="500"/>
                                        <p:tgtEl>
                                          <p:spTgt spid="14"/>
                                        </p:tgtEl>
                                      </p:cBhvr>
                                    </p:animEffect>
                                  </p:childTnLst>
                                </p:cTn>
                              </p:par>
                            </p:childTnLst>
                          </p:cTn>
                        </p:par>
                        <p:par>
                          <p:cTn id="32" fill="hold" nodeType="afterGroup">
                            <p:stCondLst>
                              <p:cond delay="3500"/>
                            </p:stCondLst>
                            <p:childTnLst>
                              <p:par>
                                <p:cTn id="33" presetID="9" presetClass="entr" presetSubtype="0"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dissolve">
                                      <p:cBhvr>
                                        <p:cTn id="35" dur="500"/>
                                        <p:tgtEl>
                                          <p:spTgt spid="15"/>
                                        </p:tgtEl>
                                      </p:cBhvr>
                                    </p:animEffect>
                                  </p:childTnLst>
                                </p:cTn>
                              </p:par>
                            </p:childTnLst>
                          </p:cTn>
                        </p:par>
                        <p:par>
                          <p:cTn id="36" fill="hold" nodeType="afterGroup">
                            <p:stCondLst>
                              <p:cond delay="4000"/>
                            </p:stCondLst>
                            <p:childTnLst>
                              <p:par>
                                <p:cTn id="37" presetID="9" presetClass="entr" presetSubtype="0" fill="hold"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dissolve">
                                      <p:cBhvr>
                                        <p:cTn id="39" dur="500"/>
                                        <p:tgtEl>
                                          <p:spTgt spid="16"/>
                                        </p:tgtEl>
                                      </p:cBhvr>
                                    </p:animEffect>
                                  </p:childTnLst>
                                </p:cTn>
                              </p:par>
                            </p:childTnLst>
                          </p:cTn>
                        </p:par>
                        <p:par>
                          <p:cTn id="40" fill="hold" nodeType="afterGroup">
                            <p:stCondLst>
                              <p:cond delay="4500"/>
                            </p:stCondLst>
                            <p:childTnLst>
                              <p:par>
                                <p:cTn id="41" presetID="9" presetClass="entr" presetSubtype="0" fill="hold"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dissolve">
                                      <p:cBhvr>
                                        <p:cTn id="43" dur="500"/>
                                        <p:tgtEl>
                                          <p:spTgt spid="17"/>
                                        </p:tgtEl>
                                      </p:cBhvr>
                                    </p:animEffect>
                                  </p:childTnLst>
                                </p:cTn>
                              </p:par>
                            </p:childTnLst>
                          </p:cTn>
                        </p:par>
                        <p:par>
                          <p:cTn id="44" fill="hold" nodeType="afterGroup">
                            <p:stCondLst>
                              <p:cond delay="5000"/>
                            </p:stCondLst>
                            <p:childTnLst>
                              <p:par>
                                <p:cTn id="45" presetID="9" presetClass="entr" presetSubtype="0" fill="hold" nodeType="after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dissolve">
                                      <p:cBhvr>
                                        <p:cTn id="47" dur="500"/>
                                        <p:tgtEl>
                                          <p:spTgt spid="18"/>
                                        </p:tgtEl>
                                      </p:cBhvr>
                                    </p:animEffect>
                                  </p:childTnLst>
                                </p:cTn>
                              </p:par>
                            </p:childTnLst>
                          </p:cTn>
                        </p:par>
                        <p:par>
                          <p:cTn id="48" fill="hold" nodeType="afterGroup">
                            <p:stCondLst>
                              <p:cond delay="5500"/>
                            </p:stCondLst>
                            <p:childTnLst>
                              <p:par>
                                <p:cTn id="49" presetID="9" presetClass="entr" presetSubtype="0" fill="hold" nodeType="after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dissolve">
                                      <p:cBhvr>
                                        <p:cTn id="51" dur="500"/>
                                        <p:tgtEl>
                                          <p:spTgt spid="19"/>
                                        </p:tgtEl>
                                      </p:cBhvr>
                                    </p:animEffect>
                                  </p:childTnLst>
                                </p:cTn>
                              </p:par>
                            </p:childTnLst>
                          </p:cTn>
                        </p:par>
                        <p:par>
                          <p:cTn id="52" fill="hold" nodeType="afterGroup">
                            <p:stCondLst>
                              <p:cond delay="6000"/>
                            </p:stCondLst>
                            <p:childTnLst>
                              <p:par>
                                <p:cTn id="53" presetID="9" presetClass="entr" presetSubtype="0" fill="hold" nodeType="after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dissolve">
                                      <p:cBhvr>
                                        <p:cTn id="55" dur="500"/>
                                        <p:tgtEl>
                                          <p:spTgt spid="20"/>
                                        </p:tgtEl>
                                      </p:cBhvr>
                                    </p:animEffect>
                                  </p:childTnLst>
                                </p:cTn>
                              </p:par>
                            </p:childTnLst>
                          </p:cTn>
                        </p:par>
                        <p:par>
                          <p:cTn id="56" fill="hold" nodeType="afterGroup">
                            <p:stCondLst>
                              <p:cond delay="6500"/>
                            </p:stCondLst>
                            <p:childTnLst>
                              <p:par>
                                <p:cTn id="57" presetID="9" presetClass="entr" presetSubtype="0" fill="hold" nodeType="after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dissolve">
                                      <p:cBhvr>
                                        <p:cTn id="5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C7329-8132-7522-C58A-1FF922CBAFA5}"/>
              </a:ext>
            </a:extLst>
          </p:cNvPr>
          <p:cNvSpPr>
            <a:spLocks noGrp="1"/>
          </p:cNvSpPr>
          <p:nvPr>
            <p:ph type="title"/>
          </p:nvPr>
        </p:nvSpPr>
        <p:spPr>
          <a:xfrm>
            <a:off x="47625" y="96838"/>
            <a:ext cx="9048750" cy="1890988"/>
          </a:xfrm>
        </p:spPr>
        <p:txBody>
          <a:bodyPr/>
          <a:lstStyle/>
          <a:p>
            <a:pPr marL="0" marR="0" lvl="0" indent="0" defTabSz="914400" rtl="0" eaLnBrk="0" fontAlgn="base" latinLnBrk="0" hangingPunct="0">
              <a:lnSpc>
                <a:spcPct val="100000"/>
              </a:lnSpc>
              <a:spcBef>
                <a:spcPct val="0"/>
              </a:spcBef>
              <a:spcAft>
                <a:spcPct val="0"/>
              </a:spcAft>
              <a:tabLst/>
              <a:defRPr/>
            </a:pPr>
            <a:r>
              <a:rPr kumimoji="0" lang="en-US" sz="3600" b="0" i="0" u="none" strike="noStrike" kern="10" cap="none" spc="0" normalizeH="0" baseline="0" noProof="0" dirty="0">
                <a:ln w="12700">
                  <a:solidFill>
                    <a:srgbClr val="000000"/>
                  </a:solidFill>
                  <a:round/>
                  <a:headEnd/>
                  <a:tailEnd/>
                </a:ln>
                <a:solidFill>
                  <a:srgbClr val="33CC33"/>
                </a:solidFill>
                <a:effectLst/>
                <a:uLnTx/>
                <a:uFillTx/>
                <a:latin typeface="Arial Black" panose="020B0A04020102020204" pitchFamily="34" charset="0"/>
                <a:ea typeface="+mn-ea"/>
                <a:cs typeface="Times New Roman" panose="02020603050405020304" pitchFamily="18" charset="0"/>
              </a:rPr>
              <a:t>The uniqueness of the software</a:t>
            </a:r>
            <a:br>
              <a:rPr kumimoji="0" lang="en-US" sz="3600" b="0" i="0" u="none" strike="noStrike" kern="10" cap="none" spc="0" normalizeH="0" baseline="0" noProof="0" dirty="0">
                <a:ln w="12700">
                  <a:solidFill>
                    <a:srgbClr val="000000"/>
                  </a:solidFill>
                  <a:round/>
                  <a:headEnd/>
                  <a:tailEnd/>
                </a:ln>
                <a:solidFill>
                  <a:srgbClr val="33CC33"/>
                </a:solidFill>
                <a:effectLst/>
                <a:uLnTx/>
                <a:uFillTx/>
                <a:latin typeface="Arial Black" panose="020B0A04020102020204" pitchFamily="34" charset="0"/>
                <a:ea typeface="+mn-ea"/>
                <a:cs typeface="Times New Roman" panose="02020603050405020304" pitchFamily="18" charset="0"/>
              </a:rPr>
            </a:br>
            <a:r>
              <a:rPr kumimoji="0" lang="en-US" sz="3600" b="0" i="0" u="none" strike="noStrike" kern="10" cap="none" spc="0" normalizeH="0" baseline="0" noProof="0" dirty="0">
                <a:ln w="12700">
                  <a:solidFill>
                    <a:srgbClr val="000000"/>
                  </a:solidFill>
                  <a:round/>
                  <a:headEnd/>
                  <a:tailEnd/>
                </a:ln>
                <a:solidFill>
                  <a:srgbClr val="33CC33"/>
                </a:solidFill>
                <a:effectLst/>
                <a:uLnTx/>
                <a:uFillTx/>
                <a:latin typeface="Arial Black" panose="020B0A04020102020204" pitchFamily="34" charset="0"/>
                <a:ea typeface="+mn-ea"/>
                <a:cs typeface="Times New Roman" panose="02020603050405020304" pitchFamily="18" charset="0"/>
              </a:rPr>
              <a:t>development process</a:t>
            </a:r>
            <a:br>
              <a:rPr kumimoji="0" lang="en-US" sz="3600" b="0" i="0" u="none" strike="noStrike" kern="10" cap="none" spc="0" normalizeH="0" baseline="0" noProof="0" dirty="0">
                <a:ln w="12700">
                  <a:solidFill>
                    <a:srgbClr val="000000"/>
                  </a:solidFill>
                  <a:round/>
                  <a:headEnd/>
                  <a:tailEnd/>
                </a:ln>
                <a:solidFill>
                  <a:srgbClr val="33CC33"/>
                </a:solidFill>
                <a:effectLst/>
                <a:uLnTx/>
                <a:uFillTx/>
                <a:latin typeface="Arial Black" panose="020B0A04020102020204" pitchFamily="34" charset="0"/>
                <a:ea typeface="+mn-ea"/>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EA7FEBF6-DECD-7143-9463-B7DE598DCAC4}"/>
              </a:ext>
            </a:extLst>
          </p:cNvPr>
          <p:cNvSpPr>
            <a:spLocks noGrp="1"/>
          </p:cNvSpPr>
          <p:nvPr>
            <p:ph idx="1"/>
          </p:nvPr>
        </p:nvSpPr>
        <p:spPr>
          <a:xfrm>
            <a:off x="44450" y="1683026"/>
            <a:ext cx="9010650" cy="4878196"/>
          </a:xfrm>
        </p:spPr>
        <p:txBody>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altLang="zh-TW" sz="3200" b="1" i="0" u="none" strike="noStrike" kern="1200" cap="none" spc="0" normalizeH="0" baseline="0" noProof="0" dirty="0">
                <a:ln>
                  <a:noFill/>
                </a:ln>
                <a:solidFill>
                  <a:srgbClr val="669900"/>
                </a:solidFill>
                <a:effectLst/>
                <a:uLnTx/>
                <a:uFillTx/>
                <a:latin typeface="Times New Roman"/>
                <a:ea typeface="新細明體" panose="02020500000000000000" pitchFamily="18" charset="-120"/>
                <a:cs typeface="Times New Roman"/>
              </a:rPr>
              <a:t>High complexity</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altLang="zh-TW" sz="3200" b="1" i="0" u="none" strike="noStrike" kern="1200" cap="none" spc="0" normalizeH="0" baseline="0" noProof="0" dirty="0">
                <a:ln>
                  <a:noFill/>
                </a:ln>
                <a:solidFill>
                  <a:srgbClr val="CC0099"/>
                </a:solidFill>
                <a:effectLst/>
                <a:uLnTx/>
                <a:uFillTx/>
                <a:latin typeface="Times New Roman"/>
                <a:ea typeface="新細明體" panose="02020500000000000000" pitchFamily="18" charset="-120"/>
                <a:cs typeface="Times New Roman"/>
              </a:rPr>
              <a:t>Invisibility of the product</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altLang="zh-TW" sz="3200" b="1" i="0" u="none" strike="noStrike" kern="1200" cap="none" spc="0" normalizeH="0" baseline="0" noProof="0" dirty="0">
                <a:ln>
                  <a:noFill/>
                </a:ln>
                <a:solidFill>
                  <a:srgbClr val="FF9900"/>
                </a:solidFill>
                <a:effectLst/>
                <a:uLnTx/>
                <a:uFillTx/>
                <a:latin typeface="Times New Roman"/>
                <a:ea typeface="新細明體" panose="02020500000000000000" pitchFamily="18" charset="-120"/>
                <a:cs typeface="Times New Roman"/>
              </a:rPr>
              <a:t>Limited opportunities to detect defects (“bugs”)</a:t>
            </a:r>
          </a:p>
          <a:p>
            <a:endParaRPr lang="en-US" dirty="0"/>
          </a:p>
        </p:txBody>
      </p:sp>
      <p:sp>
        <p:nvSpPr>
          <p:cNvPr id="4" name="Slide Number Placeholder 3">
            <a:extLst>
              <a:ext uri="{FF2B5EF4-FFF2-40B4-BE49-F238E27FC236}">
                <a16:creationId xmlns:a16="http://schemas.microsoft.com/office/drawing/2014/main" id="{27EBBB7C-D596-46FA-D54C-58706217A203}"/>
              </a:ext>
            </a:extLst>
          </p:cNvPr>
          <p:cNvSpPr>
            <a:spLocks noGrp="1"/>
          </p:cNvSpPr>
          <p:nvPr>
            <p:ph type="sldNum" sz="quarter" idx="12"/>
          </p:nvPr>
        </p:nvSpPr>
        <p:spPr/>
        <p:txBody>
          <a:bodyPr/>
          <a:lstStyle/>
          <a:p>
            <a:pPr>
              <a:defRPr/>
            </a:pPr>
            <a:fld id="{7F4B1FAA-A740-404F-BBC5-7C153B666279}" type="slidenum">
              <a:rPr lang="en-US" smtClean="0"/>
              <a:pPr>
                <a:defRPr/>
              </a:pPr>
              <a:t>7</a:t>
            </a:fld>
            <a:endParaRPr lang="en-US"/>
          </a:p>
        </p:txBody>
      </p:sp>
    </p:spTree>
    <p:extLst>
      <p:ext uri="{BB962C8B-B14F-4D97-AF65-F5344CB8AC3E}">
        <p14:creationId xmlns:p14="http://schemas.microsoft.com/office/powerpoint/2010/main" val="345458933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5D0E1-8AA9-115C-9920-CC02D21FC798}"/>
              </a:ext>
            </a:extLst>
          </p:cNvPr>
          <p:cNvSpPr>
            <a:spLocks noGrp="1"/>
          </p:cNvSpPr>
          <p:nvPr>
            <p:ph type="title"/>
          </p:nvPr>
        </p:nvSpPr>
        <p:spPr>
          <a:xfrm>
            <a:off x="47625" y="96838"/>
            <a:ext cx="9048750" cy="1811475"/>
          </a:xfrm>
        </p:spPr>
        <p:txBody>
          <a:bodyPr/>
          <a:lstStyle/>
          <a:p>
            <a:pPr marL="0" marR="0" lvl="0" indent="0" defTabSz="914400" rtl="0" eaLnBrk="0" fontAlgn="base" latinLnBrk="0" hangingPunct="0">
              <a:lnSpc>
                <a:spcPct val="100000"/>
              </a:lnSpc>
              <a:spcBef>
                <a:spcPct val="0"/>
              </a:spcBef>
              <a:spcAft>
                <a:spcPct val="0"/>
              </a:spcAft>
              <a:tabLst/>
              <a:defRPr/>
            </a:pPr>
            <a:r>
              <a:rPr kumimoji="0" lang="en-US" sz="3600" b="0" i="0" u="none" strike="noStrike" kern="10" cap="none" spc="0" normalizeH="0" baseline="0" noProof="0" dirty="0">
                <a:ln w="12700">
                  <a:solidFill>
                    <a:srgbClr val="000000"/>
                  </a:solidFill>
                  <a:round/>
                  <a:headEnd/>
                  <a:tailEnd/>
                </a:ln>
                <a:solidFill>
                  <a:srgbClr val="33CC33"/>
                </a:solidFill>
                <a:effectLst/>
                <a:uLnTx/>
                <a:uFillTx/>
                <a:latin typeface="Arial Black" panose="020B0A04020102020204" pitchFamily="34" charset="0"/>
                <a:ea typeface="+mn-ea"/>
                <a:cs typeface="Times New Roman" panose="02020603050405020304" pitchFamily="18" charset="0"/>
              </a:rPr>
              <a:t>The characteristics  of the</a:t>
            </a:r>
            <a:br>
              <a:rPr kumimoji="0" lang="en-US" sz="3600" b="0" i="0" u="none" strike="noStrike" kern="10" cap="none" spc="0" normalizeH="0" baseline="0" noProof="0" dirty="0">
                <a:ln w="12700">
                  <a:solidFill>
                    <a:srgbClr val="000000"/>
                  </a:solidFill>
                  <a:round/>
                  <a:headEnd/>
                  <a:tailEnd/>
                </a:ln>
                <a:solidFill>
                  <a:srgbClr val="33CC33"/>
                </a:solidFill>
                <a:effectLst/>
                <a:uLnTx/>
                <a:uFillTx/>
                <a:latin typeface="Arial Black" panose="020B0A04020102020204" pitchFamily="34" charset="0"/>
                <a:ea typeface="+mn-ea"/>
                <a:cs typeface="Times New Roman" panose="02020603050405020304" pitchFamily="18" charset="0"/>
              </a:rPr>
            </a:br>
            <a:r>
              <a:rPr kumimoji="0" lang="en-US" sz="3600" b="0" i="0" u="none" strike="noStrike" kern="10" cap="none" spc="0" normalizeH="0" baseline="0" noProof="0" dirty="0">
                <a:ln w="12700">
                  <a:solidFill>
                    <a:srgbClr val="000000"/>
                  </a:solidFill>
                  <a:round/>
                  <a:headEnd/>
                  <a:tailEnd/>
                </a:ln>
                <a:solidFill>
                  <a:srgbClr val="33CC33"/>
                </a:solidFill>
                <a:effectLst/>
                <a:uLnTx/>
                <a:uFillTx/>
                <a:latin typeface="Arial Black" panose="020B0A04020102020204" pitchFamily="34" charset="0"/>
                <a:ea typeface="+mn-ea"/>
                <a:cs typeface="Times New Roman" panose="02020603050405020304" pitchFamily="18" charset="0"/>
              </a:rPr>
              <a:t>SQA environment process</a:t>
            </a:r>
            <a:br>
              <a:rPr kumimoji="0" lang="en-US" sz="3600" b="0" i="0" u="none" strike="noStrike" kern="10" cap="none" spc="0" normalizeH="0" baseline="0" noProof="0" dirty="0">
                <a:ln w="12700">
                  <a:solidFill>
                    <a:srgbClr val="000000"/>
                  </a:solidFill>
                  <a:round/>
                  <a:headEnd/>
                  <a:tailEnd/>
                </a:ln>
                <a:solidFill>
                  <a:srgbClr val="33CC33"/>
                </a:solidFill>
                <a:effectLst/>
                <a:uLnTx/>
                <a:uFillTx/>
                <a:latin typeface="Arial Black" panose="020B0A04020102020204" pitchFamily="34" charset="0"/>
                <a:ea typeface="+mn-ea"/>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E37A201B-6C0F-D2E5-0280-6F1267AD9F52}"/>
              </a:ext>
            </a:extLst>
          </p:cNvPr>
          <p:cNvSpPr>
            <a:spLocks noGrp="1"/>
          </p:cNvSpPr>
          <p:nvPr>
            <p:ph idx="1"/>
          </p:nvPr>
        </p:nvSpPr>
        <p:spPr>
          <a:xfrm>
            <a:off x="44450" y="1709530"/>
            <a:ext cx="9010650" cy="4851692"/>
          </a:xfrm>
        </p:spPr>
        <p:txBody>
          <a:bodyPr/>
          <a:lstStyle/>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altLang="zh-TW" sz="2400" b="1" i="0" u="none" strike="noStrike" kern="1200" cap="none" spc="0" normalizeH="0" baseline="0" noProof="0" dirty="0">
                <a:ln>
                  <a:noFill/>
                </a:ln>
                <a:solidFill>
                  <a:srgbClr val="669900"/>
                </a:solidFill>
                <a:effectLst/>
                <a:uLnTx/>
                <a:uFillTx/>
                <a:latin typeface="Times New Roman"/>
                <a:ea typeface="新細明體" panose="02020500000000000000" pitchFamily="18" charset="-120"/>
                <a:cs typeface="Times New Roman"/>
              </a:rPr>
              <a:t>Being contracted</a:t>
            </a:r>
          </a:p>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altLang="zh-TW" sz="2400" b="1" i="0" u="none" strike="noStrike" kern="1200" cap="none" spc="0" normalizeH="0" baseline="0" noProof="0" dirty="0">
                <a:ln>
                  <a:noFill/>
                </a:ln>
                <a:solidFill>
                  <a:srgbClr val="CC0099"/>
                </a:solidFill>
                <a:effectLst/>
                <a:uLnTx/>
                <a:uFillTx/>
                <a:latin typeface="Times New Roman"/>
                <a:ea typeface="新細明體" panose="02020500000000000000" pitchFamily="18" charset="-120"/>
                <a:cs typeface="Times New Roman"/>
              </a:rPr>
              <a:t>Subjection to customer-supplier relationship</a:t>
            </a:r>
          </a:p>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altLang="zh-TW" sz="2400" b="1" i="0" u="none" strike="noStrike" kern="1200" cap="none" spc="0" normalizeH="0" baseline="0" noProof="0" dirty="0">
                <a:ln>
                  <a:noFill/>
                </a:ln>
                <a:solidFill>
                  <a:srgbClr val="FF0066"/>
                </a:solidFill>
                <a:effectLst/>
                <a:uLnTx/>
                <a:uFillTx/>
                <a:latin typeface="Times New Roman"/>
                <a:ea typeface="新細明體" panose="02020500000000000000" pitchFamily="18" charset="-120"/>
                <a:cs typeface="Times New Roman"/>
              </a:rPr>
              <a:t>Requirement for teamwork</a:t>
            </a:r>
          </a:p>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altLang="zh-TW" sz="2400" b="1" i="0" u="none" strike="noStrike" kern="1200" cap="none" spc="0" normalizeH="0" baseline="0" noProof="0" dirty="0">
                <a:ln>
                  <a:noFill/>
                </a:ln>
                <a:solidFill>
                  <a:srgbClr val="FF9900"/>
                </a:solidFill>
                <a:effectLst/>
                <a:uLnTx/>
                <a:uFillTx/>
                <a:latin typeface="Times New Roman"/>
                <a:ea typeface="新細明體" panose="02020500000000000000" pitchFamily="18" charset="-120"/>
                <a:cs typeface="Times New Roman"/>
              </a:rPr>
              <a:t>Need for cooperation and coordination with other development teams</a:t>
            </a:r>
          </a:p>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altLang="zh-TW" sz="2400" b="1" i="0" u="none" strike="noStrike" kern="1200" cap="none" spc="0" normalizeH="0" baseline="0" noProof="0" dirty="0">
                <a:ln>
                  <a:noFill/>
                </a:ln>
                <a:solidFill>
                  <a:srgbClr val="0000CC"/>
                </a:solidFill>
                <a:effectLst/>
                <a:uLnTx/>
                <a:uFillTx/>
                <a:latin typeface="Times New Roman"/>
                <a:ea typeface="新細明體" panose="02020500000000000000" pitchFamily="18" charset="-120"/>
                <a:cs typeface="Times New Roman"/>
              </a:rPr>
              <a:t>Need for interfaces with other software systems</a:t>
            </a:r>
          </a:p>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altLang="zh-TW" sz="2400" b="1" i="0" u="none" strike="noStrike" kern="1200" cap="none" spc="0" normalizeH="0" baseline="0" noProof="0" dirty="0">
                <a:ln>
                  <a:noFill/>
                </a:ln>
                <a:solidFill>
                  <a:srgbClr val="00CC00"/>
                </a:solidFill>
                <a:effectLst/>
                <a:uLnTx/>
                <a:uFillTx/>
                <a:latin typeface="Times New Roman"/>
                <a:ea typeface="新細明體" panose="02020500000000000000" pitchFamily="18" charset="-120"/>
                <a:cs typeface="Times New Roman"/>
              </a:rPr>
              <a:t>Need to continue carrying out a project while the team changes</a:t>
            </a:r>
          </a:p>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altLang="zh-TW" sz="2400" b="1" i="0" u="none" strike="noStrike" kern="1200" cap="none" spc="0" normalizeH="0" baseline="0" noProof="0" dirty="0">
                <a:ln>
                  <a:noFill/>
                </a:ln>
                <a:solidFill>
                  <a:srgbClr val="996633"/>
                </a:solidFill>
                <a:effectLst/>
                <a:uLnTx/>
                <a:uFillTx/>
                <a:latin typeface="Times New Roman"/>
                <a:ea typeface="新細明體" panose="02020500000000000000" pitchFamily="18" charset="-120"/>
                <a:cs typeface="Times New Roman"/>
              </a:rPr>
              <a:t>Need to continue maintaining the software system for years</a:t>
            </a:r>
          </a:p>
          <a:p>
            <a:endParaRPr lang="en-US" dirty="0"/>
          </a:p>
        </p:txBody>
      </p:sp>
      <p:sp>
        <p:nvSpPr>
          <p:cNvPr id="4" name="Slide Number Placeholder 3">
            <a:extLst>
              <a:ext uri="{FF2B5EF4-FFF2-40B4-BE49-F238E27FC236}">
                <a16:creationId xmlns:a16="http://schemas.microsoft.com/office/drawing/2014/main" id="{384563E3-2C5E-86B3-5D45-E36FB2EEDC3C}"/>
              </a:ext>
            </a:extLst>
          </p:cNvPr>
          <p:cNvSpPr>
            <a:spLocks noGrp="1"/>
          </p:cNvSpPr>
          <p:nvPr>
            <p:ph type="sldNum" sz="quarter" idx="12"/>
          </p:nvPr>
        </p:nvSpPr>
        <p:spPr/>
        <p:txBody>
          <a:bodyPr/>
          <a:lstStyle/>
          <a:p>
            <a:pPr>
              <a:defRPr/>
            </a:pPr>
            <a:fld id="{7F4B1FAA-A740-404F-BBC5-7C153B666279}" type="slidenum">
              <a:rPr lang="en-US" smtClean="0"/>
              <a:pPr>
                <a:defRPr/>
              </a:pPr>
              <a:t>8</a:t>
            </a:fld>
            <a:endParaRPr lang="en-US"/>
          </a:p>
        </p:txBody>
      </p:sp>
    </p:spTree>
    <p:extLst>
      <p:ext uri="{BB962C8B-B14F-4D97-AF65-F5344CB8AC3E}">
        <p14:creationId xmlns:p14="http://schemas.microsoft.com/office/powerpoint/2010/main" val="1226959692"/>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F18C99-CD3A-E316-5E25-EADDDB6BA506}"/>
              </a:ext>
            </a:extLst>
          </p:cNvPr>
          <p:cNvSpPr>
            <a:spLocks noGrp="1"/>
          </p:cNvSpPr>
          <p:nvPr>
            <p:ph idx="1"/>
          </p:nvPr>
        </p:nvSpPr>
        <p:spPr/>
        <p:txBody>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sz="2800" b="1" i="0" u="sng" strike="noStrike" kern="0" cap="none" spc="0" normalizeH="0" baseline="0" noProof="0" dirty="0">
                <a:ln>
                  <a:noFill/>
                </a:ln>
                <a:solidFill>
                  <a:srgbClr val="7030A0"/>
                </a:solidFill>
                <a:effectLst/>
                <a:uLnTx/>
                <a:uFillTx/>
                <a:latin typeface="Gill Sans MT" panose="020B0502020104020203" pitchFamily="34" charset="0"/>
                <a:ea typeface="+mn-ea"/>
                <a:cs typeface="+mn-cs"/>
              </a:rPr>
              <a:t>What is Quality?</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sz="2400" b="0" i="0" u="none" strike="noStrike" kern="0" cap="none" spc="0" normalizeH="0" baseline="0" noProof="0" dirty="0">
                <a:ln>
                  <a:noFill/>
                </a:ln>
                <a:solidFill>
                  <a:srgbClr val="000000"/>
                </a:solidFill>
                <a:effectLst/>
                <a:uLnTx/>
                <a:uFillTx/>
                <a:latin typeface="Gill Sans MT" panose="020B0502020104020203" pitchFamily="34" charset="0"/>
                <a:ea typeface="+mn-ea"/>
                <a:cs typeface="+mn-cs"/>
              </a:rPr>
              <a:t>Quality is defined as the product or services that should be "fit for use and purpose."</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sz="2400" b="0" i="0" u="none" strike="noStrike" kern="0" cap="none" spc="0" normalizeH="0" baseline="0" noProof="0" dirty="0">
                <a:ln>
                  <a:noFill/>
                </a:ln>
                <a:solidFill>
                  <a:srgbClr val="000000"/>
                </a:solidFill>
                <a:effectLst/>
                <a:uLnTx/>
                <a:uFillTx/>
                <a:latin typeface="Gill Sans MT" panose="020B0502020104020203" pitchFamily="34" charset="0"/>
                <a:ea typeface="+mn-ea"/>
                <a:cs typeface="+mn-cs"/>
              </a:rPr>
              <a:t>Quality is all about meeting the needs and expectations of customers concerning functionality, design, reliability, durability, and price of the product.</a:t>
            </a:r>
          </a:p>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800" b="1" i="0" u="sng" strike="noStrike" kern="0" cap="none" spc="0" normalizeH="0" baseline="0" noProof="0" dirty="0">
                <a:ln>
                  <a:noFill/>
                </a:ln>
                <a:solidFill>
                  <a:srgbClr val="FF0000"/>
                </a:solidFill>
                <a:effectLst/>
                <a:uLnTx/>
                <a:uFillTx/>
                <a:latin typeface="Gill Sans MT" panose="020B0502020104020203" pitchFamily="34" charset="0"/>
                <a:ea typeface="+mn-ea"/>
                <a:cs typeface="+mn-cs"/>
              </a:rPr>
              <a:t>What is Assurance?</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sz="2400" b="0" i="0" u="none" strike="noStrike" kern="0" cap="none" spc="0" normalizeH="0" baseline="0" noProof="0" dirty="0">
                <a:ln>
                  <a:noFill/>
                </a:ln>
                <a:solidFill>
                  <a:srgbClr val="000000"/>
                </a:solidFill>
                <a:effectLst/>
                <a:uLnTx/>
                <a:uFillTx/>
                <a:latin typeface="Gill Sans MT" panose="020B0502020104020203" pitchFamily="34" charset="0"/>
                <a:ea typeface="+mn-ea"/>
                <a:cs typeface="+mn-cs"/>
              </a:rPr>
              <a:t>Assurance is a positive declaration on a product or service. It is all about the product which should work well. It provides a guarantee which would work without any problem according to expectations and requirements.</a:t>
            </a:r>
          </a:p>
          <a:p>
            <a:endParaRPr lang="en-US" dirty="0"/>
          </a:p>
        </p:txBody>
      </p:sp>
      <p:sp>
        <p:nvSpPr>
          <p:cNvPr id="4" name="Slide Number Placeholder 3">
            <a:extLst>
              <a:ext uri="{FF2B5EF4-FFF2-40B4-BE49-F238E27FC236}">
                <a16:creationId xmlns:a16="http://schemas.microsoft.com/office/drawing/2014/main" id="{8E63A14A-7EA3-3ECE-672A-20D9419939D0}"/>
              </a:ext>
            </a:extLst>
          </p:cNvPr>
          <p:cNvSpPr>
            <a:spLocks noGrp="1"/>
          </p:cNvSpPr>
          <p:nvPr>
            <p:ph type="sldNum" sz="quarter" idx="12"/>
          </p:nvPr>
        </p:nvSpPr>
        <p:spPr/>
        <p:txBody>
          <a:bodyPr/>
          <a:lstStyle/>
          <a:p>
            <a:pPr>
              <a:defRPr/>
            </a:pPr>
            <a:fld id="{7F4B1FAA-A740-404F-BBC5-7C153B666279}" type="slidenum">
              <a:rPr lang="en-US" smtClean="0"/>
              <a:pPr>
                <a:defRPr/>
              </a:pPr>
              <a:t>9</a:t>
            </a:fld>
            <a:endParaRPr lang="en-US"/>
          </a:p>
        </p:txBody>
      </p:sp>
    </p:spTree>
    <p:extLst>
      <p:ext uri="{BB962C8B-B14F-4D97-AF65-F5344CB8AC3E}">
        <p14:creationId xmlns:p14="http://schemas.microsoft.com/office/powerpoint/2010/main" val="1774540604"/>
      </p:ext>
    </p:extLst>
  </p:cSld>
  <p:clrMapOvr>
    <a:masterClrMapping/>
  </p:clrMapOvr>
  <p:transition spd="med"/>
</p:sld>
</file>

<file path=ppt/theme/theme1.xml><?xml version="1.0" encoding="utf-8"?>
<a:theme xmlns:a="http://schemas.openxmlformats.org/drawingml/2006/main" name="intro">
  <a:themeElements>
    <a:clrScheme name="intro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fontScheme name="intr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FAFD00"/>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FAFD00"/>
            </a:solidFill>
            <a:effectLst/>
            <a:latin typeface="Times New Roman" pitchFamily="18" charset="0"/>
          </a:defRPr>
        </a:defPPr>
      </a:lstStyle>
    </a:lnDef>
  </a:objectDefaults>
  <a:extraClrSchemeLst>
    <a:extraClrScheme>
      <a:clrScheme name="intro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ntr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intro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ntro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ntro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ntro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intro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Blank Presentation 8">
        <a:dk1>
          <a:srgbClr val="808080"/>
        </a:dk1>
        <a:lt1>
          <a:srgbClr val="FFFFFF"/>
        </a:lt1>
        <a:dk2>
          <a:srgbClr val="009900"/>
        </a:dk2>
        <a:lt2>
          <a:srgbClr val="000000"/>
        </a:lt2>
        <a:accent1>
          <a:srgbClr val="00CC99"/>
        </a:accent1>
        <a:accent2>
          <a:srgbClr val="3333CC"/>
        </a:accent2>
        <a:accent3>
          <a:srgbClr val="AACAAA"/>
        </a:accent3>
        <a:accent4>
          <a:srgbClr val="DADADA"/>
        </a:accent4>
        <a:accent5>
          <a:srgbClr val="AAE2CA"/>
        </a:accent5>
        <a:accent6>
          <a:srgbClr val="2D2DB9"/>
        </a:accent6>
        <a:hlink>
          <a:srgbClr val="CCCCFF"/>
        </a:hlink>
        <a:folHlink>
          <a:srgbClr val="B2B2B2"/>
        </a:folHlink>
      </a:clrScheme>
      <a:clrMap bg1="dk2" tx1="lt1" bg2="dk1" tx2="lt2" accent1="accent1" accent2="accent2" accent3="accent3" accent4="accent4" accent5="accent5" accent6="accent6" hlink="hlink" folHlink="folHlink"/>
    </a:extraClrScheme>
    <a:extraClrScheme>
      <a:clrScheme name="Blank Presentation 9">
        <a:dk1>
          <a:srgbClr val="808080"/>
        </a:dk1>
        <a:lt1>
          <a:srgbClr val="FFFFFF"/>
        </a:lt1>
        <a:dk2>
          <a:srgbClr val="009900"/>
        </a:dk2>
        <a:lt2>
          <a:srgbClr val="FFFFFF"/>
        </a:lt2>
        <a:accent1>
          <a:srgbClr val="00CC99"/>
        </a:accent1>
        <a:accent2>
          <a:srgbClr val="3333CC"/>
        </a:accent2>
        <a:accent3>
          <a:srgbClr val="AACAAA"/>
        </a:accent3>
        <a:accent4>
          <a:srgbClr val="DADADA"/>
        </a:accent4>
        <a:accent5>
          <a:srgbClr val="AAE2CA"/>
        </a:accent5>
        <a:accent6>
          <a:srgbClr val="2D2DB9"/>
        </a:accent6>
        <a:hlink>
          <a:srgbClr val="CCCCFF"/>
        </a:hlink>
        <a:folHlink>
          <a:srgbClr val="B2B2B2"/>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a:\intro.ppt</Template>
  <TotalTime>2109</TotalTime>
  <Pages>49</Pages>
  <Words>3189</Words>
  <Application>Microsoft Office PowerPoint</Application>
  <PresentationFormat>On-screen Show (4:3)</PresentationFormat>
  <Paragraphs>354</Paragraphs>
  <Slides>40</Slides>
  <Notes>4</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40</vt:i4>
      </vt:variant>
    </vt:vector>
  </HeadingPairs>
  <TitlesOfParts>
    <vt:vector size="53" baseType="lpstr">
      <vt:lpstr>Arial</vt:lpstr>
      <vt:lpstr>Arial Black</vt:lpstr>
      <vt:lpstr>Bookman Old Style</vt:lpstr>
      <vt:lpstr>Comic Sans MS</vt:lpstr>
      <vt:lpstr>Courier New</vt:lpstr>
      <vt:lpstr>Gill Sans MT</vt:lpstr>
      <vt:lpstr>Kristen ITC</vt:lpstr>
      <vt:lpstr>Monotype Sorts</vt:lpstr>
      <vt:lpstr>Times New Roman</vt:lpstr>
      <vt:lpstr>Verdana</vt:lpstr>
      <vt:lpstr>Wingdings</vt:lpstr>
      <vt:lpstr>intro</vt:lpstr>
      <vt:lpstr>Blank Presentation</vt:lpstr>
      <vt:lpstr>PowerPoint Presentation</vt:lpstr>
      <vt:lpstr>Text Book</vt:lpstr>
      <vt:lpstr>Learning Objectives</vt:lpstr>
      <vt:lpstr>What is Software?</vt:lpstr>
      <vt:lpstr>Software in the 21st Century</vt:lpstr>
      <vt:lpstr>Software is a Skin that Surrounds Our Civilization</vt:lpstr>
      <vt:lpstr>The uniqueness of the software development process </vt:lpstr>
      <vt:lpstr>The characteristics  of the SQA environment process </vt:lpstr>
      <vt:lpstr>PowerPoint Presentation</vt:lpstr>
      <vt:lpstr>Def. (Software Quality)</vt:lpstr>
      <vt:lpstr>Quality Software</vt:lpstr>
      <vt:lpstr>Quality Software Cont…</vt:lpstr>
      <vt:lpstr>PowerPoint Presentation</vt:lpstr>
      <vt:lpstr>The Software Quality Challenges</vt:lpstr>
      <vt:lpstr>Software vs Other Products</vt:lpstr>
      <vt:lpstr>PowerPoint Presentation</vt:lpstr>
      <vt:lpstr>What is the Quality Attribute of a software?</vt:lpstr>
      <vt:lpstr>What is the Quality Attribute of a software?</vt:lpstr>
      <vt:lpstr>What is Software Testing?</vt:lpstr>
      <vt:lpstr>Software Faults, Errors &amp; Failures</vt:lpstr>
      <vt:lpstr>Fault and Failure Example</vt:lpstr>
      <vt:lpstr>A Concrete Example</vt:lpstr>
      <vt:lpstr>The nine causes of software errors  </vt:lpstr>
      <vt:lpstr>The Term Bug</vt:lpstr>
      <vt:lpstr>What is a computer bug?</vt:lpstr>
      <vt:lpstr>Bugs a.k.a. …</vt:lpstr>
      <vt:lpstr>Defective Software </vt:lpstr>
      <vt:lpstr>Sources of Problems</vt:lpstr>
      <vt:lpstr>Adverse Effects of Faulty S/W</vt:lpstr>
      <vt:lpstr>Adverse Effects of Faulty S/W Cont.</vt:lpstr>
      <vt:lpstr>Spectacular Software Failures</vt:lpstr>
      <vt:lpstr>Northeast Blackout of 2003</vt:lpstr>
      <vt:lpstr>Bank Generosity</vt:lpstr>
      <vt:lpstr>Bank Generosity (Cont’d)</vt:lpstr>
      <vt:lpstr>Making Rupee!</vt:lpstr>
      <vt:lpstr>Bug in BoNY Software</vt:lpstr>
      <vt:lpstr>Costly Software Failures</vt:lpstr>
      <vt:lpstr>Testing in the 21st Century</vt:lpstr>
      <vt:lpstr>The objective of SQA in soft. maintenance</vt:lpstr>
      <vt:lpstr>What Does This Mean?</vt:lpstr>
    </vt:vector>
  </TitlesOfParts>
  <Company>George Mason Unviersity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SWE 637: Here! Test this!</dc:title>
  <dc:creator>Jeff Offutt</dc:creator>
  <cp:lastModifiedBy>Md. Shoab Alam</cp:lastModifiedBy>
  <cp:revision>277</cp:revision>
  <cp:lastPrinted>2015-08-31T19:39:18Z</cp:lastPrinted>
  <dcterms:created xsi:type="dcterms:W3CDTF">1996-06-15T03:21:08Z</dcterms:created>
  <dcterms:modified xsi:type="dcterms:W3CDTF">2024-02-13T14:10:51Z</dcterms:modified>
</cp:coreProperties>
</file>