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Playfair Displ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layfairDisplay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03a983970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03a983970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03a983970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03a983970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03a983970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03a983970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03a983970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03a983970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03a983970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03a983970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03a983970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03a983970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03a983970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03a983970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03a983970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03a983970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03a983970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03a983970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03a98397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03a98397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03a98397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03a98397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03a98397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03a98397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03a98397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03a98397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03a98397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03a98397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03a98397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03a98397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03a983970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03a983970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03a983970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03a983970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Analysing eCommerce behavior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From data exploration to modeling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Product Categories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750" y="1134700"/>
            <a:ext cx="6364190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Brand preferences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750" y="865150"/>
            <a:ext cx="1250775" cy="40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/>
        </p:nvSpPr>
        <p:spPr>
          <a:xfrm>
            <a:off x="855300" y="1441125"/>
            <a:ext cx="326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Quantity of items of the most popular brands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Price Distribution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675" y="1216725"/>
            <a:ext cx="57340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Modeling process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Lato"/>
              <a:buNone/>
            </a:pPr>
            <a:r>
              <a:rPr lang="uk" sz="1500">
                <a:solidFill>
                  <a:srgbClr val="374151"/>
                </a:solidFill>
              </a:rPr>
              <a:t>Data Preprocessing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Lato"/>
              <a:buChar char="●"/>
            </a:pPr>
            <a:r>
              <a:rPr lang="uk" sz="1500">
                <a:solidFill>
                  <a:srgbClr val="374151"/>
                </a:solidFill>
              </a:rPr>
              <a:t>Data scaling and transformation.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Lato"/>
              <a:buChar char="●"/>
            </a:pPr>
            <a:r>
              <a:rPr lang="uk" sz="1500">
                <a:solidFill>
                  <a:srgbClr val="374151"/>
                </a:solidFill>
              </a:rPr>
              <a:t>Handling categorical variables.</a:t>
            </a:r>
            <a:endParaRPr sz="1500">
              <a:solidFill>
                <a:srgbClr val="37415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Lato"/>
              <a:buNone/>
            </a:pPr>
            <a:r>
              <a:rPr lang="uk" sz="1500">
                <a:solidFill>
                  <a:srgbClr val="374151"/>
                </a:solidFill>
              </a:rPr>
              <a:t>Model Selection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Lato"/>
              <a:buChar char="●"/>
            </a:pPr>
            <a:r>
              <a:rPr lang="uk" sz="1500">
                <a:solidFill>
                  <a:srgbClr val="374151"/>
                </a:solidFill>
              </a:rPr>
              <a:t>Choosing appropriate algorithms (XGBoost, Logistic regression).</a:t>
            </a:r>
            <a:endParaRPr sz="1500">
              <a:solidFill>
                <a:srgbClr val="37415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Lato"/>
              <a:buNone/>
            </a:pPr>
            <a:r>
              <a:rPr lang="uk" sz="1500">
                <a:solidFill>
                  <a:srgbClr val="374151"/>
                </a:solidFill>
              </a:rPr>
              <a:t>Model Training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Lato"/>
              <a:buChar char="●"/>
            </a:pPr>
            <a:r>
              <a:rPr lang="uk" sz="1500">
                <a:solidFill>
                  <a:srgbClr val="374151"/>
                </a:solidFill>
              </a:rPr>
              <a:t>Splitting data into training and testing sets.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Lato"/>
              <a:buChar char="●"/>
            </a:pPr>
            <a:r>
              <a:rPr lang="uk" sz="1500">
                <a:solidFill>
                  <a:srgbClr val="374151"/>
                </a:solidFill>
              </a:rPr>
              <a:t>Training models on the dataset.</a:t>
            </a:r>
            <a:endParaRPr sz="1500">
              <a:solidFill>
                <a:srgbClr val="37415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Lato"/>
              <a:buNone/>
            </a:pPr>
            <a:r>
              <a:rPr lang="uk" sz="1500">
                <a:solidFill>
                  <a:srgbClr val="374151"/>
                </a:solidFill>
              </a:rPr>
              <a:t>Performance Metrics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Lato"/>
              <a:buChar char="●"/>
            </a:pPr>
            <a:r>
              <a:rPr lang="uk" sz="1500">
                <a:solidFill>
                  <a:srgbClr val="374151"/>
                </a:solidFill>
              </a:rPr>
              <a:t>Metrics used to evaluate model performance (Accuracy).</a:t>
            </a:r>
            <a:endParaRPr sz="15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475725" y="550950"/>
            <a:ext cx="38829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600"/>
              <a:t>Reasons to choose XGBoost: </a:t>
            </a:r>
            <a:r>
              <a:rPr b="1" lang="uk" sz="1400"/>
              <a:t>  </a:t>
            </a:r>
            <a:r>
              <a:rPr lang="uk" sz="1400"/>
              <a:t>         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000000"/>
                </a:solidFill>
              </a:rPr>
              <a:t>Handling Imbalanced Data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000000"/>
                </a:solidFill>
              </a:rPr>
              <a:t>Accuracy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000000"/>
                </a:solidFill>
              </a:rPr>
              <a:t>Feature Importance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000000"/>
                </a:solidFill>
              </a:rPr>
              <a:t>Speed and Efficiency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000000"/>
                </a:solidFill>
              </a:rPr>
              <a:t>Interpretability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3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4572000" y="468650"/>
            <a:ext cx="4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4756850" y="550950"/>
            <a:ext cx="4194600" cy="24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600">
                <a:latin typeface="Lato"/>
                <a:ea typeface="Lato"/>
                <a:cs typeface="Lato"/>
                <a:sym typeface="Lato"/>
              </a:rPr>
              <a:t>Reasons to choose Logistic regression: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435">
                <a:latin typeface="Lato"/>
                <a:ea typeface="Lato"/>
                <a:cs typeface="Lato"/>
                <a:sym typeface="Lato"/>
              </a:rPr>
              <a:t>Interpretability</a:t>
            </a:r>
            <a:endParaRPr sz="143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435">
                <a:latin typeface="Lato"/>
                <a:ea typeface="Lato"/>
                <a:cs typeface="Lato"/>
                <a:sym typeface="Lato"/>
              </a:rPr>
              <a:t>Simplicity</a:t>
            </a:r>
            <a:endParaRPr sz="143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435">
                <a:latin typeface="Lato"/>
                <a:ea typeface="Lato"/>
                <a:cs typeface="Lato"/>
                <a:sym typeface="Lato"/>
              </a:rPr>
              <a:t>Efficiency</a:t>
            </a:r>
            <a:endParaRPr sz="143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435">
                <a:latin typeface="Lato"/>
                <a:ea typeface="Lato"/>
                <a:cs typeface="Lato"/>
                <a:sym typeface="Lato"/>
              </a:rPr>
              <a:t>Low Variance</a:t>
            </a:r>
            <a:endParaRPr sz="143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435">
                <a:latin typeface="Lato"/>
                <a:ea typeface="Lato"/>
                <a:cs typeface="Lato"/>
                <a:sym typeface="Lato"/>
              </a:rPr>
              <a:t>Well-Suited for Binary Classification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Performance Metrics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00" y="1370825"/>
            <a:ext cx="8202999" cy="28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25" y="654325"/>
            <a:ext cx="32766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16375"/>
            <a:ext cx="8839201" cy="22626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/>
        </p:nvSpPr>
        <p:spPr>
          <a:xfrm>
            <a:off x="561475" y="4271200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“View” and “Cart” features </a:t>
            </a:r>
            <a:r>
              <a:rPr lang="uk">
                <a:solidFill>
                  <a:srgbClr val="374151"/>
                </a:solidFill>
                <a:latin typeface="Lato"/>
                <a:ea typeface="Lato"/>
                <a:cs typeface="Lato"/>
                <a:sym typeface="Lato"/>
              </a:rPr>
              <a:t>strongly influenced purchase decisions.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Practical considerations and future work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746">
                <a:solidFill>
                  <a:srgbClr val="000000"/>
                </a:solidFill>
              </a:rPr>
              <a:t>Scalability</a:t>
            </a:r>
            <a:r>
              <a:rPr lang="uk" sz="3746">
                <a:solidFill>
                  <a:srgbClr val="000000"/>
                </a:solidFill>
              </a:rPr>
              <a:t>: </a:t>
            </a:r>
            <a:r>
              <a:rPr lang="uk" sz="3746">
                <a:solidFill>
                  <a:srgbClr val="374151"/>
                </a:solidFill>
              </a:rPr>
              <a:t>Ensure that systems can handle larger datasets and increased computational demands as the business grows. Probably need to implement distributed computing, or data partitioning.</a:t>
            </a:r>
            <a:endParaRPr sz="3746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3746">
                <a:solidFill>
                  <a:srgbClr val="000000"/>
                </a:solidFill>
              </a:rPr>
              <a:t>Real-time Analytics</a:t>
            </a:r>
            <a:r>
              <a:rPr lang="uk" sz="3746">
                <a:solidFill>
                  <a:srgbClr val="000000"/>
                </a:solidFill>
              </a:rPr>
              <a:t>: </a:t>
            </a:r>
            <a:r>
              <a:rPr lang="uk" sz="3746">
                <a:solidFill>
                  <a:srgbClr val="374151"/>
                </a:solidFill>
              </a:rPr>
              <a:t>If real-time insights are critical, invest in streaming data processing and real-time analytics tools. This allows for immediate responses to changing user behavior and market trends.</a:t>
            </a:r>
            <a:endParaRPr sz="3746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3839">
                <a:solidFill>
                  <a:srgbClr val="374151"/>
                </a:solidFill>
              </a:rPr>
              <a:t>Cost Management</a:t>
            </a:r>
            <a:r>
              <a:rPr lang="uk" sz="3839">
                <a:solidFill>
                  <a:srgbClr val="374151"/>
                </a:solidFill>
              </a:rPr>
              <a:t>: Keep an eye on the cost of maintaining and running machine learning models. Optimize cloud resources and consider cost-effective alternatives for storing and processing data.</a:t>
            </a:r>
            <a:endParaRPr sz="3839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39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881">
                <a:solidFill>
                  <a:srgbClr val="374151"/>
                </a:solidFill>
              </a:rPr>
              <a:t>User Experience (UX):</a:t>
            </a:r>
            <a:r>
              <a:rPr lang="uk" sz="3881">
                <a:solidFill>
                  <a:srgbClr val="374151"/>
                </a:solidFill>
              </a:rPr>
              <a:t> Prioritize the user experience when implementing data-driven recommendations or marketing strategies. Ensure that recommendations are relevant and enhance the overall user journey.</a:t>
            </a:r>
            <a:endParaRPr sz="3881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Suggestions For Improvement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374151"/>
                </a:solidFill>
              </a:rPr>
              <a:t>User Segmentation:</a:t>
            </a:r>
            <a:endParaRPr sz="1600">
              <a:solidFill>
                <a:srgbClr val="37415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Lato"/>
              <a:buChar char="●"/>
            </a:pPr>
            <a:r>
              <a:rPr lang="uk" sz="1600">
                <a:solidFill>
                  <a:srgbClr val="374151"/>
                </a:solidFill>
              </a:rPr>
              <a:t>Explore user segmentation techniques to tailor marketing strategies more effectively. Identifying distinct user groups and customizing marketing approaches can lead to higher conversion rates.</a:t>
            </a:r>
            <a:endParaRPr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374151"/>
                </a:solidFill>
              </a:rPr>
              <a:t>Advanced Analytics:</a:t>
            </a:r>
            <a:endParaRPr sz="1600">
              <a:solidFill>
                <a:srgbClr val="37415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Lato"/>
              <a:buChar char="●"/>
            </a:pPr>
            <a:r>
              <a:rPr lang="uk" sz="1600">
                <a:solidFill>
                  <a:srgbClr val="374151"/>
                </a:solidFill>
              </a:rPr>
              <a:t>Investigate advanced analytics methods such as deep learning or time series forecasting, especially if the dataset grows in complexity or if the business needs evolve.</a:t>
            </a:r>
            <a:endParaRPr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374151"/>
                </a:solidFill>
              </a:rPr>
              <a:t>Data Augmentation:</a:t>
            </a:r>
            <a:endParaRPr sz="1600">
              <a:solidFill>
                <a:srgbClr val="37415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Lato"/>
              <a:buChar char="●"/>
            </a:pPr>
            <a:r>
              <a:rPr lang="uk" sz="1600">
                <a:solidFill>
                  <a:srgbClr val="374151"/>
                </a:solidFill>
              </a:rPr>
              <a:t>If more data is obtainable, consider data augmentation techniques to expand the dataset. Augmenting data can help the model generalize better and improve its predictive power.</a:t>
            </a:r>
            <a:endParaRPr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Understanding eCommerce Behavior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374151"/>
                </a:solidFill>
              </a:rPr>
              <a:t>Why this analysis is important</a:t>
            </a:r>
            <a:endParaRPr>
              <a:solidFill>
                <a:srgbClr val="374151"/>
              </a:solidFill>
            </a:endParaRPr>
          </a:p>
          <a:p>
            <a:pPr indent="-325755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uk" sz="1800">
                <a:solidFill>
                  <a:srgbClr val="374151"/>
                </a:solidFill>
              </a:rPr>
              <a:t>eCommerce is a rapidly growing industry.</a:t>
            </a:r>
            <a:endParaRPr sz="1800">
              <a:solidFill>
                <a:srgbClr val="37415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uk" sz="1800">
                <a:solidFill>
                  <a:srgbClr val="374151"/>
                </a:solidFill>
              </a:rPr>
              <a:t>Companies seek insights into user behavior for better decision-making.</a:t>
            </a:r>
            <a:endParaRPr sz="1800">
              <a:solidFill>
                <a:srgbClr val="37415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uk" sz="1800">
                <a:solidFill>
                  <a:srgbClr val="374151"/>
                </a:solidFill>
              </a:rPr>
              <a:t>Competitive advantage through data-driven strategies.</a:t>
            </a:r>
            <a:endParaRPr sz="18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000000"/>
                </a:solidFill>
              </a:rPr>
              <a:t>What we aim to achieve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Lato"/>
              <a:buChar char="●"/>
            </a:pPr>
            <a:r>
              <a:rPr lang="uk">
                <a:solidFill>
                  <a:srgbClr val="374151"/>
                </a:solidFill>
              </a:rPr>
              <a:t>Predict user purchases accurately.</a:t>
            </a:r>
            <a:endParaRPr>
              <a:solidFill>
                <a:srgbClr val="37415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Lato"/>
              <a:buChar char="●"/>
            </a:pPr>
            <a:r>
              <a:rPr lang="uk">
                <a:solidFill>
                  <a:srgbClr val="374151"/>
                </a:solidFill>
              </a:rPr>
              <a:t>Understand user interactions and preferences.</a:t>
            </a:r>
            <a:endParaRPr>
              <a:solidFill>
                <a:srgbClr val="37415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Lato"/>
              <a:buChar char="●"/>
            </a:pPr>
            <a:r>
              <a:rPr lang="uk">
                <a:solidFill>
                  <a:srgbClr val="374151"/>
                </a:solidFill>
              </a:rPr>
              <a:t>Identify actionable insights for business growth.</a:t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568500"/>
            <a:ext cx="85206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  <a:p>
            <a:pPr indent="45720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374151"/>
                </a:solidFill>
              </a:rPr>
              <a:t>Who benefits from our analysis</a:t>
            </a:r>
            <a:endParaRPr>
              <a:solidFill>
                <a:srgbClr val="374151"/>
              </a:solidFill>
            </a:endParaRPr>
          </a:p>
          <a:p>
            <a:pPr indent="-342900" lvl="1" marL="9144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Lato"/>
              <a:buChar char="●"/>
            </a:pPr>
            <a:r>
              <a:rPr lang="uk" sz="1800">
                <a:solidFill>
                  <a:srgbClr val="374151"/>
                </a:solidFill>
              </a:rPr>
              <a:t>eCommerce companies and retailers.</a:t>
            </a:r>
            <a:endParaRPr sz="1800">
              <a:solidFill>
                <a:srgbClr val="37415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Lato"/>
              <a:buChar char="●"/>
            </a:pPr>
            <a:r>
              <a:rPr lang="uk" sz="1800">
                <a:solidFill>
                  <a:srgbClr val="374151"/>
                </a:solidFill>
              </a:rPr>
              <a:t>Marketing and sales teams.</a:t>
            </a:r>
            <a:endParaRPr sz="1800">
              <a:solidFill>
                <a:srgbClr val="37415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Lato"/>
              <a:buChar char="●"/>
            </a:pPr>
            <a:r>
              <a:rPr lang="uk" sz="1800">
                <a:solidFill>
                  <a:srgbClr val="374151"/>
                </a:solidFill>
              </a:rPr>
              <a:t>Data analysts and scientists.</a:t>
            </a:r>
            <a:endParaRPr sz="1800">
              <a:solidFill>
                <a:srgbClr val="37415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Lato"/>
              <a:buChar char="●"/>
            </a:pPr>
            <a:r>
              <a:rPr lang="uk" sz="1800">
                <a:solidFill>
                  <a:srgbClr val="374151"/>
                </a:solidFill>
              </a:rPr>
              <a:t>End-users for improved user experience.</a:t>
            </a:r>
            <a:endParaRPr sz="1800">
              <a:solidFill>
                <a:srgbClr val="374151"/>
              </a:solidFill>
            </a:endParaRPr>
          </a:p>
          <a:p>
            <a:pPr indent="45720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374151"/>
                </a:solidFill>
              </a:rPr>
              <a:t>Limitations of our study</a:t>
            </a:r>
            <a:endParaRPr>
              <a:solidFill>
                <a:srgbClr val="374151"/>
              </a:solidFill>
            </a:endParaRPr>
          </a:p>
          <a:p>
            <a:pPr indent="-342900" lvl="1" marL="9144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Lato"/>
              <a:buChar char="●"/>
            </a:pPr>
            <a:r>
              <a:rPr lang="uk" sz="1800">
                <a:solidFill>
                  <a:srgbClr val="374151"/>
                </a:solidFill>
              </a:rPr>
              <a:t>Data availability and quality.</a:t>
            </a:r>
            <a:endParaRPr sz="1800">
              <a:solidFill>
                <a:srgbClr val="37415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Lato"/>
              <a:buChar char="●"/>
            </a:pPr>
            <a:r>
              <a:rPr lang="uk" sz="1800">
                <a:solidFill>
                  <a:srgbClr val="374151"/>
                </a:solidFill>
              </a:rPr>
              <a:t>Resource and time constraints.</a:t>
            </a:r>
            <a:endParaRPr sz="18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Problem formulation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374151"/>
                </a:solidFill>
              </a:rPr>
              <a:t>Problem Type</a:t>
            </a:r>
            <a:endParaRPr>
              <a:solidFill>
                <a:srgbClr val="374151"/>
              </a:solidFill>
            </a:endParaRPr>
          </a:p>
          <a:p>
            <a:pPr indent="-342900" lvl="1" marL="9144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Lato"/>
              <a:buChar char="●"/>
            </a:pPr>
            <a:r>
              <a:rPr lang="uk" sz="1800">
                <a:solidFill>
                  <a:srgbClr val="374151"/>
                </a:solidFill>
              </a:rPr>
              <a:t>Binary Classification: Predicting Purchases (1) or No Purchases (0).</a:t>
            </a:r>
            <a:endParaRPr sz="18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374151"/>
                </a:solidFill>
              </a:rPr>
              <a:t>Objective</a:t>
            </a:r>
            <a:endParaRPr>
              <a:solidFill>
                <a:srgbClr val="374151"/>
              </a:solidFill>
            </a:endParaRPr>
          </a:p>
          <a:p>
            <a:pPr indent="-342900" lvl="1" marL="9144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Lato"/>
              <a:buChar char="●"/>
            </a:pPr>
            <a:r>
              <a:rPr lang="uk" sz="1800">
                <a:solidFill>
                  <a:srgbClr val="374151"/>
                </a:solidFill>
              </a:rPr>
              <a:t>Develop a model to understand and predict user purchase behavior based on user interactions.</a:t>
            </a:r>
            <a:endParaRPr sz="18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374151"/>
                </a:solidFill>
              </a:rPr>
              <a:t>Method</a:t>
            </a:r>
            <a:endParaRPr>
              <a:solidFill>
                <a:srgbClr val="374151"/>
              </a:solidFill>
            </a:endParaRPr>
          </a:p>
          <a:p>
            <a:pPr indent="-342900" lvl="1" marL="9144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Lato"/>
              <a:buChar char="●"/>
            </a:pPr>
            <a:r>
              <a:rPr lang="uk" sz="1800">
                <a:solidFill>
                  <a:srgbClr val="374151"/>
                </a:solidFill>
              </a:rPr>
              <a:t>Utilize supervised machine learning algorithms for predictive analysis.</a:t>
            </a:r>
            <a:endParaRPr sz="18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Dataset description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300">
                <a:solidFill>
                  <a:srgbClr val="374151"/>
                </a:solidFill>
              </a:rPr>
              <a:t>Dataset Overview</a:t>
            </a:r>
            <a:endParaRPr sz="1300">
              <a:solidFill>
                <a:srgbClr val="37415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Lato"/>
              <a:buChar char="●"/>
            </a:pPr>
            <a:r>
              <a:rPr lang="uk" sz="1300">
                <a:solidFill>
                  <a:srgbClr val="374151"/>
                </a:solidFill>
              </a:rPr>
              <a:t>Kaggle Dataset: eCommerce Behavior Data from a Multi-Category Store.</a:t>
            </a:r>
            <a:endParaRPr sz="1300">
              <a:solidFill>
                <a:srgbClr val="37415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Lato"/>
              <a:buChar char="●"/>
            </a:pPr>
            <a:r>
              <a:rPr lang="uk" sz="1300">
                <a:solidFill>
                  <a:srgbClr val="374151"/>
                </a:solidFill>
              </a:rPr>
              <a:t>Contains extensive user behavior data.</a:t>
            </a:r>
            <a:endParaRPr sz="1300">
              <a:solidFill>
                <a:srgbClr val="37415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Lato"/>
              <a:buChar char="●"/>
            </a:pPr>
            <a:r>
              <a:rPr lang="uk" sz="1300">
                <a:solidFill>
                  <a:srgbClr val="374151"/>
                </a:solidFill>
              </a:rPr>
              <a:t>Features include event type, time, product details, and more.</a:t>
            </a:r>
            <a:endParaRPr sz="13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300">
                <a:solidFill>
                  <a:srgbClr val="374151"/>
                </a:solidFill>
              </a:rPr>
              <a:t>Data Size : </a:t>
            </a:r>
            <a:r>
              <a:rPr lang="uk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67501979</a:t>
            </a:r>
            <a:r>
              <a:rPr lang="uk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" sz="1300">
                <a:solidFill>
                  <a:srgbClr val="374151"/>
                </a:solidFill>
              </a:rPr>
              <a:t> rows, 9 columns.</a:t>
            </a:r>
            <a:endParaRPr sz="13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300">
                <a:solidFill>
                  <a:srgbClr val="374151"/>
                </a:solidFill>
              </a:rPr>
              <a:t>Data Types: Numeric, Categorical, Datetime.</a:t>
            </a:r>
            <a:endParaRPr sz="13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300">
                <a:solidFill>
                  <a:srgbClr val="374151"/>
                </a:solidFill>
              </a:rPr>
              <a:t>Data Sources: Acquired from an eCommerce platform.</a:t>
            </a:r>
            <a:endParaRPr sz="13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300">
                <a:solidFill>
                  <a:srgbClr val="374151"/>
                </a:solidFill>
              </a:rPr>
              <a:t>Data Challenges</a:t>
            </a:r>
            <a:endParaRPr sz="1300">
              <a:solidFill>
                <a:srgbClr val="37415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Lato"/>
              <a:buChar char="●"/>
            </a:pPr>
            <a:r>
              <a:rPr lang="uk" sz="1300">
                <a:solidFill>
                  <a:srgbClr val="374151"/>
                </a:solidFill>
              </a:rPr>
              <a:t>Data preprocessing required (e.g., handling missing values, encoding categorical data).</a:t>
            </a:r>
            <a:endParaRPr sz="13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Preparing data for analysis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018"/>
              <a:buNone/>
            </a:pPr>
            <a:r>
              <a:rPr lang="uk" sz="1210">
                <a:solidFill>
                  <a:srgbClr val="374151"/>
                </a:solidFill>
              </a:rPr>
              <a:t>Data Wrangling Steps</a:t>
            </a:r>
            <a:endParaRPr sz="1210">
              <a:solidFill>
                <a:srgbClr val="374151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10"/>
              <a:buFont typeface="Lato"/>
              <a:buNone/>
            </a:pPr>
            <a:r>
              <a:rPr lang="uk" sz="1210">
                <a:solidFill>
                  <a:srgbClr val="374151"/>
                </a:solidFill>
              </a:rPr>
              <a:t>Data Loading</a:t>
            </a:r>
            <a:endParaRPr sz="1210">
              <a:solidFill>
                <a:srgbClr val="374151"/>
              </a:solidFill>
            </a:endParaRPr>
          </a:p>
          <a:p>
            <a:pPr indent="-30543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10"/>
              <a:buFont typeface="Lato"/>
              <a:buChar char="●"/>
            </a:pPr>
            <a:r>
              <a:rPr lang="uk" sz="1210">
                <a:solidFill>
                  <a:srgbClr val="374151"/>
                </a:solidFill>
              </a:rPr>
              <a:t>Importing the dataset using Pandas.</a:t>
            </a:r>
            <a:endParaRPr sz="1210">
              <a:solidFill>
                <a:srgbClr val="374151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10"/>
              <a:buFont typeface="Lato"/>
              <a:buNone/>
            </a:pPr>
            <a:r>
              <a:rPr lang="uk" sz="1210">
                <a:solidFill>
                  <a:srgbClr val="374151"/>
                </a:solidFill>
              </a:rPr>
              <a:t>Handling Missing Data</a:t>
            </a:r>
            <a:endParaRPr sz="1210">
              <a:solidFill>
                <a:srgbClr val="374151"/>
              </a:solidFill>
            </a:endParaRPr>
          </a:p>
          <a:p>
            <a:pPr indent="-30543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10"/>
              <a:buFont typeface="Lato"/>
              <a:buChar char="●"/>
            </a:pPr>
            <a:r>
              <a:rPr lang="uk" sz="1210">
                <a:solidFill>
                  <a:srgbClr val="374151"/>
                </a:solidFill>
              </a:rPr>
              <a:t>Identifying and dealing with missing values.</a:t>
            </a:r>
            <a:endParaRPr sz="1210">
              <a:solidFill>
                <a:srgbClr val="374151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10"/>
              <a:buFont typeface="Lato"/>
              <a:buNone/>
            </a:pPr>
            <a:r>
              <a:rPr lang="uk" sz="1210">
                <a:solidFill>
                  <a:srgbClr val="374151"/>
                </a:solidFill>
              </a:rPr>
              <a:t>Data Cleaning</a:t>
            </a:r>
            <a:endParaRPr sz="1210">
              <a:solidFill>
                <a:srgbClr val="374151"/>
              </a:solidFill>
            </a:endParaRPr>
          </a:p>
          <a:p>
            <a:pPr indent="-30543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10"/>
              <a:buFont typeface="Lato"/>
              <a:buChar char="●"/>
            </a:pPr>
            <a:r>
              <a:rPr lang="uk" sz="1210">
                <a:solidFill>
                  <a:srgbClr val="374151"/>
                </a:solidFill>
              </a:rPr>
              <a:t>Removing duplicates.</a:t>
            </a:r>
            <a:endParaRPr sz="1210">
              <a:solidFill>
                <a:srgbClr val="374151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10"/>
              <a:buFont typeface="Lato"/>
              <a:buNone/>
            </a:pPr>
            <a:r>
              <a:rPr lang="uk" sz="1210">
                <a:solidFill>
                  <a:srgbClr val="374151"/>
                </a:solidFill>
              </a:rPr>
              <a:t>Feature Engineering</a:t>
            </a:r>
            <a:endParaRPr sz="1210">
              <a:solidFill>
                <a:srgbClr val="374151"/>
              </a:solidFill>
            </a:endParaRPr>
          </a:p>
          <a:p>
            <a:pPr indent="-30543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10"/>
              <a:buFont typeface="Lato"/>
              <a:buChar char="●"/>
            </a:pPr>
            <a:r>
              <a:rPr lang="uk" sz="1210">
                <a:solidFill>
                  <a:srgbClr val="374151"/>
                </a:solidFill>
              </a:rPr>
              <a:t>Creating new features for analysis (e.g., purchases per session, views per session).</a:t>
            </a:r>
            <a:endParaRPr sz="1210">
              <a:solidFill>
                <a:srgbClr val="374151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10"/>
              <a:buFont typeface="Lato"/>
              <a:buNone/>
            </a:pPr>
            <a:r>
              <a:rPr lang="uk" sz="1210">
                <a:solidFill>
                  <a:srgbClr val="374151"/>
                </a:solidFill>
              </a:rPr>
              <a:t>Encoding Categorical Data</a:t>
            </a:r>
            <a:endParaRPr sz="1210">
              <a:solidFill>
                <a:srgbClr val="374151"/>
              </a:solidFill>
            </a:endParaRPr>
          </a:p>
          <a:p>
            <a:pPr indent="-30543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10"/>
              <a:buFont typeface="Lato"/>
              <a:buChar char="●"/>
            </a:pPr>
            <a:r>
              <a:rPr lang="uk" sz="1210">
                <a:solidFill>
                  <a:srgbClr val="374151"/>
                </a:solidFill>
              </a:rPr>
              <a:t>Label encoding for categorical variables.</a:t>
            </a:r>
            <a:endParaRPr sz="1210">
              <a:solidFill>
                <a:srgbClr val="374151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10"/>
              <a:buFont typeface="Lato"/>
              <a:buNone/>
            </a:pPr>
            <a:r>
              <a:rPr lang="uk" sz="1210">
                <a:solidFill>
                  <a:srgbClr val="374151"/>
                </a:solidFill>
              </a:rPr>
              <a:t>Standardization</a:t>
            </a:r>
            <a:endParaRPr sz="1210">
              <a:solidFill>
                <a:srgbClr val="374151"/>
              </a:solidFill>
            </a:endParaRPr>
          </a:p>
          <a:p>
            <a:pPr indent="-30543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10"/>
              <a:buFont typeface="Lato"/>
              <a:buChar char="●"/>
            </a:pPr>
            <a:r>
              <a:rPr lang="uk" sz="1210">
                <a:solidFill>
                  <a:srgbClr val="374151"/>
                </a:solidFill>
              </a:rPr>
              <a:t>Scaling numerical features for consistency.</a:t>
            </a:r>
            <a:endParaRPr sz="1210">
              <a:solidFill>
                <a:srgbClr val="374151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10"/>
              <a:buFont typeface="Lato"/>
              <a:buNone/>
            </a:pPr>
            <a:r>
              <a:rPr lang="uk" sz="1210">
                <a:solidFill>
                  <a:srgbClr val="374151"/>
                </a:solidFill>
              </a:rPr>
              <a:t>Data Transformation</a:t>
            </a:r>
            <a:endParaRPr sz="1210">
              <a:solidFill>
                <a:srgbClr val="374151"/>
              </a:solidFill>
            </a:endParaRPr>
          </a:p>
          <a:p>
            <a:pPr indent="-30543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10"/>
              <a:buFont typeface="Lato"/>
              <a:buChar char="●"/>
            </a:pPr>
            <a:r>
              <a:rPr lang="uk" sz="1210">
                <a:solidFill>
                  <a:srgbClr val="374151"/>
                </a:solidFill>
              </a:rPr>
              <a:t>Converting datetime features.</a:t>
            </a:r>
            <a:endParaRPr sz="121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6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Key Takeaways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Lato"/>
              <a:buChar char="●"/>
            </a:pPr>
            <a:r>
              <a:rPr lang="uk">
                <a:solidFill>
                  <a:srgbClr val="374151"/>
                </a:solidFill>
              </a:rPr>
              <a:t>Cleaned and prepared dataset for analysis.</a:t>
            </a:r>
            <a:endParaRPr>
              <a:solidFill>
                <a:srgbClr val="37415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Lato"/>
              <a:buChar char="●"/>
            </a:pPr>
            <a:r>
              <a:rPr lang="uk">
                <a:solidFill>
                  <a:srgbClr val="374151"/>
                </a:solidFill>
              </a:rPr>
              <a:t>Engineered features to enhance predictive power.</a:t>
            </a:r>
            <a:endParaRPr>
              <a:solidFill>
                <a:srgbClr val="37415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Lato"/>
              <a:buChar char="●"/>
            </a:pPr>
            <a:r>
              <a:rPr lang="uk">
                <a:solidFill>
                  <a:srgbClr val="374151"/>
                </a:solidFill>
              </a:rPr>
              <a:t>Ensured data consistency through encoding and scaling.</a:t>
            </a:r>
            <a:endParaRPr>
              <a:solidFill>
                <a:srgbClr val="37415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Lato"/>
              <a:buChar char="●"/>
            </a:pPr>
            <a:r>
              <a:rPr lang="uk">
                <a:solidFill>
                  <a:srgbClr val="374151"/>
                </a:solidFill>
              </a:rPr>
              <a:t>Transformed datetime features for analysis.</a:t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Exploratory analysis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000000"/>
                </a:solidFill>
              </a:rPr>
              <a:t>Sales trend: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000000"/>
                </a:solidFill>
              </a:rPr>
              <a:t>purchases ($)  per day of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000000"/>
                </a:solidFill>
              </a:rPr>
              <a:t>the month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750" y="1236875"/>
            <a:ext cx="5784575" cy="37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User activities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525" y="1187625"/>
            <a:ext cx="4006200" cy="37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