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4"/>
  </p:sldMasterIdLst>
  <p:sldIdLst>
    <p:sldId id="257" r:id="rId5"/>
    <p:sldId id="264" r:id="rId6"/>
    <p:sldId id="259" r:id="rId7"/>
    <p:sldId id="263" r:id="rId8"/>
    <p:sldId id="265" r:id="rId9"/>
    <p:sldId id="261"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5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47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69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369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75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139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871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514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10/19/2023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177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10/19/2023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7546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554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10/19/2023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8070"/>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552389" y="2073900"/>
            <a:ext cx="5703216" cy="2017334"/>
          </a:xfrm>
        </p:spPr>
        <p:txBody>
          <a:bodyPr>
            <a:normAutofit/>
          </a:bodyPr>
          <a:lstStyle/>
          <a:p>
            <a:r>
              <a:rPr lang="en-US" sz="4000" dirty="0"/>
              <a:t>Towards Climate Awareness in NLP Research</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000" b="1" dirty="0">
                <a:solidFill>
                  <a:schemeClr val="tx1">
                    <a:lumMod val="85000"/>
                    <a:lumOff val="15000"/>
                  </a:schemeClr>
                </a:solidFill>
              </a:rPr>
              <a:t>NAME</a:t>
            </a:r>
            <a:r>
              <a:rPr lang="en-US" sz="2000" dirty="0">
                <a:solidFill>
                  <a:schemeClr val="tx1">
                    <a:lumMod val="85000"/>
                    <a:lumOff val="15000"/>
                  </a:schemeClr>
                </a:solidFill>
              </a:rPr>
              <a:t> : </a:t>
            </a:r>
            <a:r>
              <a:rPr lang="en-US" sz="2000" dirty="0" err="1">
                <a:solidFill>
                  <a:schemeClr val="tx1">
                    <a:lumMod val="85000"/>
                    <a:lumOff val="15000"/>
                  </a:schemeClr>
                </a:solidFill>
              </a:rPr>
              <a:t>moin</a:t>
            </a:r>
            <a:r>
              <a:rPr lang="en-US" sz="2000" dirty="0">
                <a:solidFill>
                  <a:schemeClr val="tx1">
                    <a:lumMod val="85000"/>
                    <a:lumOff val="15000"/>
                  </a:schemeClr>
                </a:solidFill>
              </a:rPr>
              <a:t> Nadim Srabon</a:t>
            </a:r>
          </a:p>
          <a:p>
            <a:r>
              <a:rPr lang="en-US" sz="2000" dirty="0">
                <a:solidFill>
                  <a:schemeClr val="tx1">
                    <a:lumMod val="85000"/>
                    <a:lumOff val="15000"/>
                  </a:schemeClr>
                </a:solidFill>
              </a:rPr>
              <a:t>ID : 20101140             </a:t>
            </a:r>
            <a:r>
              <a:rPr lang="en-US" sz="2000" b="1" dirty="0">
                <a:solidFill>
                  <a:schemeClr val="tx1">
                    <a:lumMod val="85000"/>
                    <a:lumOff val="15000"/>
                  </a:schemeClr>
                </a:solidFill>
              </a:rPr>
              <a:t>SECTION: </a:t>
            </a:r>
            <a:r>
              <a:rPr lang="en-US" sz="2000" dirty="0">
                <a:solidFill>
                  <a:schemeClr val="tx1">
                    <a:lumMod val="85000"/>
                    <a:lumOff val="15000"/>
                  </a:schemeClr>
                </a:solidFill>
              </a:rPr>
              <a:t>02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96CD-5BB4-13C2-92C3-44E87B75B429}"/>
              </a:ext>
            </a:extLst>
          </p:cNvPr>
          <p:cNvSpPr>
            <a:spLocks noGrp="1"/>
          </p:cNvSpPr>
          <p:nvPr>
            <p:ph type="title"/>
          </p:nvPr>
        </p:nvSpPr>
        <p:spPr/>
        <p:txBody>
          <a:bodyPr/>
          <a:lstStyle/>
          <a:p>
            <a:r>
              <a:rPr lang="en-US" i="1" dirty="0"/>
              <a:t>INTRODUCTION</a:t>
            </a:r>
          </a:p>
        </p:txBody>
      </p:sp>
      <p:sp>
        <p:nvSpPr>
          <p:cNvPr id="3" name="Content Placeholder 2">
            <a:extLst>
              <a:ext uri="{FF2B5EF4-FFF2-40B4-BE49-F238E27FC236}">
                <a16:creationId xmlns:a16="http://schemas.microsoft.com/office/drawing/2014/main" id="{F2BACE63-9B88-3B63-2330-DFC2493639EA}"/>
              </a:ext>
            </a:extLst>
          </p:cNvPr>
          <p:cNvSpPr>
            <a:spLocks noGrp="1"/>
          </p:cNvSpPr>
          <p:nvPr>
            <p:ph idx="1"/>
          </p:nvPr>
        </p:nvSpPr>
        <p:spPr/>
        <p:txBody>
          <a:bodyPr/>
          <a:lstStyle/>
          <a:p>
            <a:r>
              <a:rPr lang="en-US" dirty="0"/>
              <a:t>This paper highlights the increasing climate impact of AI and NLP research because of the significant energy consumption for training and running computational </a:t>
            </a:r>
            <a:r>
              <a:rPr lang="en-US" dirty="0" err="1"/>
              <a:t>models.It</a:t>
            </a:r>
            <a:r>
              <a:rPr lang="en-US" dirty="0"/>
              <a:t> emphasizes the lack of simple guidelines for systematic climate reporting in NLP research and proposes a climate performance model card as a practical solution to increase awareness about the environmental impact of NLP research.</a:t>
            </a:r>
          </a:p>
        </p:txBody>
      </p:sp>
    </p:spTree>
    <p:extLst>
      <p:ext uri="{BB962C8B-B14F-4D97-AF65-F5344CB8AC3E}">
        <p14:creationId xmlns:p14="http://schemas.microsoft.com/office/powerpoint/2010/main" val="120255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E00F-8063-5FC6-FAA3-23043BC52FC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D529EB1-2EF8-5A18-9895-387059AD108B}"/>
              </a:ext>
            </a:extLst>
          </p:cNvPr>
          <p:cNvSpPr>
            <a:spLocks noGrp="1"/>
          </p:cNvSpPr>
          <p:nvPr>
            <p:ph idx="1"/>
          </p:nvPr>
        </p:nvSpPr>
        <p:spPr/>
        <p:txBody>
          <a:bodyPr>
            <a:normAutofit/>
          </a:bodyPr>
          <a:lstStyle/>
          <a:p>
            <a:r>
              <a:rPr lang="en-US" sz="2800" dirty="0"/>
              <a:t>The paper presents a quantitative survey to demonstrate the lack of climate reporting in NLP research. The authors propose a climate performance model card as a remedy, which is designed to be practically usable with limited information about experiments and computer hardware.</a:t>
            </a:r>
          </a:p>
        </p:txBody>
      </p:sp>
    </p:spTree>
    <p:extLst>
      <p:ext uri="{BB962C8B-B14F-4D97-AF65-F5344CB8AC3E}">
        <p14:creationId xmlns:p14="http://schemas.microsoft.com/office/powerpoint/2010/main" val="200499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866B-295B-5AE7-5A6A-91CD926BA695}"/>
              </a:ext>
            </a:extLst>
          </p:cNvPr>
          <p:cNvSpPr>
            <a:spLocks noGrp="1"/>
          </p:cNvSpPr>
          <p:nvPr>
            <p:ph type="title"/>
          </p:nvPr>
        </p:nvSpPr>
        <p:spPr/>
        <p:txBody>
          <a:bodyPr/>
          <a:lstStyle/>
          <a:p>
            <a:r>
              <a:rPr lang="en-US" i="1" dirty="0"/>
              <a:t>RESULT</a:t>
            </a:r>
          </a:p>
        </p:txBody>
      </p:sp>
      <p:sp>
        <p:nvSpPr>
          <p:cNvPr id="3" name="Content Placeholder 2">
            <a:extLst>
              <a:ext uri="{FF2B5EF4-FFF2-40B4-BE49-F238E27FC236}">
                <a16:creationId xmlns:a16="http://schemas.microsoft.com/office/drawing/2014/main" id="{9500D969-B207-DBB6-36E8-FA243EE81BAA}"/>
              </a:ext>
            </a:extLst>
          </p:cNvPr>
          <p:cNvSpPr>
            <a:spLocks noGrp="1"/>
          </p:cNvSpPr>
          <p:nvPr>
            <p:ph idx="1"/>
          </p:nvPr>
        </p:nvSpPr>
        <p:spPr/>
        <p:txBody>
          <a:bodyPr/>
          <a:lstStyle/>
          <a:p>
            <a:r>
              <a:rPr lang="en-US" dirty="0"/>
              <a:t>The paper presents a quantitative survey that demonstrates the lack of climate reporting in NLP research .It highlights that very few publications in NLP report key figures that would allow for a more thorough examination of environmental impact. The authors propose a climate performance model card as a remedy, which aims to increase awareness about the environmental impact of NLP research .The card is designed to be practically usable with limited information about experiments and computer hardware, providing a way for more thorough discussions on environmental impact.</a:t>
            </a:r>
          </a:p>
        </p:txBody>
      </p:sp>
    </p:spTree>
    <p:extLst>
      <p:ext uri="{BB962C8B-B14F-4D97-AF65-F5344CB8AC3E}">
        <p14:creationId xmlns:p14="http://schemas.microsoft.com/office/powerpoint/2010/main" val="20824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DA9D-3D08-00DC-CDD7-87A421D44298}"/>
              </a:ext>
            </a:extLst>
          </p:cNvPr>
          <p:cNvSpPr>
            <a:spLocks noGrp="1"/>
          </p:cNvSpPr>
          <p:nvPr>
            <p:ph type="title"/>
          </p:nvPr>
        </p:nvSpPr>
        <p:spPr/>
        <p:txBody>
          <a:bodyPr/>
          <a:lstStyle/>
          <a:p>
            <a:r>
              <a:rPr lang="en-US" i="1" dirty="0"/>
              <a:t>THE KEY CONTRIBUTION</a:t>
            </a:r>
          </a:p>
        </p:txBody>
      </p:sp>
      <p:sp>
        <p:nvSpPr>
          <p:cNvPr id="3" name="Content Placeholder 2">
            <a:extLst>
              <a:ext uri="{FF2B5EF4-FFF2-40B4-BE49-F238E27FC236}">
                <a16:creationId xmlns:a16="http://schemas.microsoft.com/office/drawing/2014/main" id="{836935C7-EFE8-E80B-B9F6-024195435967}"/>
              </a:ext>
            </a:extLst>
          </p:cNvPr>
          <p:cNvSpPr>
            <a:spLocks noGrp="1"/>
          </p:cNvSpPr>
          <p:nvPr>
            <p:ph idx="1"/>
          </p:nvPr>
        </p:nvSpPr>
        <p:spPr/>
        <p:txBody>
          <a:bodyPr/>
          <a:lstStyle/>
          <a:p>
            <a:r>
              <a:rPr lang="en-US" dirty="0"/>
              <a:t>It identifies the lack of simple guidelines for systematic climate reporting in NLP research as a reason for the limited reporting of key figures related to environmental impact . The authors propose a climate performance model card as a practical solution to address this deficiency, allowing researchers to report the environmental impact of their NLP experiments with limited information about experiments and computer hardware. The climate performance model card aims to increase awareness about the environmental impact of NLP research and pave the way for more thorough discussions on climate issues in the field.</a:t>
            </a:r>
          </a:p>
        </p:txBody>
      </p:sp>
    </p:spTree>
    <p:extLst>
      <p:ext uri="{BB962C8B-B14F-4D97-AF65-F5344CB8AC3E}">
        <p14:creationId xmlns:p14="http://schemas.microsoft.com/office/powerpoint/2010/main" val="114254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BAD4-5A74-1C32-F987-D6E9955B878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1333987-3561-5A80-598D-3806EC74F04D}"/>
              </a:ext>
            </a:extLst>
          </p:cNvPr>
          <p:cNvSpPr>
            <a:spLocks noGrp="1"/>
          </p:cNvSpPr>
          <p:nvPr>
            <p:ph idx="1"/>
          </p:nvPr>
        </p:nvSpPr>
        <p:spPr/>
        <p:txBody>
          <a:bodyPr/>
          <a:lstStyle/>
          <a:p>
            <a:r>
              <a:rPr lang="en-US" dirty="0"/>
              <a:t>The paper does not provide a comprehensive analysis of the current energy consumption and environmental impact of NLP research in detail. The proposed climate performance model card may have limitations in capturing the full extent of the environmental impact of NLP research, as it relies on limited information about experiments and computer hardware. The paper does not address potential challenges or barriers to implementing the climate performance model card in the NLP research community.</a:t>
            </a:r>
          </a:p>
        </p:txBody>
      </p:sp>
    </p:spTree>
    <p:extLst>
      <p:ext uri="{BB962C8B-B14F-4D97-AF65-F5344CB8AC3E}">
        <p14:creationId xmlns:p14="http://schemas.microsoft.com/office/powerpoint/2010/main" val="168554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E47C-11A4-7B20-C885-008EC9E5A293}"/>
              </a:ext>
            </a:extLst>
          </p:cNvPr>
          <p:cNvSpPr>
            <a:spLocks noGrp="1"/>
          </p:cNvSpPr>
          <p:nvPr>
            <p:ph type="title"/>
          </p:nvPr>
        </p:nvSpPr>
        <p:spPr/>
        <p:txBody>
          <a:bodyPr/>
          <a:lstStyle/>
          <a:p>
            <a:r>
              <a:rPr lang="en-US" i="1" dirty="0"/>
              <a:t>FUTURE WORKS</a:t>
            </a:r>
          </a:p>
        </p:txBody>
      </p:sp>
      <p:sp>
        <p:nvSpPr>
          <p:cNvPr id="3" name="Content Placeholder 2">
            <a:extLst>
              <a:ext uri="{FF2B5EF4-FFF2-40B4-BE49-F238E27FC236}">
                <a16:creationId xmlns:a16="http://schemas.microsoft.com/office/drawing/2014/main" id="{E741DCB8-3133-49C2-036D-D96535B143CD}"/>
              </a:ext>
            </a:extLst>
          </p:cNvPr>
          <p:cNvSpPr>
            <a:spLocks noGrp="1"/>
          </p:cNvSpPr>
          <p:nvPr>
            <p:ph idx="1"/>
          </p:nvPr>
        </p:nvSpPr>
        <p:spPr/>
        <p:txBody>
          <a:bodyPr/>
          <a:lstStyle/>
          <a:p>
            <a:r>
              <a:rPr lang="en-US" dirty="0"/>
              <a:t>Further research can be conducted to analyze the current energy consumption and environmental impact of NLP research in more detail, providing a comprehensive understanding of the issue. The proposed climate performance model card can be refined and improved to capture a broader range of environmental impact factors and provide more accurate </a:t>
            </a:r>
            <a:r>
              <a:rPr lang="en-US" dirty="0" err="1"/>
              <a:t>reportig</a:t>
            </a:r>
            <a:r>
              <a:rPr lang="en-US" dirty="0"/>
              <a:t>. Future  studies can explore potential challenges and barriers to implementing the climate performance model card in the NLP research community, and propose strategies to overcome them.</a:t>
            </a:r>
          </a:p>
        </p:txBody>
      </p:sp>
    </p:spTree>
    <p:extLst>
      <p:ext uri="{BB962C8B-B14F-4D97-AF65-F5344CB8AC3E}">
        <p14:creationId xmlns:p14="http://schemas.microsoft.com/office/powerpoint/2010/main" val="179288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8231-9474-46E7-B0EC-4F4FF8AEBFE8}"/>
              </a:ext>
            </a:extLst>
          </p:cNvPr>
          <p:cNvSpPr>
            <a:spLocks noGrp="1"/>
          </p:cNvSpPr>
          <p:nvPr>
            <p:ph type="title"/>
          </p:nvPr>
        </p:nvSpPr>
        <p:spPr/>
        <p:txBody>
          <a:bodyPr/>
          <a:lstStyle/>
          <a:p>
            <a:r>
              <a:rPr lang="en-US" i="1" dirty="0"/>
              <a:t>summary</a:t>
            </a:r>
          </a:p>
        </p:txBody>
      </p:sp>
      <p:sp>
        <p:nvSpPr>
          <p:cNvPr id="3" name="Content Placeholder 2">
            <a:extLst>
              <a:ext uri="{FF2B5EF4-FFF2-40B4-BE49-F238E27FC236}">
                <a16:creationId xmlns:a16="http://schemas.microsoft.com/office/drawing/2014/main" id="{5DC5754F-D10D-A83A-37B4-72E9232D3535}"/>
              </a:ext>
            </a:extLst>
          </p:cNvPr>
          <p:cNvSpPr>
            <a:spLocks noGrp="1"/>
          </p:cNvSpPr>
          <p:nvPr>
            <p:ph idx="1"/>
          </p:nvPr>
        </p:nvSpPr>
        <p:spPr/>
        <p:txBody>
          <a:bodyPr/>
          <a:lstStyle/>
          <a:p>
            <a:r>
              <a:rPr lang="en-US" dirty="0"/>
              <a:t>The authors propose a climate performance model card as a remedy, which aims to increase awareness about the environmental impact of NLP research .The lack of simple guidelines for systematic climate reporting in NLP research results in very few publications reporting key figures on environmental impact. The proposed climate performance model card is a practical solution to increase awareness about the environmental impact of NLP research, as it can be used with limited information about experiments and computer hardware. </a:t>
            </a:r>
          </a:p>
        </p:txBody>
      </p:sp>
    </p:spTree>
    <p:extLst>
      <p:ext uri="{BB962C8B-B14F-4D97-AF65-F5344CB8AC3E}">
        <p14:creationId xmlns:p14="http://schemas.microsoft.com/office/powerpoint/2010/main" val="79791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7217-7657-B854-5DF2-B08163DB66A8}"/>
              </a:ext>
            </a:extLst>
          </p:cNvPr>
          <p:cNvSpPr>
            <a:spLocks noGrp="1"/>
          </p:cNvSpPr>
          <p:nvPr>
            <p:ph type="title"/>
          </p:nvPr>
        </p:nvSpPr>
        <p:spPr/>
        <p:txBody>
          <a:bodyPr/>
          <a:lstStyle/>
          <a:p>
            <a:r>
              <a:rPr lang="en-US" b="1" i="1" dirty="0"/>
              <a:t>THANK YOU</a:t>
            </a:r>
          </a:p>
        </p:txBody>
      </p:sp>
    </p:spTree>
    <p:extLst>
      <p:ext uri="{BB962C8B-B14F-4D97-AF65-F5344CB8AC3E}">
        <p14:creationId xmlns:p14="http://schemas.microsoft.com/office/powerpoint/2010/main" val="132106468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79</TotalTime>
  <Words>571</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Towards Climate Awareness in NLP Research</vt:lpstr>
      <vt:lpstr>INTRODUCTION</vt:lpstr>
      <vt:lpstr>METHODOLOGY:</vt:lpstr>
      <vt:lpstr>RESULT</vt:lpstr>
      <vt:lpstr>THE KEY CONTRIBUTION</vt:lpstr>
      <vt:lpstr>LIMITATIONS</vt:lpstr>
      <vt:lpstr>FUTURE WORKS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Climate Awareness in NLP Research</dc:title>
  <dc:creator>Nadim Srabon</dc:creator>
  <cp:lastModifiedBy>Nadim Srabon</cp:lastModifiedBy>
  <cp:revision>2</cp:revision>
  <dcterms:created xsi:type="dcterms:W3CDTF">2023-10-19T16:00:09Z</dcterms:created>
  <dcterms:modified xsi:type="dcterms:W3CDTF">2023-10-19T17:21:29Z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