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78" r:id="rId5"/>
    <p:sldId id="279" r:id="rId6"/>
    <p:sldId id="280" r:id="rId7"/>
    <p:sldId id="281" r:id="rId8"/>
    <p:sldId id="282" r:id="rId9"/>
    <p:sldId id="283" r:id="rId10"/>
    <p:sldId id="284" r:id="rId11"/>
    <p:sldId id="285" r:id="rId12"/>
    <p:sldId id="28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12/1/2023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36630" y="7196"/>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1755476"/>
          </a:xfrm>
        </p:spPr>
        <p:txBody>
          <a:bodyPr>
            <a:normAutofit/>
          </a:bodyPr>
          <a:lstStyle/>
          <a:p>
            <a:pPr algn="l"/>
            <a:r>
              <a:rPr lang="en-US" sz="2800" b="0" i="0" u="none" strike="noStrike" baseline="0" dirty="0">
                <a:latin typeface="STIXGeneral-Regular"/>
              </a:rPr>
              <a:t>The State of Human-centered NLP Technology for Fact-checking</a:t>
            </a:r>
            <a:endParaRPr lang="en-US" sz="28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3959258"/>
            <a:ext cx="3485072" cy="1225219"/>
          </a:xfrm>
        </p:spPr>
        <p:txBody>
          <a:bodyPr>
            <a:normAutofit/>
          </a:bodyPr>
          <a:lstStyle/>
          <a:p>
            <a:pPr algn="l"/>
            <a:r>
              <a:rPr lang="en-US" sz="2300" dirty="0"/>
              <a:t>Name: </a:t>
            </a:r>
            <a:r>
              <a:rPr lang="en-US" sz="2300" dirty="0" err="1"/>
              <a:t>Moin</a:t>
            </a:r>
            <a:r>
              <a:rPr lang="en-US" sz="2300" dirty="0"/>
              <a:t> Nadim Srabon</a:t>
            </a:r>
          </a:p>
          <a:p>
            <a:pPr algn="l"/>
            <a:r>
              <a:rPr lang="en-US" dirty="0"/>
              <a:t>ID: 20101140       Sec: 02</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81AD-DFBE-1E7A-08A0-40F247C5ACC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2BA2A15-460F-139C-BE6A-7F0461CE605B}"/>
              </a:ext>
            </a:extLst>
          </p:cNvPr>
          <p:cNvSpPr>
            <a:spLocks noGrp="1"/>
          </p:cNvSpPr>
          <p:nvPr>
            <p:ph idx="1"/>
          </p:nvPr>
        </p:nvSpPr>
        <p:spPr/>
        <p:txBody>
          <a:bodyPr/>
          <a:lstStyle/>
          <a:p>
            <a:pPr marL="36900" indent="0">
              <a:buNone/>
            </a:pPr>
            <a:r>
              <a:rPr lang="en-US" dirty="0"/>
              <a:t>The paper reviews the current capabilities and limitations of Natural Language Processing (NLP) technologies for fact-checking, with a focus on human-centered strategies and the need for collaboration with fact-checker stakeholders.</a:t>
            </a:r>
          </a:p>
          <a:p>
            <a:pPr marL="36900" indent="0">
              <a:buNone/>
            </a:pPr>
            <a:endParaRPr lang="en-US" dirty="0"/>
          </a:p>
          <a:p>
            <a:pPr marL="36900" indent="0">
              <a:buNone/>
            </a:pPr>
            <a:r>
              <a:rPr lang="en-US" dirty="0"/>
              <a:t>It also advocates for the development of benchmark datasets and the incorporation of human-centered design practices in NLP research to guide technology development for practical adoption.</a:t>
            </a:r>
          </a:p>
          <a:p>
            <a:pPr marL="36900" indent="0">
              <a:buNone/>
            </a:pPr>
            <a:endParaRPr lang="en-US" dirty="0"/>
          </a:p>
          <a:p>
            <a:pPr marL="36900" indent="0">
              <a:buNone/>
            </a:pPr>
            <a:endParaRPr lang="en-US" dirty="0"/>
          </a:p>
        </p:txBody>
      </p:sp>
    </p:spTree>
    <p:extLst>
      <p:ext uri="{BB962C8B-B14F-4D97-AF65-F5344CB8AC3E}">
        <p14:creationId xmlns:p14="http://schemas.microsoft.com/office/powerpoint/2010/main" val="1405960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67A03-B7B9-8547-FB66-594DB72EFDB9}"/>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5FA3E599-FDF9-D2F9-3FE6-3CA5EF6549D7}"/>
              </a:ext>
            </a:extLst>
          </p:cNvPr>
          <p:cNvSpPr>
            <a:spLocks noGrp="1"/>
          </p:cNvSpPr>
          <p:nvPr>
            <p:ph idx="1"/>
          </p:nvPr>
        </p:nvSpPr>
        <p:spPr/>
        <p:txBody>
          <a:bodyPr/>
          <a:lstStyle/>
          <a:p>
            <a:pPr>
              <a:buFont typeface="Wingdings" panose="05000000000000000000" pitchFamily="2" charset="2"/>
              <a:buChar char="§"/>
            </a:pPr>
            <a:r>
              <a:rPr lang="en-US" dirty="0"/>
              <a:t>The efficacy of applying NLP-based fact-checking tools to assist human fact-checkers is reviewed.</a:t>
            </a:r>
          </a:p>
          <a:p>
            <a:pPr>
              <a:buFont typeface="Wingdings" panose="05000000000000000000" pitchFamily="2" charset="2"/>
              <a:buChar char="§"/>
            </a:pPr>
            <a:r>
              <a:rPr lang="en-US" dirty="0"/>
              <a:t>Adversarial attacks on opaque models are discussed as a method to identify blind spots, biases, and data artifacts in fact-checking method.</a:t>
            </a:r>
          </a:p>
          <a:p>
            <a:pPr>
              <a:buFont typeface="Wingdings" panose="05000000000000000000" pitchFamily="2" charset="2"/>
              <a:buChar char="§"/>
            </a:pPr>
            <a:r>
              <a:rPr lang="en-US" dirty="0"/>
              <a:t>Natural language generation models, such as GPT-3, are mentioned as a tool for formulating adversarial claims.</a:t>
            </a:r>
          </a:p>
          <a:p>
            <a:pPr>
              <a:buFont typeface="Wingdings" panose="05000000000000000000" pitchFamily="2" charset="2"/>
              <a:buChar char="§"/>
            </a:pPr>
            <a:r>
              <a:rPr lang="en-US" dirty="0"/>
              <a:t>Interpretable methods, such as white-box or inherently interpretable models, are explored for fact-checking.</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697846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2D775-91AF-DCF3-FF70-6D05847E0FE3}"/>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92138547-3515-F67B-E0F5-4B113BE1E04A}"/>
              </a:ext>
            </a:extLst>
          </p:cNvPr>
          <p:cNvSpPr>
            <a:spLocks noGrp="1"/>
          </p:cNvSpPr>
          <p:nvPr>
            <p:ph idx="1"/>
          </p:nvPr>
        </p:nvSpPr>
        <p:spPr/>
        <p:txBody>
          <a:bodyPr/>
          <a:lstStyle/>
          <a:p>
            <a:r>
              <a:rPr lang="en-US" dirty="0"/>
              <a:t>The paper advocates for the development of benchmark datasets to support extrinsic evaluation of human-centered fact-checking technologies . It also explores the use of adversarial attacks on opaque models to identify blind spots, biases, and data artifacts in fact-checking methods . The paper recommends further research on refining NLP technologies for practical adoption and better meeting the needs of human fact-checkers.</a:t>
            </a:r>
          </a:p>
        </p:txBody>
      </p:sp>
    </p:spTree>
    <p:extLst>
      <p:ext uri="{BB962C8B-B14F-4D97-AF65-F5344CB8AC3E}">
        <p14:creationId xmlns:p14="http://schemas.microsoft.com/office/powerpoint/2010/main" val="3673495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1E9E9-5A1F-305E-F254-9C3B5E523262}"/>
              </a:ext>
            </a:extLst>
          </p:cNvPr>
          <p:cNvSpPr>
            <a:spLocks noGrp="1"/>
          </p:cNvSpPr>
          <p:nvPr>
            <p:ph type="title"/>
          </p:nvPr>
        </p:nvSpPr>
        <p:spPr/>
        <p:txBody>
          <a:bodyPr/>
          <a:lstStyle/>
          <a:p>
            <a:r>
              <a:rPr lang="en-US" dirty="0"/>
              <a:t>The Key Contribution</a:t>
            </a:r>
          </a:p>
        </p:txBody>
      </p:sp>
      <p:sp>
        <p:nvSpPr>
          <p:cNvPr id="3" name="Content Placeholder 2">
            <a:extLst>
              <a:ext uri="{FF2B5EF4-FFF2-40B4-BE49-F238E27FC236}">
                <a16:creationId xmlns:a16="http://schemas.microsoft.com/office/drawing/2014/main" id="{33EF0520-770B-D551-CF81-9353DDE8B519}"/>
              </a:ext>
            </a:extLst>
          </p:cNvPr>
          <p:cNvSpPr>
            <a:spLocks noGrp="1"/>
          </p:cNvSpPr>
          <p:nvPr>
            <p:ph idx="1"/>
          </p:nvPr>
        </p:nvSpPr>
        <p:spPr/>
        <p:txBody>
          <a:bodyPr/>
          <a:lstStyle/>
          <a:p>
            <a:r>
              <a:rPr lang="en-US" dirty="0"/>
              <a:t>It emphasizes the need for collaboration with fact-checker stakeholders early on in NLP research and the incorporation of human-centered design practices in model development. The importance of explainable methods in NLP, focusing on readability, plausibility, and faithfulness of explanations, is highlighted. </a:t>
            </a:r>
          </a:p>
        </p:txBody>
      </p:sp>
    </p:spTree>
    <p:extLst>
      <p:ext uri="{BB962C8B-B14F-4D97-AF65-F5344CB8AC3E}">
        <p14:creationId xmlns:p14="http://schemas.microsoft.com/office/powerpoint/2010/main" val="1375068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518C-7ABB-9983-7A7B-41CA89AE936F}"/>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96BF929A-0798-6BD0-3C87-70B409FA9193}"/>
              </a:ext>
            </a:extLst>
          </p:cNvPr>
          <p:cNvSpPr>
            <a:spLocks noGrp="1"/>
          </p:cNvSpPr>
          <p:nvPr>
            <p:ph idx="1"/>
          </p:nvPr>
        </p:nvSpPr>
        <p:spPr/>
        <p:txBody>
          <a:bodyPr/>
          <a:lstStyle/>
          <a:p>
            <a:pPr>
              <a:buFont typeface="Wingdings" panose="05000000000000000000" pitchFamily="2" charset="2"/>
              <a:buChar char="§"/>
            </a:pPr>
            <a:r>
              <a:rPr lang="en-US" dirty="0"/>
              <a:t>The datasets constructed for research may not fully capture how fact-checkers work in practice, leading to limitations in the algorithms built on them.</a:t>
            </a:r>
          </a:p>
          <a:p>
            <a:pPr>
              <a:buFont typeface="Wingdings" panose="05000000000000000000" pitchFamily="2" charset="2"/>
              <a:buChar char="§"/>
            </a:pPr>
            <a:r>
              <a:rPr lang="en-US" dirty="0"/>
              <a:t>The paper does not extensively discuss the potential biases and disparate impact that may arise in the identification of check-worthiness, particularly in relation to claims that may cause harm to marginalized groups.</a:t>
            </a:r>
          </a:p>
          <a:p>
            <a:pPr>
              <a:buFont typeface="Wingdings" panose="05000000000000000000" pitchFamily="2" charset="2"/>
              <a:buChar char="§"/>
            </a:pPr>
            <a:r>
              <a:rPr lang="en-US" dirty="0"/>
              <a:t>The paper does not delve into the technical details of the NLP technologies reviewed, such as the specific models and algorithms used, which may limit the depth of understanding for readers seeking more technical insights.</a:t>
            </a:r>
          </a:p>
        </p:txBody>
      </p:sp>
    </p:spTree>
    <p:extLst>
      <p:ext uri="{BB962C8B-B14F-4D97-AF65-F5344CB8AC3E}">
        <p14:creationId xmlns:p14="http://schemas.microsoft.com/office/powerpoint/2010/main" val="2269210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45A9E-3273-151B-8F3B-5034AC68D803}"/>
              </a:ext>
            </a:extLst>
          </p:cNvPr>
          <p:cNvSpPr>
            <a:spLocks noGrp="1"/>
          </p:cNvSpPr>
          <p:nvPr>
            <p:ph type="title"/>
          </p:nvPr>
        </p:nvSpPr>
        <p:spPr/>
        <p:txBody>
          <a:bodyPr/>
          <a:lstStyle/>
          <a:p>
            <a:r>
              <a:rPr lang="en-US" dirty="0"/>
              <a:t>Future Works</a:t>
            </a:r>
          </a:p>
        </p:txBody>
      </p:sp>
      <p:sp>
        <p:nvSpPr>
          <p:cNvPr id="3" name="Content Placeholder 2">
            <a:extLst>
              <a:ext uri="{FF2B5EF4-FFF2-40B4-BE49-F238E27FC236}">
                <a16:creationId xmlns:a16="http://schemas.microsoft.com/office/drawing/2014/main" id="{1C86CD83-4EAB-D38B-7F4F-1AE81C256D40}"/>
              </a:ext>
            </a:extLst>
          </p:cNvPr>
          <p:cNvSpPr>
            <a:spLocks noGrp="1"/>
          </p:cNvSpPr>
          <p:nvPr>
            <p:ph idx="1"/>
          </p:nvPr>
        </p:nvSpPr>
        <p:spPr/>
        <p:txBody>
          <a:bodyPr/>
          <a:lstStyle/>
          <a:p>
            <a:pPr marL="36900" indent="0">
              <a:buNone/>
            </a:pPr>
            <a:r>
              <a:rPr lang="en-US" dirty="0"/>
              <a:t>The paper suggests the potential for hybrid systems that involve humans-in-the-loop, facilitating human-AI teaming, which can provide decision support to human fact-checkers and improve the overall accuracy and reliability of fact-checking. The future implications of this paper include the need for collaboration, human-centered design, </a:t>
            </a:r>
            <a:r>
              <a:rPr lang="en-US" dirty="0" err="1"/>
              <a:t>explainability</a:t>
            </a:r>
            <a:r>
              <a:rPr lang="en-US" dirty="0"/>
              <a:t>, benchmark development, and the potential for hybrid systems in NLP fact-checking.</a:t>
            </a:r>
          </a:p>
        </p:txBody>
      </p:sp>
    </p:spTree>
    <p:extLst>
      <p:ext uri="{BB962C8B-B14F-4D97-AF65-F5344CB8AC3E}">
        <p14:creationId xmlns:p14="http://schemas.microsoft.com/office/powerpoint/2010/main" val="2317728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3F7E0-1580-EF61-7CC6-DDABA657568B}"/>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7D87859-0040-A0C1-E835-BB264325CE54}"/>
              </a:ext>
            </a:extLst>
          </p:cNvPr>
          <p:cNvSpPr>
            <a:spLocks noGrp="1"/>
          </p:cNvSpPr>
          <p:nvPr>
            <p:ph idx="1"/>
          </p:nvPr>
        </p:nvSpPr>
        <p:spPr/>
        <p:txBody>
          <a:bodyPr/>
          <a:lstStyle/>
          <a:p>
            <a:r>
              <a:rPr lang="en-US" dirty="0"/>
              <a:t>The paper concludes that while there have been advancements in NLP-based fact-checking, practical adoption and deployment of these technologies are still in their early stages. The development of hybrid systems, collaboration with stakeholders, human-centered design practices, and benchmark development are recommended to further improve the effectiveness and usability of NLP technologies for fact-checking.</a:t>
            </a:r>
          </a:p>
        </p:txBody>
      </p:sp>
    </p:spTree>
    <p:extLst>
      <p:ext uri="{BB962C8B-B14F-4D97-AF65-F5344CB8AC3E}">
        <p14:creationId xmlns:p14="http://schemas.microsoft.com/office/powerpoint/2010/main" val="1380941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7E277-4BDD-C182-6CB1-286608395F95}"/>
              </a:ext>
            </a:extLst>
          </p:cNvPr>
          <p:cNvSpPr>
            <a:spLocks noGrp="1"/>
          </p:cNvSpPr>
          <p:nvPr>
            <p:ph type="title"/>
          </p:nvPr>
        </p:nvSpPr>
        <p:spPr/>
        <p:txBody>
          <a:bodyPr>
            <a:noAutofit/>
          </a:bodyPr>
          <a:lstStyle/>
          <a:p>
            <a:r>
              <a:rPr lang="en-US" sz="8800" dirty="0"/>
              <a:t>T</a:t>
            </a:r>
            <a:r>
              <a:rPr lang="en-US" sz="8800" i="1" dirty="0"/>
              <a:t>hank You</a:t>
            </a:r>
            <a:endParaRPr lang="en-US" sz="8800" dirty="0"/>
          </a:p>
        </p:txBody>
      </p:sp>
    </p:spTree>
    <p:extLst>
      <p:ext uri="{BB962C8B-B14F-4D97-AF65-F5344CB8AC3E}">
        <p14:creationId xmlns:p14="http://schemas.microsoft.com/office/powerpoint/2010/main" val="9341570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{02D88E3E-0A4F-4C78-81DD-1F81C8322691}tf55705232_win32</Template>
  <TotalTime>78</TotalTime>
  <Words>496</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Goudy Old Style</vt:lpstr>
      <vt:lpstr>STIXGeneral-Regular</vt:lpstr>
      <vt:lpstr>Wingdings</vt:lpstr>
      <vt:lpstr>Wingdings 2</vt:lpstr>
      <vt:lpstr>SlateVTI</vt:lpstr>
      <vt:lpstr>The State of Human-centered NLP Technology for Fact-checking</vt:lpstr>
      <vt:lpstr>Introduction</vt:lpstr>
      <vt:lpstr>Methodology</vt:lpstr>
      <vt:lpstr>Result</vt:lpstr>
      <vt:lpstr>The Key Contribution</vt:lpstr>
      <vt:lpstr>Limitations</vt:lpstr>
      <vt:lpstr>Future Works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State of Human-centered NLP Technology for Fact-checking</dc:title>
  <dc:creator>Nadim Srabon</dc:creator>
  <cp:lastModifiedBy>Nadim Srabon</cp:lastModifiedBy>
  <cp:revision>1</cp:revision>
  <dcterms:created xsi:type="dcterms:W3CDTF">2023-12-01T06:12:03Z</dcterms:created>
  <dcterms:modified xsi:type="dcterms:W3CDTF">2023-12-01T07:30:43Z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