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1" roundtripDataSignature="AMtx7mj5fLbBPEK+kQcJThSyyoL0Ql1g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6143612" y="8473813"/>
            <a:ext cx="3806571" cy="2083232"/>
          </a:xfrm>
          <a:custGeom>
            <a:rect b="b" l="l" r="r" t="t"/>
            <a:pathLst>
              <a:path extrusionOk="0" h="2083232" w="3806571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85" name="Google Shape;85;p1"/>
          <p:cNvGrpSpPr/>
          <p:nvPr/>
        </p:nvGrpSpPr>
        <p:grpSpPr>
          <a:xfrm>
            <a:off x="-514350" y="-578780"/>
            <a:ext cx="3086100" cy="11372230"/>
            <a:chOff x="0" y="-19050"/>
            <a:chExt cx="812800" cy="2995155"/>
          </a:xfrm>
        </p:grpSpPr>
        <p:sp>
          <p:nvSpPr>
            <p:cNvPr id="86" name="Google Shape;86;p1"/>
            <p:cNvSpPr/>
            <p:nvPr/>
          </p:nvSpPr>
          <p:spPr>
            <a:xfrm>
              <a:off x="0" y="0"/>
              <a:ext cx="812800" cy="2976105"/>
            </a:xfrm>
            <a:custGeom>
              <a:rect b="b" l="l" r="r" t="t"/>
              <a:pathLst>
                <a:path extrusionOk="0"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87" name="Google Shape;87;p1"/>
            <p:cNvSpPr txBox="1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Google Shape;88;p1"/>
          <p:cNvGrpSpPr/>
          <p:nvPr/>
        </p:nvGrpSpPr>
        <p:grpSpPr>
          <a:xfrm>
            <a:off x="15055900" y="7315200"/>
            <a:ext cx="3086120" cy="4047306"/>
            <a:chOff x="0" y="0"/>
            <a:chExt cx="812800" cy="2976179"/>
          </a:xfrm>
        </p:grpSpPr>
        <p:sp>
          <p:nvSpPr>
            <p:cNvPr id="89" name="Google Shape;89;p1"/>
            <p:cNvSpPr/>
            <p:nvPr/>
          </p:nvSpPr>
          <p:spPr>
            <a:xfrm>
              <a:off x="0" y="0"/>
              <a:ext cx="812800" cy="2976105"/>
            </a:xfrm>
            <a:custGeom>
              <a:rect b="b" l="l" r="r" t="t"/>
              <a:pathLst>
                <a:path extrusionOk="0"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90" name="Google Shape;90;p1"/>
            <p:cNvSpPr txBox="1"/>
            <p:nvPr/>
          </p:nvSpPr>
          <p:spPr>
            <a:xfrm>
              <a:off x="0" y="2035679"/>
              <a:ext cx="812700" cy="9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1"/>
          <p:cNvGrpSpPr/>
          <p:nvPr/>
        </p:nvGrpSpPr>
        <p:grpSpPr>
          <a:xfrm>
            <a:off x="1227773" y="4083810"/>
            <a:ext cx="110236" cy="2898808"/>
            <a:chOff x="0" y="-19050"/>
            <a:chExt cx="26312" cy="691905"/>
          </a:xfrm>
        </p:grpSpPr>
        <p:sp>
          <p:nvSpPr>
            <p:cNvPr id="92" name="Google Shape;92;p1"/>
            <p:cNvSpPr/>
            <p:nvPr/>
          </p:nvSpPr>
          <p:spPr>
            <a:xfrm>
              <a:off x="0" y="0"/>
              <a:ext cx="26312" cy="672855"/>
            </a:xfrm>
            <a:custGeom>
              <a:rect b="b" l="l" r="r" t="t"/>
              <a:pathLst>
                <a:path extrusionOk="0" h="672855" w="26312">
                  <a:moveTo>
                    <a:pt x="0" y="0"/>
                  </a:moveTo>
                  <a:lnTo>
                    <a:pt x="26312" y="0"/>
                  </a:lnTo>
                  <a:lnTo>
                    <a:pt x="26312" y="672855"/>
                  </a:lnTo>
                  <a:lnTo>
                    <a:pt x="0" y="6728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3" name="Google Shape;93;p1"/>
            <p:cNvSpPr txBox="1"/>
            <p:nvPr/>
          </p:nvSpPr>
          <p:spPr>
            <a:xfrm>
              <a:off x="0" y="-19050"/>
              <a:ext cx="26312" cy="6919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" name="Google Shape;94;p1"/>
          <p:cNvGrpSpPr/>
          <p:nvPr/>
        </p:nvGrpSpPr>
        <p:grpSpPr>
          <a:xfrm>
            <a:off x="3095537" y="2770555"/>
            <a:ext cx="8468681" cy="649298"/>
            <a:chOff x="0" y="-19050"/>
            <a:chExt cx="2021355" cy="154978"/>
          </a:xfrm>
        </p:grpSpPr>
        <p:sp>
          <p:nvSpPr>
            <p:cNvPr id="95" name="Google Shape;95;p1"/>
            <p:cNvSpPr/>
            <p:nvPr/>
          </p:nvSpPr>
          <p:spPr>
            <a:xfrm>
              <a:off x="0" y="0"/>
              <a:ext cx="2021355" cy="135928"/>
            </a:xfrm>
            <a:custGeom>
              <a:rect b="b" l="l" r="r" t="t"/>
              <a:pathLst>
                <a:path extrusionOk="0" h="135928" w="2021355">
                  <a:moveTo>
                    <a:pt x="16455" y="0"/>
                  </a:moveTo>
                  <a:lnTo>
                    <a:pt x="2004900" y="0"/>
                  </a:lnTo>
                  <a:cubicBezTo>
                    <a:pt x="2009264" y="0"/>
                    <a:pt x="2013450" y="1734"/>
                    <a:pt x="2016536" y="4820"/>
                  </a:cubicBezTo>
                  <a:cubicBezTo>
                    <a:pt x="2019622" y="7906"/>
                    <a:pt x="2021355" y="12091"/>
                    <a:pt x="2021355" y="16455"/>
                  </a:cubicBezTo>
                  <a:lnTo>
                    <a:pt x="2021355" y="119473"/>
                  </a:lnTo>
                  <a:cubicBezTo>
                    <a:pt x="2021355" y="128561"/>
                    <a:pt x="2013988" y="135928"/>
                    <a:pt x="2004900" y="135928"/>
                  </a:cubicBezTo>
                  <a:lnTo>
                    <a:pt x="16455" y="135928"/>
                  </a:lnTo>
                  <a:cubicBezTo>
                    <a:pt x="7367" y="135928"/>
                    <a:pt x="0" y="128561"/>
                    <a:pt x="0" y="119473"/>
                  </a:cubicBezTo>
                  <a:lnTo>
                    <a:pt x="0" y="16455"/>
                  </a:lnTo>
                  <a:cubicBezTo>
                    <a:pt x="0" y="7367"/>
                    <a:pt x="7367" y="0"/>
                    <a:pt x="16455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0" y="-19050"/>
              <a:ext cx="2021355" cy="1549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6050" lIns="56050" spcFirstLastPara="1" rIns="56050" wrap="square" tIns="56050">
              <a:noAutofit/>
            </a:bodyPr>
            <a:lstStyle/>
            <a:p>
              <a:pPr indent="0" lvl="0" marL="0" marR="0" rtl="0" algn="ctr">
                <a:lnSpc>
                  <a:spcPct val="17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97;p1"/>
          <p:cNvSpPr txBox="1"/>
          <p:nvPr/>
        </p:nvSpPr>
        <p:spPr>
          <a:xfrm>
            <a:off x="3095537" y="3835347"/>
            <a:ext cx="11436600" cy="42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62"/>
              <a:buFont typeface="Arial"/>
              <a:buNone/>
            </a:pPr>
            <a:r>
              <a:rPr b="0" i="0" lang="en-US" sz="7162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HANDLING BIAS IN NLP MODELS FOR FINANCIAL SENTIMENT ANALYSIS (2nd draft)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-2777871" y="-207071"/>
            <a:ext cx="3806571" cy="2083232"/>
          </a:xfrm>
          <a:custGeom>
            <a:rect b="b" l="l" r="r" t="t"/>
            <a:pathLst>
              <a:path extrusionOk="0" h="2083232" w="3806571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9" name="Google Shape;99;p1"/>
          <p:cNvSpPr/>
          <p:nvPr/>
        </p:nvSpPr>
        <p:spPr>
          <a:xfrm>
            <a:off x="17259300" y="8473813"/>
            <a:ext cx="3806571" cy="2083232"/>
          </a:xfrm>
          <a:custGeom>
            <a:rect b="b" l="l" r="r" t="t"/>
            <a:pathLst>
              <a:path extrusionOk="0" h="2083232" w="3806571">
                <a:moveTo>
                  <a:pt x="0" y="0"/>
                </a:moveTo>
                <a:lnTo>
                  <a:pt x="3806571" y="0"/>
                </a:lnTo>
                <a:lnTo>
                  <a:pt x="3806571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00" name="Google Shape;100;p1"/>
          <p:cNvGrpSpPr/>
          <p:nvPr/>
        </p:nvGrpSpPr>
        <p:grpSpPr>
          <a:xfrm>
            <a:off x="6820882" y="7097059"/>
            <a:ext cx="9486672" cy="127440"/>
            <a:chOff x="0" y="-19050"/>
            <a:chExt cx="2264335" cy="30417"/>
          </a:xfrm>
        </p:grpSpPr>
        <p:sp>
          <p:nvSpPr>
            <p:cNvPr id="101" name="Google Shape;101;p1"/>
            <p:cNvSpPr/>
            <p:nvPr/>
          </p:nvSpPr>
          <p:spPr>
            <a:xfrm>
              <a:off x="0" y="0"/>
              <a:ext cx="2264335" cy="11367"/>
            </a:xfrm>
            <a:custGeom>
              <a:rect b="b" l="l" r="r" t="t"/>
              <a:pathLst>
                <a:path extrusionOk="0" h="11367" w="2264335">
                  <a:moveTo>
                    <a:pt x="5684" y="0"/>
                  </a:moveTo>
                  <a:lnTo>
                    <a:pt x="2258652" y="0"/>
                  </a:lnTo>
                  <a:cubicBezTo>
                    <a:pt x="2260159" y="0"/>
                    <a:pt x="2261605" y="599"/>
                    <a:pt x="2262671" y="1665"/>
                  </a:cubicBezTo>
                  <a:cubicBezTo>
                    <a:pt x="2263737" y="2731"/>
                    <a:pt x="2264335" y="4176"/>
                    <a:pt x="2264335" y="5684"/>
                  </a:cubicBezTo>
                  <a:lnTo>
                    <a:pt x="2264335" y="5684"/>
                  </a:lnTo>
                  <a:cubicBezTo>
                    <a:pt x="2264335" y="8823"/>
                    <a:pt x="2261791" y="11367"/>
                    <a:pt x="2258652" y="11367"/>
                  </a:cubicBezTo>
                  <a:lnTo>
                    <a:pt x="5684" y="11367"/>
                  </a:lnTo>
                  <a:cubicBezTo>
                    <a:pt x="4176" y="11367"/>
                    <a:pt x="2731" y="10769"/>
                    <a:pt x="1665" y="9703"/>
                  </a:cubicBezTo>
                  <a:cubicBezTo>
                    <a:pt x="599" y="8637"/>
                    <a:pt x="0" y="7191"/>
                    <a:pt x="0" y="5684"/>
                  </a:cubicBezTo>
                  <a:lnTo>
                    <a:pt x="0" y="5684"/>
                  </a:lnTo>
                  <a:cubicBezTo>
                    <a:pt x="0" y="4176"/>
                    <a:pt x="599" y="2731"/>
                    <a:pt x="1665" y="1665"/>
                  </a:cubicBezTo>
                  <a:cubicBezTo>
                    <a:pt x="2731" y="599"/>
                    <a:pt x="4176" y="0"/>
                    <a:pt x="5684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 txBox="1"/>
            <p:nvPr/>
          </p:nvSpPr>
          <p:spPr>
            <a:xfrm>
              <a:off x="0" y="-19050"/>
              <a:ext cx="2264335" cy="30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6050" lIns="56050" spcFirstLastPara="1" rIns="56050" wrap="square" tIns="56050">
              <a:noAutofit/>
            </a:bodyPr>
            <a:lstStyle/>
            <a:p>
              <a:pPr indent="0" lvl="0" marL="0" marR="0" rtl="0" algn="ctr">
                <a:lnSpc>
                  <a:spcPct val="17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103;p1"/>
          <p:cNvSpPr txBox="1"/>
          <p:nvPr/>
        </p:nvSpPr>
        <p:spPr>
          <a:xfrm>
            <a:off x="6269625" y="7694250"/>
            <a:ext cx="8766000" cy="27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Md Moin Nadim Srabon (20101140)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 Md Nafiz Mahfuz (20301365)</a:t>
            </a:r>
            <a:endParaRPr b="0" i="0" sz="3600" u="none" cap="none" strike="noStrike">
              <a:solidFill>
                <a:srgbClr val="1C57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1C57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Mariea Anjuman Shrestha(20101064)</a:t>
            </a:r>
            <a:endParaRPr b="0" i="0" sz="3600" u="none" cap="none" strike="noStrike">
              <a:solidFill>
                <a:srgbClr val="1C57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/>
          <p:nvPr/>
        </p:nvSpPr>
        <p:spPr>
          <a:xfrm>
            <a:off x="16727227" y="8652885"/>
            <a:ext cx="4687320" cy="4687320"/>
          </a:xfrm>
          <a:custGeom>
            <a:rect b="b" l="l" r="r" t="t"/>
            <a:pathLst>
              <a:path extrusionOk="0" h="4687320" w="4687320">
                <a:moveTo>
                  <a:pt x="0" y="0"/>
                </a:moveTo>
                <a:lnTo>
                  <a:pt x="4687320" y="0"/>
                </a:lnTo>
                <a:lnTo>
                  <a:pt x="4687320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09" name="Google Shape;109;p2"/>
          <p:cNvGrpSpPr/>
          <p:nvPr/>
        </p:nvGrpSpPr>
        <p:grpSpPr>
          <a:xfrm>
            <a:off x="16727227" y="-625930"/>
            <a:ext cx="2085109" cy="2085109"/>
            <a:chOff x="0" y="0"/>
            <a:chExt cx="812800" cy="812800"/>
          </a:xfrm>
        </p:grpSpPr>
        <p:sp>
          <p:nvSpPr>
            <p:cNvPr id="110" name="Google Shape;110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2"/>
          <p:cNvSpPr/>
          <p:nvPr/>
        </p:nvSpPr>
        <p:spPr>
          <a:xfrm>
            <a:off x="-2138319" y="6309225"/>
            <a:ext cx="4687320" cy="4687320"/>
          </a:xfrm>
          <a:custGeom>
            <a:rect b="b" l="l" r="r" t="t"/>
            <a:pathLst>
              <a:path extrusionOk="0" h="4687320" w="4687320">
                <a:moveTo>
                  <a:pt x="0" y="0"/>
                </a:moveTo>
                <a:lnTo>
                  <a:pt x="4687320" y="0"/>
                </a:lnTo>
                <a:lnTo>
                  <a:pt x="4687320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13" name="Google Shape;113;p2"/>
          <p:cNvGrpSpPr/>
          <p:nvPr/>
        </p:nvGrpSpPr>
        <p:grpSpPr>
          <a:xfrm rot="-1582145">
            <a:off x="-2797583" y="1048554"/>
            <a:ext cx="8502180" cy="8502180"/>
            <a:chOff x="0" y="0"/>
            <a:chExt cx="812800" cy="812800"/>
          </a:xfrm>
        </p:grpSpPr>
        <p:sp>
          <p:nvSpPr>
            <p:cNvPr id="114" name="Google Shape;114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2"/>
          <p:cNvSpPr/>
          <p:nvPr/>
        </p:nvSpPr>
        <p:spPr>
          <a:xfrm>
            <a:off x="6373520" y="281893"/>
            <a:ext cx="358373" cy="675682"/>
          </a:xfrm>
          <a:custGeom>
            <a:rect b="b" l="l" r="r" t="t"/>
            <a:pathLst>
              <a:path extrusionOk="0" h="842137" w="446659">
                <a:moveTo>
                  <a:pt x="350393" y="246126"/>
                </a:moveTo>
                <a:lnTo>
                  <a:pt x="165354" y="60960"/>
                </a:lnTo>
                <a:cubicBezTo>
                  <a:pt x="104394" y="0"/>
                  <a:pt x="0" y="42926"/>
                  <a:pt x="0" y="129413"/>
                </a:cubicBezTo>
                <a:lnTo>
                  <a:pt x="0" y="712724"/>
                </a:lnTo>
                <a:cubicBezTo>
                  <a:pt x="0" y="799211"/>
                  <a:pt x="104394" y="842137"/>
                  <a:pt x="165354" y="781177"/>
                </a:cubicBezTo>
                <a:lnTo>
                  <a:pt x="350393" y="596138"/>
                </a:lnTo>
                <a:cubicBezTo>
                  <a:pt x="446659" y="499237"/>
                  <a:pt x="446659" y="342519"/>
                  <a:pt x="350393" y="246126"/>
                </a:cubicBezTo>
                <a:close/>
              </a:path>
            </a:pathLst>
          </a:custGeom>
          <a:solidFill>
            <a:srgbClr val="1C57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/>
          <p:nvPr/>
        </p:nvSpPr>
        <p:spPr>
          <a:xfrm rot="10800000">
            <a:off x="6359915" y="7108303"/>
            <a:ext cx="358883" cy="675784"/>
          </a:xfrm>
          <a:custGeom>
            <a:rect b="b" l="l" r="r" t="t"/>
            <a:pathLst>
              <a:path extrusionOk="0" h="842264" w="447294">
                <a:moveTo>
                  <a:pt x="96901" y="596138"/>
                </a:moveTo>
                <a:lnTo>
                  <a:pt x="281940" y="781304"/>
                </a:lnTo>
                <a:cubicBezTo>
                  <a:pt x="342900" y="842264"/>
                  <a:pt x="447294" y="799338"/>
                  <a:pt x="447294" y="712851"/>
                </a:cubicBezTo>
                <a:lnTo>
                  <a:pt x="447294" y="129413"/>
                </a:lnTo>
                <a:cubicBezTo>
                  <a:pt x="447294" y="42926"/>
                  <a:pt x="342900" y="0"/>
                  <a:pt x="281940" y="60960"/>
                </a:cubicBezTo>
                <a:lnTo>
                  <a:pt x="96901" y="246126"/>
                </a:lnTo>
                <a:cubicBezTo>
                  <a:pt x="0" y="343027"/>
                  <a:pt x="0" y="499237"/>
                  <a:pt x="96901" y="596138"/>
                </a:cubicBezTo>
                <a:close/>
              </a:path>
            </a:pathLst>
          </a:custGeom>
          <a:solidFill>
            <a:srgbClr val="397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4598915" y="6086814"/>
            <a:ext cx="358373" cy="675682"/>
          </a:xfrm>
          <a:custGeom>
            <a:rect b="b" l="l" r="r" t="t"/>
            <a:pathLst>
              <a:path extrusionOk="0" h="842137" w="446659">
                <a:moveTo>
                  <a:pt x="350393" y="246126"/>
                </a:moveTo>
                <a:lnTo>
                  <a:pt x="165354" y="60960"/>
                </a:lnTo>
                <a:cubicBezTo>
                  <a:pt x="104394" y="0"/>
                  <a:pt x="0" y="42926"/>
                  <a:pt x="0" y="129413"/>
                </a:cubicBezTo>
                <a:lnTo>
                  <a:pt x="0" y="712724"/>
                </a:lnTo>
                <a:cubicBezTo>
                  <a:pt x="0" y="799211"/>
                  <a:pt x="104394" y="842137"/>
                  <a:pt x="165354" y="781177"/>
                </a:cubicBezTo>
                <a:lnTo>
                  <a:pt x="350393" y="596138"/>
                </a:lnTo>
                <a:cubicBezTo>
                  <a:pt x="446659" y="499237"/>
                  <a:pt x="446659" y="342519"/>
                  <a:pt x="350393" y="246126"/>
                </a:cubicBezTo>
                <a:close/>
              </a:path>
            </a:pathLst>
          </a:custGeom>
          <a:solidFill>
            <a:srgbClr val="1C57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/>
          <p:nvPr/>
        </p:nvSpPr>
        <p:spPr>
          <a:xfrm rot="10800000">
            <a:off x="6359915" y="2283489"/>
            <a:ext cx="358883" cy="675784"/>
          </a:xfrm>
          <a:custGeom>
            <a:rect b="b" l="l" r="r" t="t"/>
            <a:pathLst>
              <a:path extrusionOk="0" h="842264" w="447294">
                <a:moveTo>
                  <a:pt x="96901" y="596138"/>
                </a:moveTo>
                <a:lnTo>
                  <a:pt x="281940" y="781304"/>
                </a:lnTo>
                <a:cubicBezTo>
                  <a:pt x="342900" y="842264"/>
                  <a:pt x="447294" y="799338"/>
                  <a:pt x="447294" y="712851"/>
                </a:cubicBezTo>
                <a:lnTo>
                  <a:pt x="447294" y="129413"/>
                </a:lnTo>
                <a:cubicBezTo>
                  <a:pt x="447294" y="42926"/>
                  <a:pt x="342900" y="0"/>
                  <a:pt x="281940" y="60960"/>
                </a:cubicBezTo>
                <a:lnTo>
                  <a:pt x="96901" y="246126"/>
                </a:lnTo>
                <a:cubicBezTo>
                  <a:pt x="0" y="343027"/>
                  <a:pt x="0" y="499237"/>
                  <a:pt x="96901" y="596138"/>
                </a:cubicBezTo>
                <a:close/>
              </a:path>
            </a:pathLst>
          </a:custGeom>
          <a:solidFill>
            <a:srgbClr val="397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205341" y="4665588"/>
            <a:ext cx="5123233" cy="1043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0" i="0" lang="en-US" sz="5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8651681" y="4827513"/>
            <a:ext cx="12959" cy="482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6536428" y="155103"/>
            <a:ext cx="3575122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Overview: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6536428" y="941868"/>
            <a:ext cx="10780109" cy="1207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Financial sentiment analysis's pivotal role in decision-making.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Integration of Natural Language Processing (NLP) models for enhanced insights.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6536428" y="2136999"/>
            <a:ext cx="3575122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Concerns: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6536428" y="3019014"/>
            <a:ext cx="10780109" cy="1207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Escalating worries about biases embedded in advanced NLP models.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Potential repercussions of biased financial sentiment analysis on decision outcomes.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6373520" y="4509316"/>
            <a:ext cx="358373" cy="675682"/>
          </a:xfrm>
          <a:custGeom>
            <a:rect b="b" l="l" r="r" t="t"/>
            <a:pathLst>
              <a:path extrusionOk="0" h="842137" w="446659">
                <a:moveTo>
                  <a:pt x="350393" y="246126"/>
                </a:moveTo>
                <a:lnTo>
                  <a:pt x="165354" y="60960"/>
                </a:lnTo>
                <a:cubicBezTo>
                  <a:pt x="104394" y="0"/>
                  <a:pt x="0" y="42926"/>
                  <a:pt x="0" y="129413"/>
                </a:cubicBezTo>
                <a:lnTo>
                  <a:pt x="0" y="712724"/>
                </a:lnTo>
                <a:cubicBezTo>
                  <a:pt x="0" y="799211"/>
                  <a:pt x="104394" y="842137"/>
                  <a:pt x="165354" y="781177"/>
                </a:cubicBezTo>
                <a:lnTo>
                  <a:pt x="350393" y="596138"/>
                </a:lnTo>
                <a:cubicBezTo>
                  <a:pt x="446659" y="499237"/>
                  <a:pt x="446659" y="342519"/>
                  <a:pt x="350393" y="246126"/>
                </a:cubicBezTo>
                <a:close/>
              </a:path>
            </a:pathLst>
          </a:custGeom>
          <a:solidFill>
            <a:srgbClr val="1C57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6536428" y="4429178"/>
            <a:ext cx="3575122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6536428" y="5367655"/>
            <a:ext cx="10780109" cy="1662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Investigate and mitigate biases in key NLP models (BERT, FINBERT, XLNET) for financial sentiment analysis.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Enhance accuracy and fairness for reliable decision-making.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16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C57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 txBox="1"/>
          <p:nvPr/>
        </p:nvSpPr>
        <p:spPr>
          <a:xfrm>
            <a:off x="6699336" y="6904663"/>
            <a:ext cx="3843014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Importance: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 txBox="1"/>
          <p:nvPr/>
        </p:nvSpPr>
        <p:spPr>
          <a:xfrm>
            <a:off x="6536428" y="7778807"/>
            <a:ext cx="10780109" cy="1869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2260" lvl="1" marL="604519" marR="0" rtl="0" algn="l">
              <a:lnSpc>
                <a:spcPct val="130009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Accurate financial sentiment analysis crucial for informed financial decisions.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260" lvl="1" marL="604519" marR="0" rtl="0" algn="l">
              <a:lnSpc>
                <a:spcPct val="130009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Addressing biases contributes to robust and equitable market insights.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/>
          <p:nvPr/>
        </p:nvSpPr>
        <p:spPr>
          <a:xfrm>
            <a:off x="16727227" y="8652885"/>
            <a:ext cx="4687320" cy="4687320"/>
          </a:xfrm>
          <a:custGeom>
            <a:rect b="b" l="l" r="r" t="t"/>
            <a:pathLst>
              <a:path extrusionOk="0" h="4687320" w="4687320">
                <a:moveTo>
                  <a:pt x="0" y="0"/>
                </a:moveTo>
                <a:lnTo>
                  <a:pt x="4687320" y="0"/>
                </a:lnTo>
                <a:lnTo>
                  <a:pt x="4687320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36" name="Google Shape;136;p5"/>
          <p:cNvGrpSpPr/>
          <p:nvPr/>
        </p:nvGrpSpPr>
        <p:grpSpPr>
          <a:xfrm>
            <a:off x="16727227" y="-625930"/>
            <a:ext cx="2085109" cy="2085109"/>
            <a:chOff x="0" y="0"/>
            <a:chExt cx="812800" cy="812800"/>
          </a:xfrm>
        </p:grpSpPr>
        <p:sp>
          <p:nvSpPr>
            <p:cNvPr id="137" name="Google Shape;137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5"/>
          <p:cNvSpPr/>
          <p:nvPr/>
        </p:nvSpPr>
        <p:spPr>
          <a:xfrm>
            <a:off x="-2138319" y="6309225"/>
            <a:ext cx="4687320" cy="4687320"/>
          </a:xfrm>
          <a:custGeom>
            <a:rect b="b" l="l" r="r" t="t"/>
            <a:pathLst>
              <a:path extrusionOk="0" h="4687320" w="4687320">
                <a:moveTo>
                  <a:pt x="0" y="0"/>
                </a:moveTo>
                <a:lnTo>
                  <a:pt x="4687320" y="0"/>
                </a:lnTo>
                <a:lnTo>
                  <a:pt x="4687320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40" name="Google Shape;140;p5"/>
          <p:cNvGrpSpPr/>
          <p:nvPr/>
        </p:nvGrpSpPr>
        <p:grpSpPr>
          <a:xfrm rot="-1582145">
            <a:off x="-3425239" y="1225508"/>
            <a:ext cx="7261161" cy="7261161"/>
            <a:chOff x="0" y="0"/>
            <a:chExt cx="812800" cy="812800"/>
          </a:xfrm>
        </p:grpSpPr>
        <p:sp>
          <p:nvSpPr>
            <p:cNvPr id="141" name="Google Shape;141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5"/>
          <p:cNvSpPr/>
          <p:nvPr/>
        </p:nvSpPr>
        <p:spPr>
          <a:xfrm rot="10800000">
            <a:off x="5607698" y="5562779"/>
            <a:ext cx="358883" cy="675784"/>
          </a:xfrm>
          <a:custGeom>
            <a:rect b="b" l="l" r="r" t="t"/>
            <a:pathLst>
              <a:path extrusionOk="0" h="842264" w="447294">
                <a:moveTo>
                  <a:pt x="96901" y="596138"/>
                </a:moveTo>
                <a:lnTo>
                  <a:pt x="281940" y="781304"/>
                </a:lnTo>
                <a:cubicBezTo>
                  <a:pt x="342900" y="842264"/>
                  <a:pt x="447294" y="799338"/>
                  <a:pt x="447294" y="712851"/>
                </a:cubicBezTo>
                <a:lnTo>
                  <a:pt x="447294" y="129413"/>
                </a:lnTo>
                <a:cubicBezTo>
                  <a:pt x="447294" y="42926"/>
                  <a:pt x="342900" y="0"/>
                  <a:pt x="281940" y="60960"/>
                </a:cubicBezTo>
                <a:lnTo>
                  <a:pt x="96901" y="246126"/>
                </a:lnTo>
                <a:cubicBezTo>
                  <a:pt x="0" y="343027"/>
                  <a:pt x="0" y="499237"/>
                  <a:pt x="96901" y="596138"/>
                </a:cubicBezTo>
                <a:close/>
              </a:path>
            </a:pathLst>
          </a:custGeom>
          <a:solidFill>
            <a:srgbClr val="397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"/>
          <p:cNvSpPr/>
          <p:nvPr/>
        </p:nvSpPr>
        <p:spPr>
          <a:xfrm rot="10800000">
            <a:off x="5554633" y="1007068"/>
            <a:ext cx="358883" cy="675784"/>
          </a:xfrm>
          <a:custGeom>
            <a:rect b="b" l="l" r="r" t="t"/>
            <a:pathLst>
              <a:path extrusionOk="0" h="842264" w="447294">
                <a:moveTo>
                  <a:pt x="96901" y="596138"/>
                </a:moveTo>
                <a:lnTo>
                  <a:pt x="281940" y="781304"/>
                </a:lnTo>
                <a:cubicBezTo>
                  <a:pt x="342900" y="842264"/>
                  <a:pt x="447294" y="799338"/>
                  <a:pt x="447294" y="712851"/>
                </a:cubicBezTo>
                <a:lnTo>
                  <a:pt x="447294" y="129413"/>
                </a:lnTo>
                <a:cubicBezTo>
                  <a:pt x="447294" y="42926"/>
                  <a:pt x="342900" y="0"/>
                  <a:pt x="281940" y="60960"/>
                </a:cubicBezTo>
                <a:lnTo>
                  <a:pt x="96901" y="246126"/>
                </a:lnTo>
                <a:cubicBezTo>
                  <a:pt x="0" y="343027"/>
                  <a:pt x="0" y="499237"/>
                  <a:pt x="96901" y="596138"/>
                </a:cubicBezTo>
                <a:close/>
              </a:path>
            </a:pathLst>
          </a:custGeom>
          <a:solidFill>
            <a:srgbClr val="397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205341" y="4141566"/>
            <a:ext cx="3274877" cy="1017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99"/>
              <a:buFont typeface="Arial"/>
              <a:buNone/>
            </a:pPr>
            <a:r>
              <a:rPr b="0" i="0" lang="en-US" sz="54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8651681" y="4827513"/>
            <a:ext cx="12959" cy="482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5960077" y="923925"/>
            <a:ext cx="1655220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BERT: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5894053" y="1590194"/>
            <a:ext cx="3815658" cy="1598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Accuracy: 83.49%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Precision: 86.66%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Recall: 83.49%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 F1 Score: 83.58%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5568238" y="3238705"/>
            <a:ext cx="358373" cy="675682"/>
          </a:xfrm>
          <a:custGeom>
            <a:rect b="b" l="l" r="r" t="t"/>
            <a:pathLst>
              <a:path extrusionOk="0" h="842137" w="446659">
                <a:moveTo>
                  <a:pt x="350393" y="246126"/>
                </a:moveTo>
                <a:lnTo>
                  <a:pt x="165354" y="60960"/>
                </a:lnTo>
                <a:cubicBezTo>
                  <a:pt x="104394" y="0"/>
                  <a:pt x="0" y="42926"/>
                  <a:pt x="0" y="129413"/>
                </a:cubicBezTo>
                <a:lnTo>
                  <a:pt x="0" y="712724"/>
                </a:lnTo>
                <a:cubicBezTo>
                  <a:pt x="0" y="799211"/>
                  <a:pt x="104394" y="842137"/>
                  <a:pt x="165354" y="781177"/>
                </a:cubicBezTo>
                <a:lnTo>
                  <a:pt x="350393" y="596138"/>
                </a:lnTo>
                <a:cubicBezTo>
                  <a:pt x="446659" y="499237"/>
                  <a:pt x="446659" y="342519"/>
                  <a:pt x="350393" y="246126"/>
                </a:cubicBezTo>
                <a:close/>
              </a:path>
            </a:pathLst>
          </a:custGeom>
          <a:solidFill>
            <a:srgbClr val="1C57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4319657" y="-71368"/>
            <a:ext cx="10780109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 Unmasking Model Performances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"/>
          <p:cNvSpPr txBox="1"/>
          <p:nvPr/>
        </p:nvSpPr>
        <p:spPr>
          <a:xfrm>
            <a:off x="5960077" y="3312314"/>
            <a:ext cx="270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FINBERT: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5894053" y="3908204"/>
            <a:ext cx="3766631" cy="1598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Accuracy: 99.08%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Precision: 99.09%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 Recall: 99.08%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F1 Score: 99.08%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 txBox="1"/>
          <p:nvPr/>
        </p:nvSpPr>
        <p:spPr>
          <a:xfrm>
            <a:off x="6036277" y="5580120"/>
            <a:ext cx="215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XLNET: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5894053" y="6145905"/>
            <a:ext cx="3600597" cy="1598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Accuracy: 50%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 Precision: 48%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Recall: 50%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F1 Score: 40%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/>
          <p:nvPr/>
        </p:nvSpPr>
        <p:spPr>
          <a:xfrm>
            <a:off x="5568238" y="7994441"/>
            <a:ext cx="358373" cy="675682"/>
          </a:xfrm>
          <a:custGeom>
            <a:rect b="b" l="l" r="r" t="t"/>
            <a:pathLst>
              <a:path extrusionOk="0" h="842137" w="446659">
                <a:moveTo>
                  <a:pt x="350393" y="246126"/>
                </a:moveTo>
                <a:lnTo>
                  <a:pt x="165354" y="60960"/>
                </a:lnTo>
                <a:cubicBezTo>
                  <a:pt x="104394" y="0"/>
                  <a:pt x="0" y="42926"/>
                  <a:pt x="0" y="129413"/>
                </a:cubicBezTo>
                <a:lnTo>
                  <a:pt x="0" y="712724"/>
                </a:lnTo>
                <a:cubicBezTo>
                  <a:pt x="0" y="799211"/>
                  <a:pt x="104394" y="842137"/>
                  <a:pt x="165354" y="781177"/>
                </a:cubicBezTo>
                <a:lnTo>
                  <a:pt x="350393" y="596138"/>
                </a:lnTo>
                <a:cubicBezTo>
                  <a:pt x="446659" y="499237"/>
                  <a:pt x="446659" y="342519"/>
                  <a:pt x="350393" y="246126"/>
                </a:cubicBezTo>
                <a:close/>
              </a:path>
            </a:pathLst>
          </a:custGeom>
          <a:solidFill>
            <a:srgbClr val="1C57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"/>
          <p:cNvSpPr txBox="1"/>
          <p:nvPr/>
        </p:nvSpPr>
        <p:spPr>
          <a:xfrm>
            <a:off x="5947118" y="7915650"/>
            <a:ext cx="6112850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Comparative Analysis: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"/>
          <p:cNvSpPr txBox="1"/>
          <p:nvPr/>
        </p:nvSpPr>
        <p:spPr>
          <a:xfrm>
            <a:off x="5894053" y="8831580"/>
            <a:ext cx="10780109" cy="426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      Visual representation of accuracy rates.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/>
          <p:nvPr/>
        </p:nvSpPr>
        <p:spPr>
          <a:xfrm>
            <a:off x="16727227" y="8652885"/>
            <a:ext cx="4687320" cy="4687320"/>
          </a:xfrm>
          <a:custGeom>
            <a:rect b="b" l="l" r="r" t="t"/>
            <a:pathLst>
              <a:path extrusionOk="0" h="4687320" w="4687320">
                <a:moveTo>
                  <a:pt x="0" y="0"/>
                </a:moveTo>
                <a:lnTo>
                  <a:pt x="4687320" y="0"/>
                </a:lnTo>
                <a:lnTo>
                  <a:pt x="4687320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63" name="Google Shape;163;p6"/>
          <p:cNvGrpSpPr/>
          <p:nvPr/>
        </p:nvGrpSpPr>
        <p:grpSpPr>
          <a:xfrm>
            <a:off x="16727227" y="-625930"/>
            <a:ext cx="2085109" cy="2085109"/>
            <a:chOff x="0" y="0"/>
            <a:chExt cx="812800" cy="812800"/>
          </a:xfrm>
        </p:grpSpPr>
        <p:sp>
          <p:nvSpPr>
            <p:cNvPr id="164" name="Google Shape;164;p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6"/>
          <p:cNvSpPr/>
          <p:nvPr/>
        </p:nvSpPr>
        <p:spPr>
          <a:xfrm>
            <a:off x="-2138319" y="6309225"/>
            <a:ext cx="4687320" cy="4687320"/>
          </a:xfrm>
          <a:custGeom>
            <a:rect b="b" l="l" r="r" t="t"/>
            <a:pathLst>
              <a:path extrusionOk="0" h="4687320" w="4687320">
                <a:moveTo>
                  <a:pt x="0" y="0"/>
                </a:moveTo>
                <a:lnTo>
                  <a:pt x="4687320" y="0"/>
                </a:lnTo>
                <a:lnTo>
                  <a:pt x="4687320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67" name="Google Shape;167;p6"/>
          <p:cNvGrpSpPr/>
          <p:nvPr/>
        </p:nvGrpSpPr>
        <p:grpSpPr>
          <a:xfrm rot="-1582145">
            <a:off x="-2659030" y="1297376"/>
            <a:ext cx="7261161" cy="7261161"/>
            <a:chOff x="0" y="0"/>
            <a:chExt cx="812800" cy="812800"/>
          </a:xfrm>
        </p:grpSpPr>
        <p:sp>
          <p:nvSpPr>
            <p:cNvPr id="168" name="Google Shape;168;p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6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0" name="Google Shape;170;p6"/>
          <p:cNvSpPr/>
          <p:nvPr/>
        </p:nvSpPr>
        <p:spPr>
          <a:xfrm rot="10800000">
            <a:off x="5554633" y="7121137"/>
            <a:ext cx="358883" cy="675784"/>
          </a:xfrm>
          <a:custGeom>
            <a:rect b="b" l="l" r="r" t="t"/>
            <a:pathLst>
              <a:path extrusionOk="0" h="842264" w="447294">
                <a:moveTo>
                  <a:pt x="96901" y="596138"/>
                </a:moveTo>
                <a:lnTo>
                  <a:pt x="281940" y="781304"/>
                </a:lnTo>
                <a:cubicBezTo>
                  <a:pt x="342900" y="842264"/>
                  <a:pt x="447294" y="799338"/>
                  <a:pt x="447294" y="712851"/>
                </a:cubicBezTo>
                <a:lnTo>
                  <a:pt x="447294" y="129413"/>
                </a:lnTo>
                <a:cubicBezTo>
                  <a:pt x="447294" y="42926"/>
                  <a:pt x="342900" y="0"/>
                  <a:pt x="281940" y="60960"/>
                </a:cubicBezTo>
                <a:lnTo>
                  <a:pt x="96901" y="246126"/>
                </a:lnTo>
                <a:cubicBezTo>
                  <a:pt x="0" y="343027"/>
                  <a:pt x="0" y="499237"/>
                  <a:pt x="96901" y="596138"/>
                </a:cubicBezTo>
                <a:close/>
              </a:path>
            </a:pathLst>
          </a:custGeom>
          <a:solidFill>
            <a:srgbClr val="397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"/>
          <p:cNvSpPr/>
          <p:nvPr/>
        </p:nvSpPr>
        <p:spPr>
          <a:xfrm rot="10800000">
            <a:off x="5554633" y="1683921"/>
            <a:ext cx="358883" cy="675784"/>
          </a:xfrm>
          <a:custGeom>
            <a:rect b="b" l="l" r="r" t="t"/>
            <a:pathLst>
              <a:path extrusionOk="0" h="842264" w="447294">
                <a:moveTo>
                  <a:pt x="96901" y="596138"/>
                </a:moveTo>
                <a:lnTo>
                  <a:pt x="281940" y="781304"/>
                </a:lnTo>
                <a:cubicBezTo>
                  <a:pt x="342900" y="842264"/>
                  <a:pt x="447294" y="799338"/>
                  <a:pt x="447294" y="712851"/>
                </a:cubicBezTo>
                <a:lnTo>
                  <a:pt x="447294" y="129413"/>
                </a:lnTo>
                <a:cubicBezTo>
                  <a:pt x="447294" y="42926"/>
                  <a:pt x="342900" y="0"/>
                  <a:pt x="281940" y="60960"/>
                </a:cubicBezTo>
                <a:lnTo>
                  <a:pt x="96901" y="246126"/>
                </a:lnTo>
                <a:cubicBezTo>
                  <a:pt x="0" y="343027"/>
                  <a:pt x="0" y="499237"/>
                  <a:pt x="96901" y="596138"/>
                </a:cubicBezTo>
                <a:close/>
              </a:path>
            </a:pathLst>
          </a:custGeom>
          <a:solidFill>
            <a:srgbClr val="397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0" y="4256966"/>
            <a:ext cx="4614391" cy="1017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99"/>
              <a:buFont typeface="Arial"/>
              <a:buNone/>
            </a:pPr>
            <a:r>
              <a:rPr b="0" i="0" lang="en-US" sz="54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8651681" y="4827513"/>
            <a:ext cx="12959" cy="482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5947118" y="1598391"/>
            <a:ext cx="5664681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Summary of Findings: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/>
        </p:nvSpPr>
        <p:spPr>
          <a:xfrm>
            <a:off x="5996145" y="2516601"/>
            <a:ext cx="10780109" cy="1598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All models demonstrated good accuracy in financial sentiment analysis.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Identified challenges, including potential bias in training data, interpretability issues, and computational complexities.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5568238" y="4527397"/>
            <a:ext cx="358373" cy="675682"/>
          </a:xfrm>
          <a:custGeom>
            <a:rect b="b" l="l" r="r" t="t"/>
            <a:pathLst>
              <a:path extrusionOk="0" h="842137" w="446659">
                <a:moveTo>
                  <a:pt x="350393" y="246126"/>
                </a:moveTo>
                <a:lnTo>
                  <a:pt x="165354" y="60960"/>
                </a:lnTo>
                <a:cubicBezTo>
                  <a:pt x="104394" y="0"/>
                  <a:pt x="0" y="42926"/>
                  <a:pt x="0" y="129413"/>
                </a:cubicBezTo>
                <a:lnTo>
                  <a:pt x="0" y="712724"/>
                </a:lnTo>
                <a:cubicBezTo>
                  <a:pt x="0" y="799211"/>
                  <a:pt x="104394" y="842137"/>
                  <a:pt x="165354" y="781177"/>
                </a:cubicBezTo>
                <a:lnTo>
                  <a:pt x="350393" y="596138"/>
                </a:lnTo>
                <a:cubicBezTo>
                  <a:pt x="446659" y="499237"/>
                  <a:pt x="446659" y="342519"/>
                  <a:pt x="350393" y="246126"/>
                </a:cubicBezTo>
                <a:close/>
              </a:path>
            </a:pathLst>
          </a:custGeom>
          <a:solidFill>
            <a:srgbClr val="1C57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6"/>
          <p:cNvSpPr txBox="1"/>
          <p:nvPr/>
        </p:nvSpPr>
        <p:spPr>
          <a:xfrm>
            <a:off x="4319657" y="-71368"/>
            <a:ext cx="10780109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 Illuminating Insights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5943080" y="4448606"/>
            <a:ext cx="6843407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Significance of the Study: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6"/>
          <p:cNvSpPr txBox="1"/>
          <p:nvPr/>
        </p:nvSpPr>
        <p:spPr>
          <a:xfrm>
            <a:off x="5943080" y="5473978"/>
            <a:ext cx="10780109" cy="1207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Helps practitioners choose models based on specific needs.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 Stresses the importance of continuous efforts to eliminate bias for fair and reliable predictions.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6"/>
          <p:cNvSpPr txBox="1"/>
          <p:nvPr/>
        </p:nvSpPr>
        <p:spPr>
          <a:xfrm>
            <a:off x="5943080" y="7060747"/>
            <a:ext cx="5443119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Future Work: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6"/>
          <p:cNvSpPr txBox="1"/>
          <p:nvPr/>
        </p:nvSpPr>
        <p:spPr>
          <a:xfrm>
            <a:off x="5894053" y="7966806"/>
            <a:ext cx="10780109" cy="817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Investigate refining bias mitigation strategies.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Focus on improving the interpretability of complex NLP models.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0" l="0" r="0" t="-38884"/>
            </a:stretch>
          </a:blipFill>
          <a:ln>
            <a:noFill/>
          </a:ln>
        </p:spPr>
      </p:sp>
      <p:sp>
        <p:nvSpPr>
          <p:cNvPr id="187" name="Google Shape;187;p7"/>
          <p:cNvSpPr txBox="1"/>
          <p:nvPr/>
        </p:nvSpPr>
        <p:spPr>
          <a:xfrm>
            <a:off x="7026737" y="4131493"/>
            <a:ext cx="5435861" cy="2109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3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74"/>
              <a:buFont typeface="Arial"/>
              <a:buNone/>
            </a:pPr>
            <a:r>
              <a:rPr b="0" i="0" lang="en-US" sz="8174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p7"/>
          <p:cNvGrpSpPr/>
          <p:nvPr/>
        </p:nvGrpSpPr>
        <p:grpSpPr>
          <a:xfrm rot="826432">
            <a:off x="-18344493" y="-3638449"/>
            <a:ext cx="21026341" cy="12904251"/>
            <a:chOff x="0" y="-19050"/>
            <a:chExt cx="5537802" cy="3398651"/>
          </a:xfrm>
        </p:grpSpPr>
        <p:sp>
          <p:nvSpPr>
            <p:cNvPr id="189" name="Google Shape;189;p7"/>
            <p:cNvSpPr/>
            <p:nvPr/>
          </p:nvSpPr>
          <p:spPr>
            <a:xfrm>
              <a:off x="0" y="0"/>
              <a:ext cx="5537802" cy="3379601"/>
            </a:xfrm>
            <a:custGeom>
              <a:rect b="b" l="l" r="r" t="t"/>
              <a:pathLst>
                <a:path extrusionOk="0" h="3379601" w="5537802">
                  <a:moveTo>
                    <a:pt x="0" y="0"/>
                  </a:moveTo>
                  <a:lnTo>
                    <a:pt x="5537802" y="0"/>
                  </a:lnTo>
                  <a:lnTo>
                    <a:pt x="5537802" y="3379601"/>
                  </a:lnTo>
                  <a:lnTo>
                    <a:pt x="0" y="3379601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90" name="Google Shape;190;p7"/>
            <p:cNvSpPr txBox="1"/>
            <p:nvPr/>
          </p:nvSpPr>
          <p:spPr>
            <a:xfrm>
              <a:off x="0" y="-19050"/>
              <a:ext cx="5537802" cy="33986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" name="Google Shape;191;p7"/>
          <p:cNvGrpSpPr/>
          <p:nvPr/>
        </p:nvGrpSpPr>
        <p:grpSpPr>
          <a:xfrm rot="773821">
            <a:off x="17357554" y="4662172"/>
            <a:ext cx="313833" cy="8554679"/>
            <a:chOff x="0" y="-19050"/>
            <a:chExt cx="82656" cy="2253084"/>
          </a:xfrm>
        </p:grpSpPr>
        <p:sp>
          <p:nvSpPr>
            <p:cNvPr id="192" name="Google Shape;192;p7"/>
            <p:cNvSpPr/>
            <p:nvPr/>
          </p:nvSpPr>
          <p:spPr>
            <a:xfrm>
              <a:off x="0" y="0"/>
              <a:ext cx="82656" cy="2234034"/>
            </a:xfrm>
            <a:custGeom>
              <a:rect b="b" l="l" r="r" t="t"/>
              <a:pathLst>
                <a:path extrusionOk="0" h="2234034" w="82656">
                  <a:moveTo>
                    <a:pt x="0" y="0"/>
                  </a:moveTo>
                  <a:lnTo>
                    <a:pt x="82656" y="0"/>
                  </a:lnTo>
                  <a:lnTo>
                    <a:pt x="82656" y="2234034"/>
                  </a:lnTo>
                  <a:lnTo>
                    <a:pt x="0" y="2234034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93" name="Google Shape;193;p7"/>
            <p:cNvSpPr txBox="1"/>
            <p:nvPr/>
          </p:nvSpPr>
          <p:spPr>
            <a:xfrm>
              <a:off x="0" y="-19050"/>
              <a:ext cx="82656" cy="22530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7"/>
          <p:cNvGrpSpPr/>
          <p:nvPr/>
        </p:nvGrpSpPr>
        <p:grpSpPr>
          <a:xfrm rot="773821">
            <a:off x="3749644" y="-4905431"/>
            <a:ext cx="313833" cy="8554679"/>
            <a:chOff x="0" y="-19050"/>
            <a:chExt cx="82656" cy="2253084"/>
          </a:xfrm>
        </p:grpSpPr>
        <p:sp>
          <p:nvSpPr>
            <p:cNvPr id="195" name="Google Shape;195;p7"/>
            <p:cNvSpPr/>
            <p:nvPr/>
          </p:nvSpPr>
          <p:spPr>
            <a:xfrm>
              <a:off x="0" y="0"/>
              <a:ext cx="82656" cy="2234034"/>
            </a:xfrm>
            <a:custGeom>
              <a:rect b="b" l="l" r="r" t="t"/>
              <a:pathLst>
                <a:path extrusionOk="0" h="2234034" w="82656">
                  <a:moveTo>
                    <a:pt x="0" y="0"/>
                  </a:moveTo>
                  <a:lnTo>
                    <a:pt x="82656" y="0"/>
                  </a:lnTo>
                  <a:lnTo>
                    <a:pt x="82656" y="2234034"/>
                  </a:lnTo>
                  <a:lnTo>
                    <a:pt x="0" y="2234034"/>
                  </a:lnTo>
                  <a:close/>
                </a:path>
              </a:pathLst>
            </a:custGeom>
            <a:solidFill>
              <a:srgbClr val="397D5A"/>
            </a:solidFill>
            <a:ln>
              <a:noFill/>
            </a:ln>
          </p:spPr>
        </p:sp>
        <p:sp>
          <p:nvSpPr>
            <p:cNvPr id="196" name="Google Shape;196;p7"/>
            <p:cNvSpPr txBox="1"/>
            <p:nvPr/>
          </p:nvSpPr>
          <p:spPr>
            <a:xfrm>
              <a:off x="0" y="-19050"/>
              <a:ext cx="82656" cy="22530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