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1" roundtripDataSignature="AMtx7mhFCymPQYmawSTO0tU4UgbCsMSf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6143612" y="8473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-514350" y="-578780"/>
            <a:ext cx="3086100" cy="11372230"/>
            <a:chOff x="0" y="-19050"/>
            <a:chExt cx="812800" cy="2995155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15055900" y="7315200"/>
            <a:ext cx="3086120" cy="4047306"/>
            <a:chOff x="0" y="0"/>
            <a:chExt cx="812800" cy="2976179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90" name="Google Shape;90;p1"/>
            <p:cNvSpPr txBox="1"/>
            <p:nvPr/>
          </p:nvSpPr>
          <p:spPr>
            <a:xfrm>
              <a:off x="0" y="2035679"/>
              <a:ext cx="812700" cy="9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1227773" y="4083810"/>
            <a:ext cx="110236" cy="2898808"/>
            <a:chOff x="0" y="-19050"/>
            <a:chExt cx="26312" cy="691905"/>
          </a:xfrm>
        </p:grpSpPr>
        <p:sp>
          <p:nvSpPr>
            <p:cNvPr id="92" name="Google Shape;92;p1"/>
            <p:cNvSpPr/>
            <p:nvPr/>
          </p:nvSpPr>
          <p:spPr>
            <a:xfrm>
              <a:off x="0" y="0"/>
              <a:ext cx="26312" cy="672855"/>
            </a:xfrm>
            <a:custGeom>
              <a:rect b="b" l="l" r="r" t="t"/>
              <a:pathLst>
                <a:path extrusionOk="0"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3" name="Google Shape;93;p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3095537" y="2770555"/>
            <a:ext cx="8468681" cy="649298"/>
            <a:chOff x="0" y="-19050"/>
            <a:chExt cx="2021355" cy="154978"/>
          </a:xfrm>
        </p:grpSpPr>
        <p:sp>
          <p:nvSpPr>
            <p:cNvPr id="95" name="Google Shape;95;p1"/>
            <p:cNvSpPr/>
            <p:nvPr/>
          </p:nvSpPr>
          <p:spPr>
            <a:xfrm>
              <a:off x="0" y="0"/>
              <a:ext cx="2021355" cy="135928"/>
            </a:xfrm>
            <a:custGeom>
              <a:rect b="b" l="l" r="r" t="t"/>
              <a:pathLst>
                <a:path extrusionOk="0" h="135928" w="2021355">
                  <a:moveTo>
                    <a:pt x="16455" y="0"/>
                  </a:moveTo>
                  <a:lnTo>
                    <a:pt x="2004900" y="0"/>
                  </a:lnTo>
                  <a:cubicBezTo>
                    <a:pt x="2009264" y="0"/>
                    <a:pt x="2013450" y="1734"/>
                    <a:pt x="2016536" y="4820"/>
                  </a:cubicBezTo>
                  <a:cubicBezTo>
                    <a:pt x="2019622" y="7906"/>
                    <a:pt x="2021355" y="12091"/>
                    <a:pt x="2021355" y="16455"/>
                  </a:cubicBezTo>
                  <a:lnTo>
                    <a:pt x="2021355" y="119473"/>
                  </a:lnTo>
                  <a:cubicBezTo>
                    <a:pt x="2021355" y="128561"/>
                    <a:pt x="2013988" y="135928"/>
                    <a:pt x="2004900" y="135928"/>
                  </a:cubicBezTo>
                  <a:lnTo>
                    <a:pt x="16455" y="135928"/>
                  </a:lnTo>
                  <a:cubicBezTo>
                    <a:pt x="7367" y="135928"/>
                    <a:pt x="0" y="128561"/>
                    <a:pt x="0" y="119473"/>
                  </a:cubicBezTo>
                  <a:lnTo>
                    <a:pt x="0" y="16455"/>
                  </a:lnTo>
                  <a:cubicBezTo>
                    <a:pt x="0" y="7367"/>
                    <a:pt x="7367" y="0"/>
                    <a:pt x="16455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0" y="-19050"/>
              <a:ext cx="2021355" cy="154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50" lIns="56050" spcFirstLastPara="1" rIns="56050" wrap="square" tIns="5605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>
            <a:off x="3095537" y="3835347"/>
            <a:ext cx="11436600" cy="4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62"/>
              <a:buFont typeface="Arial"/>
              <a:buNone/>
            </a:pPr>
            <a:r>
              <a:rPr b="0" i="0" lang="en-US" sz="7162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HANDLING BIAS IN NLP MODELS FOR FINANCIAL SENTIMENT ANALYSIS (1st draft)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-2777871" y="-207071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"/>
          <p:cNvSpPr/>
          <p:nvPr/>
        </p:nvSpPr>
        <p:spPr>
          <a:xfrm>
            <a:off x="17259300" y="8473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0" name="Google Shape;100;p1"/>
          <p:cNvGrpSpPr/>
          <p:nvPr/>
        </p:nvGrpSpPr>
        <p:grpSpPr>
          <a:xfrm>
            <a:off x="6820882" y="7097059"/>
            <a:ext cx="9486672" cy="127440"/>
            <a:chOff x="0" y="-19050"/>
            <a:chExt cx="2264335" cy="30417"/>
          </a:xfrm>
        </p:grpSpPr>
        <p:sp>
          <p:nvSpPr>
            <p:cNvPr id="101" name="Google Shape;101;p1"/>
            <p:cNvSpPr/>
            <p:nvPr/>
          </p:nvSpPr>
          <p:spPr>
            <a:xfrm>
              <a:off x="0" y="0"/>
              <a:ext cx="2264335" cy="11367"/>
            </a:xfrm>
            <a:custGeom>
              <a:rect b="b" l="l" r="r" t="t"/>
              <a:pathLst>
                <a:path extrusionOk="0" h="11367" w="2264335">
                  <a:moveTo>
                    <a:pt x="5684" y="0"/>
                  </a:moveTo>
                  <a:lnTo>
                    <a:pt x="2258652" y="0"/>
                  </a:lnTo>
                  <a:cubicBezTo>
                    <a:pt x="2260159" y="0"/>
                    <a:pt x="2261605" y="599"/>
                    <a:pt x="2262671" y="1665"/>
                  </a:cubicBezTo>
                  <a:cubicBezTo>
                    <a:pt x="2263737" y="2731"/>
                    <a:pt x="2264335" y="4176"/>
                    <a:pt x="2264335" y="5684"/>
                  </a:cubicBezTo>
                  <a:lnTo>
                    <a:pt x="2264335" y="5684"/>
                  </a:lnTo>
                  <a:cubicBezTo>
                    <a:pt x="2264335" y="8823"/>
                    <a:pt x="2261791" y="11367"/>
                    <a:pt x="2258652" y="11367"/>
                  </a:cubicBezTo>
                  <a:lnTo>
                    <a:pt x="5684" y="11367"/>
                  </a:lnTo>
                  <a:cubicBezTo>
                    <a:pt x="4176" y="11367"/>
                    <a:pt x="2731" y="10769"/>
                    <a:pt x="1665" y="9703"/>
                  </a:cubicBezTo>
                  <a:cubicBezTo>
                    <a:pt x="599" y="8637"/>
                    <a:pt x="0" y="7191"/>
                    <a:pt x="0" y="5684"/>
                  </a:cubicBezTo>
                  <a:lnTo>
                    <a:pt x="0" y="5684"/>
                  </a:lnTo>
                  <a:cubicBezTo>
                    <a:pt x="0" y="4176"/>
                    <a:pt x="599" y="2731"/>
                    <a:pt x="1665" y="1665"/>
                  </a:cubicBezTo>
                  <a:cubicBezTo>
                    <a:pt x="2731" y="599"/>
                    <a:pt x="4176" y="0"/>
                    <a:pt x="5684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0" y="-19050"/>
              <a:ext cx="2264335" cy="3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50" lIns="56050" spcFirstLastPara="1" rIns="56050" wrap="square" tIns="5605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"/>
          <p:cNvSpPr txBox="1"/>
          <p:nvPr/>
        </p:nvSpPr>
        <p:spPr>
          <a:xfrm>
            <a:off x="6269625" y="7694250"/>
            <a:ext cx="87660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Md Moin Nadim Srabon (20101140)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Md Nafiz Mahfuz (20301365)</a:t>
            </a:r>
            <a:endParaRPr b="0" i="0" sz="36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Mariea Anjuman Shrestha(20101064)</a:t>
            </a:r>
            <a:endParaRPr b="0" i="0" sz="36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9" name="Google Shape;109;p2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3" name="Google Shape;113;p2"/>
          <p:cNvGrpSpPr/>
          <p:nvPr/>
        </p:nvGrpSpPr>
        <p:grpSpPr>
          <a:xfrm rot="-1582145">
            <a:off x="-2797583" y="1048554"/>
            <a:ext cx="8502180" cy="8502180"/>
            <a:chOff x="0" y="0"/>
            <a:chExt cx="812800" cy="812800"/>
          </a:xfrm>
        </p:grpSpPr>
        <p:sp>
          <p:nvSpPr>
            <p:cNvPr id="114" name="Google Shape;114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2"/>
          <p:cNvSpPr/>
          <p:nvPr/>
        </p:nvSpPr>
        <p:spPr>
          <a:xfrm>
            <a:off x="6373520" y="281893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 rot="10800000">
            <a:off x="6359915" y="7108303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4598915" y="6086814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 rot="10800000">
            <a:off x="6359915" y="2283489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205341" y="4665588"/>
            <a:ext cx="5123233" cy="1043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536428" y="155103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536428" y="941868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Financial sentiment analysis's pivotal role in decision-making.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Integration of Natural Language Processing (NLP) models for enhanced insights.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6536428" y="2136999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Concerns: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6536428" y="3019014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Escalating worries about biases embedded in advanced NLP models.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Potential repercussions of biased financial sentiment analysis on decision outcomes.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6373520" y="4509316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536428" y="4429178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6536428" y="5367655"/>
            <a:ext cx="10780109" cy="1662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Investigate and mitigate biases in key NLP models (BERT, FINBERT, XLNET) for financial sentiment analysis.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Enhance accuracy and fairness for reliable decision-making.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1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6699336" y="6904663"/>
            <a:ext cx="3843014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6536428" y="7778807"/>
            <a:ext cx="10780109" cy="18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Accurate financial sentiment analysis crucial for informed financial decisions.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260" lvl="1" marL="604519" marR="0" rtl="0" algn="l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Addressing biases contributes to robust and equitable market insights.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6" name="Google Shape;136;p3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137" name="Google Shape;137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3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0" name="Google Shape;140;p3"/>
          <p:cNvGrpSpPr/>
          <p:nvPr/>
        </p:nvGrpSpPr>
        <p:grpSpPr>
          <a:xfrm rot="-1582145">
            <a:off x="-2601880" y="1287230"/>
            <a:ext cx="7261161" cy="7261161"/>
            <a:chOff x="0" y="0"/>
            <a:chExt cx="812800" cy="812800"/>
          </a:xfrm>
        </p:grpSpPr>
        <p:sp>
          <p:nvSpPr>
            <p:cNvPr id="141" name="Google Shape;141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3"/>
          <p:cNvSpPr/>
          <p:nvPr/>
        </p:nvSpPr>
        <p:spPr>
          <a:xfrm rot="10800000">
            <a:off x="5554633" y="4278156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 rot="10800000">
            <a:off x="5554633" y="809379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419655" y="3810243"/>
            <a:ext cx="3408723" cy="2024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5894053" y="721944"/>
            <a:ext cx="3575122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Araci (2019):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5894053" y="1440129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Introduced FINBERT model for financial sentiment analysis.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Demonstrated the effectiveness of pre-trained language models in capturing financial details.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5568238" y="2621915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Insights from Prior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5894053" y="2566131"/>
            <a:ext cx="574504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Daudert et al. (2021):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5894053" y="3114771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Emphasized the need to consider textual and relational information for fine-grained financial sentiment analysis.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Acknowledged the existence of biases requiring further exploration.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5779157" y="4265391"/>
            <a:ext cx="574504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Mishev et al. (2020):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5894053" y="4861282"/>
            <a:ext cx="10780109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Provided an overview of sentiment analysis methodologies in finance.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Explored the transition from traditional lexicon-based approaches to transformer-based models.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5568238" y="6283241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5894053" y="6272530"/>
            <a:ext cx="518247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Yang et al. (2020):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5947118" y="6847965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Recognized biases in financial language models and advocated for fine-tuning models for specific domains.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Stressed the importance of a nuanced approach to bias reduction.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 rot="10800000">
            <a:off x="5554633" y="8079805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5947118" y="7998585"/>
            <a:ext cx="518247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Zhang et al. (2023):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5894053" y="8586210"/>
            <a:ext cx="10780109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Introduced retrieval-augmented models for improved financial sentiment analysis.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Highlighted the necessity for continued work to reduce biases inherent in large language models.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6" name="Google Shape;166;p4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167" name="Google Shape;167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4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0" name="Google Shape;170;p4"/>
          <p:cNvGrpSpPr/>
          <p:nvPr/>
        </p:nvGrpSpPr>
        <p:grpSpPr>
          <a:xfrm rot="-1582145">
            <a:off x="-2092885" y="1297376"/>
            <a:ext cx="7261161" cy="7261161"/>
            <a:chOff x="0" y="0"/>
            <a:chExt cx="812800" cy="812800"/>
          </a:xfrm>
        </p:grpSpPr>
        <p:sp>
          <p:nvSpPr>
            <p:cNvPr id="171" name="Google Shape;171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4"/>
          <p:cNvSpPr/>
          <p:nvPr/>
        </p:nvSpPr>
        <p:spPr>
          <a:xfrm rot="10800000">
            <a:off x="5554633" y="5099115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 rot="10800000">
            <a:off x="5554633" y="1683921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0" y="4141566"/>
            <a:ext cx="5364436" cy="101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5947118" y="1598391"/>
            <a:ext cx="5664681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Dataset Description: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5943080" y="2392776"/>
            <a:ext cx="10780109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Merged FiQA and Financial PhraseBank datasets for diversity.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Rigorous preprocessing to ensure data consistency.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5617265" y="3422162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Unveiling the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5947118" y="3343371"/>
            <a:ext cx="3467912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NLP Models: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5943080" y="4110712"/>
            <a:ext cx="10780109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Selected BERT, FINBERT, and XLNET with specific variations.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Described each model's architecture, strengths, and limitations.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5947118" y="5054061"/>
            <a:ext cx="4057328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Handling Bias: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5894053" y="5836285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Employed diverse strategies including data preprocessing, balanced sampling, and evaluation metrics.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Ethical considerations prioritized throughout the study.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5568238" y="7166583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5943080" y="7060747"/>
            <a:ext cx="544311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Experimental Setup: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5894053" y="7966806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Conducted experiments in a GPU-enabled computational environment.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Used a validation set for monitoring model generalization.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0" l="0" r="0" t="-38884"/>
            </a:stretch>
          </a:blipFill>
          <a:ln>
            <a:noFill/>
          </a:ln>
        </p:spPr>
      </p:sp>
      <p:sp>
        <p:nvSpPr>
          <p:cNvPr id="193" name="Google Shape;193;p7"/>
          <p:cNvSpPr txBox="1"/>
          <p:nvPr/>
        </p:nvSpPr>
        <p:spPr>
          <a:xfrm>
            <a:off x="7026737" y="4131493"/>
            <a:ext cx="5435861" cy="210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3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74"/>
              <a:buFont typeface="Arial"/>
              <a:buNone/>
            </a:pPr>
            <a:r>
              <a:rPr b="0" i="0" lang="en-US" sz="8174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7"/>
          <p:cNvGrpSpPr/>
          <p:nvPr/>
        </p:nvGrpSpPr>
        <p:grpSpPr>
          <a:xfrm rot="826432">
            <a:off x="-18344493" y="-3638449"/>
            <a:ext cx="21026341" cy="12904251"/>
            <a:chOff x="0" y="-19050"/>
            <a:chExt cx="5537802" cy="3398651"/>
          </a:xfrm>
        </p:grpSpPr>
        <p:sp>
          <p:nvSpPr>
            <p:cNvPr id="195" name="Google Shape;195;p7"/>
            <p:cNvSpPr/>
            <p:nvPr/>
          </p:nvSpPr>
          <p:spPr>
            <a:xfrm>
              <a:off x="0" y="0"/>
              <a:ext cx="5537802" cy="3379601"/>
            </a:xfrm>
            <a:custGeom>
              <a:rect b="b" l="l" r="r" t="t"/>
              <a:pathLst>
                <a:path extrusionOk="0" h="3379601" w="5537802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96" name="Google Shape;196;p7"/>
            <p:cNvSpPr txBox="1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7"/>
          <p:cNvGrpSpPr/>
          <p:nvPr/>
        </p:nvGrpSpPr>
        <p:grpSpPr>
          <a:xfrm rot="773821">
            <a:off x="17357554" y="4662172"/>
            <a:ext cx="313833" cy="8554679"/>
            <a:chOff x="0" y="-19050"/>
            <a:chExt cx="82656" cy="2253084"/>
          </a:xfrm>
        </p:grpSpPr>
        <p:sp>
          <p:nvSpPr>
            <p:cNvPr id="198" name="Google Shape;198;p7"/>
            <p:cNvSpPr/>
            <p:nvPr/>
          </p:nvSpPr>
          <p:spPr>
            <a:xfrm>
              <a:off x="0" y="0"/>
              <a:ext cx="82656" cy="2234034"/>
            </a:xfrm>
            <a:custGeom>
              <a:rect b="b" l="l" r="r" t="t"/>
              <a:pathLst>
                <a:path extrusionOk="0"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99" name="Google Shape;199;p7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7"/>
          <p:cNvGrpSpPr/>
          <p:nvPr/>
        </p:nvGrpSpPr>
        <p:grpSpPr>
          <a:xfrm rot="773821">
            <a:off x="3749644" y="-4905431"/>
            <a:ext cx="313833" cy="8554679"/>
            <a:chOff x="0" y="-19050"/>
            <a:chExt cx="82656" cy="2253084"/>
          </a:xfrm>
        </p:grpSpPr>
        <p:sp>
          <p:nvSpPr>
            <p:cNvPr id="201" name="Google Shape;201;p7"/>
            <p:cNvSpPr/>
            <p:nvPr/>
          </p:nvSpPr>
          <p:spPr>
            <a:xfrm>
              <a:off x="0" y="0"/>
              <a:ext cx="82656" cy="2234034"/>
            </a:xfrm>
            <a:custGeom>
              <a:rect b="b" l="l" r="r" t="t"/>
              <a:pathLst>
                <a:path extrusionOk="0"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  <a:ln>
              <a:noFill/>
            </a:ln>
          </p:spPr>
        </p:sp>
        <p:sp>
          <p:nvSpPr>
            <p:cNvPr id="202" name="Google Shape;202;p7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