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pKd4LqhrmmLYf+03PCwz6Kbk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143612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-514350" y="-578780"/>
            <a:ext cx="3086100" cy="11372230"/>
            <a:chOff x="0" y="-19050"/>
            <a:chExt cx="812800" cy="2995155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5055900" y="7315200"/>
            <a:ext cx="3086120" cy="4047306"/>
            <a:chOff x="0" y="0"/>
            <a:chExt cx="812800" cy="2976179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2035679"/>
              <a:ext cx="812700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3095537" y="2770555"/>
            <a:ext cx="8468681" cy="649298"/>
            <a:chOff x="0" y="-19050"/>
            <a:chExt cx="2021355" cy="154978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2021355" cy="135928"/>
            </a:xfrm>
            <a:custGeom>
              <a:rect b="b" l="l" r="r" t="t"/>
              <a:pathLst>
                <a:path extrusionOk="0" h="135928" w="2021355">
                  <a:moveTo>
                    <a:pt x="16455" y="0"/>
                  </a:moveTo>
                  <a:lnTo>
                    <a:pt x="2004900" y="0"/>
                  </a:lnTo>
                  <a:cubicBezTo>
                    <a:pt x="2009264" y="0"/>
                    <a:pt x="2013450" y="1734"/>
                    <a:pt x="2016536" y="4820"/>
                  </a:cubicBezTo>
                  <a:cubicBezTo>
                    <a:pt x="2019622" y="7906"/>
                    <a:pt x="2021355" y="12091"/>
                    <a:pt x="2021355" y="16455"/>
                  </a:cubicBezTo>
                  <a:lnTo>
                    <a:pt x="2021355" y="119473"/>
                  </a:lnTo>
                  <a:cubicBezTo>
                    <a:pt x="2021355" y="128561"/>
                    <a:pt x="2013988" y="135928"/>
                    <a:pt x="2004900" y="135928"/>
                  </a:cubicBezTo>
                  <a:lnTo>
                    <a:pt x="16455" y="135928"/>
                  </a:lnTo>
                  <a:cubicBezTo>
                    <a:pt x="7367" y="135928"/>
                    <a:pt x="0" y="128561"/>
                    <a:pt x="0" y="119473"/>
                  </a:cubicBezTo>
                  <a:lnTo>
                    <a:pt x="0" y="16455"/>
                  </a:lnTo>
                  <a:cubicBezTo>
                    <a:pt x="0" y="7367"/>
                    <a:pt x="7367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-19050"/>
              <a:ext cx="2021355" cy="154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3095537" y="3835347"/>
            <a:ext cx="11436623" cy="277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62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 IN NLP MODELS FOR FINANCIAL SENTIMENT ANALYSIS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17259300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"/>
          <p:cNvGrpSpPr/>
          <p:nvPr/>
        </p:nvGrpSpPr>
        <p:grpSpPr>
          <a:xfrm>
            <a:off x="6820882" y="7097059"/>
            <a:ext cx="9486672" cy="127440"/>
            <a:chOff x="0" y="-19050"/>
            <a:chExt cx="2264335" cy="30417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2264335" cy="11367"/>
            </a:xfrm>
            <a:custGeom>
              <a:rect b="b" l="l" r="r" t="t"/>
              <a:pathLst>
                <a:path extrusionOk="0" h="11367" w="2264335">
                  <a:moveTo>
                    <a:pt x="5684" y="0"/>
                  </a:moveTo>
                  <a:lnTo>
                    <a:pt x="2258652" y="0"/>
                  </a:lnTo>
                  <a:cubicBezTo>
                    <a:pt x="2260159" y="0"/>
                    <a:pt x="2261605" y="599"/>
                    <a:pt x="2262671" y="1665"/>
                  </a:cubicBezTo>
                  <a:cubicBezTo>
                    <a:pt x="2263737" y="2731"/>
                    <a:pt x="2264335" y="4176"/>
                    <a:pt x="2264335" y="5684"/>
                  </a:cubicBezTo>
                  <a:lnTo>
                    <a:pt x="2264335" y="5684"/>
                  </a:lnTo>
                  <a:cubicBezTo>
                    <a:pt x="2264335" y="8823"/>
                    <a:pt x="2261791" y="11367"/>
                    <a:pt x="2258652" y="11367"/>
                  </a:cubicBezTo>
                  <a:lnTo>
                    <a:pt x="5684" y="11367"/>
                  </a:lnTo>
                  <a:cubicBezTo>
                    <a:pt x="4176" y="11367"/>
                    <a:pt x="2731" y="10769"/>
                    <a:pt x="1665" y="9703"/>
                  </a:cubicBezTo>
                  <a:cubicBezTo>
                    <a:pt x="599" y="8637"/>
                    <a:pt x="0" y="7191"/>
                    <a:pt x="0" y="5684"/>
                  </a:cubicBezTo>
                  <a:lnTo>
                    <a:pt x="0" y="5684"/>
                  </a:lnTo>
                  <a:cubicBezTo>
                    <a:pt x="0" y="4176"/>
                    <a:pt x="599" y="2731"/>
                    <a:pt x="1665" y="1665"/>
                  </a:cubicBezTo>
                  <a:cubicBezTo>
                    <a:pt x="2731" y="599"/>
                    <a:pt x="4176" y="0"/>
                    <a:pt x="5684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0" y="-19050"/>
              <a:ext cx="2264335" cy="3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6269625" y="7694250"/>
            <a:ext cx="87660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Md Moin Nadim Srabon (20101140)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Md Nafiz Mahfuz (20301365)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50505"/>
                </a:solidFill>
                <a:highlight>
                  <a:srgbClr val="FFFFFF"/>
                </a:highlight>
              </a:rPr>
              <a:t>Mariea Anjuman Shrestha(20101064)</a:t>
            </a:r>
            <a:endParaRPr sz="3600">
              <a:solidFill>
                <a:srgbClr val="1C5739"/>
              </a:solidFill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2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2"/>
          <p:cNvGrpSpPr/>
          <p:nvPr/>
        </p:nvGrpSpPr>
        <p:grpSpPr>
          <a:xfrm rot="-1582145">
            <a:off x="-2797583" y="1048554"/>
            <a:ext cx="8502180" cy="8502180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/>
          <p:nvPr/>
        </p:nvSpPr>
        <p:spPr>
          <a:xfrm>
            <a:off x="6373520" y="28189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 rot="10800000">
            <a:off x="6359915" y="710830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598915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 rot="10800000">
            <a:off x="6359915" y="228348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205341" y="4665588"/>
            <a:ext cx="5123233" cy="1043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36428" y="155103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536428" y="94186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Financial sentiment analysis's pivotal role in decision-making.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Integration of Natural Language Processing (NLP) models for enhanced insights.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536428" y="2136999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Concerns: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6536428" y="3019014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Escalating worries about biases embedded in advanced NLP models.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Potential repercussions of biased financial sentiment analysis on decision outcomes.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6373520" y="4509316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536428" y="4429178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6536428" y="5367655"/>
            <a:ext cx="10780109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and mitigate biases in key NLP models (BERT, FINBERT, XLNET) for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Enhance accuracy and fairness for reliable decision-making.</a:t>
            </a:r>
            <a:endParaRPr/>
          </a:p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699336" y="6904663"/>
            <a:ext cx="384301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536428" y="7778807"/>
            <a:ext cx="10780109" cy="18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Accurate financial sentiment analysis crucial for informed financial decisions. </a:t>
            </a:r>
            <a:endParaRPr/>
          </a:p>
          <a:p>
            <a:pPr indent="-302260" lvl="1" marL="604519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Addressing biases contributes to robust and equitable market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" name="Google Shape;136;p3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3"/>
          <p:cNvGrpSpPr/>
          <p:nvPr/>
        </p:nvGrpSpPr>
        <p:grpSpPr>
          <a:xfrm rot="-1582145">
            <a:off x="-2601880" y="1287230"/>
            <a:ext cx="7261161" cy="7261161"/>
            <a:chOff x="0" y="0"/>
            <a:chExt cx="812800" cy="812800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/>
          <p:nvPr/>
        </p:nvSpPr>
        <p:spPr>
          <a:xfrm rot="10800000">
            <a:off x="5554633" y="4278156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 rot="10800000">
            <a:off x="5554633" y="8093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419655" y="3810243"/>
            <a:ext cx="3408723" cy="202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5894053" y="721944"/>
            <a:ext cx="357512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Araci (2019):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5894053" y="1440129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FINBERT model for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Demonstrated the effectiveness of pre-trained language models in capturing financial details.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5568238" y="262191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Insights from Prior Research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5894053" y="256613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Daudert et al. (2021):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5894053" y="3114771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Emphasized the need to consider textual and relational information for fine-grained financial sentiment analysis.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Acknowledged the existence of biases requiring further exploration.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5779157" y="426539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Mishev et al. (2020):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5894053" y="4861282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Provided an overview of sentiment analysis methodologies in finance.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Explored the transition from traditional lexicon-based approaches to transformer-based models.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5568238" y="62832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5894053" y="6272530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Yang et al. (2020):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5947118" y="684796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Recognized biases in financial language models and advocated for fine-tuning models for specific domains.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Stressed the importance of a nuanced approach to bias reduction.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 rot="10800000">
            <a:off x="5554633" y="807980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5947118" y="7998585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Zhang et al. (2023):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5894053" y="8586210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retrieval-augmented models for improved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Highlighted the necessity for continued work to reduce biases inherent in large language models.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4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67" name="Google Shape;16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4"/>
          <p:cNvGrpSpPr/>
          <p:nvPr/>
        </p:nvGrpSpPr>
        <p:grpSpPr>
          <a:xfrm rot="-1582145">
            <a:off x="-2092885" y="1297376"/>
            <a:ext cx="7261161" cy="7261161"/>
            <a:chOff x="0" y="0"/>
            <a:chExt cx="812800" cy="812800"/>
          </a:xfrm>
        </p:grpSpPr>
        <p:sp>
          <p:nvSpPr>
            <p:cNvPr id="171" name="Google Shape;17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 rot="10800000">
            <a:off x="5554633" y="509911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0" y="4141566"/>
            <a:ext cx="5364436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5943080" y="239277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Merged FiQA and Financial PhraseBank datasets for diversity.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Rigorous preprocessing to ensure data consistency.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5617265" y="3422162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Unveiling the Approach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5947118" y="3343371"/>
            <a:ext cx="346791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NLP Models: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5943080" y="4110712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Selected BERT, FINBERT, and XLNET with specific variations.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Described each model's architecture, strengths, and limitations.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5947118" y="5054061"/>
            <a:ext cx="4057328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Bias: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5894053" y="583628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Employed diverse strategies including data preprocessing, balanced sampling, and evaluation metrics.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Ethical considerations prioritized throughout the study.</a:t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5568238" y="716658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5894053" y="7966806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Conducted experiments in a GPU-enabled computational environment.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Used a validation set for monitoring model generalization.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3" name="Google Shape;193;p5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94" name="Google Shape;19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5"/>
          <p:cNvGrpSpPr/>
          <p:nvPr/>
        </p:nvGrpSpPr>
        <p:grpSpPr>
          <a:xfrm rot="-1582145">
            <a:off x="-3425239" y="1225508"/>
            <a:ext cx="7261161" cy="7261161"/>
            <a:chOff x="0" y="0"/>
            <a:chExt cx="812800" cy="812800"/>
          </a:xfrm>
        </p:grpSpPr>
        <p:sp>
          <p:nvSpPr>
            <p:cNvPr id="198" name="Google Shape;19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 rot="10800000">
            <a:off x="5607698" y="55627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10800000">
            <a:off x="5554633" y="1007068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205341" y="4141566"/>
            <a:ext cx="3274877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5960077" y="923925"/>
            <a:ext cx="165522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BERT: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5894053" y="1590194"/>
            <a:ext cx="3815658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83.49%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86.66%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83.49%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F1 Score: 83.58%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5568238" y="323870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Unmasking Model Performances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5960077" y="3159914"/>
            <a:ext cx="2704563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FINBERT: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5894053" y="3908204"/>
            <a:ext cx="3766631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99.08%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99.09%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Recall: 99.08%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99.08%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5960077" y="5503920"/>
            <a:ext cx="2155293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XLNET: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5894053" y="6145905"/>
            <a:ext cx="3600597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50%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Precision: 48%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50%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40%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568238" y="79944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5947118" y="7915650"/>
            <a:ext cx="611285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Comparative Analysis: </a:t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5894053" y="8831580"/>
            <a:ext cx="10780109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     Visual representation of accuracy rates.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0" name="Google Shape;220;p6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221" name="Google Shape;22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6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4" name="Google Shape;224;p6"/>
          <p:cNvGrpSpPr/>
          <p:nvPr/>
        </p:nvGrpSpPr>
        <p:grpSpPr>
          <a:xfrm rot="-1582145">
            <a:off x="-2659030" y="1297376"/>
            <a:ext cx="7261161" cy="7261161"/>
            <a:chOff x="0" y="0"/>
            <a:chExt cx="812800" cy="812800"/>
          </a:xfrm>
        </p:grpSpPr>
        <p:sp>
          <p:nvSpPr>
            <p:cNvPr id="225" name="Google Shape;22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6"/>
          <p:cNvSpPr/>
          <p:nvPr/>
        </p:nvSpPr>
        <p:spPr>
          <a:xfrm rot="10800000">
            <a:off x="5554633" y="7121137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0" y="4256966"/>
            <a:ext cx="4614391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Summary of Findings: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5996145" y="2516601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All models demonstrated good accuracy in financial sentiment analysis.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Identified challenges, including potential bias in training data, interpretability issues, and computational complexities.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5568238" y="4527397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Illuminating Insights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5943080" y="4448606"/>
            <a:ext cx="6843407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Significance of the Study: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5943080" y="547397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Helps practitioners choose models based on specific needs.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Stresses the importance of continuous efforts to eliminate bias for fair and reliable predictions.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Future Work: 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5894053" y="796680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refining bias mitigation strategies.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Focus on improving the interpretability of complex NLP models.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44" name="Google Shape;244;p7"/>
          <p:cNvSpPr txBox="1"/>
          <p:nvPr/>
        </p:nvSpPr>
        <p:spPr>
          <a:xfrm>
            <a:off x="7026737" y="4131493"/>
            <a:ext cx="5435861" cy="210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74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245" name="Google Shape;245;p7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246" name="Google Shape;246;p7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47" name="Google Shape;247;p7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7"/>
          <p:cNvGrpSpPr/>
          <p:nvPr/>
        </p:nvGrpSpPr>
        <p:grpSpPr>
          <a:xfrm rot="773821">
            <a:off x="17357554" y="4662172"/>
            <a:ext cx="313833" cy="8554679"/>
            <a:chOff x="0" y="-19050"/>
            <a:chExt cx="82656" cy="2253084"/>
          </a:xfrm>
        </p:grpSpPr>
        <p:sp>
          <p:nvSpPr>
            <p:cNvPr id="249" name="Google Shape;249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50" name="Google Shape;250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7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252" name="Google Shape;252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253" name="Google Shape;253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