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97" r:id="rId3"/>
    <p:sldId id="257" r:id="rId4"/>
    <p:sldId id="258" r:id="rId5"/>
    <p:sldId id="298" r:id="rId6"/>
    <p:sldId id="303" r:id="rId7"/>
    <p:sldId id="259" r:id="rId8"/>
    <p:sldId id="299" r:id="rId9"/>
    <p:sldId id="300" r:id="rId10"/>
    <p:sldId id="305" r:id="rId11"/>
    <p:sldId id="295" r:id="rId12"/>
    <p:sldId id="304" r:id="rId13"/>
    <p:sldId id="261" r:id="rId14"/>
    <p:sldId id="310" r:id="rId15"/>
    <p:sldId id="262" r:id="rId16"/>
    <p:sldId id="306" r:id="rId17"/>
    <p:sldId id="263" r:id="rId18"/>
    <p:sldId id="307" r:id="rId19"/>
    <p:sldId id="308" r:id="rId20"/>
    <p:sldId id="264" r:id="rId21"/>
    <p:sldId id="312" r:id="rId22"/>
    <p:sldId id="265" r:id="rId23"/>
    <p:sldId id="313" r:id="rId24"/>
    <p:sldId id="309" r:id="rId25"/>
    <p:sldId id="31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3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84767" autoAdjust="0"/>
  </p:normalViewPr>
  <p:slideViewPr>
    <p:cSldViewPr snapToGrid="0">
      <p:cViewPr varScale="1">
        <p:scale>
          <a:sx n="43" d="100"/>
          <a:sy n="43" d="100"/>
        </p:scale>
        <p:origin x="67" y="71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A3E1-90F5-4C14-8EB8-CAAF0BFFF39A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90DB1-F34F-44C0-92C0-44AA0D286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6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Explore Data Set and look at the variation with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90DB1-F34F-44C0-92C0-44AA0D286D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03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transform raw features vectors and</a:t>
            </a:r>
            <a:r>
              <a:rPr lang="en-US" baseline="0" dirty="0"/>
              <a:t> standardize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90DB1-F34F-44C0-92C0-44AA0D286D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87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transform raw features vectors and</a:t>
            </a:r>
            <a:r>
              <a:rPr lang="en-US" baseline="0" dirty="0"/>
              <a:t> standardize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90DB1-F34F-44C0-92C0-44AA0D286D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05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2D2F2B"/>
                </a:solidFill>
                <a:cs typeface="Calibri"/>
              </a:rPr>
              <a:t>Noting that there is no definite boundaries between the layers it's possible that the adjacent layers, thus it's important to calculate the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90DB1-F34F-44C0-92C0-44AA0D286D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71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an artificial neural network and an error function, the method calculates the gradient of the error function with respect to the neural network's weights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90DB1-F34F-44C0-92C0-44AA0D286D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63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0706-788E-4EF9-BEB6-0981549C6778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FB30-BA43-4795-ACD0-456A4CC5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1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0706-788E-4EF9-BEB6-0981549C6778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FB30-BA43-4795-ACD0-456A4CC5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0706-788E-4EF9-BEB6-0981549C6778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FB30-BA43-4795-ACD0-456A4CC5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9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F538-18CD-A94F-BFAD-2F37B2C015D9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45D-BEAD-3749-808E-4EBEDDED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21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F538-18CD-A94F-BFAD-2F37B2C015D9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45D-BEAD-3749-808E-4EBEDDED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35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F538-18CD-A94F-BFAD-2F37B2C015D9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45D-BEAD-3749-808E-4EBEDDED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34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F538-18CD-A94F-BFAD-2F37B2C015D9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45D-BEAD-3749-808E-4EBEDDED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20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F538-18CD-A94F-BFAD-2F37B2C015D9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45D-BEAD-3749-808E-4EBEDDED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95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F538-18CD-A94F-BFAD-2F37B2C015D9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45D-BEAD-3749-808E-4EBEDDED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01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F538-18CD-A94F-BFAD-2F37B2C015D9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45D-BEAD-3749-808E-4EBEDDED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28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F538-18CD-A94F-BFAD-2F37B2C015D9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45D-BEAD-3749-808E-4EBEDDED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3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0706-788E-4EF9-BEB6-0981549C6778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FB30-BA43-4795-ACD0-456A4CC5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790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F538-18CD-A94F-BFAD-2F37B2C015D9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45D-BEAD-3749-808E-4EBEDDED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863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F538-18CD-A94F-BFAD-2F37B2C015D9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45D-BEAD-3749-808E-4EBEDDED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64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F538-18CD-A94F-BFAD-2F37B2C015D9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45D-BEAD-3749-808E-4EBEDDED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4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0706-788E-4EF9-BEB6-0981549C6778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FB30-BA43-4795-ACD0-456A4CC5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0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0706-788E-4EF9-BEB6-0981549C6778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FB30-BA43-4795-ACD0-456A4CC5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8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0706-788E-4EF9-BEB6-0981549C6778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FB30-BA43-4795-ACD0-456A4CC5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4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0706-788E-4EF9-BEB6-0981549C6778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FB30-BA43-4795-ACD0-456A4CC5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9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0706-788E-4EF9-BEB6-0981549C6778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FB30-BA43-4795-ACD0-456A4CC5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0706-788E-4EF9-BEB6-0981549C6778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FB30-BA43-4795-ACD0-456A4CC5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4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0706-788E-4EF9-BEB6-0981549C6778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FB30-BA43-4795-ACD0-456A4CC5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0706-788E-4EF9-BEB6-0981549C6778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0FB30-BA43-4795-ACD0-456A4CC5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1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fld id="{0D62F538-18CD-A94F-BFAD-2F37B2C015D9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fld id="{95DD845D-BEAD-3749-808E-4EBEDDED82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0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jupyterhub.mines.edu/user/mohamed1/view/Well%20Logging/fig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144" y="407816"/>
            <a:ext cx="10086568" cy="1973223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rgbClr val="294171"/>
                </a:solidFill>
                <a:latin typeface="Calibri"/>
                <a:cs typeface="Calibri"/>
              </a:rPr>
              <a:t>Formation Lithology Classification: Evaluation of Machine Learning Methods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144" y="2774732"/>
            <a:ext cx="9144000" cy="268884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b="1" dirty="0">
                <a:ea typeface="Arial" charset="0"/>
                <a:cs typeface="Arial" charset="0"/>
              </a:rPr>
              <a:t>CSCI 470: Introduction to Machine Learning</a:t>
            </a:r>
          </a:p>
          <a:p>
            <a:pPr algn="l"/>
            <a:r>
              <a:rPr lang="en-US" b="1" dirty="0">
                <a:ea typeface="Arial" charset="0"/>
                <a:cs typeface="Arial" charset="0"/>
              </a:rPr>
              <a:t> </a:t>
            </a:r>
          </a:p>
          <a:p>
            <a:pPr algn="l"/>
            <a:r>
              <a:rPr lang="en-US" b="1" dirty="0">
                <a:ea typeface="Arial" charset="0"/>
                <a:cs typeface="Arial" charset="0"/>
              </a:rPr>
              <a:t>Oil Digger Team:</a:t>
            </a:r>
          </a:p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Mohamed Ibrahim Mohamed</a:t>
            </a:r>
          </a:p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Nadima Dwihusna</a:t>
            </a:r>
          </a:p>
          <a:p>
            <a:pPr algn="l"/>
            <a:r>
              <a:rPr lang="en-US" dirty="0" err="1">
                <a:latin typeface="Arial" charset="0"/>
                <a:ea typeface="Arial" charset="0"/>
                <a:cs typeface="Arial" charset="0"/>
              </a:rPr>
              <a:t>Xiaoyu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Zhu</a:t>
            </a:r>
          </a:p>
        </p:txBody>
      </p:sp>
    </p:spTree>
    <p:extLst>
      <p:ext uri="{BB962C8B-B14F-4D97-AF65-F5344CB8AC3E}">
        <p14:creationId xmlns:p14="http://schemas.microsoft.com/office/powerpoint/2010/main" val="15386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294171"/>
                </a:solidFill>
                <a:latin typeface="Calibri"/>
                <a:cs typeface="Calibri"/>
              </a:rPr>
              <a:t>Dataset Processing</a:t>
            </a:r>
            <a:endParaRPr lang="en-US" sz="3600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25563"/>
            <a:ext cx="10515600" cy="4351338"/>
          </a:xfrm>
        </p:spPr>
        <p:txBody>
          <a:bodyPr/>
          <a:lstStyle/>
          <a:p>
            <a:pPr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700" dirty="0">
                <a:solidFill>
                  <a:srgbClr val="2D2F2B"/>
                </a:solidFill>
                <a:cs typeface="Calibri"/>
              </a:rPr>
              <a:t>Cross plot</a:t>
            </a:r>
          </a:p>
          <a:p>
            <a:pPr lvl="0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1600" dirty="0">
              <a:solidFill>
                <a:srgbClr val="2D2F2B"/>
              </a:solidFill>
              <a:cs typeface="Calibri"/>
            </a:endParaRPr>
          </a:p>
          <a:p>
            <a:pPr lvl="0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1600" dirty="0">
              <a:solidFill>
                <a:srgbClr val="2D2F2B"/>
              </a:solidFill>
              <a:cs typeface="Calibri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8" y="6449152"/>
            <a:ext cx="3357754" cy="38390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1056575" y="6475109"/>
            <a:ext cx="1007198" cy="331994"/>
            <a:chOff x="10421575" y="831644"/>
            <a:chExt cx="1007198" cy="331994"/>
          </a:xfrm>
        </p:grpSpPr>
        <p:sp>
          <p:nvSpPr>
            <p:cNvPr id="8" name="Rectangle 7"/>
            <p:cNvSpPr/>
            <p:nvPr/>
          </p:nvSpPr>
          <p:spPr>
            <a:xfrm>
              <a:off x="10421575" y="831644"/>
              <a:ext cx="125773" cy="331994"/>
            </a:xfrm>
            <a:prstGeom prst="rect">
              <a:avLst/>
            </a:prstGeom>
            <a:solidFill>
              <a:srgbClr val="8E887C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553698" y="831644"/>
              <a:ext cx="875075" cy="331994"/>
            </a:xfrm>
            <a:prstGeom prst="rect">
              <a:avLst/>
            </a:prstGeom>
            <a:solidFill>
              <a:srgbClr val="29417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25056" y="6492875"/>
            <a:ext cx="738717" cy="365125"/>
          </a:xfrm>
        </p:spPr>
        <p:txBody>
          <a:bodyPr/>
          <a:lstStyle/>
          <a:p>
            <a:r>
              <a:rPr lang="en-US" dirty="0"/>
              <a:t>10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606" y="684775"/>
            <a:ext cx="6970443" cy="607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1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294171"/>
                </a:solidFill>
                <a:latin typeface="Calibri"/>
                <a:cs typeface="Calibri"/>
              </a:rPr>
              <a:t>Well Log Visualization</a:t>
            </a:r>
            <a:endParaRPr lang="en-US" sz="3600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25563"/>
            <a:ext cx="10515600" cy="4351338"/>
          </a:xfrm>
        </p:spPr>
        <p:txBody>
          <a:bodyPr/>
          <a:lstStyle/>
          <a:p>
            <a:pPr marL="228600" lvl="1">
              <a:lnSpc>
                <a:spcPct val="70000"/>
              </a:lnSpc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700" dirty="0" err="1">
                <a:solidFill>
                  <a:srgbClr val="2D2F2B"/>
                </a:solidFill>
                <a:cs typeface="Calibri"/>
              </a:rPr>
              <a:t>Bokeh</a:t>
            </a:r>
            <a:endParaRPr lang="en-US" sz="2700" dirty="0">
              <a:solidFill>
                <a:srgbClr val="2D2F2B"/>
              </a:solidFill>
              <a:cs typeface="Calibri"/>
            </a:endParaRPr>
          </a:p>
          <a:p>
            <a:pPr marL="685800" lvl="2">
              <a:lnSpc>
                <a:spcPct val="70000"/>
              </a:lnSpc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Interactive plotting tool. </a:t>
            </a:r>
          </a:p>
          <a:p>
            <a:pPr marL="685800" lvl="2">
              <a:lnSpc>
                <a:spcPct val="70000"/>
              </a:lnSpc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  <a:hlinkClick r:id="rId2"/>
              </a:rPr>
              <a:t>https://jupyterhub.mines.edu/user/mohamed1/view/Well%20Logging/fig1.html</a:t>
            </a:r>
            <a:endParaRPr lang="en-US" sz="2300" dirty="0">
              <a:solidFill>
                <a:srgbClr val="2D2F2B"/>
              </a:solidFill>
              <a:cs typeface="Calibri"/>
            </a:endParaRPr>
          </a:p>
          <a:p>
            <a:pPr marL="685800" lvl="2">
              <a:lnSpc>
                <a:spcPct val="70000"/>
              </a:lnSpc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300" dirty="0">
              <a:solidFill>
                <a:srgbClr val="2D2F2B"/>
              </a:solidFill>
              <a:cs typeface="Calibri"/>
            </a:endParaRPr>
          </a:p>
          <a:p>
            <a:pPr marL="685800" lvl="2">
              <a:lnSpc>
                <a:spcPct val="70000"/>
              </a:lnSpc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300" dirty="0">
              <a:solidFill>
                <a:srgbClr val="2D2F2B"/>
              </a:solidFill>
              <a:cs typeface="Calibri"/>
            </a:endParaRPr>
          </a:p>
          <a:p>
            <a:pPr lvl="0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1600" dirty="0">
              <a:solidFill>
                <a:srgbClr val="2D2F2B"/>
              </a:solidFill>
              <a:cs typeface="Calibri"/>
            </a:endParaRPr>
          </a:p>
          <a:p>
            <a:pPr lvl="0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1600" dirty="0">
              <a:solidFill>
                <a:srgbClr val="2D2F2B"/>
              </a:solidFill>
              <a:cs typeface="Calibri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8" y="6449152"/>
            <a:ext cx="3357754" cy="38390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1056575" y="6475109"/>
            <a:ext cx="1007198" cy="331994"/>
            <a:chOff x="10421575" y="831644"/>
            <a:chExt cx="1007198" cy="331994"/>
          </a:xfrm>
        </p:grpSpPr>
        <p:sp>
          <p:nvSpPr>
            <p:cNvPr id="8" name="Rectangle 7"/>
            <p:cNvSpPr/>
            <p:nvPr/>
          </p:nvSpPr>
          <p:spPr>
            <a:xfrm>
              <a:off x="10421575" y="831644"/>
              <a:ext cx="125773" cy="331994"/>
            </a:xfrm>
            <a:prstGeom prst="rect">
              <a:avLst/>
            </a:prstGeom>
            <a:solidFill>
              <a:srgbClr val="8E887C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553698" y="831644"/>
              <a:ext cx="875075" cy="331994"/>
            </a:xfrm>
            <a:prstGeom prst="rect">
              <a:avLst/>
            </a:prstGeom>
            <a:solidFill>
              <a:srgbClr val="29417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25056" y="6492875"/>
            <a:ext cx="738717" cy="365125"/>
          </a:xfrm>
        </p:spPr>
        <p:txBody>
          <a:bodyPr/>
          <a:lstStyle/>
          <a:p>
            <a:r>
              <a:rPr lang="en-US" dirty="0"/>
              <a:t>11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8" t="15996" r="16663" b="15329"/>
          <a:stretch/>
        </p:blipFill>
        <p:spPr>
          <a:xfrm>
            <a:off x="10959902" y="42912"/>
            <a:ext cx="1270198" cy="12826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87" y="2579530"/>
            <a:ext cx="6542516" cy="38805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2926" y="2447217"/>
            <a:ext cx="2902049" cy="444411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169384" y="4202830"/>
            <a:ext cx="45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Vs.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99334" y="257953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err="1">
                <a:solidFill>
                  <a:srgbClr val="6A6A6A"/>
                </a:solidFill>
                <a:effectLst/>
                <a:latin typeface="Roboto"/>
              </a:rPr>
              <a:t>Matplotlib</a:t>
            </a:r>
            <a:r>
              <a:rPr lang="en-US" b="0" i="0" dirty="0">
                <a:solidFill>
                  <a:srgbClr val="545454"/>
                </a:solidFill>
                <a:effectLst/>
                <a:latin typeface="Roboto"/>
              </a:rPr>
              <a:t> 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64286" y="2579530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A6A6A"/>
                </a:solidFill>
                <a:latin typeface="Roboto"/>
              </a:rPr>
              <a:t>Bokeh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1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294171"/>
                </a:solidFill>
                <a:latin typeface="Calibri"/>
                <a:cs typeface="Calibri"/>
              </a:rPr>
              <a:t>Cleaning and Processing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25563"/>
            <a:ext cx="10515600" cy="4351338"/>
          </a:xfrm>
        </p:spPr>
        <p:txBody>
          <a:bodyPr/>
          <a:lstStyle/>
          <a:p>
            <a:pPr lvl="0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700" dirty="0" err="1">
                <a:solidFill>
                  <a:srgbClr val="070357"/>
                </a:solidFill>
                <a:latin typeface="Consolas" panose="020B0609020204030204" pitchFamily="49" charset="0"/>
                <a:cs typeface="Mongolian Baiti" panose="03000500000000000000" pitchFamily="66" charset="0"/>
              </a:rPr>
              <a:t>Sklearn.preprocessing.StandardScaler</a:t>
            </a:r>
            <a:r>
              <a:rPr lang="en-US" sz="2700" dirty="0">
                <a:solidFill>
                  <a:srgbClr val="070357"/>
                </a:solidFill>
                <a:latin typeface="Consolas" panose="020B0609020204030204" pitchFamily="49" charset="0"/>
                <a:cs typeface="Mongolian Baiti" panose="03000500000000000000" pitchFamily="66" charset="0"/>
              </a:rPr>
              <a:t>().fit()</a:t>
            </a:r>
            <a:r>
              <a:rPr lang="en-US" sz="2700" dirty="0">
                <a:solidFill>
                  <a:srgbClr val="070357"/>
                </a:solidFill>
                <a:cs typeface="Calibri"/>
              </a:rPr>
              <a:t> </a:t>
            </a:r>
          </a:p>
          <a:p>
            <a:pPr marL="685800" lvl="2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To grant that features are standard normally distributed</a:t>
            </a:r>
          </a:p>
          <a:p>
            <a:pPr marL="685800" lvl="2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300" dirty="0">
              <a:solidFill>
                <a:srgbClr val="2D2F2B"/>
              </a:solidFill>
              <a:cs typeface="Calibri"/>
            </a:endParaRPr>
          </a:p>
          <a:p>
            <a:pPr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700" dirty="0" err="1">
                <a:solidFill>
                  <a:srgbClr val="070357"/>
                </a:solidFill>
                <a:latin typeface="Consolas" panose="020B0609020204030204" pitchFamily="49" charset="0"/>
                <a:cs typeface="Mongolian Baiti" panose="03000500000000000000" pitchFamily="66" charset="0"/>
              </a:rPr>
              <a:t>X_train</a:t>
            </a:r>
            <a:r>
              <a:rPr lang="en-US" sz="2700" dirty="0">
                <a:solidFill>
                  <a:srgbClr val="070357"/>
                </a:solidFill>
                <a:latin typeface="Consolas" panose="020B0609020204030204" pitchFamily="49" charset="0"/>
                <a:cs typeface="Mongolian Baiti" panose="03000500000000000000" pitchFamily="66" charset="0"/>
              </a:rPr>
              <a:t>, </a:t>
            </a:r>
            <a:r>
              <a:rPr lang="en-US" sz="2700" dirty="0" err="1">
                <a:solidFill>
                  <a:srgbClr val="070357"/>
                </a:solidFill>
                <a:latin typeface="Consolas" panose="020B0609020204030204" pitchFamily="49" charset="0"/>
                <a:cs typeface="Mongolian Baiti" panose="03000500000000000000" pitchFamily="66" charset="0"/>
              </a:rPr>
              <a:t>X_cv</a:t>
            </a:r>
            <a:r>
              <a:rPr lang="en-US" sz="2700" dirty="0">
                <a:solidFill>
                  <a:srgbClr val="070357"/>
                </a:solidFill>
                <a:latin typeface="Consolas" panose="020B0609020204030204" pitchFamily="49" charset="0"/>
                <a:cs typeface="Mongolian Baiti" panose="03000500000000000000" pitchFamily="66" charset="0"/>
              </a:rPr>
              <a:t>, </a:t>
            </a:r>
            <a:r>
              <a:rPr lang="en-US" sz="2700" dirty="0" err="1">
                <a:solidFill>
                  <a:srgbClr val="070357"/>
                </a:solidFill>
                <a:latin typeface="Consolas" panose="020B0609020204030204" pitchFamily="49" charset="0"/>
                <a:cs typeface="Mongolian Baiti" panose="03000500000000000000" pitchFamily="66" charset="0"/>
              </a:rPr>
              <a:t>y_train</a:t>
            </a:r>
            <a:r>
              <a:rPr lang="en-US" sz="2700" dirty="0">
                <a:solidFill>
                  <a:srgbClr val="070357"/>
                </a:solidFill>
                <a:latin typeface="Consolas" panose="020B0609020204030204" pitchFamily="49" charset="0"/>
                <a:cs typeface="Mongolian Baiti" panose="03000500000000000000" pitchFamily="66" charset="0"/>
              </a:rPr>
              <a:t>, </a:t>
            </a:r>
            <a:r>
              <a:rPr lang="en-US" sz="2700" dirty="0" err="1">
                <a:solidFill>
                  <a:srgbClr val="070357"/>
                </a:solidFill>
                <a:latin typeface="Consolas" panose="020B0609020204030204" pitchFamily="49" charset="0"/>
                <a:cs typeface="Mongolian Baiti" panose="03000500000000000000" pitchFamily="66" charset="0"/>
              </a:rPr>
              <a:t>y_cv</a:t>
            </a:r>
            <a:r>
              <a:rPr lang="en-US" sz="2700" dirty="0">
                <a:solidFill>
                  <a:srgbClr val="070357"/>
                </a:solidFill>
                <a:latin typeface="Consolas" panose="020B0609020204030204" pitchFamily="49" charset="0"/>
                <a:cs typeface="Mongolian Baiti" panose="03000500000000000000" pitchFamily="66" charset="0"/>
              </a:rPr>
              <a:t> =  </a:t>
            </a:r>
            <a:r>
              <a:rPr lang="en-US" sz="2700" dirty="0" err="1">
                <a:solidFill>
                  <a:srgbClr val="070357"/>
                </a:solidFill>
                <a:latin typeface="Consolas" panose="020B0609020204030204" pitchFamily="49" charset="0"/>
                <a:cs typeface="Mongolian Baiti" panose="03000500000000000000" pitchFamily="66" charset="0"/>
              </a:rPr>
              <a:t>train_test_split</a:t>
            </a:r>
            <a:r>
              <a:rPr lang="en-US" sz="2700" dirty="0">
                <a:solidFill>
                  <a:srgbClr val="070357"/>
                </a:solidFill>
                <a:latin typeface="Consolas" panose="020B0609020204030204" pitchFamily="49" charset="0"/>
                <a:cs typeface="Mongolian Baiti" panose="03000500000000000000" pitchFamily="66" charset="0"/>
              </a:rPr>
              <a:t>(</a:t>
            </a:r>
            <a:r>
              <a:rPr lang="en-US" sz="2700" dirty="0" err="1">
                <a:solidFill>
                  <a:srgbClr val="070357"/>
                </a:solidFill>
                <a:latin typeface="Consolas" panose="020B0609020204030204" pitchFamily="49" charset="0"/>
                <a:cs typeface="Mongolian Baiti" panose="03000500000000000000" pitchFamily="66" charset="0"/>
              </a:rPr>
              <a:t>scaled_features</a:t>
            </a:r>
            <a:r>
              <a:rPr lang="en-US" sz="2700" dirty="0">
                <a:solidFill>
                  <a:srgbClr val="070357"/>
                </a:solidFill>
                <a:latin typeface="Consolas" panose="020B0609020204030204" pitchFamily="49" charset="0"/>
                <a:cs typeface="Mongolian Baiti" panose="03000500000000000000" pitchFamily="66" charset="0"/>
              </a:rPr>
              <a:t>, </a:t>
            </a:r>
            <a:r>
              <a:rPr lang="en-US" sz="2700" dirty="0" err="1">
                <a:solidFill>
                  <a:srgbClr val="070357"/>
                </a:solidFill>
                <a:latin typeface="Consolas" panose="020B0609020204030204" pitchFamily="49" charset="0"/>
                <a:cs typeface="Mongolian Baiti" panose="03000500000000000000" pitchFamily="66" charset="0"/>
              </a:rPr>
              <a:t>correct_facies_labels</a:t>
            </a:r>
            <a:r>
              <a:rPr lang="en-US" sz="2700" dirty="0">
                <a:solidFill>
                  <a:srgbClr val="070357"/>
                </a:solidFill>
                <a:latin typeface="Consolas" panose="020B0609020204030204" pitchFamily="49" charset="0"/>
                <a:cs typeface="Mongolian Baiti" panose="03000500000000000000" pitchFamily="66" charset="0"/>
              </a:rPr>
              <a:t>)</a:t>
            </a:r>
          </a:p>
          <a:p>
            <a:pPr marL="685800" lvl="2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 To split training data into training and test data. </a:t>
            </a:r>
          </a:p>
          <a:p>
            <a:pPr marL="685800" lvl="2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The test set is used to evaluate the algorithm and are not used for training the network. </a:t>
            </a:r>
          </a:p>
          <a:p>
            <a:pPr lvl="0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1600" dirty="0">
              <a:solidFill>
                <a:srgbClr val="2D2F2B"/>
              </a:solidFill>
              <a:cs typeface="Calibri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8" y="6449152"/>
            <a:ext cx="3357754" cy="38390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1056575" y="6475109"/>
            <a:ext cx="1007198" cy="331994"/>
            <a:chOff x="10421575" y="831644"/>
            <a:chExt cx="1007198" cy="331994"/>
          </a:xfrm>
        </p:grpSpPr>
        <p:sp>
          <p:nvSpPr>
            <p:cNvPr id="8" name="Rectangle 7"/>
            <p:cNvSpPr/>
            <p:nvPr/>
          </p:nvSpPr>
          <p:spPr>
            <a:xfrm>
              <a:off x="10421575" y="831644"/>
              <a:ext cx="125773" cy="331994"/>
            </a:xfrm>
            <a:prstGeom prst="rect">
              <a:avLst/>
            </a:prstGeom>
            <a:solidFill>
              <a:srgbClr val="8E887C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553698" y="831644"/>
              <a:ext cx="875075" cy="331994"/>
            </a:xfrm>
            <a:prstGeom prst="rect">
              <a:avLst/>
            </a:prstGeom>
            <a:solidFill>
              <a:srgbClr val="29417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25056" y="6492875"/>
            <a:ext cx="738717" cy="365125"/>
          </a:xfrm>
        </p:spPr>
        <p:txBody>
          <a:bodyPr/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947661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294171"/>
                </a:solidFill>
                <a:latin typeface="Calibri"/>
                <a:cs typeface="Calibri"/>
              </a:rPr>
              <a:t>Cleaning and Processing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25563"/>
            <a:ext cx="10515600" cy="4351338"/>
          </a:xfrm>
        </p:spPr>
        <p:txBody>
          <a:bodyPr/>
          <a:lstStyle/>
          <a:p>
            <a:pPr marL="457200" lvl="2" indent="0">
              <a:spcBef>
                <a:spcPts val="900"/>
              </a:spcBef>
              <a:buClr>
                <a:srgbClr val="294171"/>
              </a:buClr>
              <a:buSzPct val="75000"/>
              <a:buNone/>
            </a:pPr>
            <a:endParaRPr lang="en-US" sz="2300" dirty="0">
              <a:solidFill>
                <a:srgbClr val="2D2F2B"/>
              </a:solidFill>
              <a:cs typeface="Calibri"/>
            </a:endParaRPr>
          </a:p>
          <a:p>
            <a:pPr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700" dirty="0" err="1">
                <a:solidFill>
                  <a:srgbClr val="070357"/>
                </a:solidFill>
                <a:latin typeface="Consolas" panose="020B0609020204030204" pitchFamily="49" charset="0"/>
                <a:cs typeface="Mongolian Baiti" panose="03000500000000000000" pitchFamily="66" charset="0"/>
              </a:rPr>
              <a:t>X_train</a:t>
            </a:r>
            <a:r>
              <a:rPr lang="en-US" sz="2700" dirty="0">
                <a:solidFill>
                  <a:srgbClr val="070357"/>
                </a:solidFill>
                <a:latin typeface="Consolas" panose="020B0609020204030204" pitchFamily="49" charset="0"/>
                <a:cs typeface="Mongolian Baiti" panose="03000500000000000000" pitchFamily="66" charset="0"/>
              </a:rPr>
              <a:t>, </a:t>
            </a:r>
            <a:r>
              <a:rPr lang="en-US" sz="2700" dirty="0" err="1">
                <a:solidFill>
                  <a:srgbClr val="070357"/>
                </a:solidFill>
                <a:latin typeface="Consolas" panose="020B0609020204030204" pitchFamily="49" charset="0"/>
                <a:cs typeface="Mongolian Baiti" panose="03000500000000000000" pitchFamily="66" charset="0"/>
              </a:rPr>
              <a:t>X_cv</a:t>
            </a:r>
            <a:r>
              <a:rPr lang="en-US" sz="2700" dirty="0">
                <a:solidFill>
                  <a:srgbClr val="070357"/>
                </a:solidFill>
                <a:latin typeface="Consolas" panose="020B0609020204030204" pitchFamily="49" charset="0"/>
                <a:cs typeface="Mongolian Baiti" panose="03000500000000000000" pitchFamily="66" charset="0"/>
              </a:rPr>
              <a:t>, </a:t>
            </a:r>
            <a:r>
              <a:rPr lang="en-US" sz="2700" dirty="0" err="1">
                <a:solidFill>
                  <a:srgbClr val="070357"/>
                </a:solidFill>
                <a:latin typeface="Consolas" panose="020B0609020204030204" pitchFamily="49" charset="0"/>
                <a:cs typeface="Mongolian Baiti" panose="03000500000000000000" pitchFamily="66" charset="0"/>
              </a:rPr>
              <a:t>y_train</a:t>
            </a:r>
            <a:r>
              <a:rPr lang="en-US" sz="2700" dirty="0">
                <a:solidFill>
                  <a:srgbClr val="070357"/>
                </a:solidFill>
                <a:latin typeface="Consolas" panose="020B0609020204030204" pitchFamily="49" charset="0"/>
                <a:cs typeface="Mongolian Baiti" panose="03000500000000000000" pitchFamily="66" charset="0"/>
              </a:rPr>
              <a:t>, </a:t>
            </a:r>
            <a:r>
              <a:rPr lang="en-US" sz="2700" dirty="0" err="1">
                <a:solidFill>
                  <a:srgbClr val="070357"/>
                </a:solidFill>
                <a:latin typeface="Consolas" panose="020B0609020204030204" pitchFamily="49" charset="0"/>
                <a:cs typeface="Mongolian Baiti" panose="03000500000000000000" pitchFamily="66" charset="0"/>
              </a:rPr>
              <a:t>y_cv</a:t>
            </a:r>
            <a:r>
              <a:rPr lang="en-US" sz="2700" dirty="0">
                <a:solidFill>
                  <a:srgbClr val="070357"/>
                </a:solidFill>
                <a:latin typeface="Consolas" panose="020B0609020204030204" pitchFamily="49" charset="0"/>
                <a:cs typeface="Mongolian Baiti" panose="03000500000000000000" pitchFamily="66" charset="0"/>
              </a:rPr>
              <a:t> =  </a:t>
            </a:r>
            <a:r>
              <a:rPr lang="en-US" sz="2700" dirty="0" err="1">
                <a:solidFill>
                  <a:srgbClr val="070357"/>
                </a:solidFill>
                <a:latin typeface="Consolas" panose="020B0609020204030204" pitchFamily="49" charset="0"/>
                <a:cs typeface="Mongolian Baiti" panose="03000500000000000000" pitchFamily="66" charset="0"/>
              </a:rPr>
              <a:t>train_test_split</a:t>
            </a:r>
            <a:r>
              <a:rPr lang="en-US" sz="2700" dirty="0">
                <a:solidFill>
                  <a:srgbClr val="070357"/>
                </a:solidFill>
                <a:latin typeface="Consolas" panose="020B0609020204030204" pitchFamily="49" charset="0"/>
                <a:cs typeface="Mongolian Baiti" panose="03000500000000000000" pitchFamily="66" charset="0"/>
              </a:rPr>
              <a:t>(</a:t>
            </a:r>
            <a:r>
              <a:rPr lang="en-US" sz="2700" dirty="0" err="1">
                <a:solidFill>
                  <a:srgbClr val="070357"/>
                </a:solidFill>
                <a:latin typeface="Consolas" panose="020B0609020204030204" pitchFamily="49" charset="0"/>
                <a:cs typeface="Mongolian Baiti" panose="03000500000000000000" pitchFamily="66" charset="0"/>
              </a:rPr>
              <a:t>scaled_features</a:t>
            </a:r>
            <a:r>
              <a:rPr lang="en-US" sz="2700" dirty="0">
                <a:solidFill>
                  <a:srgbClr val="070357"/>
                </a:solidFill>
                <a:latin typeface="Consolas" panose="020B0609020204030204" pitchFamily="49" charset="0"/>
                <a:cs typeface="Mongolian Baiti" panose="03000500000000000000" pitchFamily="66" charset="0"/>
              </a:rPr>
              <a:t>, </a:t>
            </a:r>
            <a:r>
              <a:rPr lang="en-US" sz="2700" dirty="0" err="1">
                <a:solidFill>
                  <a:srgbClr val="070357"/>
                </a:solidFill>
                <a:latin typeface="Consolas" panose="020B0609020204030204" pitchFamily="49" charset="0"/>
                <a:cs typeface="Mongolian Baiti" panose="03000500000000000000" pitchFamily="66" charset="0"/>
              </a:rPr>
              <a:t>correct_facies_labels</a:t>
            </a:r>
            <a:r>
              <a:rPr lang="en-US" sz="2700" dirty="0">
                <a:solidFill>
                  <a:srgbClr val="070357"/>
                </a:solidFill>
                <a:latin typeface="Consolas" panose="020B0609020204030204" pitchFamily="49" charset="0"/>
                <a:cs typeface="Mongolian Baiti" panose="03000500000000000000" pitchFamily="66" charset="0"/>
              </a:rPr>
              <a:t>)</a:t>
            </a:r>
          </a:p>
          <a:p>
            <a:pPr marL="685800" lvl="2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 To split training data into training and test data. </a:t>
            </a:r>
          </a:p>
          <a:p>
            <a:pPr marL="685800" lvl="2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The test set is used to evaluate the algorithm and are not used for training the network. </a:t>
            </a:r>
          </a:p>
          <a:p>
            <a:pPr lvl="0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1600" dirty="0">
              <a:solidFill>
                <a:srgbClr val="2D2F2B"/>
              </a:solidFill>
              <a:cs typeface="Calibri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8" y="6449152"/>
            <a:ext cx="3357754" cy="38390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1056575" y="6475109"/>
            <a:ext cx="1007198" cy="331994"/>
            <a:chOff x="10421575" y="831644"/>
            <a:chExt cx="1007198" cy="331994"/>
          </a:xfrm>
        </p:grpSpPr>
        <p:sp>
          <p:nvSpPr>
            <p:cNvPr id="8" name="Rectangle 7"/>
            <p:cNvSpPr/>
            <p:nvPr/>
          </p:nvSpPr>
          <p:spPr>
            <a:xfrm>
              <a:off x="10421575" y="831644"/>
              <a:ext cx="125773" cy="331994"/>
            </a:xfrm>
            <a:prstGeom prst="rect">
              <a:avLst/>
            </a:prstGeom>
            <a:solidFill>
              <a:srgbClr val="8E887C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553698" y="831644"/>
              <a:ext cx="875075" cy="331994"/>
            </a:xfrm>
            <a:prstGeom prst="rect">
              <a:avLst/>
            </a:prstGeom>
            <a:solidFill>
              <a:srgbClr val="29417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25056" y="6492875"/>
            <a:ext cx="738717" cy="365125"/>
          </a:xfrm>
        </p:spPr>
        <p:txBody>
          <a:bodyPr/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063222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4" y="0"/>
            <a:ext cx="12407265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294171"/>
                </a:solidFill>
                <a:latin typeface="Calibri"/>
                <a:cs typeface="Calibri"/>
              </a:rPr>
              <a:t>Facies Classifier: Training using the KNN</a:t>
            </a:r>
            <a:endParaRPr lang="en-US" sz="3600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25563"/>
            <a:ext cx="10515600" cy="4351338"/>
          </a:xfrm>
        </p:spPr>
        <p:txBody>
          <a:bodyPr/>
          <a:lstStyle/>
          <a:p>
            <a:pPr marL="228600" lvl="1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700" dirty="0">
                <a:solidFill>
                  <a:srgbClr val="2D2F2B"/>
                </a:solidFill>
                <a:cs typeface="Calibri"/>
              </a:rPr>
              <a:t>KNN classifier is a neighbors-based classification </a:t>
            </a:r>
            <a:r>
              <a:rPr lang="en-US" sz="2700" dirty="0">
                <a:solidFill>
                  <a:srgbClr val="2D2F2B"/>
                </a:solidFill>
                <a:latin typeface="French Script MT" panose="03020402040607040605" pitchFamily="66" charset="0"/>
                <a:cs typeface="Calibri"/>
              </a:rPr>
              <a:t>k</a:t>
            </a:r>
            <a:r>
              <a:rPr lang="en-US" sz="2700" dirty="0">
                <a:solidFill>
                  <a:srgbClr val="2D2F2B"/>
                </a:solidFill>
                <a:cs typeface="Calibri"/>
              </a:rPr>
              <a:t> .</a:t>
            </a:r>
          </a:p>
          <a:p>
            <a:pPr marL="228600" lvl="1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700" dirty="0">
                <a:solidFill>
                  <a:srgbClr val="2D2F2B"/>
                </a:solidFill>
                <a:latin typeface="French Script MT" panose="03020402040607040605" pitchFamily="66" charset="0"/>
                <a:cs typeface="Calibri"/>
              </a:rPr>
              <a:t> </a:t>
            </a:r>
            <a:r>
              <a:rPr lang="en-US" sz="4400" dirty="0">
                <a:solidFill>
                  <a:srgbClr val="2D2F2B"/>
                </a:solidFill>
                <a:latin typeface="French Script MT" panose="03020402040607040605" pitchFamily="66" charset="0"/>
                <a:cs typeface="Calibri"/>
              </a:rPr>
              <a:t>k</a:t>
            </a:r>
            <a:r>
              <a:rPr lang="en-US" sz="2700" dirty="0">
                <a:solidFill>
                  <a:srgbClr val="2D2F2B"/>
                </a:solidFill>
                <a:cs typeface="Calibri"/>
              </a:rPr>
              <a:t> nearest neighbors of each point.</a:t>
            </a:r>
          </a:p>
          <a:p>
            <a:pPr marL="228600" lvl="1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700" dirty="0">
                <a:solidFill>
                  <a:srgbClr val="2D2F2B"/>
                </a:solidFill>
                <a:cs typeface="Calibri"/>
              </a:rPr>
              <a:t>Nested loop to test different </a:t>
            </a:r>
            <a:r>
              <a:rPr lang="en-US" sz="4000" dirty="0">
                <a:solidFill>
                  <a:srgbClr val="2D2F2B"/>
                </a:solidFill>
                <a:latin typeface="French Script MT" panose="03020402040607040605" pitchFamily="66" charset="0"/>
                <a:cs typeface="Calibri"/>
              </a:rPr>
              <a:t>k</a:t>
            </a:r>
            <a:r>
              <a:rPr lang="en-US" sz="2700" dirty="0">
                <a:solidFill>
                  <a:srgbClr val="2D2F2B"/>
                </a:solidFill>
                <a:cs typeface="Calibri"/>
              </a:rPr>
              <a:t>-values.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8" y="6449152"/>
            <a:ext cx="3357754" cy="38390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1056575" y="6475109"/>
            <a:ext cx="1007198" cy="331994"/>
            <a:chOff x="10421575" y="831644"/>
            <a:chExt cx="1007198" cy="331994"/>
          </a:xfrm>
        </p:grpSpPr>
        <p:sp>
          <p:nvSpPr>
            <p:cNvPr id="8" name="Rectangle 7"/>
            <p:cNvSpPr/>
            <p:nvPr/>
          </p:nvSpPr>
          <p:spPr>
            <a:xfrm>
              <a:off x="10421575" y="831644"/>
              <a:ext cx="125773" cy="331994"/>
            </a:xfrm>
            <a:prstGeom prst="rect">
              <a:avLst/>
            </a:prstGeom>
            <a:solidFill>
              <a:srgbClr val="8E887C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553698" y="831644"/>
              <a:ext cx="875075" cy="331994"/>
            </a:xfrm>
            <a:prstGeom prst="rect">
              <a:avLst/>
            </a:prstGeom>
            <a:solidFill>
              <a:srgbClr val="29417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25056" y="6492875"/>
            <a:ext cx="738717" cy="365125"/>
          </a:xfrm>
        </p:spPr>
        <p:txBody>
          <a:bodyPr/>
          <a:lstStyle/>
          <a:p>
            <a:r>
              <a:rPr lang="en-US" dirty="0"/>
              <a:t>13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09" y="2328400"/>
            <a:ext cx="4941426" cy="33662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3157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4" y="0"/>
            <a:ext cx="12407265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294171"/>
                </a:solidFill>
                <a:latin typeface="Calibri"/>
                <a:cs typeface="Calibri"/>
              </a:rPr>
              <a:t>Facies Classifier: Training using the KNN</a:t>
            </a:r>
            <a:endParaRPr lang="en-US" sz="3600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25562"/>
            <a:ext cx="10515600" cy="5532437"/>
          </a:xfrm>
        </p:spPr>
        <p:txBody>
          <a:bodyPr>
            <a:normAutofit/>
          </a:bodyPr>
          <a:lstStyle/>
          <a:p>
            <a:pPr marL="228600" lvl="1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700" dirty="0">
                <a:solidFill>
                  <a:srgbClr val="2D2F2B"/>
                </a:solidFill>
                <a:cs typeface="Calibri"/>
              </a:rPr>
              <a:t>The model was then evaluated using the testing data. </a:t>
            </a:r>
          </a:p>
          <a:p>
            <a:pPr marL="685800" lvl="2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F1-score was 69%. </a:t>
            </a:r>
          </a:p>
          <a:p>
            <a:pPr marL="685800" lvl="2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Accuracy of facies classification; the number of correct classifications divided by the number of classifications is 69%.</a:t>
            </a:r>
          </a:p>
          <a:p>
            <a:pPr marL="685800" lvl="2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Accuracy within the adjacent layers 85%.</a:t>
            </a:r>
          </a:p>
          <a:p>
            <a:pPr marL="228600" lvl="1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700" dirty="0">
              <a:solidFill>
                <a:srgbClr val="2D2F2B"/>
              </a:solidFill>
              <a:cs typeface="Calibri"/>
            </a:endParaRPr>
          </a:p>
          <a:p>
            <a:pPr marL="228600" lvl="1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700" dirty="0">
                <a:solidFill>
                  <a:srgbClr val="2D2F2B"/>
                </a:solidFill>
                <a:cs typeface="Calibri"/>
              </a:rPr>
              <a:t>The model was then evaluated using the blind data. </a:t>
            </a:r>
          </a:p>
          <a:p>
            <a:pPr marL="685800" lvl="2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F1-score was 46%. </a:t>
            </a:r>
          </a:p>
          <a:p>
            <a:pPr marL="685800" lvl="2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Accuracy of facies classification 48%.</a:t>
            </a:r>
          </a:p>
          <a:p>
            <a:pPr marL="685800" lvl="2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Accuracy within the adjacent layers 89%.</a:t>
            </a:r>
          </a:p>
          <a:p>
            <a:pPr marL="228600" lvl="1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700" dirty="0">
              <a:solidFill>
                <a:srgbClr val="2D2F2B"/>
              </a:solidFill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8" y="6449152"/>
            <a:ext cx="3357754" cy="38390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1056575" y="6475109"/>
            <a:ext cx="1007198" cy="331994"/>
            <a:chOff x="10421575" y="831644"/>
            <a:chExt cx="1007198" cy="331994"/>
          </a:xfrm>
        </p:grpSpPr>
        <p:sp>
          <p:nvSpPr>
            <p:cNvPr id="8" name="Rectangle 7"/>
            <p:cNvSpPr/>
            <p:nvPr/>
          </p:nvSpPr>
          <p:spPr>
            <a:xfrm>
              <a:off x="10421575" y="831644"/>
              <a:ext cx="125773" cy="331994"/>
            </a:xfrm>
            <a:prstGeom prst="rect">
              <a:avLst/>
            </a:prstGeom>
            <a:solidFill>
              <a:srgbClr val="8E887C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553698" y="831644"/>
              <a:ext cx="875075" cy="331994"/>
            </a:xfrm>
            <a:prstGeom prst="rect">
              <a:avLst/>
            </a:prstGeom>
            <a:solidFill>
              <a:srgbClr val="29417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25056" y="6492875"/>
            <a:ext cx="738717" cy="365125"/>
          </a:xfrm>
        </p:spPr>
        <p:txBody>
          <a:bodyPr/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030273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294171"/>
                </a:solidFill>
                <a:latin typeface="Calibri"/>
                <a:cs typeface="Calibri"/>
              </a:rPr>
              <a:t>Facies Classifier: Training using SVM</a:t>
            </a:r>
            <a:endParaRPr lang="en-US" sz="3600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25563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700" dirty="0">
                <a:solidFill>
                  <a:srgbClr val="2D2F2B"/>
                </a:solidFill>
                <a:cs typeface="Calibri"/>
              </a:rPr>
              <a:t>SVM requires Gamma and C.</a:t>
            </a:r>
          </a:p>
          <a:p>
            <a:pPr marL="685800" lvl="2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C is a </a:t>
            </a:r>
            <a:r>
              <a:rPr lang="en-US" sz="2300" dirty="0">
                <a:solidFill>
                  <a:srgbClr val="FF0000"/>
                </a:solidFill>
                <a:cs typeface="Calibri"/>
              </a:rPr>
              <a:t>regularization factor</a:t>
            </a:r>
            <a:r>
              <a:rPr lang="en-US" sz="2300" dirty="0">
                <a:solidFill>
                  <a:srgbClr val="2D2F2B"/>
                </a:solidFill>
                <a:cs typeface="Calibri"/>
              </a:rPr>
              <a:t>, and tells the classifier how much we want to avoid misclassifying training examples.</a:t>
            </a:r>
          </a:p>
          <a:p>
            <a:pPr marL="685800" lvl="2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A large value of C will try to correctly classify more examples from the training set.</a:t>
            </a:r>
          </a:p>
          <a:p>
            <a:pPr marL="685800" lvl="2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 If C is too large it may </a:t>
            </a:r>
            <a:r>
              <a:rPr lang="en-US" sz="2300" dirty="0">
                <a:solidFill>
                  <a:srgbClr val="FF0000"/>
                </a:solidFill>
                <a:cs typeface="Calibri"/>
              </a:rPr>
              <a:t>'</a:t>
            </a:r>
            <a:r>
              <a:rPr lang="en-US" sz="2300" dirty="0" err="1">
                <a:solidFill>
                  <a:srgbClr val="FF0000"/>
                </a:solidFill>
                <a:cs typeface="Calibri"/>
              </a:rPr>
              <a:t>overfit</a:t>
            </a:r>
            <a:r>
              <a:rPr lang="en-US" sz="2300" dirty="0">
                <a:solidFill>
                  <a:srgbClr val="2D2F2B"/>
                </a:solidFill>
                <a:cs typeface="Calibri"/>
              </a:rPr>
              <a:t>' the data and fail to generalize when classifying new data. </a:t>
            </a:r>
          </a:p>
          <a:p>
            <a:pPr marL="685800" lvl="2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If C is too small then the model will not be good at fitting </a:t>
            </a:r>
            <a:r>
              <a:rPr lang="en-US" sz="2300" dirty="0">
                <a:solidFill>
                  <a:srgbClr val="FF0000"/>
                </a:solidFill>
                <a:cs typeface="Calibri"/>
              </a:rPr>
              <a:t>outliers</a:t>
            </a:r>
            <a:r>
              <a:rPr lang="en-US" sz="2300" dirty="0">
                <a:solidFill>
                  <a:srgbClr val="2D2F2B"/>
                </a:solidFill>
                <a:cs typeface="Calibri"/>
              </a:rPr>
              <a:t> and will have a large error on the training set.</a:t>
            </a:r>
          </a:p>
          <a:p>
            <a:pPr marL="685800" lvl="2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The gamma parameter describes </a:t>
            </a:r>
            <a:r>
              <a:rPr lang="en-US" sz="2300" dirty="0">
                <a:solidFill>
                  <a:srgbClr val="FF0000"/>
                </a:solidFill>
                <a:cs typeface="Calibri"/>
              </a:rPr>
              <a:t>how far away </a:t>
            </a:r>
            <a:r>
              <a:rPr lang="en-US" sz="2300" dirty="0">
                <a:solidFill>
                  <a:srgbClr val="2D2F2B"/>
                </a:solidFill>
                <a:cs typeface="Calibri"/>
              </a:rPr>
              <a:t>two vectors in the feature space need to be considered close.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8" y="6449152"/>
            <a:ext cx="3357754" cy="38390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1056575" y="6475109"/>
            <a:ext cx="1007198" cy="331994"/>
            <a:chOff x="10421575" y="831644"/>
            <a:chExt cx="1007198" cy="331994"/>
          </a:xfrm>
        </p:grpSpPr>
        <p:sp>
          <p:nvSpPr>
            <p:cNvPr id="8" name="Rectangle 7"/>
            <p:cNvSpPr/>
            <p:nvPr/>
          </p:nvSpPr>
          <p:spPr>
            <a:xfrm>
              <a:off x="10421575" y="831644"/>
              <a:ext cx="125773" cy="331994"/>
            </a:xfrm>
            <a:prstGeom prst="rect">
              <a:avLst/>
            </a:prstGeom>
            <a:solidFill>
              <a:srgbClr val="8E887C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553698" y="831644"/>
              <a:ext cx="875075" cy="331994"/>
            </a:xfrm>
            <a:prstGeom prst="rect">
              <a:avLst/>
            </a:prstGeom>
            <a:solidFill>
              <a:srgbClr val="29417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25056" y="6492875"/>
            <a:ext cx="738717" cy="365125"/>
          </a:xfrm>
        </p:spPr>
        <p:txBody>
          <a:bodyPr/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294849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294171"/>
                </a:solidFill>
                <a:latin typeface="Calibri"/>
                <a:cs typeface="Calibri"/>
              </a:rPr>
              <a:t>Facies Classifier: Training using SVM</a:t>
            </a:r>
            <a:endParaRPr lang="en-US" sz="3600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25563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700" dirty="0">
                <a:solidFill>
                  <a:srgbClr val="2D2F2B"/>
                </a:solidFill>
                <a:cs typeface="Calibri"/>
              </a:rPr>
              <a:t>SVM requires Gamma and 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8" y="6449152"/>
            <a:ext cx="3357754" cy="38390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1056575" y="6475109"/>
            <a:ext cx="1007198" cy="331994"/>
            <a:chOff x="10421575" y="831644"/>
            <a:chExt cx="1007198" cy="331994"/>
          </a:xfrm>
        </p:grpSpPr>
        <p:sp>
          <p:nvSpPr>
            <p:cNvPr id="8" name="Rectangle 7"/>
            <p:cNvSpPr/>
            <p:nvPr/>
          </p:nvSpPr>
          <p:spPr>
            <a:xfrm>
              <a:off x="10421575" y="831644"/>
              <a:ext cx="125773" cy="331994"/>
            </a:xfrm>
            <a:prstGeom prst="rect">
              <a:avLst/>
            </a:prstGeom>
            <a:solidFill>
              <a:srgbClr val="8E887C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553698" y="831644"/>
              <a:ext cx="875075" cy="331994"/>
            </a:xfrm>
            <a:prstGeom prst="rect">
              <a:avLst/>
            </a:prstGeom>
            <a:solidFill>
              <a:srgbClr val="29417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25056" y="6492875"/>
            <a:ext cx="738717" cy="365125"/>
          </a:xfrm>
        </p:spPr>
        <p:txBody>
          <a:bodyPr/>
          <a:lstStyle/>
          <a:p>
            <a:r>
              <a:rPr lang="en-US" dirty="0"/>
              <a:t>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770" y="1812622"/>
            <a:ext cx="5693988" cy="499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37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294171"/>
                </a:solidFill>
                <a:latin typeface="Calibri"/>
                <a:cs typeface="Calibri"/>
              </a:rPr>
              <a:t>Facies Classifier: Training using SVM</a:t>
            </a:r>
            <a:endParaRPr lang="en-US" sz="3600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8" y="6449152"/>
            <a:ext cx="3357754" cy="38390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1056575" y="6475109"/>
            <a:ext cx="1007198" cy="331994"/>
            <a:chOff x="10421575" y="831644"/>
            <a:chExt cx="1007198" cy="331994"/>
          </a:xfrm>
        </p:grpSpPr>
        <p:sp>
          <p:nvSpPr>
            <p:cNvPr id="8" name="Rectangle 7"/>
            <p:cNvSpPr/>
            <p:nvPr/>
          </p:nvSpPr>
          <p:spPr>
            <a:xfrm>
              <a:off x="10421575" y="831644"/>
              <a:ext cx="125773" cy="331994"/>
            </a:xfrm>
            <a:prstGeom prst="rect">
              <a:avLst/>
            </a:prstGeom>
            <a:solidFill>
              <a:srgbClr val="8E887C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553698" y="831644"/>
              <a:ext cx="875075" cy="331994"/>
            </a:xfrm>
            <a:prstGeom prst="rect">
              <a:avLst/>
            </a:prstGeom>
            <a:solidFill>
              <a:srgbClr val="29417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25056" y="6492875"/>
            <a:ext cx="738717" cy="365125"/>
          </a:xfrm>
        </p:spPr>
        <p:txBody>
          <a:bodyPr/>
          <a:lstStyle/>
          <a:p>
            <a:r>
              <a:rPr lang="en-US" dirty="0"/>
              <a:t>17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19100" y="1325562"/>
            <a:ext cx="10515600" cy="5532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700" dirty="0">
                <a:solidFill>
                  <a:srgbClr val="2D2F2B"/>
                </a:solidFill>
                <a:cs typeface="Calibri"/>
              </a:rPr>
              <a:t>The model was then evaluated using the </a:t>
            </a:r>
            <a:r>
              <a:rPr lang="en-US" sz="2700" u="sng" dirty="0">
                <a:solidFill>
                  <a:srgbClr val="2D2F2B"/>
                </a:solidFill>
                <a:cs typeface="Calibri"/>
              </a:rPr>
              <a:t>testing data</a:t>
            </a:r>
            <a:r>
              <a:rPr lang="en-US" sz="2700" dirty="0">
                <a:solidFill>
                  <a:srgbClr val="2D2F2B"/>
                </a:solidFill>
                <a:cs typeface="Calibri"/>
              </a:rPr>
              <a:t>. </a:t>
            </a:r>
          </a:p>
          <a:p>
            <a:pPr marL="685800" lvl="2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F1-score was 71%. </a:t>
            </a:r>
          </a:p>
          <a:p>
            <a:pPr marL="685800" lvl="2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accuracy of facies classification; the number of correct classifications divided by the number of classifications is 71%.</a:t>
            </a:r>
          </a:p>
          <a:p>
            <a:pPr marL="685800" lvl="2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accuracy within the adjacent layers 89%.</a:t>
            </a:r>
          </a:p>
          <a:p>
            <a:pPr marL="228600" lvl="1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700" dirty="0">
              <a:solidFill>
                <a:srgbClr val="2D2F2B"/>
              </a:solidFill>
              <a:cs typeface="Calibri"/>
            </a:endParaRPr>
          </a:p>
          <a:p>
            <a:pPr marL="228600" lvl="1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700" dirty="0">
                <a:solidFill>
                  <a:srgbClr val="2D2F2B"/>
                </a:solidFill>
                <a:cs typeface="Calibri"/>
              </a:rPr>
              <a:t>The model was then evaluated using the </a:t>
            </a:r>
            <a:r>
              <a:rPr lang="en-US" sz="2700" u="sng" dirty="0">
                <a:solidFill>
                  <a:srgbClr val="2D2F2B"/>
                </a:solidFill>
                <a:cs typeface="Calibri"/>
              </a:rPr>
              <a:t>blind data</a:t>
            </a:r>
            <a:r>
              <a:rPr lang="en-US" sz="2700" dirty="0">
                <a:solidFill>
                  <a:srgbClr val="2D2F2B"/>
                </a:solidFill>
                <a:cs typeface="Calibri"/>
              </a:rPr>
              <a:t>. </a:t>
            </a:r>
          </a:p>
          <a:p>
            <a:pPr marL="685800" lvl="2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F1-score was 45%. </a:t>
            </a:r>
          </a:p>
          <a:p>
            <a:pPr marL="685800" lvl="2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accuracy of facies classification 48%.</a:t>
            </a:r>
          </a:p>
          <a:p>
            <a:pPr marL="685800" lvl="2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accuracy within the adjacent layers 89%.</a:t>
            </a:r>
          </a:p>
          <a:p>
            <a:pPr marL="228600" lvl="1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700" dirty="0">
              <a:solidFill>
                <a:srgbClr val="2D2F2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3504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4" y="0"/>
            <a:ext cx="11579225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294171"/>
                </a:solidFill>
                <a:latin typeface="Calibri"/>
                <a:cs typeface="Calibri"/>
              </a:rPr>
              <a:t>Facies Classifier: Training using the Random Forrest</a:t>
            </a:r>
            <a:endParaRPr lang="en-US" sz="3600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25562"/>
            <a:ext cx="11655242" cy="5311543"/>
          </a:xfrm>
        </p:spPr>
        <p:txBody>
          <a:bodyPr>
            <a:normAutofit lnSpcReduction="10000"/>
          </a:bodyPr>
          <a:lstStyle/>
          <a:p>
            <a:pPr lvl="0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700" dirty="0" err="1">
                <a:solidFill>
                  <a:srgbClr val="2D2F2B"/>
                </a:solidFill>
                <a:latin typeface="Consolas" panose="020B0609020204030204" pitchFamily="49" charset="0"/>
                <a:cs typeface="Calibri"/>
              </a:rPr>
              <a:t>RandomForest</a:t>
            </a:r>
            <a:r>
              <a:rPr lang="en-US" sz="2700" dirty="0">
                <a:solidFill>
                  <a:srgbClr val="2D2F2B"/>
                </a:solidFill>
                <a:cs typeface="Calibri"/>
              </a:rPr>
              <a:t> takes input of </a:t>
            </a:r>
            <a:r>
              <a:rPr lang="en-US" sz="2700" u="sng" dirty="0" err="1">
                <a:solidFill>
                  <a:srgbClr val="2D2F2B"/>
                </a:solidFill>
                <a:latin typeface="Consolas" panose="020B0609020204030204" pitchFamily="49" charset="0"/>
                <a:cs typeface="Calibri"/>
              </a:rPr>
              <a:t>n_estimators</a:t>
            </a:r>
            <a:r>
              <a:rPr lang="en-US" sz="2700" u="sng" dirty="0">
                <a:solidFill>
                  <a:srgbClr val="2D2F2B"/>
                </a:solidFill>
                <a:latin typeface="Consolas" panose="020B0609020204030204" pitchFamily="49" charset="0"/>
                <a:cs typeface="Calibri"/>
              </a:rPr>
              <a:t> </a:t>
            </a:r>
            <a:r>
              <a:rPr lang="en-US" sz="2700" dirty="0">
                <a:solidFill>
                  <a:srgbClr val="2D2F2B"/>
                </a:solidFill>
                <a:cs typeface="Calibri"/>
              </a:rPr>
              <a:t>which is </a:t>
            </a:r>
            <a:r>
              <a:rPr lang="en-US" sz="2700" dirty="0">
                <a:solidFill>
                  <a:srgbClr val="FF0000"/>
                </a:solidFill>
                <a:cs typeface="Calibri"/>
              </a:rPr>
              <a:t>number of trees </a:t>
            </a:r>
            <a:r>
              <a:rPr lang="en-US" sz="2700" dirty="0">
                <a:solidFill>
                  <a:srgbClr val="2D2F2B"/>
                </a:solidFill>
                <a:cs typeface="Calibri"/>
              </a:rPr>
              <a:t>in the forest. </a:t>
            </a:r>
          </a:p>
          <a:p>
            <a:pPr marL="685800" lvl="2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The optimal </a:t>
            </a:r>
            <a:r>
              <a:rPr lang="en-US" sz="2300" u="sng" dirty="0">
                <a:solidFill>
                  <a:srgbClr val="2D2F2B"/>
                </a:solidFill>
                <a:latin typeface="Consolas" panose="020B0609020204030204" pitchFamily="49" charset="0"/>
                <a:cs typeface="Calibri"/>
              </a:rPr>
              <a:t>n estimators </a:t>
            </a:r>
            <a:r>
              <a:rPr lang="en-US" sz="2300" dirty="0">
                <a:solidFill>
                  <a:srgbClr val="2D2F2B"/>
                </a:solidFill>
                <a:cs typeface="Calibri"/>
              </a:rPr>
              <a:t>was found to be 8</a:t>
            </a:r>
          </a:p>
          <a:p>
            <a:pPr marL="685800" lvl="2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300" dirty="0">
              <a:solidFill>
                <a:srgbClr val="2D2F2B"/>
              </a:solidFill>
              <a:cs typeface="Calibri"/>
            </a:endParaRPr>
          </a:p>
          <a:p>
            <a:pPr marL="228600" lvl="1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700" dirty="0">
                <a:solidFill>
                  <a:srgbClr val="2D2F2B"/>
                </a:solidFill>
                <a:cs typeface="Calibri"/>
              </a:rPr>
              <a:t>The model was then evaluated using the testing data. </a:t>
            </a:r>
          </a:p>
          <a:p>
            <a:pPr marL="685800" lvl="2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F1-score was 68%. </a:t>
            </a:r>
          </a:p>
          <a:p>
            <a:pPr marL="685800" lvl="2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Accuracy of facies classification is 64%.</a:t>
            </a:r>
          </a:p>
          <a:p>
            <a:pPr marL="685800" lvl="2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Accuracy within the adjacent layers 85%.</a:t>
            </a:r>
          </a:p>
          <a:p>
            <a:pPr marL="228600" lvl="1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700" dirty="0">
              <a:solidFill>
                <a:srgbClr val="2D2F2B"/>
              </a:solidFill>
              <a:cs typeface="Calibri"/>
            </a:endParaRPr>
          </a:p>
          <a:p>
            <a:pPr marL="228600" lvl="1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700" dirty="0">
                <a:solidFill>
                  <a:srgbClr val="2D2F2B"/>
                </a:solidFill>
                <a:cs typeface="Calibri"/>
              </a:rPr>
              <a:t>The model was then evaluated using the blind data. </a:t>
            </a:r>
          </a:p>
          <a:p>
            <a:pPr marL="685800" lvl="2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F1-score is 42%. </a:t>
            </a:r>
          </a:p>
          <a:p>
            <a:pPr marL="685800" lvl="2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Accuracy of facies classification is 42%.</a:t>
            </a:r>
          </a:p>
          <a:p>
            <a:pPr marL="685800" lvl="2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Accuracy within the adjacent layers is 86%.</a:t>
            </a:r>
          </a:p>
          <a:p>
            <a:pPr marL="457200" lvl="2" indent="0">
              <a:spcBef>
                <a:spcPts val="900"/>
              </a:spcBef>
              <a:buClr>
                <a:srgbClr val="294171"/>
              </a:buClr>
              <a:buSzPct val="75000"/>
              <a:buNone/>
            </a:pPr>
            <a:endParaRPr lang="en-US" sz="2300" dirty="0">
              <a:solidFill>
                <a:srgbClr val="2D2F2B"/>
              </a:solidFill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8" y="6449152"/>
            <a:ext cx="3357754" cy="38390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1056575" y="6475109"/>
            <a:ext cx="1007198" cy="331994"/>
            <a:chOff x="10421575" y="831644"/>
            <a:chExt cx="1007198" cy="331994"/>
          </a:xfrm>
        </p:grpSpPr>
        <p:sp>
          <p:nvSpPr>
            <p:cNvPr id="8" name="Rectangle 7"/>
            <p:cNvSpPr/>
            <p:nvPr/>
          </p:nvSpPr>
          <p:spPr>
            <a:xfrm>
              <a:off x="10421575" y="831644"/>
              <a:ext cx="125773" cy="331994"/>
            </a:xfrm>
            <a:prstGeom prst="rect">
              <a:avLst/>
            </a:prstGeom>
            <a:solidFill>
              <a:srgbClr val="8E887C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553698" y="831644"/>
              <a:ext cx="875075" cy="331994"/>
            </a:xfrm>
            <a:prstGeom prst="rect">
              <a:avLst/>
            </a:prstGeom>
            <a:solidFill>
              <a:srgbClr val="29417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25056" y="6492875"/>
            <a:ext cx="738717" cy="365125"/>
          </a:xfrm>
        </p:spPr>
        <p:txBody>
          <a:bodyPr/>
          <a:lstStyle/>
          <a:p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93025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912" y="1343329"/>
            <a:ext cx="3898861" cy="452469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164912" y="1343329"/>
            <a:ext cx="3898861" cy="45246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0" y="1818613"/>
            <a:ext cx="5143500" cy="4067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294171"/>
                </a:solidFill>
                <a:latin typeface="Calibri"/>
                <a:cs typeface="Calibri"/>
              </a:rPr>
              <a:t>Introduction</a:t>
            </a:r>
            <a:endParaRPr lang="en-US" sz="3600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25563"/>
            <a:ext cx="6629400" cy="4351338"/>
          </a:xfrm>
        </p:spPr>
        <p:txBody>
          <a:bodyPr>
            <a:normAutofit fontScale="85000" lnSpcReduction="20000"/>
          </a:bodyPr>
          <a:lstStyle/>
          <a:p>
            <a:pPr lvl="0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rgbClr val="2D2F2B"/>
                </a:solidFill>
                <a:cs typeface="Calibri"/>
              </a:rPr>
              <a:t>What is Well Logs</a:t>
            </a:r>
            <a:r>
              <a:rPr lang="en-US" sz="3200" baseline="30000" dirty="0">
                <a:solidFill>
                  <a:srgbClr val="2D2F2B"/>
                </a:solidFill>
                <a:cs typeface="Calibri"/>
              </a:rPr>
              <a:t>[1]</a:t>
            </a:r>
            <a:r>
              <a:rPr lang="en-US" sz="3200" dirty="0">
                <a:solidFill>
                  <a:srgbClr val="2D2F2B"/>
                </a:solidFill>
                <a:cs typeface="Calibri"/>
              </a:rPr>
              <a:t> ?</a:t>
            </a:r>
          </a:p>
          <a:p>
            <a:pPr marL="457200" lvl="1">
              <a:lnSpc>
                <a:spcPct val="110000"/>
              </a:lnSpc>
              <a:spcBef>
                <a:spcPts val="300"/>
              </a:spcBef>
              <a:buClr>
                <a:srgbClr val="294171">
                  <a:lumMod val="60000"/>
                  <a:lumOff val="40000"/>
                </a:srgb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2D2F2B"/>
                </a:solidFill>
                <a:cs typeface="Calibri"/>
              </a:rPr>
              <a:t>Geologists and petroleum engineers cannot examine the rock </a:t>
            </a:r>
            <a:r>
              <a:rPr lang="en-US" sz="2800" dirty="0" err="1">
                <a:solidFill>
                  <a:srgbClr val="2D2F2B"/>
                </a:solidFill>
                <a:cs typeface="Calibri"/>
              </a:rPr>
              <a:t>insitu</a:t>
            </a:r>
            <a:r>
              <a:rPr lang="en-US" sz="2800" dirty="0">
                <a:solidFill>
                  <a:srgbClr val="2D2F2B"/>
                </a:solidFill>
                <a:cs typeface="Calibri"/>
              </a:rPr>
              <a:t>.</a:t>
            </a:r>
          </a:p>
          <a:p>
            <a:pPr marL="457200" lvl="1">
              <a:lnSpc>
                <a:spcPct val="110000"/>
              </a:lnSpc>
              <a:spcBef>
                <a:spcPts val="300"/>
              </a:spcBef>
              <a:buClr>
                <a:srgbClr val="294171">
                  <a:lumMod val="60000"/>
                  <a:lumOff val="40000"/>
                </a:srgb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2D2F2B"/>
                </a:solidFill>
                <a:cs typeface="Calibri"/>
              </a:rPr>
              <a:t>Measurement of physical properties of rock around a well using special tool lowered into the borehole </a:t>
            </a:r>
          </a:p>
          <a:p>
            <a:pPr marL="457200" lvl="1">
              <a:lnSpc>
                <a:spcPct val="110000"/>
              </a:lnSpc>
              <a:spcBef>
                <a:spcPts val="300"/>
              </a:spcBef>
              <a:buClr>
                <a:srgbClr val="294171">
                  <a:lumMod val="60000"/>
                  <a:lumOff val="40000"/>
                </a:srgb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2D2F2B"/>
                </a:solidFill>
                <a:cs typeface="Calibri"/>
              </a:rPr>
              <a:t>The data are displayed as a series of measurements versus depth. </a:t>
            </a:r>
          </a:p>
          <a:p>
            <a:pPr marL="457200" lvl="1">
              <a:lnSpc>
                <a:spcPct val="110000"/>
              </a:lnSpc>
              <a:spcBef>
                <a:spcPts val="300"/>
              </a:spcBef>
              <a:buClr>
                <a:srgbClr val="294171">
                  <a:lumMod val="60000"/>
                  <a:lumOff val="40000"/>
                </a:srgb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2D2F2B"/>
                </a:solidFill>
                <a:cs typeface="Calibri"/>
              </a:rPr>
              <a:t>In order to make decision about drilling and production operations.</a:t>
            </a:r>
          </a:p>
          <a:p>
            <a:pPr marL="914400" lvl="2">
              <a:lnSpc>
                <a:spcPct val="110000"/>
              </a:lnSpc>
              <a:spcBef>
                <a:spcPts val="300"/>
              </a:spcBef>
              <a:buClr>
                <a:srgbClr val="294171">
                  <a:lumMod val="60000"/>
                  <a:lumOff val="40000"/>
                </a:srgb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2D2F2B"/>
                </a:solidFill>
                <a:cs typeface="Calibri"/>
              </a:rPr>
              <a:t>Sweet Spots</a:t>
            </a:r>
          </a:p>
          <a:p>
            <a:pPr marL="914400" lvl="2">
              <a:lnSpc>
                <a:spcPct val="110000"/>
              </a:lnSpc>
              <a:spcBef>
                <a:spcPts val="300"/>
              </a:spcBef>
              <a:buClr>
                <a:srgbClr val="294171">
                  <a:lumMod val="60000"/>
                  <a:lumOff val="40000"/>
                </a:srgb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2D2F2B"/>
                </a:solidFill>
                <a:cs typeface="Calibri"/>
              </a:rPr>
              <a:t>Facies Identification</a:t>
            </a:r>
          </a:p>
          <a:p>
            <a:pPr marL="457200" lvl="1">
              <a:spcBef>
                <a:spcPts val="300"/>
              </a:spcBef>
              <a:buClr>
                <a:srgbClr val="294171">
                  <a:lumMod val="60000"/>
                  <a:lumOff val="40000"/>
                </a:srgbClr>
              </a:buClr>
              <a:buSzPct val="75000"/>
              <a:buFont typeface="Wingdings" pitchFamily="2" charset="2"/>
              <a:buChar char="n"/>
            </a:pPr>
            <a:endParaRPr lang="en-US" sz="1600" dirty="0">
              <a:solidFill>
                <a:srgbClr val="2D2F2B"/>
              </a:solidFill>
              <a:cs typeface="Calibri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8" y="6449152"/>
            <a:ext cx="3357754" cy="38390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1056575" y="6475109"/>
            <a:ext cx="1007198" cy="331994"/>
            <a:chOff x="10421575" y="831644"/>
            <a:chExt cx="1007198" cy="331994"/>
          </a:xfrm>
        </p:grpSpPr>
        <p:sp>
          <p:nvSpPr>
            <p:cNvPr id="8" name="Rectangle 7"/>
            <p:cNvSpPr/>
            <p:nvPr/>
          </p:nvSpPr>
          <p:spPr>
            <a:xfrm>
              <a:off x="10421575" y="831644"/>
              <a:ext cx="125773" cy="331994"/>
            </a:xfrm>
            <a:prstGeom prst="rect">
              <a:avLst/>
            </a:prstGeom>
            <a:solidFill>
              <a:srgbClr val="8E887C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553698" y="831644"/>
              <a:ext cx="875075" cy="331994"/>
            </a:xfrm>
            <a:prstGeom prst="rect">
              <a:avLst/>
            </a:prstGeom>
            <a:solidFill>
              <a:srgbClr val="29417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25056" y="6492875"/>
            <a:ext cx="738717" cy="365125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187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4" y="0"/>
            <a:ext cx="12035199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294171"/>
                </a:solidFill>
                <a:latin typeface="Calibri"/>
                <a:cs typeface="Calibri"/>
              </a:rPr>
              <a:t>Facies Classifier: Training using the Multilayer Perceptron (MLP) </a:t>
            </a:r>
            <a:endParaRPr lang="en-US" sz="3600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25562"/>
            <a:ext cx="11655242" cy="5311543"/>
          </a:xfrm>
        </p:spPr>
        <p:txBody>
          <a:bodyPr>
            <a:normAutofit/>
          </a:bodyPr>
          <a:lstStyle/>
          <a:p>
            <a:pPr lvl="0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700" dirty="0">
                <a:solidFill>
                  <a:srgbClr val="2D2F2B"/>
                </a:solidFill>
                <a:latin typeface="Consolas" panose="020B0609020204030204" pitchFamily="49" charset="0"/>
                <a:cs typeface="Calibri"/>
              </a:rPr>
              <a:t>Multilayer Perceptron</a:t>
            </a:r>
            <a:r>
              <a:rPr lang="en-US" sz="2700" dirty="0">
                <a:solidFill>
                  <a:srgbClr val="2D2F2B"/>
                </a:solidFill>
                <a:cs typeface="Calibri"/>
              </a:rPr>
              <a:t> (MLP) is a feed forward neural network algorithm that trains using Backpropagation (gradient descent).</a:t>
            </a:r>
          </a:p>
          <a:p>
            <a:pPr marL="457200" lvl="2" indent="0">
              <a:spcBef>
                <a:spcPts val="900"/>
              </a:spcBef>
              <a:buClr>
                <a:srgbClr val="294171"/>
              </a:buClr>
              <a:buSzPct val="75000"/>
              <a:buNone/>
            </a:pPr>
            <a:endParaRPr lang="en-US" sz="2300" dirty="0">
              <a:solidFill>
                <a:srgbClr val="2D2F2B"/>
              </a:solidFill>
              <a:cs typeface="Calibri"/>
            </a:endParaRPr>
          </a:p>
          <a:p>
            <a:pPr marL="228600" lvl="1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700" dirty="0">
                <a:solidFill>
                  <a:srgbClr val="2D2F2B"/>
                </a:solidFill>
                <a:cs typeface="Calibri"/>
              </a:rPr>
              <a:t>The model was then evaluated using the testing data. </a:t>
            </a:r>
          </a:p>
          <a:p>
            <a:pPr marL="685800" lvl="2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F1-score was 49%. </a:t>
            </a:r>
          </a:p>
          <a:p>
            <a:pPr marL="685800" lvl="2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Accuracy of facies classification is 51%.</a:t>
            </a:r>
          </a:p>
          <a:p>
            <a:pPr marL="685800" lvl="2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Accuracy within the adjacent layers 90%.</a:t>
            </a:r>
          </a:p>
          <a:p>
            <a:pPr marL="228600" lvl="1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700" dirty="0">
              <a:solidFill>
                <a:srgbClr val="2D2F2B"/>
              </a:solidFill>
              <a:cs typeface="Calibri"/>
            </a:endParaRPr>
          </a:p>
          <a:p>
            <a:pPr marL="228600" lvl="1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700" dirty="0">
                <a:solidFill>
                  <a:srgbClr val="FF0000"/>
                </a:solidFill>
                <a:cs typeface="Calibri"/>
              </a:rPr>
              <a:t>The model was then evaluated using the blind data. </a:t>
            </a:r>
          </a:p>
          <a:p>
            <a:pPr marL="685800" lvl="2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FF0000"/>
                </a:solidFill>
                <a:cs typeface="Calibri"/>
              </a:rPr>
              <a:t>F1-score is 42%. </a:t>
            </a:r>
          </a:p>
          <a:p>
            <a:pPr marL="685800" lvl="2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FF0000"/>
                </a:solidFill>
                <a:cs typeface="Calibri"/>
              </a:rPr>
              <a:t>Accuracy of facies classification is 42%.</a:t>
            </a:r>
          </a:p>
          <a:p>
            <a:pPr marL="685800" lvl="2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FF0000"/>
                </a:solidFill>
                <a:cs typeface="Calibri"/>
              </a:rPr>
              <a:t>Accuracy within the adjacent layers is 86%.</a:t>
            </a:r>
          </a:p>
          <a:p>
            <a:pPr marL="457200" lvl="2" indent="0">
              <a:spcBef>
                <a:spcPts val="900"/>
              </a:spcBef>
              <a:buClr>
                <a:srgbClr val="294171"/>
              </a:buClr>
              <a:buSzPct val="75000"/>
              <a:buNone/>
            </a:pPr>
            <a:endParaRPr lang="en-US" sz="2300" dirty="0">
              <a:solidFill>
                <a:srgbClr val="2D2F2B"/>
              </a:solidFill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8" y="6449152"/>
            <a:ext cx="3357754" cy="38390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1056575" y="6475109"/>
            <a:ext cx="1007198" cy="331994"/>
            <a:chOff x="10421575" y="831644"/>
            <a:chExt cx="1007198" cy="331994"/>
          </a:xfrm>
        </p:grpSpPr>
        <p:sp>
          <p:nvSpPr>
            <p:cNvPr id="8" name="Rectangle 7"/>
            <p:cNvSpPr/>
            <p:nvPr/>
          </p:nvSpPr>
          <p:spPr>
            <a:xfrm>
              <a:off x="10421575" y="831644"/>
              <a:ext cx="125773" cy="331994"/>
            </a:xfrm>
            <a:prstGeom prst="rect">
              <a:avLst/>
            </a:prstGeom>
            <a:solidFill>
              <a:srgbClr val="8E887C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553698" y="831644"/>
              <a:ext cx="875075" cy="331994"/>
            </a:xfrm>
            <a:prstGeom prst="rect">
              <a:avLst/>
            </a:prstGeom>
            <a:solidFill>
              <a:srgbClr val="29417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25056" y="6492875"/>
            <a:ext cx="738717" cy="365125"/>
          </a:xfrm>
        </p:spPr>
        <p:txBody>
          <a:bodyPr/>
          <a:lstStyle/>
          <a:p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730388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Calibri"/>
                <a:cs typeface="Calibri"/>
              </a:rPr>
              <a:t>Conclusion and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8" y="6449152"/>
            <a:ext cx="3357754" cy="38390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1056575" y="6475109"/>
            <a:ext cx="1007198" cy="331994"/>
            <a:chOff x="10421575" y="831644"/>
            <a:chExt cx="1007198" cy="331994"/>
          </a:xfrm>
        </p:grpSpPr>
        <p:sp>
          <p:nvSpPr>
            <p:cNvPr id="8" name="Rectangle 7"/>
            <p:cNvSpPr/>
            <p:nvPr/>
          </p:nvSpPr>
          <p:spPr>
            <a:xfrm>
              <a:off x="10421575" y="831644"/>
              <a:ext cx="125773" cy="331994"/>
            </a:xfrm>
            <a:prstGeom prst="rect">
              <a:avLst/>
            </a:prstGeom>
            <a:solidFill>
              <a:srgbClr val="8E887C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553698" y="831644"/>
              <a:ext cx="875075" cy="331994"/>
            </a:xfrm>
            <a:prstGeom prst="rect">
              <a:avLst/>
            </a:prstGeom>
            <a:solidFill>
              <a:srgbClr val="29417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25056" y="6492875"/>
            <a:ext cx="738717" cy="365125"/>
          </a:xfrm>
        </p:spPr>
        <p:txBody>
          <a:bodyPr/>
          <a:lstStyle/>
          <a:p>
            <a:r>
              <a:rPr lang="en-US" dirty="0"/>
              <a:t>19</a:t>
            </a:r>
          </a:p>
        </p:txBody>
      </p:sp>
      <p:pic>
        <p:nvPicPr>
          <p:cNvPr id="11" name="Content Placeholder 11">
            <a:extLst>
              <a:ext uri="{FF2B5EF4-FFF2-40B4-BE49-F238E27FC236}">
                <a16:creationId xmlns:a16="http://schemas.microsoft.com/office/drawing/2014/main" id="{F67F9241-4AFD-4C1A-AC92-D166E03C74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44"/>
          <a:stretch/>
        </p:blipFill>
        <p:spPr>
          <a:xfrm rot="5400000">
            <a:off x="5382770" y="-33245"/>
            <a:ext cx="1828781" cy="1065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162" y="1295247"/>
            <a:ext cx="10353675" cy="284726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998381" y="3710763"/>
            <a:ext cx="7545794" cy="2977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59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34A18-EC8E-44A5-A768-EE95B547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Update!! </a:t>
            </a:r>
          </a:p>
        </p:txBody>
      </p:sp>
      <p:pic>
        <p:nvPicPr>
          <p:cNvPr id="1026" name="Picture 2" descr="https://wiki.seg.org/images/8/8e/Final_result.png">
            <a:extLst>
              <a:ext uri="{FF2B5EF4-FFF2-40B4-BE49-F238E27FC236}">
                <a16:creationId xmlns:a16="http://schemas.microsoft.com/office/drawing/2014/main" id="{EDDEEEDD-7CB2-4935-80B3-AA3B7A89A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083" y="0"/>
            <a:ext cx="7219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05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294171"/>
                </a:solidFill>
                <a:latin typeface="Calibri"/>
                <a:cs typeface="Calibri"/>
              </a:rPr>
              <a:t>Future Work</a:t>
            </a:r>
            <a:endParaRPr lang="en-US" sz="3600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8" y="6449152"/>
            <a:ext cx="3357754" cy="38390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1056575" y="6475109"/>
            <a:ext cx="1007198" cy="331994"/>
            <a:chOff x="10421575" y="831644"/>
            <a:chExt cx="1007198" cy="331994"/>
          </a:xfrm>
        </p:grpSpPr>
        <p:sp>
          <p:nvSpPr>
            <p:cNvPr id="8" name="Rectangle 7"/>
            <p:cNvSpPr/>
            <p:nvPr/>
          </p:nvSpPr>
          <p:spPr>
            <a:xfrm>
              <a:off x="10421575" y="831644"/>
              <a:ext cx="125773" cy="331994"/>
            </a:xfrm>
            <a:prstGeom prst="rect">
              <a:avLst/>
            </a:prstGeom>
            <a:solidFill>
              <a:srgbClr val="8E887C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553698" y="831644"/>
              <a:ext cx="875075" cy="331994"/>
            </a:xfrm>
            <a:prstGeom prst="rect">
              <a:avLst/>
            </a:prstGeom>
            <a:solidFill>
              <a:srgbClr val="29417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25056" y="6492875"/>
            <a:ext cx="738717" cy="365125"/>
          </a:xfrm>
        </p:spPr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4B52778-95CE-4F86-97EC-8532E6DF0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 for predictions. </a:t>
            </a:r>
          </a:p>
          <a:p>
            <a:r>
              <a:rPr lang="en-US" dirty="0"/>
              <a:t>Compare geophysical and </a:t>
            </a:r>
            <a:r>
              <a:rPr lang="en-US" dirty="0" err="1"/>
              <a:t>petrophysical</a:t>
            </a:r>
            <a:r>
              <a:rPr lang="en-US" dirty="0"/>
              <a:t> models to the ML predicted Facies.</a:t>
            </a:r>
          </a:p>
          <a:p>
            <a:r>
              <a:rPr lang="en-US" dirty="0"/>
              <a:t>Fluid Content Classification (unsupervised learning/semi-supervised learning). </a:t>
            </a:r>
          </a:p>
        </p:txBody>
      </p:sp>
    </p:spTree>
    <p:extLst>
      <p:ext uri="{BB962C8B-B14F-4D97-AF65-F5344CB8AC3E}">
        <p14:creationId xmlns:p14="http://schemas.microsoft.com/office/powerpoint/2010/main" val="3223840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" y="0"/>
            <a:ext cx="10515600" cy="1325563"/>
          </a:xfrm>
        </p:spPr>
        <p:txBody>
          <a:bodyPr>
            <a:normAutofit/>
          </a:bodyPr>
          <a:lstStyle/>
          <a:p>
            <a:endParaRPr lang="en-US" sz="3600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8" y="6449152"/>
            <a:ext cx="3357754" cy="38390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1056575" y="6475109"/>
            <a:ext cx="1007198" cy="331994"/>
            <a:chOff x="10421575" y="831644"/>
            <a:chExt cx="1007198" cy="331994"/>
          </a:xfrm>
        </p:grpSpPr>
        <p:sp>
          <p:nvSpPr>
            <p:cNvPr id="8" name="Rectangle 7"/>
            <p:cNvSpPr/>
            <p:nvPr/>
          </p:nvSpPr>
          <p:spPr>
            <a:xfrm>
              <a:off x="10421575" y="831644"/>
              <a:ext cx="125773" cy="331994"/>
            </a:xfrm>
            <a:prstGeom prst="rect">
              <a:avLst/>
            </a:prstGeom>
            <a:solidFill>
              <a:srgbClr val="8E887C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553698" y="831644"/>
              <a:ext cx="875075" cy="331994"/>
            </a:xfrm>
            <a:prstGeom prst="rect">
              <a:avLst/>
            </a:prstGeom>
            <a:solidFill>
              <a:srgbClr val="29417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25056" y="6492875"/>
            <a:ext cx="738717" cy="365125"/>
          </a:xfrm>
        </p:spPr>
        <p:txBody>
          <a:bodyPr/>
          <a:lstStyle/>
          <a:p>
            <a:r>
              <a:rPr lang="en-US"/>
              <a:t>21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4B52778-95CE-4F86-97EC-8532E6DF0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Thanks</a:t>
            </a:r>
          </a:p>
          <a:p>
            <a:pPr marL="0" indent="0" algn="ctr">
              <a:buNone/>
            </a:pPr>
            <a:r>
              <a:rPr lang="en-US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8221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294171"/>
                </a:solidFill>
                <a:latin typeface="Calibri"/>
                <a:cs typeface="Calibri"/>
              </a:rPr>
              <a:t>Introduction</a:t>
            </a:r>
            <a:endParaRPr lang="en-US" sz="3600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25563"/>
            <a:ext cx="10515600" cy="4351338"/>
          </a:xfrm>
        </p:spPr>
        <p:txBody>
          <a:bodyPr/>
          <a:lstStyle/>
          <a:p>
            <a:pPr marL="228600" lvl="1">
              <a:lnSpc>
                <a:spcPct val="70000"/>
              </a:lnSpc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700" dirty="0">
                <a:solidFill>
                  <a:srgbClr val="2D2F2B"/>
                </a:solidFill>
                <a:cs typeface="Calibri"/>
              </a:rPr>
              <a:t>Challenges:</a:t>
            </a:r>
          </a:p>
          <a:p>
            <a:pPr marL="914400" lvl="2">
              <a:spcBef>
                <a:spcPts val="300"/>
              </a:spcBef>
              <a:buClr>
                <a:srgbClr val="294171">
                  <a:lumMod val="60000"/>
                  <a:lumOff val="40000"/>
                </a:srgbClr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rgbClr val="2D2F2B"/>
                </a:solidFill>
                <a:cs typeface="Calibri"/>
              </a:rPr>
              <a:t>Loading well log points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(Big Data)</a:t>
            </a:r>
            <a:r>
              <a:rPr lang="en-US" dirty="0">
                <a:solidFill>
                  <a:srgbClr val="2D2F2B"/>
                </a:solidFill>
                <a:cs typeface="Calibri"/>
              </a:rPr>
              <a:t>.</a:t>
            </a:r>
          </a:p>
          <a:p>
            <a:pPr marL="914400" lvl="2">
              <a:spcBef>
                <a:spcPts val="300"/>
              </a:spcBef>
              <a:buClr>
                <a:srgbClr val="294171">
                  <a:lumMod val="60000"/>
                  <a:lumOff val="40000"/>
                </a:srgbClr>
              </a:buClr>
              <a:buSzPct val="75000"/>
              <a:buFont typeface="Wingdings" pitchFamily="2" charset="2"/>
              <a:buChar char="n"/>
            </a:pPr>
            <a:endParaRPr lang="en-US" dirty="0">
              <a:solidFill>
                <a:srgbClr val="2D2F2B"/>
              </a:solidFill>
              <a:cs typeface="Calibri"/>
            </a:endParaRPr>
          </a:p>
          <a:p>
            <a:pPr marL="914400" lvl="2">
              <a:spcBef>
                <a:spcPts val="300"/>
              </a:spcBef>
              <a:buClr>
                <a:srgbClr val="294171">
                  <a:lumMod val="60000"/>
                  <a:lumOff val="40000"/>
                </a:srgbClr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rgbClr val="2D2F2B"/>
                </a:solidFill>
                <a:cs typeface="Calibri"/>
              </a:rPr>
              <a:t>Visualization software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(Commercial software: Expensive!!)</a:t>
            </a:r>
            <a:r>
              <a:rPr lang="en-US" dirty="0">
                <a:solidFill>
                  <a:srgbClr val="2D2F2B"/>
                </a:solidFill>
                <a:cs typeface="Calibri"/>
              </a:rPr>
              <a:t>.</a:t>
            </a:r>
          </a:p>
          <a:p>
            <a:pPr marL="914400" lvl="2">
              <a:spcBef>
                <a:spcPts val="300"/>
              </a:spcBef>
              <a:buClr>
                <a:srgbClr val="294171">
                  <a:lumMod val="60000"/>
                  <a:lumOff val="40000"/>
                </a:srgbClr>
              </a:buClr>
              <a:buSzPct val="75000"/>
              <a:buFont typeface="Wingdings" pitchFamily="2" charset="2"/>
              <a:buChar char="n"/>
            </a:pPr>
            <a:endParaRPr lang="en-US" dirty="0">
              <a:solidFill>
                <a:srgbClr val="2D2F2B"/>
              </a:solidFill>
              <a:cs typeface="Calibri"/>
            </a:endParaRPr>
          </a:p>
          <a:p>
            <a:pPr marL="914400" lvl="2">
              <a:spcBef>
                <a:spcPts val="300"/>
              </a:spcBef>
              <a:buClr>
                <a:srgbClr val="294171">
                  <a:lumMod val="60000"/>
                  <a:lumOff val="40000"/>
                </a:srgbClr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rgbClr val="2D2F2B"/>
                </a:solidFill>
                <a:cs typeface="Calibri"/>
              </a:rPr>
              <a:t>Facies recognition </a:t>
            </a:r>
          </a:p>
          <a:p>
            <a:pPr marL="914400" lvl="2">
              <a:spcBef>
                <a:spcPts val="300"/>
              </a:spcBef>
              <a:buClr>
                <a:srgbClr val="294171">
                  <a:lumMod val="60000"/>
                  <a:lumOff val="40000"/>
                </a:srgbClr>
              </a:buClr>
              <a:buSzPct val="75000"/>
              <a:buFont typeface="Wingdings" pitchFamily="2" charset="2"/>
              <a:buChar char="n"/>
            </a:pPr>
            <a:endParaRPr lang="en-US" dirty="0">
              <a:solidFill>
                <a:srgbClr val="2D2F2B"/>
              </a:solidFill>
              <a:cs typeface="Calibri"/>
            </a:endParaRPr>
          </a:p>
          <a:p>
            <a:pPr marL="914400" lvl="2">
              <a:spcBef>
                <a:spcPts val="300"/>
              </a:spcBef>
              <a:buClr>
                <a:srgbClr val="294171">
                  <a:lumMod val="60000"/>
                  <a:lumOff val="40000"/>
                </a:srgbClr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rgbClr val="2D2F2B"/>
                </a:solidFill>
                <a:cs typeface="Calibri"/>
              </a:rPr>
              <a:t>Hydrocarbon/fluid content</a:t>
            </a:r>
          </a:p>
          <a:p>
            <a:pPr marL="914400" lvl="2">
              <a:spcBef>
                <a:spcPts val="300"/>
              </a:spcBef>
              <a:buClr>
                <a:srgbClr val="294171">
                  <a:lumMod val="60000"/>
                  <a:lumOff val="40000"/>
                </a:srgbClr>
              </a:buClr>
              <a:buSzPct val="75000"/>
              <a:buFont typeface="Wingdings" pitchFamily="2" charset="2"/>
              <a:buChar char="n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8" y="6449152"/>
            <a:ext cx="3357754" cy="38390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1056575" y="6475109"/>
            <a:ext cx="1007198" cy="331994"/>
            <a:chOff x="10421575" y="831644"/>
            <a:chExt cx="1007198" cy="331994"/>
          </a:xfrm>
        </p:grpSpPr>
        <p:sp>
          <p:nvSpPr>
            <p:cNvPr id="8" name="Rectangle 7"/>
            <p:cNvSpPr/>
            <p:nvPr/>
          </p:nvSpPr>
          <p:spPr>
            <a:xfrm>
              <a:off x="10421575" y="831644"/>
              <a:ext cx="125773" cy="331994"/>
            </a:xfrm>
            <a:prstGeom prst="rect">
              <a:avLst/>
            </a:prstGeom>
            <a:solidFill>
              <a:srgbClr val="8E887C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553698" y="831644"/>
              <a:ext cx="875075" cy="331994"/>
            </a:xfrm>
            <a:prstGeom prst="rect">
              <a:avLst/>
            </a:prstGeom>
            <a:solidFill>
              <a:srgbClr val="29417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25056" y="6492875"/>
            <a:ext cx="738717" cy="365125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5" name="Right Brace 4"/>
          <p:cNvSpPr/>
          <p:nvPr/>
        </p:nvSpPr>
        <p:spPr>
          <a:xfrm>
            <a:off x="4663440" y="2946400"/>
            <a:ext cx="102170" cy="702197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45543" y="3112832"/>
            <a:ext cx="659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(Done manually and require geophysical and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cs typeface="Calibri"/>
              </a:rPr>
              <a:t>petrophysical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 models)</a:t>
            </a:r>
          </a:p>
        </p:txBody>
      </p:sp>
    </p:spTree>
    <p:extLst>
      <p:ext uri="{BB962C8B-B14F-4D97-AF65-F5344CB8AC3E}">
        <p14:creationId xmlns:p14="http://schemas.microsoft.com/office/powerpoint/2010/main" val="390058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294171"/>
                </a:solidFill>
                <a:latin typeface="Calibri"/>
                <a:cs typeface="Calibri"/>
              </a:rPr>
              <a:t>Well log Dataset</a:t>
            </a:r>
            <a:endParaRPr lang="en-US" sz="3600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8" y="6449152"/>
            <a:ext cx="3357754" cy="38390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1056575" y="6475109"/>
            <a:ext cx="1007198" cy="331994"/>
            <a:chOff x="10421575" y="831644"/>
            <a:chExt cx="1007198" cy="331994"/>
          </a:xfrm>
        </p:grpSpPr>
        <p:sp>
          <p:nvSpPr>
            <p:cNvPr id="8" name="Rectangle 7"/>
            <p:cNvSpPr/>
            <p:nvPr/>
          </p:nvSpPr>
          <p:spPr>
            <a:xfrm>
              <a:off x="10421575" y="831644"/>
              <a:ext cx="125773" cy="331994"/>
            </a:xfrm>
            <a:prstGeom prst="rect">
              <a:avLst/>
            </a:prstGeom>
            <a:solidFill>
              <a:srgbClr val="8E887C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553698" y="831644"/>
              <a:ext cx="875075" cy="331994"/>
            </a:xfrm>
            <a:prstGeom prst="rect">
              <a:avLst/>
            </a:prstGeom>
            <a:solidFill>
              <a:srgbClr val="29417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25563"/>
            <a:ext cx="10515600" cy="4351338"/>
          </a:xfrm>
        </p:spPr>
        <p:txBody>
          <a:bodyPr/>
          <a:lstStyle/>
          <a:p>
            <a:pPr marL="228600" lvl="1">
              <a:lnSpc>
                <a:spcPct val="70000"/>
              </a:lnSpc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rgbClr val="2D2F2B"/>
                </a:solidFill>
                <a:cs typeface="Calibri"/>
              </a:rPr>
              <a:t>Large gas field in the north America, the Hugoton and </a:t>
            </a:r>
            <a:r>
              <a:rPr lang="en-US" sz="3200" dirty="0" err="1">
                <a:solidFill>
                  <a:srgbClr val="2D2F2B"/>
                </a:solidFill>
                <a:cs typeface="Calibri"/>
              </a:rPr>
              <a:t>Panoma</a:t>
            </a:r>
            <a:r>
              <a:rPr lang="en-US" sz="3200" baseline="30000" dirty="0">
                <a:solidFill>
                  <a:srgbClr val="2D2F2B"/>
                </a:solidFill>
                <a:cs typeface="Calibri"/>
              </a:rPr>
              <a:t>[2]</a:t>
            </a:r>
          </a:p>
          <a:p>
            <a:pPr marL="228600" lvl="1">
              <a:lnSpc>
                <a:spcPct val="70000"/>
              </a:lnSpc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3200" dirty="0">
              <a:solidFill>
                <a:srgbClr val="2D2F2B"/>
              </a:solidFill>
              <a:cs typeface="Calibri"/>
            </a:endParaRPr>
          </a:p>
          <a:p>
            <a:pPr marL="228600" lvl="1">
              <a:lnSpc>
                <a:spcPct val="70000"/>
              </a:lnSpc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rgbClr val="2D2F2B"/>
                </a:solidFill>
                <a:cs typeface="Calibri"/>
              </a:rPr>
              <a:t>Seven training wells</a:t>
            </a:r>
          </a:p>
          <a:p>
            <a:pPr marL="914400" lvl="2">
              <a:spcBef>
                <a:spcPts val="300"/>
              </a:spcBef>
              <a:buClr>
                <a:srgbClr val="294171">
                  <a:lumMod val="60000"/>
                  <a:lumOff val="40000"/>
                </a:srgb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2D2F2B"/>
                </a:solidFill>
                <a:cs typeface="Calibri"/>
              </a:rPr>
              <a:t>Total points: 3232</a:t>
            </a:r>
          </a:p>
          <a:p>
            <a:pPr marL="914400" lvl="2">
              <a:spcBef>
                <a:spcPts val="300"/>
              </a:spcBef>
              <a:buClr>
                <a:srgbClr val="294171">
                  <a:lumMod val="60000"/>
                  <a:lumOff val="40000"/>
                </a:srgb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2D2F2B"/>
                </a:solidFill>
                <a:cs typeface="Calibri"/>
              </a:rPr>
              <a:t>20% test set</a:t>
            </a:r>
          </a:p>
          <a:p>
            <a:pPr marL="228600" lvl="1">
              <a:lnSpc>
                <a:spcPct val="70000"/>
              </a:lnSpc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700" dirty="0">
                <a:solidFill>
                  <a:srgbClr val="2D2F2B"/>
                </a:solidFill>
                <a:cs typeface="Calibri"/>
              </a:rPr>
              <a:t>One blind test well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25056" y="6492875"/>
            <a:ext cx="738717" cy="365125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448" y="2048179"/>
            <a:ext cx="12700" cy="12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448" y="2048179"/>
            <a:ext cx="12700" cy="127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>
            <a:off x="7256613" y="2249139"/>
            <a:ext cx="3925735" cy="23025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pitchFamily="8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448183" y="2300965"/>
            <a:ext cx="376518" cy="37651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pitchFamily="8" charset="-128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8134632" y="3213556"/>
            <a:ext cx="376518" cy="37651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pitchFamily="8" charset="-128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492603" y="4133604"/>
            <a:ext cx="376518" cy="37651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pitchFamily="8" charset="-128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9126804" y="2300965"/>
            <a:ext cx="376518" cy="37651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pitchFamily="8" charset="-128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0145416" y="3212151"/>
            <a:ext cx="376518" cy="37651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pitchFamily="8" charset="-128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9343457" y="4133604"/>
            <a:ext cx="376518" cy="37651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pitchFamily="8" charset="-128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0805426" y="2300965"/>
            <a:ext cx="376518" cy="37651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pitchFamily="8" charset="-128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803551" y="4133604"/>
            <a:ext cx="376518" cy="37651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pitchFamily="8" charset="-128"/>
            </a:endParaRPr>
          </a:p>
        </p:txBody>
      </p:sp>
      <p:sp>
        <p:nvSpPr>
          <p:cNvPr id="22" name="Chord 21"/>
          <p:cNvSpPr/>
          <p:nvPr/>
        </p:nvSpPr>
        <p:spPr bwMode="auto">
          <a:xfrm rot="20659382">
            <a:off x="10145416" y="3215170"/>
            <a:ext cx="374904" cy="374904"/>
          </a:xfrm>
          <a:prstGeom prst="chord">
            <a:avLst>
              <a:gd name="adj1" fmla="val 2700000"/>
              <a:gd name="adj2" fmla="val 10293751"/>
            </a:avLst>
          </a:prstGeom>
          <a:solidFill>
            <a:srgbClr val="50BB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pitchFamily="8" charset="-128"/>
            </a:endParaRPr>
          </a:p>
        </p:txBody>
      </p:sp>
      <p:sp>
        <p:nvSpPr>
          <p:cNvPr id="23" name="Chord 22"/>
          <p:cNvSpPr/>
          <p:nvPr/>
        </p:nvSpPr>
        <p:spPr bwMode="auto">
          <a:xfrm rot="20659382">
            <a:off x="9344264" y="4133098"/>
            <a:ext cx="374904" cy="374904"/>
          </a:xfrm>
          <a:prstGeom prst="chord">
            <a:avLst>
              <a:gd name="adj1" fmla="val 2700000"/>
              <a:gd name="adj2" fmla="val 10293751"/>
            </a:avLst>
          </a:prstGeom>
          <a:solidFill>
            <a:srgbClr val="50BB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pitchFamily="8" charset="-128"/>
            </a:endParaRPr>
          </a:p>
        </p:txBody>
      </p:sp>
      <p:sp>
        <p:nvSpPr>
          <p:cNvPr id="24" name="Chord 23"/>
          <p:cNvSpPr/>
          <p:nvPr/>
        </p:nvSpPr>
        <p:spPr bwMode="auto">
          <a:xfrm rot="20659382">
            <a:off x="10804358" y="4133097"/>
            <a:ext cx="374904" cy="374904"/>
          </a:xfrm>
          <a:prstGeom prst="chord">
            <a:avLst>
              <a:gd name="adj1" fmla="val 2700000"/>
              <a:gd name="adj2" fmla="val 10293751"/>
            </a:avLst>
          </a:prstGeom>
          <a:solidFill>
            <a:srgbClr val="50BB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421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294171"/>
                </a:solidFill>
                <a:latin typeface="Calibri"/>
                <a:cs typeface="Calibri"/>
              </a:rPr>
              <a:t>Well log Dataset</a:t>
            </a:r>
            <a:endParaRPr lang="en-US" sz="3600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8" y="6449152"/>
            <a:ext cx="3357754" cy="38390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1056575" y="6475109"/>
            <a:ext cx="1007198" cy="331994"/>
            <a:chOff x="10421575" y="831644"/>
            <a:chExt cx="1007198" cy="331994"/>
          </a:xfrm>
        </p:grpSpPr>
        <p:sp>
          <p:nvSpPr>
            <p:cNvPr id="8" name="Rectangle 7"/>
            <p:cNvSpPr/>
            <p:nvPr/>
          </p:nvSpPr>
          <p:spPr>
            <a:xfrm>
              <a:off x="10421575" y="831644"/>
              <a:ext cx="125773" cy="331994"/>
            </a:xfrm>
            <a:prstGeom prst="rect">
              <a:avLst/>
            </a:prstGeom>
            <a:solidFill>
              <a:srgbClr val="8E887C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553698" y="831644"/>
              <a:ext cx="875075" cy="331994"/>
            </a:xfrm>
            <a:prstGeom prst="rect">
              <a:avLst/>
            </a:prstGeom>
            <a:solidFill>
              <a:srgbClr val="29417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25056" y="6492875"/>
            <a:ext cx="738717" cy="365125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7584989" y="1949824"/>
            <a:ext cx="2601583" cy="484094"/>
          </a:xfrm>
          <a:prstGeom prst="rect">
            <a:avLst/>
          </a:prstGeom>
          <a:solidFill>
            <a:srgbClr val="BF2F0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pitchFamily="8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263690" y="1058582"/>
            <a:ext cx="2601583" cy="484094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pitchFamily="8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361004" y="3142268"/>
            <a:ext cx="2601583" cy="4840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pitchFamily="8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523776" y="3142268"/>
            <a:ext cx="2601583" cy="48409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pitchFamily="8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584989" y="1952614"/>
            <a:ext cx="2040117" cy="4840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pitchFamily="8" charset="-128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942390" y="1956634"/>
            <a:ext cx="2601583" cy="484094"/>
          </a:xfrm>
          <a:prstGeom prst="rect">
            <a:avLst/>
          </a:prstGeom>
          <a:solidFill>
            <a:srgbClr val="BF2F0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pitchFamily="8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993650" y="1963271"/>
            <a:ext cx="560567" cy="4840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pitchFamily="8" charset="-128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564792" y="3142033"/>
            <a:ext cx="560567" cy="4840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pitchFamily="8" charset="-128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02020" y="3142313"/>
            <a:ext cx="560567" cy="4840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pitchFamily="8" charset="-128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981525" y="3135668"/>
            <a:ext cx="560567" cy="4840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pitchFamily="8" charset="-128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796054" y="3148452"/>
            <a:ext cx="560567" cy="484094"/>
          </a:xfrm>
          <a:prstGeom prst="rect">
            <a:avLst/>
          </a:prstGeom>
          <a:solidFill>
            <a:srgbClr val="72BFC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pitchFamily="8" charset="-128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890795" y="1439026"/>
            <a:ext cx="1262768" cy="24393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50949"/>
                </a:solidFill>
                <a:ea typeface="ヒラギノ角ゴ Pro W3" pitchFamily="8" charset="-128"/>
                <a:cs typeface="Arial" panose="020B0604020202020204" pitchFamily="34" charset="0"/>
              </a:rPr>
              <a:t>All Data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50949"/>
              </a:solidFill>
              <a:effectLst/>
              <a:ea typeface="ヒラギノ角ゴ Pro W3" pitchFamily="8" charset="-128"/>
              <a:cs typeface="Arial" panose="020B0604020202020204" pitchFamily="34" charset="0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3223023" y="2380130"/>
            <a:ext cx="1645371" cy="24893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50949"/>
                </a:solidFill>
                <a:ea typeface="ヒラギノ角ゴ Pro W3" pitchFamily="8" charset="-128"/>
                <a:cs typeface="Arial" panose="020B0604020202020204" pitchFamily="34" charset="0"/>
              </a:rPr>
              <a:t>Training Data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50949"/>
              </a:solidFill>
              <a:effectLst/>
              <a:ea typeface="ヒラギノ角ゴ Pro W3" pitchFamily="8" charset="-128"/>
              <a:cs typeface="Arial" panose="020B0604020202020204" pitchFamily="34" charset="0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7912040" y="2380130"/>
            <a:ext cx="1262768" cy="24657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50949"/>
                </a:solidFill>
                <a:ea typeface="ヒラギノ角ゴ Pro W3" pitchFamily="8" charset="-128"/>
                <a:cs typeface="Arial" panose="020B0604020202020204" pitchFamily="34" charset="0"/>
              </a:rPr>
              <a:t>Test Data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50949"/>
              </a:solidFill>
              <a:effectLst/>
              <a:ea typeface="ヒラギノ角ゴ Pro W3" pitchFamily="8" charset="-128"/>
              <a:cs typeface="Arial" panose="020B0604020202020204" pitchFamily="34" charset="0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1879776" y="3552202"/>
            <a:ext cx="1487743" cy="26694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50949"/>
                </a:solidFill>
                <a:ea typeface="ヒラギノ角ゴ Pro W3" pitchFamily="8" charset="-128"/>
                <a:cs typeface="Arial" panose="020B0604020202020204" pitchFamily="34" charset="0"/>
              </a:rPr>
              <a:t>Model Data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50949"/>
              </a:solidFill>
              <a:effectLst/>
              <a:ea typeface="ヒラギノ角ゴ Pro W3" pitchFamily="8" charset="-128"/>
              <a:cs typeface="Arial" panose="020B0604020202020204" pitchFamily="34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4481360" y="3544960"/>
            <a:ext cx="1802838" cy="27418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50949"/>
                </a:solidFill>
                <a:ea typeface="ヒラギノ角ゴ Pro W3" pitchFamily="8" charset="-128"/>
                <a:cs typeface="Arial" panose="020B0604020202020204" pitchFamily="34" charset="0"/>
              </a:rPr>
              <a:t>Validation Data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50949"/>
              </a:solidFill>
              <a:effectLst/>
              <a:ea typeface="ヒラギノ角ゴ Pro W3" pitchFamily="8" charset="-128"/>
              <a:cs typeface="Arial" panose="020B0604020202020204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083101" y="4685806"/>
            <a:ext cx="914400" cy="914400"/>
            <a:chOff x="660701" y="4956540"/>
            <a:chExt cx="914400" cy="914400"/>
          </a:xfrm>
        </p:grpSpPr>
        <p:sp>
          <p:nvSpPr>
            <p:cNvPr id="43" name="Oval 42"/>
            <p:cNvSpPr/>
            <p:nvPr/>
          </p:nvSpPr>
          <p:spPr bwMode="auto">
            <a:xfrm>
              <a:off x="660701" y="4956540"/>
              <a:ext cx="914400" cy="9144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ヒラギノ角ゴ Pro W3" pitchFamily="8" charset="-128"/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3"/>
            <a:srcRect l="10026" r="12025"/>
            <a:stretch/>
          </p:blipFill>
          <p:spPr>
            <a:xfrm>
              <a:off x="823046" y="5180181"/>
              <a:ext cx="579121" cy="5524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45" name="Rounded Rectangle 44"/>
          <p:cNvSpPr/>
          <p:nvPr/>
        </p:nvSpPr>
        <p:spPr bwMode="auto">
          <a:xfrm>
            <a:off x="2121922" y="5444107"/>
            <a:ext cx="814178" cy="22251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50949"/>
                </a:solidFill>
                <a:ea typeface="ヒラギノ角ゴ Pro W3" pitchFamily="8" charset="-128"/>
                <a:cs typeface="Arial" panose="020B0604020202020204" pitchFamily="34" charset="0"/>
              </a:rPr>
              <a:t>Learn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50949"/>
              </a:solidFill>
              <a:effectLst/>
              <a:ea typeface="ヒラギノ角ゴ Pro W3" pitchFamily="8" charset="-128"/>
              <a:cs typeface="Arial" panose="020B0604020202020204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972921" y="4685806"/>
            <a:ext cx="1051560" cy="980818"/>
            <a:chOff x="4308779" y="4938717"/>
            <a:chExt cx="1051560" cy="980818"/>
          </a:xfrm>
        </p:grpSpPr>
        <p:sp>
          <p:nvSpPr>
            <p:cNvPr id="47" name="Oval 46"/>
            <p:cNvSpPr/>
            <p:nvPr/>
          </p:nvSpPr>
          <p:spPr bwMode="auto">
            <a:xfrm>
              <a:off x="4373654" y="4938717"/>
              <a:ext cx="914400" cy="9144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ヒラギノ角ゴ Pro W3" pitchFamily="8" charset="-128"/>
              </a:endParaRP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4308779" y="5697018"/>
              <a:ext cx="1051560" cy="22251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solidFill>
                    <a:srgbClr val="050949"/>
                  </a:solidFill>
                  <a:ea typeface="ヒラギノ角ゴ Pro W3" pitchFamily="8" charset="-128"/>
                  <a:cs typeface="Arial" panose="020B0604020202020204" pitchFamily="34" charset="0"/>
                </a:rPr>
                <a:t>Validate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050949"/>
                </a:solidFill>
                <a:effectLst/>
                <a:ea typeface="ヒラギノ角ゴ Pro W3" pitchFamily="8" charset="-128"/>
                <a:cs typeface="Arial" panose="020B0604020202020204" pitchFamily="34" charset="0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7700" y="5079373"/>
              <a:ext cx="426308" cy="5486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50" name="Group 49"/>
          <p:cNvGrpSpPr/>
          <p:nvPr/>
        </p:nvGrpSpPr>
        <p:grpSpPr>
          <a:xfrm>
            <a:off x="8420423" y="4685806"/>
            <a:ext cx="914400" cy="914400"/>
            <a:chOff x="660701" y="4956540"/>
            <a:chExt cx="914400" cy="914400"/>
          </a:xfrm>
        </p:grpSpPr>
        <p:sp>
          <p:nvSpPr>
            <p:cNvPr id="51" name="Oval 50"/>
            <p:cNvSpPr/>
            <p:nvPr/>
          </p:nvSpPr>
          <p:spPr bwMode="auto">
            <a:xfrm>
              <a:off x="660701" y="4956540"/>
              <a:ext cx="914400" cy="9144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ヒラギノ角ゴ Pro W3" pitchFamily="8" charset="-128"/>
              </a:endParaRPr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3"/>
            <a:srcRect l="10026" r="12025"/>
            <a:stretch/>
          </p:blipFill>
          <p:spPr>
            <a:xfrm>
              <a:off x="823046" y="5180181"/>
              <a:ext cx="579121" cy="5524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53" name="Rounded Rectangle 52"/>
          <p:cNvSpPr/>
          <p:nvPr/>
        </p:nvSpPr>
        <p:spPr bwMode="auto">
          <a:xfrm>
            <a:off x="8465158" y="5456532"/>
            <a:ext cx="814178" cy="22251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50949"/>
                </a:solidFill>
                <a:ea typeface="ヒラギノ角ゴ Pro W3" pitchFamily="8" charset="-128"/>
                <a:cs typeface="Arial" panose="020B0604020202020204" pitchFamily="34" charset="0"/>
              </a:rPr>
              <a:t>Learn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50949"/>
              </a:solidFill>
              <a:effectLst/>
              <a:ea typeface="ヒラギノ角ゴ Pro W3" pitchFamily="8" charset="-128"/>
              <a:cs typeface="Arial" panose="020B0604020202020204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8420423" y="3061248"/>
            <a:ext cx="914400" cy="980818"/>
            <a:chOff x="4373654" y="4938717"/>
            <a:chExt cx="914400" cy="980818"/>
          </a:xfrm>
        </p:grpSpPr>
        <p:sp>
          <p:nvSpPr>
            <p:cNvPr id="55" name="Oval 54"/>
            <p:cNvSpPr/>
            <p:nvPr/>
          </p:nvSpPr>
          <p:spPr bwMode="auto">
            <a:xfrm>
              <a:off x="4373654" y="4938717"/>
              <a:ext cx="914400" cy="9144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ヒラギノ角ゴ Pro W3" pitchFamily="8" charset="-128"/>
              </a:endParaRPr>
            </a:p>
          </p:txBody>
        </p:sp>
        <p:sp>
          <p:nvSpPr>
            <p:cNvPr id="56" name="Rounded Rectangle 55"/>
            <p:cNvSpPr/>
            <p:nvPr/>
          </p:nvSpPr>
          <p:spPr bwMode="auto">
            <a:xfrm>
              <a:off x="4412475" y="5697018"/>
              <a:ext cx="814178" cy="22251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solidFill>
                    <a:srgbClr val="050949"/>
                  </a:solidFill>
                  <a:ea typeface="ヒラギノ角ゴ Pro W3" pitchFamily="8" charset="-128"/>
                  <a:cs typeface="Arial" panose="020B0604020202020204" pitchFamily="34" charset="0"/>
                </a:rPr>
                <a:t>Test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050949"/>
                </a:solidFill>
                <a:effectLst/>
                <a:ea typeface="ヒラギノ角ゴ Pro W3" pitchFamily="8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7698" y="3245705"/>
            <a:ext cx="433321" cy="54864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8" name="Straight Arrow Connector 57"/>
          <p:cNvCxnSpPr/>
          <p:nvPr/>
        </p:nvCxnSpPr>
        <p:spPr bwMode="auto">
          <a:xfrm flipH="1">
            <a:off x="4656535" y="1618600"/>
            <a:ext cx="1079586" cy="2793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7448191" y="1618600"/>
            <a:ext cx="1079586" cy="2793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flipH="1">
            <a:off x="2019553" y="2724434"/>
            <a:ext cx="1079586" cy="2793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4811209" y="2724434"/>
            <a:ext cx="1079586" cy="2793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 flipH="1">
            <a:off x="2540301" y="3893099"/>
            <a:ext cx="0" cy="7557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 flipH="1">
            <a:off x="5551082" y="3893099"/>
            <a:ext cx="0" cy="7557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rot="16200000" flipH="1">
            <a:off x="3963434" y="4395969"/>
            <a:ext cx="0" cy="137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rot="16200000" flipH="1">
            <a:off x="7226240" y="4376765"/>
            <a:ext cx="0" cy="137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 flipV="1">
            <a:off x="8866333" y="4087543"/>
            <a:ext cx="0" cy="5486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>
            <a:off x="8869380" y="2663855"/>
            <a:ext cx="0" cy="3657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7311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294171"/>
                </a:solidFill>
                <a:latin typeface="Calibri"/>
                <a:cs typeface="Calibri"/>
              </a:rPr>
              <a:t>Well log Dataset</a:t>
            </a:r>
            <a:endParaRPr lang="en-US" sz="3600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25562"/>
            <a:ext cx="10515600" cy="5123589"/>
          </a:xfrm>
        </p:spPr>
        <p:txBody>
          <a:bodyPr>
            <a:normAutofit/>
          </a:bodyPr>
          <a:lstStyle/>
          <a:p>
            <a:pPr lvl="0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700" dirty="0">
                <a:solidFill>
                  <a:srgbClr val="2D2F2B"/>
                </a:solidFill>
                <a:cs typeface="Calibri"/>
              </a:rPr>
              <a:t>SQL</a:t>
            </a:r>
          </a:p>
          <a:p>
            <a:pPr marL="685800" lvl="2">
              <a:lnSpc>
                <a:spcPct val="70000"/>
              </a:lnSpc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Creating the table:</a:t>
            </a:r>
          </a:p>
          <a:p>
            <a:pPr marL="685800" lvl="2">
              <a:lnSpc>
                <a:spcPct val="70000"/>
              </a:lnSpc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300" dirty="0">
              <a:solidFill>
                <a:srgbClr val="2D2F2B"/>
              </a:solidFill>
              <a:cs typeface="Calibri"/>
            </a:endParaRPr>
          </a:p>
          <a:p>
            <a:pPr marL="685800" lvl="2">
              <a:lnSpc>
                <a:spcPct val="70000"/>
              </a:lnSpc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300" dirty="0">
              <a:solidFill>
                <a:srgbClr val="2D2F2B"/>
              </a:solidFill>
              <a:cs typeface="Calibri"/>
            </a:endParaRPr>
          </a:p>
          <a:p>
            <a:pPr marL="685800" lvl="2">
              <a:lnSpc>
                <a:spcPct val="70000"/>
              </a:lnSpc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300" dirty="0">
              <a:solidFill>
                <a:srgbClr val="2D2F2B"/>
              </a:solidFill>
              <a:cs typeface="Calibri"/>
            </a:endParaRPr>
          </a:p>
          <a:p>
            <a:pPr marL="685800" lvl="2">
              <a:lnSpc>
                <a:spcPct val="70000"/>
              </a:lnSpc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Copy dataset to table:</a:t>
            </a:r>
          </a:p>
          <a:p>
            <a:pPr marL="685800" lvl="2">
              <a:lnSpc>
                <a:spcPct val="70000"/>
              </a:lnSpc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300" dirty="0">
              <a:solidFill>
                <a:srgbClr val="2D2F2B"/>
              </a:solidFill>
              <a:cs typeface="Calibri"/>
            </a:endParaRPr>
          </a:p>
          <a:p>
            <a:pPr marL="685800" lvl="2">
              <a:lnSpc>
                <a:spcPct val="70000"/>
              </a:lnSpc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300" dirty="0">
              <a:solidFill>
                <a:srgbClr val="2D2F2B"/>
              </a:solidFill>
              <a:cs typeface="Calibri"/>
            </a:endParaRPr>
          </a:p>
          <a:p>
            <a:pPr marL="685800" lvl="2">
              <a:lnSpc>
                <a:spcPct val="70000"/>
              </a:lnSpc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Accessing the SQL database from </a:t>
            </a:r>
            <a:r>
              <a:rPr lang="en-US" sz="2300" dirty="0" err="1">
                <a:solidFill>
                  <a:srgbClr val="2D2F2B"/>
                </a:solidFill>
                <a:cs typeface="Calibri"/>
              </a:rPr>
              <a:t>jupyterhub</a:t>
            </a:r>
            <a:r>
              <a:rPr lang="en-US" sz="2300" dirty="0">
                <a:solidFill>
                  <a:srgbClr val="2D2F2B"/>
                </a:solidFill>
                <a:cs typeface="Calibri"/>
              </a:rPr>
              <a:t>:</a:t>
            </a:r>
          </a:p>
          <a:p>
            <a:pPr marL="457200" lvl="2" indent="0">
              <a:lnSpc>
                <a:spcPct val="70000"/>
              </a:lnSpc>
              <a:spcBef>
                <a:spcPts val="900"/>
              </a:spcBef>
              <a:buClr>
                <a:srgbClr val="294171"/>
              </a:buClr>
              <a:buSzPct val="75000"/>
              <a:buNone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 </a:t>
            </a:r>
          </a:p>
          <a:p>
            <a:pPr marL="685800" lvl="2">
              <a:lnSpc>
                <a:spcPct val="70000"/>
              </a:lnSpc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300" dirty="0">
              <a:solidFill>
                <a:srgbClr val="2D2F2B"/>
              </a:solidFill>
              <a:cs typeface="Calibri"/>
            </a:endParaRPr>
          </a:p>
          <a:p>
            <a:pPr marL="685800" lvl="2">
              <a:lnSpc>
                <a:spcPct val="70000"/>
              </a:lnSpc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300" dirty="0">
              <a:solidFill>
                <a:srgbClr val="2D2F2B"/>
              </a:solidFill>
              <a:cs typeface="Calibri"/>
            </a:endParaRPr>
          </a:p>
          <a:p>
            <a:pPr marL="685800" lvl="2">
              <a:lnSpc>
                <a:spcPct val="70000"/>
              </a:lnSpc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300" dirty="0">
              <a:solidFill>
                <a:srgbClr val="2D2F2B"/>
              </a:solidFill>
              <a:cs typeface="Calibri"/>
            </a:endParaRPr>
          </a:p>
          <a:p>
            <a:pPr lvl="0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1600" dirty="0">
              <a:solidFill>
                <a:srgbClr val="2D2F2B"/>
              </a:solidFill>
              <a:cs typeface="Calibri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8" y="6449152"/>
            <a:ext cx="3357754" cy="38390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1056575" y="6475109"/>
            <a:ext cx="1007198" cy="331994"/>
            <a:chOff x="10421575" y="831644"/>
            <a:chExt cx="1007198" cy="331994"/>
          </a:xfrm>
        </p:grpSpPr>
        <p:sp>
          <p:nvSpPr>
            <p:cNvPr id="8" name="Rectangle 7"/>
            <p:cNvSpPr/>
            <p:nvPr/>
          </p:nvSpPr>
          <p:spPr>
            <a:xfrm>
              <a:off x="10421575" y="831644"/>
              <a:ext cx="125773" cy="331994"/>
            </a:xfrm>
            <a:prstGeom prst="rect">
              <a:avLst/>
            </a:prstGeom>
            <a:solidFill>
              <a:srgbClr val="8E887C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553698" y="831644"/>
              <a:ext cx="875075" cy="331994"/>
            </a:xfrm>
            <a:prstGeom prst="rect">
              <a:avLst/>
            </a:prstGeom>
            <a:solidFill>
              <a:srgbClr val="29417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25056" y="6492875"/>
            <a:ext cx="738717" cy="365125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889" y="2242428"/>
            <a:ext cx="10234180" cy="7905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889" y="3669937"/>
            <a:ext cx="10334193" cy="537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889" y="4740242"/>
            <a:ext cx="10037618" cy="15296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114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294171"/>
                </a:solidFill>
                <a:latin typeface="Calibri"/>
                <a:cs typeface="Calibri"/>
              </a:rPr>
              <a:t>Dataset Processing</a:t>
            </a:r>
            <a:endParaRPr lang="en-US" sz="3600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25562"/>
            <a:ext cx="10515600" cy="5123589"/>
          </a:xfrm>
        </p:spPr>
        <p:txBody>
          <a:bodyPr>
            <a:normAutofit/>
          </a:bodyPr>
          <a:lstStyle/>
          <a:p>
            <a:pPr lvl="0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700" dirty="0">
                <a:solidFill>
                  <a:srgbClr val="2D2F2B"/>
                </a:solidFill>
                <a:cs typeface="Calibri"/>
              </a:rPr>
              <a:t>Pandas Library</a:t>
            </a:r>
          </a:p>
          <a:p>
            <a:pPr lvl="0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700" dirty="0">
              <a:solidFill>
                <a:srgbClr val="2D2F2B"/>
              </a:solidFill>
              <a:cs typeface="Calibri"/>
            </a:endParaRPr>
          </a:p>
          <a:p>
            <a:pPr lvl="0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700" dirty="0">
                <a:solidFill>
                  <a:srgbClr val="2D2F2B"/>
                </a:solidFill>
                <a:cs typeface="Calibri"/>
              </a:rPr>
              <a:t>data1.describe()</a:t>
            </a:r>
          </a:p>
          <a:p>
            <a:pPr lvl="0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700" dirty="0">
              <a:solidFill>
                <a:srgbClr val="2D2F2B"/>
              </a:solidFill>
              <a:cs typeface="Calibri"/>
            </a:endParaRPr>
          </a:p>
          <a:p>
            <a:pPr lvl="0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700" dirty="0">
              <a:solidFill>
                <a:srgbClr val="2D2F2B"/>
              </a:solidFill>
              <a:cs typeface="Calibri"/>
            </a:endParaRPr>
          </a:p>
          <a:p>
            <a:pPr lvl="0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700" dirty="0">
              <a:solidFill>
                <a:srgbClr val="2D2F2B"/>
              </a:solidFill>
              <a:cs typeface="Calibri"/>
            </a:endParaRPr>
          </a:p>
          <a:p>
            <a:pPr lvl="0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700" dirty="0">
                <a:solidFill>
                  <a:srgbClr val="2D2F2B"/>
                </a:solidFill>
                <a:cs typeface="Calibri"/>
              </a:rPr>
              <a:t>Data1.head()</a:t>
            </a:r>
          </a:p>
          <a:p>
            <a:pPr lvl="0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700" dirty="0">
              <a:solidFill>
                <a:srgbClr val="2D2F2B"/>
              </a:solidFill>
              <a:cs typeface="Calibri"/>
            </a:endParaRPr>
          </a:p>
          <a:p>
            <a:pPr lvl="0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700" dirty="0">
              <a:solidFill>
                <a:srgbClr val="2D2F2B"/>
              </a:solidFill>
              <a:cs typeface="Calibri"/>
            </a:endParaRPr>
          </a:p>
          <a:p>
            <a:pPr lvl="0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700" dirty="0">
              <a:solidFill>
                <a:srgbClr val="2D2F2B"/>
              </a:solidFill>
              <a:cs typeface="Calibri"/>
            </a:endParaRPr>
          </a:p>
          <a:p>
            <a:pPr lvl="0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700" dirty="0">
              <a:solidFill>
                <a:srgbClr val="2D2F2B"/>
              </a:solidFill>
              <a:cs typeface="Calibri"/>
            </a:endParaRPr>
          </a:p>
          <a:p>
            <a:pPr lvl="0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700" dirty="0">
              <a:solidFill>
                <a:srgbClr val="2D2F2B"/>
              </a:solidFill>
              <a:cs typeface="Calibri"/>
            </a:endParaRPr>
          </a:p>
          <a:p>
            <a:pPr lvl="0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700" dirty="0">
              <a:solidFill>
                <a:srgbClr val="2D2F2B"/>
              </a:solidFill>
              <a:cs typeface="Calibri"/>
            </a:endParaRPr>
          </a:p>
          <a:p>
            <a:pPr lvl="0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700" dirty="0">
              <a:solidFill>
                <a:srgbClr val="2D2F2B"/>
              </a:solidFill>
              <a:cs typeface="Calibri"/>
            </a:endParaRPr>
          </a:p>
          <a:p>
            <a:pPr lvl="0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700" dirty="0">
              <a:solidFill>
                <a:srgbClr val="2D2F2B"/>
              </a:solidFill>
              <a:cs typeface="Calibri"/>
            </a:endParaRPr>
          </a:p>
          <a:p>
            <a:pPr marL="685800" lvl="2">
              <a:lnSpc>
                <a:spcPct val="70000"/>
              </a:lnSpc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300" dirty="0">
              <a:solidFill>
                <a:srgbClr val="2D2F2B"/>
              </a:solidFill>
              <a:cs typeface="Calibri"/>
            </a:endParaRPr>
          </a:p>
          <a:p>
            <a:pPr marL="685800" lvl="2">
              <a:lnSpc>
                <a:spcPct val="70000"/>
              </a:lnSpc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300" dirty="0">
              <a:solidFill>
                <a:srgbClr val="2D2F2B"/>
              </a:solidFill>
              <a:cs typeface="Calibri"/>
            </a:endParaRPr>
          </a:p>
          <a:p>
            <a:pPr marL="685800" lvl="2">
              <a:lnSpc>
                <a:spcPct val="70000"/>
              </a:lnSpc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300" dirty="0">
              <a:solidFill>
                <a:srgbClr val="2D2F2B"/>
              </a:solidFill>
              <a:cs typeface="Calibri"/>
            </a:endParaRPr>
          </a:p>
          <a:p>
            <a:pPr lvl="0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1600" dirty="0">
              <a:solidFill>
                <a:srgbClr val="2D2F2B"/>
              </a:solidFill>
              <a:cs typeface="Calibri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8" y="6449152"/>
            <a:ext cx="3357754" cy="38390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1056575" y="6475109"/>
            <a:ext cx="1007198" cy="331994"/>
            <a:chOff x="10421575" y="831644"/>
            <a:chExt cx="1007198" cy="331994"/>
          </a:xfrm>
        </p:grpSpPr>
        <p:sp>
          <p:nvSpPr>
            <p:cNvPr id="8" name="Rectangle 7"/>
            <p:cNvSpPr/>
            <p:nvPr/>
          </p:nvSpPr>
          <p:spPr>
            <a:xfrm>
              <a:off x="10421575" y="831644"/>
              <a:ext cx="125773" cy="331994"/>
            </a:xfrm>
            <a:prstGeom prst="rect">
              <a:avLst/>
            </a:prstGeom>
            <a:solidFill>
              <a:srgbClr val="8E887C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553698" y="831644"/>
              <a:ext cx="875075" cy="331994"/>
            </a:xfrm>
            <a:prstGeom prst="rect">
              <a:avLst/>
            </a:prstGeom>
            <a:solidFill>
              <a:srgbClr val="29417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25056" y="6492875"/>
            <a:ext cx="738717" cy="365125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92" y="1834956"/>
            <a:ext cx="11449050" cy="333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876" y="2505841"/>
            <a:ext cx="6772275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3403" y="4782296"/>
            <a:ext cx="5210175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Oval 14"/>
          <p:cNvSpPr/>
          <p:nvPr/>
        </p:nvSpPr>
        <p:spPr>
          <a:xfrm>
            <a:off x="4152900" y="4615300"/>
            <a:ext cx="469900" cy="1638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536141" y="4615300"/>
            <a:ext cx="2517944" cy="1774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algn="ctr">
              <a:lnSpc>
                <a:spcPct val="70000"/>
              </a:lnSpc>
              <a:spcBef>
                <a:spcPts val="900"/>
              </a:spcBef>
              <a:buClr>
                <a:srgbClr val="294171"/>
              </a:buClr>
              <a:buSzPct val="75000"/>
            </a:pPr>
            <a:r>
              <a:rPr lang="en-US" sz="2700" dirty="0">
                <a:solidFill>
                  <a:schemeClr val="accent5">
                    <a:lumMod val="50000"/>
                  </a:schemeClr>
                </a:solidFill>
                <a:cs typeface="Calibri"/>
              </a:rPr>
              <a:t>Extract feature variables</a:t>
            </a:r>
          </a:p>
          <a:p>
            <a:pPr lvl="0" algn="ctr">
              <a:spcBef>
                <a:spcPts val="900"/>
              </a:spcBef>
              <a:buClr>
                <a:srgbClr val="294171"/>
              </a:buClr>
              <a:buSzPct val="75000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Calibri"/>
              </a:rPr>
              <a:t>GR, Resistivity, PE, </a:t>
            </a:r>
            <a:br>
              <a:rPr lang="en-US" sz="1600" dirty="0">
                <a:solidFill>
                  <a:schemeClr val="accent5">
                    <a:lumMod val="50000"/>
                  </a:schemeClr>
                </a:solidFill>
                <a:cs typeface="Calibri"/>
              </a:rPr>
            </a:br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Calibri"/>
              </a:rPr>
              <a:t>Neutron density porosity, </a:t>
            </a:r>
            <a:br>
              <a:rPr lang="en-US" sz="1600" dirty="0">
                <a:solidFill>
                  <a:schemeClr val="accent5">
                    <a:lumMod val="50000"/>
                  </a:schemeClr>
                </a:solidFill>
                <a:cs typeface="Calibri"/>
              </a:rPr>
            </a:br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Calibri"/>
              </a:rPr>
              <a:t>average Neutron density porosity.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204335" y="4615300"/>
            <a:ext cx="2174321" cy="1532246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42386" y="5229075"/>
            <a:ext cx="6096000" cy="4018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1" algn="ctr">
              <a:lnSpc>
                <a:spcPct val="70000"/>
              </a:lnSpc>
              <a:spcBef>
                <a:spcPts val="900"/>
              </a:spcBef>
              <a:buClr>
                <a:srgbClr val="294171"/>
              </a:buClr>
              <a:buSzPct val="75000"/>
            </a:pPr>
            <a:r>
              <a:rPr lang="en-US" sz="2700" dirty="0">
                <a:solidFill>
                  <a:srgbClr val="FF0000"/>
                </a:solidFill>
                <a:cs typeface="Calibri"/>
              </a:rPr>
              <a:t>Labels</a:t>
            </a:r>
            <a:endParaRPr lang="en-US" sz="1600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32664" y="2986565"/>
            <a:ext cx="18819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900"/>
              </a:spcBef>
              <a:buClr>
                <a:srgbClr val="294171"/>
              </a:buClr>
              <a:buSzPct val="75000"/>
            </a:pPr>
            <a:r>
              <a:rPr lang="en-US" sz="1400" dirty="0">
                <a:solidFill>
                  <a:srgbClr val="2D2F2B"/>
                </a:solidFill>
                <a:cs typeface="Calibri"/>
              </a:rPr>
              <a:t>Number of observation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908300" y="2857500"/>
            <a:ext cx="850900" cy="114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13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294171"/>
                </a:solidFill>
                <a:latin typeface="Calibri"/>
                <a:cs typeface="Calibri"/>
              </a:rPr>
              <a:t>Dataset Processing</a:t>
            </a:r>
            <a:endParaRPr lang="en-US" sz="3600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25562"/>
            <a:ext cx="10515600" cy="5123589"/>
          </a:xfrm>
        </p:spPr>
        <p:txBody>
          <a:bodyPr>
            <a:normAutofit/>
          </a:bodyPr>
          <a:lstStyle/>
          <a:p>
            <a:pPr lvl="0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700" dirty="0">
                <a:solidFill>
                  <a:srgbClr val="2D2F2B"/>
                </a:solidFill>
                <a:cs typeface="Calibri"/>
              </a:rPr>
              <a:t>Nine discrete rock facies:</a:t>
            </a:r>
          </a:p>
          <a:p>
            <a:pPr lvl="1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Sandstone</a:t>
            </a:r>
          </a:p>
          <a:p>
            <a:pPr lvl="1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Coarse siltstone</a:t>
            </a:r>
          </a:p>
          <a:p>
            <a:pPr lvl="1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Fine siltstone</a:t>
            </a:r>
          </a:p>
          <a:p>
            <a:pPr lvl="1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Siltstone and shale</a:t>
            </a:r>
          </a:p>
          <a:p>
            <a:pPr lvl="1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Mudstone</a:t>
            </a:r>
          </a:p>
          <a:p>
            <a:pPr lvl="1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 err="1">
                <a:solidFill>
                  <a:srgbClr val="2D2F2B"/>
                </a:solidFill>
                <a:cs typeface="Calibri"/>
              </a:rPr>
              <a:t>Wakestone</a:t>
            </a:r>
            <a:endParaRPr lang="en-US" sz="2300" dirty="0">
              <a:solidFill>
                <a:srgbClr val="2D2F2B"/>
              </a:solidFill>
              <a:cs typeface="Calibri"/>
            </a:endParaRPr>
          </a:p>
          <a:p>
            <a:pPr lvl="1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Dolomite</a:t>
            </a:r>
          </a:p>
          <a:p>
            <a:pPr lvl="1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 err="1">
                <a:solidFill>
                  <a:srgbClr val="2D2F2B"/>
                </a:solidFill>
                <a:cs typeface="Calibri"/>
              </a:rPr>
              <a:t>Packstone</a:t>
            </a:r>
            <a:endParaRPr lang="en-US" sz="2300" dirty="0">
              <a:solidFill>
                <a:srgbClr val="2D2F2B"/>
              </a:solidFill>
              <a:cs typeface="Calibri"/>
            </a:endParaRPr>
          </a:p>
          <a:p>
            <a:pPr lvl="1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 err="1">
                <a:solidFill>
                  <a:srgbClr val="2D2F2B"/>
                </a:solidFill>
                <a:cs typeface="Calibri"/>
              </a:rPr>
              <a:t>Bafflestone</a:t>
            </a:r>
            <a:endParaRPr lang="en-US" sz="2300" dirty="0">
              <a:solidFill>
                <a:srgbClr val="2D2F2B"/>
              </a:solidFill>
              <a:cs typeface="Calibri"/>
            </a:endParaRPr>
          </a:p>
          <a:p>
            <a:pPr lvl="1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300" dirty="0">
              <a:solidFill>
                <a:srgbClr val="2D2F2B"/>
              </a:solidFill>
              <a:cs typeface="Calibri"/>
            </a:endParaRPr>
          </a:p>
          <a:p>
            <a:pPr lvl="0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700" dirty="0">
              <a:solidFill>
                <a:srgbClr val="2D2F2B"/>
              </a:solidFill>
              <a:cs typeface="Calibri"/>
            </a:endParaRPr>
          </a:p>
          <a:p>
            <a:pPr lvl="0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700" dirty="0">
              <a:solidFill>
                <a:srgbClr val="2D2F2B"/>
              </a:solidFill>
              <a:cs typeface="Calibri"/>
            </a:endParaRPr>
          </a:p>
          <a:p>
            <a:pPr lvl="0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700" dirty="0">
              <a:solidFill>
                <a:srgbClr val="2D2F2B"/>
              </a:solidFill>
              <a:cs typeface="Calibri"/>
            </a:endParaRPr>
          </a:p>
          <a:p>
            <a:pPr lvl="0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700" dirty="0">
              <a:solidFill>
                <a:srgbClr val="2D2F2B"/>
              </a:solidFill>
              <a:cs typeface="Calibri"/>
            </a:endParaRPr>
          </a:p>
          <a:p>
            <a:pPr lvl="0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700" dirty="0">
              <a:solidFill>
                <a:srgbClr val="2D2F2B"/>
              </a:solidFill>
              <a:cs typeface="Calibri"/>
            </a:endParaRPr>
          </a:p>
          <a:p>
            <a:pPr marL="685800" lvl="2">
              <a:lnSpc>
                <a:spcPct val="70000"/>
              </a:lnSpc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300" dirty="0">
              <a:solidFill>
                <a:srgbClr val="2D2F2B"/>
              </a:solidFill>
              <a:cs typeface="Calibri"/>
            </a:endParaRPr>
          </a:p>
          <a:p>
            <a:pPr marL="685800" lvl="2">
              <a:lnSpc>
                <a:spcPct val="70000"/>
              </a:lnSpc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300" dirty="0">
              <a:solidFill>
                <a:srgbClr val="2D2F2B"/>
              </a:solidFill>
              <a:cs typeface="Calibri"/>
            </a:endParaRPr>
          </a:p>
          <a:p>
            <a:pPr marL="685800" lvl="2">
              <a:lnSpc>
                <a:spcPct val="70000"/>
              </a:lnSpc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300" dirty="0">
              <a:solidFill>
                <a:srgbClr val="2D2F2B"/>
              </a:solidFill>
              <a:cs typeface="Calibri"/>
            </a:endParaRPr>
          </a:p>
          <a:p>
            <a:pPr lvl="0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1600" dirty="0">
              <a:solidFill>
                <a:srgbClr val="2D2F2B"/>
              </a:solidFill>
              <a:cs typeface="Calibri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8" y="6449152"/>
            <a:ext cx="3357754" cy="38390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1056575" y="6492875"/>
            <a:ext cx="1007198" cy="331994"/>
            <a:chOff x="10421575" y="831644"/>
            <a:chExt cx="1007198" cy="331994"/>
          </a:xfrm>
        </p:grpSpPr>
        <p:sp>
          <p:nvSpPr>
            <p:cNvPr id="8" name="Rectangle 7"/>
            <p:cNvSpPr/>
            <p:nvPr/>
          </p:nvSpPr>
          <p:spPr>
            <a:xfrm>
              <a:off x="10421575" y="831644"/>
              <a:ext cx="125773" cy="331994"/>
            </a:xfrm>
            <a:prstGeom prst="rect">
              <a:avLst/>
            </a:prstGeom>
            <a:solidFill>
              <a:srgbClr val="8E887C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553698" y="831644"/>
              <a:ext cx="875075" cy="331994"/>
            </a:xfrm>
            <a:prstGeom prst="rect">
              <a:avLst/>
            </a:prstGeom>
            <a:solidFill>
              <a:srgbClr val="29417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25056" y="6492875"/>
            <a:ext cx="738717" cy="365125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258429" y="1029696"/>
            <a:ext cx="1254209" cy="7481402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4388312" y="4120535"/>
            <a:ext cx="713726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85100" y="3887356"/>
            <a:ext cx="679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Depth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80645" y="5420258"/>
            <a:ext cx="2888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900"/>
              </a:spcBef>
              <a:buClr>
                <a:srgbClr val="294171"/>
              </a:buClr>
              <a:buSzPct val="75000"/>
            </a:pPr>
            <a:r>
              <a:rPr lang="en-US" dirty="0">
                <a:solidFill>
                  <a:srgbClr val="2D2F2B"/>
                </a:solidFill>
                <a:cs typeface="Calibri"/>
              </a:rPr>
              <a:t>Color mapping for each layer</a:t>
            </a:r>
          </a:p>
        </p:txBody>
      </p:sp>
    </p:spTree>
    <p:extLst>
      <p:ext uri="{BB962C8B-B14F-4D97-AF65-F5344CB8AC3E}">
        <p14:creationId xmlns:p14="http://schemas.microsoft.com/office/powerpoint/2010/main" val="331488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294171"/>
                </a:solidFill>
                <a:latin typeface="Calibri"/>
                <a:cs typeface="Calibri"/>
              </a:rPr>
              <a:t>Dataset Processing</a:t>
            </a:r>
            <a:endParaRPr lang="en-US" sz="3600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25562"/>
            <a:ext cx="10515600" cy="5123589"/>
          </a:xfrm>
        </p:spPr>
        <p:txBody>
          <a:bodyPr>
            <a:normAutofit/>
          </a:bodyPr>
          <a:lstStyle/>
          <a:p>
            <a:pPr lvl="0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700" dirty="0">
                <a:solidFill>
                  <a:srgbClr val="2D2F2B"/>
                </a:solidFill>
                <a:cs typeface="Calibri"/>
              </a:rPr>
              <a:t>Nine discrete rock facies:</a:t>
            </a:r>
          </a:p>
          <a:p>
            <a:pPr lvl="1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Sandstone</a:t>
            </a:r>
          </a:p>
          <a:p>
            <a:pPr lvl="1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Coarse siltstone</a:t>
            </a:r>
          </a:p>
          <a:p>
            <a:pPr lvl="1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Fine siltstone</a:t>
            </a:r>
          </a:p>
          <a:p>
            <a:pPr lvl="1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Siltstone and shale</a:t>
            </a:r>
          </a:p>
          <a:p>
            <a:pPr lvl="1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Mudstone</a:t>
            </a:r>
          </a:p>
          <a:p>
            <a:pPr lvl="1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 err="1">
                <a:solidFill>
                  <a:srgbClr val="2D2F2B"/>
                </a:solidFill>
                <a:cs typeface="Calibri"/>
              </a:rPr>
              <a:t>Wakestone</a:t>
            </a:r>
            <a:endParaRPr lang="en-US" sz="2300" dirty="0">
              <a:solidFill>
                <a:srgbClr val="2D2F2B"/>
              </a:solidFill>
              <a:cs typeface="Calibri"/>
            </a:endParaRPr>
          </a:p>
          <a:p>
            <a:pPr lvl="1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>
                <a:solidFill>
                  <a:srgbClr val="2D2F2B"/>
                </a:solidFill>
                <a:cs typeface="Calibri"/>
              </a:rPr>
              <a:t>Dolomite</a:t>
            </a:r>
          </a:p>
          <a:p>
            <a:pPr lvl="1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 err="1">
                <a:solidFill>
                  <a:srgbClr val="2D2F2B"/>
                </a:solidFill>
                <a:cs typeface="Calibri"/>
              </a:rPr>
              <a:t>Packstone</a:t>
            </a:r>
            <a:endParaRPr lang="en-US" sz="2300" dirty="0">
              <a:solidFill>
                <a:srgbClr val="2D2F2B"/>
              </a:solidFill>
              <a:cs typeface="Calibri"/>
            </a:endParaRPr>
          </a:p>
          <a:p>
            <a:pPr lvl="1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r>
              <a:rPr lang="en-US" sz="2300" dirty="0" err="1">
                <a:solidFill>
                  <a:srgbClr val="2D2F2B"/>
                </a:solidFill>
                <a:cs typeface="Calibri"/>
              </a:rPr>
              <a:t>Bafflestone</a:t>
            </a:r>
            <a:endParaRPr lang="en-US" sz="2300" dirty="0">
              <a:solidFill>
                <a:srgbClr val="2D2F2B"/>
              </a:solidFill>
              <a:cs typeface="Calibri"/>
            </a:endParaRPr>
          </a:p>
          <a:p>
            <a:pPr lvl="1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300" dirty="0">
              <a:solidFill>
                <a:srgbClr val="2D2F2B"/>
              </a:solidFill>
              <a:cs typeface="Calibri"/>
            </a:endParaRPr>
          </a:p>
          <a:p>
            <a:pPr lvl="0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700" dirty="0">
              <a:solidFill>
                <a:srgbClr val="2D2F2B"/>
              </a:solidFill>
              <a:cs typeface="Calibri"/>
            </a:endParaRPr>
          </a:p>
          <a:p>
            <a:pPr lvl="0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700" dirty="0">
              <a:solidFill>
                <a:srgbClr val="2D2F2B"/>
              </a:solidFill>
              <a:cs typeface="Calibri"/>
            </a:endParaRPr>
          </a:p>
          <a:p>
            <a:pPr lvl="0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700" dirty="0">
              <a:solidFill>
                <a:srgbClr val="2D2F2B"/>
              </a:solidFill>
              <a:cs typeface="Calibri"/>
            </a:endParaRPr>
          </a:p>
          <a:p>
            <a:pPr lvl="0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700" dirty="0">
              <a:solidFill>
                <a:srgbClr val="2D2F2B"/>
              </a:solidFill>
              <a:cs typeface="Calibri"/>
            </a:endParaRPr>
          </a:p>
          <a:p>
            <a:pPr lvl="0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700" dirty="0">
              <a:solidFill>
                <a:srgbClr val="2D2F2B"/>
              </a:solidFill>
              <a:cs typeface="Calibri"/>
            </a:endParaRPr>
          </a:p>
          <a:p>
            <a:pPr marL="685800" lvl="2">
              <a:lnSpc>
                <a:spcPct val="70000"/>
              </a:lnSpc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300" dirty="0">
              <a:solidFill>
                <a:srgbClr val="2D2F2B"/>
              </a:solidFill>
              <a:cs typeface="Calibri"/>
            </a:endParaRPr>
          </a:p>
          <a:p>
            <a:pPr marL="685800" lvl="2">
              <a:lnSpc>
                <a:spcPct val="70000"/>
              </a:lnSpc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300" dirty="0">
              <a:solidFill>
                <a:srgbClr val="2D2F2B"/>
              </a:solidFill>
              <a:cs typeface="Calibri"/>
            </a:endParaRPr>
          </a:p>
          <a:p>
            <a:pPr marL="685800" lvl="2">
              <a:lnSpc>
                <a:spcPct val="70000"/>
              </a:lnSpc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2300" dirty="0">
              <a:solidFill>
                <a:srgbClr val="2D2F2B"/>
              </a:solidFill>
              <a:cs typeface="Calibri"/>
            </a:endParaRPr>
          </a:p>
          <a:p>
            <a:pPr lvl="0">
              <a:spcBef>
                <a:spcPts val="900"/>
              </a:spcBef>
              <a:buClr>
                <a:srgbClr val="294171"/>
              </a:buClr>
              <a:buSzPct val="75000"/>
              <a:buFont typeface="Wingdings" pitchFamily="2" charset="2"/>
              <a:buChar char="n"/>
            </a:pPr>
            <a:endParaRPr lang="en-US" sz="1600" dirty="0">
              <a:solidFill>
                <a:srgbClr val="2D2F2B"/>
              </a:solidFill>
              <a:cs typeface="Calibri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8" y="6449152"/>
            <a:ext cx="3357754" cy="38390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1056575" y="6475109"/>
            <a:ext cx="1007198" cy="331994"/>
            <a:chOff x="10421575" y="831644"/>
            <a:chExt cx="1007198" cy="331994"/>
          </a:xfrm>
        </p:grpSpPr>
        <p:sp>
          <p:nvSpPr>
            <p:cNvPr id="8" name="Rectangle 7"/>
            <p:cNvSpPr/>
            <p:nvPr/>
          </p:nvSpPr>
          <p:spPr>
            <a:xfrm>
              <a:off x="10421575" y="831644"/>
              <a:ext cx="125773" cy="331994"/>
            </a:xfrm>
            <a:prstGeom prst="rect">
              <a:avLst/>
            </a:prstGeom>
            <a:solidFill>
              <a:srgbClr val="8E887C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553698" y="831644"/>
              <a:ext cx="875075" cy="331994"/>
            </a:xfrm>
            <a:prstGeom prst="rect">
              <a:avLst/>
            </a:prstGeom>
            <a:solidFill>
              <a:srgbClr val="29417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25056" y="6492875"/>
            <a:ext cx="738717" cy="365125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982" y="703981"/>
            <a:ext cx="3790971" cy="503642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103165" y="5893263"/>
            <a:ext cx="222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900"/>
              </a:spcBef>
              <a:buClr>
                <a:srgbClr val="294171"/>
              </a:buClr>
              <a:buSzPct val="75000"/>
            </a:pPr>
            <a:r>
              <a:rPr lang="en-US" dirty="0">
                <a:solidFill>
                  <a:srgbClr val="2D2F2B"/>
                </a:solidFill>
                <a:cs typeface="Calibri"/>
              </a:rPr>
              <a:t>Statistical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5359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1073</Words>
  <Application>Microsoft Office PowerPoint</Application>
  <PresentationFormat>Widescreen</PresentationFormat>
  <Paragraphs>245</Paragraphs>
  <Slides>24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French Script MT</vt:lpstr>
      <vt:lpstr>Mongolian Baiti</vt:lpstr>
      <vt:lpstr>Roboto</vt:lpstr>
      <vt:lpstr>Wingdings</vt:lpstr>
      <vt:lpstr>ヒラギノ角ゴ Pro W3</vt:lpstr>
      <vt:lpstr>Office Theme</vt:lpstr>
      <vt:lpstr>1_Office Theme</vt:lpstr>
      <vt:lpstr>Formation Lithology Classification: Evaluation of Machine Learning Methods</vt:lpstr>
      <vt:lpstr>Introduction</vt:lpstr>
      <vt:lpstr>Introduction</vt:lpstr>
      <vt:lpstr>Well log Dataset</vt:lpstr>
      <vt:lpstr>Well log Dataset</vt:lpstr>
      <vt:lpstr>Well log Dataset</vt:lpstr>
      <vt:lpstr>Dataset Processing</vt:lpstr>
      <vt:lpstr>Dataset Processing</vt:lpstr>
      <vt:lpstr>Dataset Processing</vt:lpstr>
      <vt:lpstr>Dataset Processing</vt:lpstr>
      <vt:lpstr>Well Log Visualization</vt:lpstr>
      <vt:lpstr>Cleaning and Processing the Dataset</vt:lpstr>
      <vt:lpstr>Cleaning and Processing the Dataset</vt:lpstr>
      <vt:lpstr>Facies Classifier: Training using the KNN</vt:lpstr>
      <vt:lpstr>Facies Classifier: Training using the KNN</vt:lpstr>
      <vt:lpstr>Facies Classifier: Training using SVM</vt:lpstr>
      <vt:lpstr>Facies Classifier: Training using SVM</vt:lpstr>
      <vt:lpstr>Facies Classifier: Training using SVM</vt:lpstr>
      <vt:lpstr>Facies Classifier: Training using the Random Forrest</vt:lpstr>
      <vt:lpstr>Facies Classifier: Training using the Multilayer Perceptron (MLP) </vt:lpstr>
      <vt:lpstr>Conclusion and Results</vt:lpstr>
      <vt:lpstr>Update!! 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Lithology Classification: Evaluation of Machine Learning Methods</dc:title>
  <dc:creator>Mohamed Mohamed</dc:creator>
  <cp:lastModifiedBy>Nadima Dwihusna</cp:lastModifiedBy>
  <cp:revision>46</cp:revision>
  <dcterms:created xsi:type="dcterms:W3CDTF">2018-11-27T22:24:12Z</dcterms:created>
  <dcterms:modified xsi:type="dcterms:W3CDTF">2018-12-10T02:58:52Z</dcterms:modified>
</cp:coreProperties>
</file>