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MV Boli" panose="02000500030200090000" pitchFamily="2" charset="0"/>
      <p:regular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  <p:embeddedFont>
      <p:font typeface="Pinyon Script" panose="020B0604020202020204" charset="0"/>
      <p:regular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transform raw features vectors and standardize </a:t>
            </a:r>
            <a:endParaRPr/>
          </a:p>
        </p:txBody>
      </p:sp>
      <p:sp>
        <p:nvSpPr>
          <p:cNvPr id="376" name="Google Shape;37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F2B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2D2F2B"/>
                </a:solidFill>
              </a:rPr>
              <a:t>Noting that there is no definite boundaries between the layers it's possible that the adjacent layers, thus it's important to calculate the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an artificial neural network and an error function, the method calculates the gradient of the error function with respect to the neural network's weights</a:t>
            </a:r>
            <a:endParaRPr/>
          </a:p>
        </p:txBody>
      </p:sp>
      <p:sp>
        <p:nvSpPr>
          <p:cNvPr id="457" name="Google Shape;45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Explore Data Set and look at the variation with the data</a:t>
            </a:r>
            <a:endParaRPr/>
          </a:p>
        </p:txBody>
      </p:sp>
      <p:sp>
        <p:nvSpPr>
          <p:cNvPr id="334" name="Google Shape;33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>
          <a:xfrm>
            <a:off x="390144" y="407816"/>
            <a:ext cx="10086568" cy="1973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4320"/>
              <a:buFont typeface="Calibri"/>
              <a:buNone/>
            </a:pPr>
            <a:r>
              <a:rPr lang="en-US" sz="4320">
                <a:solidFill>
                  <a:srgbClr val="294171"/>
                </a:solidFill>
                <a:latin typeface="Calibri"/>
                <a:ea typeface="Calibri"/>
                <a:cs typeface="Calibri"/>
                <a:sym typeface="Calibri"/>
              </a:rPr>
              <a:t>Formation Lithology Classification: Evaluation of Machine Learning Methods</a:t>
            </a:r>
            <a:endParaRPr sz="43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390144" y="2774732"/>
            <a:ext cx="9144000" cy="268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/>
              <a:t>CSCI 470: Introduction to Machine Learning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Oil Digger Team: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Mohamed Ibrahim Mohamed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Nadima Dwihusna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Xiaoyu Zhu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294171"/>
                </a:solidFill>
                <a:latin typeface="Calibri"/>
                <a:ea typeface="Calibri"/>
                <a:cs typeface="Calibri"/>
                <a:sym typeface="Calibri"/>
              </a:rPr>
              <a:t>Well Log Visualization</a:t>
            </a: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5"/>
          <p:cNvSpPr txBox="1">
            <a:spLocks noGrp="1"/>
          </p:cNvSpPr>
          <p:nvPr>
            <p:ph type="body" idx="1"/>
          </p:nvPr>
        </p:nvSpPr>
        <p:spPr>
          <a:xfrm>
            <a:off x="419100" y="13255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 dirty="0" err="1">
                <a:solidFill>
                  <a:srgbClr val="2D2F2B"/>
                </a:solidFill>
              </a:rPr>
              <a:t>Bokeh</a:t>
            </a:r>
            <a:endParaRPr sz="2700" dirty="0">
              <a:solidFill>
                <a:srgbClr val="2D2F2B"/>
              </a:solidFill>
            </a:endParaRPr>
          </a:p>
          <a:p>
            <a:pPr marL="685800" lvl="2" indent="-22860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 dirty="0">
                <a:solidFill>
                  <a:srgbClr val="2D2F2B"/>
                </a:solidFill>
              </a:rPr>
              <a:t>Interactive plotting tool. </a:t>
            </a:r>
            <a:endParaRPr dirty="0"/>
          </a:p>
          <a:p>
            <a:pPr marL="685800" lvl="2" indent="-119062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None/>
            </a:pPr>
            <a:endParaRPr sz="2300" dirty="0">
              <a:solidFill>
                <a:srgbClr val="2D2F2B"/>
              </a:solidFill>
            </a:endParaRPr>
          </a:p>
          <a:p>
            <a:pPr marL="685800" lvl="2" indent="-119062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None/>
            </a:pPr>
            <a:endParaRPr sz="2300" dirty="0">
              <a:solidFill>
                <a:srgbClr val="2D2F2B"/>
              </a:solidFill>
            </a:endParaRPr>
          </a:p>
          <a:p>
            <a:pPr marL="228600" lvl="0" indent="-1524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200"/>
              <a:buFont typeface="Noto Sans Symbols"/>
              <a:buNone/>
            </a:pPr>
            <a:endParaRPr sz="1600" dirty="0">
              <a:solidFill>
                <a:srgbClr val="2D2F2B"/>
              </a:solidFill>
            </a:endParaRPr>
          </a:p>
          <a:p>
            <a:pPr marL="228600" lvl="0" indent="-1524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200"/>
              <a:buFont typeface="Noto Sans Symbols"/>
              <a:buNone/>
            </a:pPr>
            <a:endParaRPr sz="1600" dirty="0">
              <a:solidFill>
                <a:srgbClr val="2D2F2B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50" name="Google Shape;35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58" y="6449152"/>
            <a:ext cx="3357754" cy="38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35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352" name="Google Shape;352;p35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p35"/>
          <p:cNvSpPr txBox="1">
            <a:spLocks noGrp="1"/>
          </p:cNvSpPr>
          <p:nvPr>
            <p:ph type="sldNum" idx="12"/>
          </p:nvPr>
        </p:nvSpPr>
        <p:spPr>
          <a:xfrm>
            <a:off x="11325056" y="6492875"/>
            <a:ext cx="7387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</a:t>
            </a:r>
            <a:endParaRPr dirty="0"/>
          </a:p>
        </p:txBody>
      </p:sp>
      <p:pic>
        <p:nvPicPr>
          <p:cNvPr id="355" name="Google Shape;355;p35"/>
          <p:cNvPicPr preferRelativeResize="0"/>
          <p:nvPr/>
        </p:nvPicPr>
        <p:blipFill rotWithShape="1">
          <a:blip r:embed="rId4">
            <a:alphaModFix/>
          </a:blip>
          <a:srcRect l="15328" t="15996" r="16663" b="15329"/>
          <a:stretch/>
        </p:blipFill>
        <p:spPr>
          <a:xfrm>
            <a:off x="10959902" y="42912"/>
            <a:ext cx="1270198" cy="128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687" y="2579530"/>
            <a:ext cx="6542516" cy="3880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92926" y="2447217"/>
            <a:ext cx="2902049" cy="4444118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5"/>
          <p:cNvSpPr txBox="1"/>
          <p:nvPr/>
        </p:nvSpPr>
        <p:spPr>
          <a:xfrm>
            <a:off x="7169384" y="4202830"/>
            <a:ext cx="4983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5"/>
          <p:cNvSpPr/>
          <p:nvPr/>
        </p:nvSpPr>
        <p:spPr>
          <a:xfrm>
            <a:off x="8599334" y="2262551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dirty="0">
                <a:solidFill>
                  <a:srgbClr val="6A6A6A"/>
                </a:solidFill>
                <a:latin typeface="Roboto"/>
                <a:ea typeface="Roboto"/>
                <a:cs typeface="Roboto"/>
                <a:sym typeface="Roboto"/>
              </a:rPr>
              <a:t>Matplotlib</a:t>
            </a:r>
            <a:r>
              <a:rPr lang="en-US" sz="1800" b="0" i="0" dirty="0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5"/>
          <p:cNvSpPr/>
          <p:nvPr/>
        </p:nvSpPr>
        <p:spPr>
          <a:xfrm>
            <a:off x="2422906" y="2262551"/>
            <a:ext cx="8899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A6A6A"/>
                </a:solidFill>
                <a:latin typeface="Roboto"/>
                <a:ea typeface="Roboto"/>
                <a:cs typeface="Roboto"/>
                <a:sym typeface="Roboto"/>
              </a:rPr>
              <a:t>Bokeh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 txBox="1"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294171"/>
                </a:solidFill>
                <a:latin typeface="Calibri"/>
                <a:ea typeface="Calibri"/>
                <a:cs typeface="Calibri"/>
                <a:sym typeface="Calibri"/>
              </a:rPr>
              <a:t>Cleaning and Processing the Dataset</a:t>
            </a:r>
            <a:endParaRPr/>
          </a:p>
        </p:txBody>
      </p:sp>
      <p:sp>
        <p:nvSpPr>
          <p:cNvPr id="379" name="Google Shape;379;p37"/>
          <p:cNvSpPr txBox="1">
            <a:spLocks noGrp="1"/>
          </p:cNvSpPr>
          <p:nvPr>
            <p:ph type="body" idx="1"/>
          </p:nvPr>
        </p:nvSpPr>
        <p:spPr>
          <a:xfrm>
            <a:off x="419100" y="13255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1725"/>
              <a:buNone/>
            </a:pPr>
            <a:endParaRPr sz="2300" dirty="0">
              <a:solidFill>
                <a:srgbClr val="2D2F2B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 dirty="0" err="1">
                <a:solidFill>
                  <a:srgbClr val="070357"/>
                </a:solidFill>
                <a:latin typeface="Consolas"/>
                <a:ea typeface="Consolas"/>
                <a:cs typeface="Consolas"/>
                <a:sym typeface="Consolas"/>
              </a:rPr>
              <a:t>X_train</a:t>
            </a:r>
            <a:r>
              <a:rPr lang="en-US" sz="2700" dirty="0">
                <a:solidFill>
                  <a:srgbClr val="070357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700" dirty="0" err="1">
                <a:solidFill>
                  <a:srgbClr val="070357"/>
                </a:solidFill>
                <a:latin typeface="Consolas"/>
                <a:ea typeface="Consolas"/>
                <a:cs typeface="Consolas"/>
                <a:sym typeface="Consolas"/>
              </a:rPr>
              <a:t>X_cv</a:t>
            </a:r>
            <a:r>
              <a:rPr lang="en-US" sz="2700" dirty="0">
                <a:solidFill>
                  <a:srgbClr val="070357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700" dirty="0" err="1">
                <a:solidFill>
                  <a:srgbClr val="070357"/>
                </a:solidFill>
                <a:latin typeface="Consolas"/>
                <a:ea typeface="Consolas"/>
                <a:cs typeface="Consolas"/>
                <a:sym typeface="Consolas"/>
              </a:rPr>
              <a:t>y_train</a:t>
            </a:r>
            <a:r>
              <a:rPr lang="en-US" sz="2700" dirty="0">
                <a:solidFill>
                  <a:srgbClr val="070357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700" dirty="0" err="1">
                <a:solidFill>
                  <a:srgbClr val="070357"/>
                </a:solidFill>
                <a:latin typeface="Consolas"/>
                <a:ea typeface="Consolas"/>
                <a:cs typeface="Consolas"/>
                <a:sym typeface="Consolas"/>
              </a:rPr>
              <a:t>y_cv</a:t>
            </a:r>
            <a:r>
              <a:rPr lang="en-US" sz="2700" dirty="0">
                <a:solidFill>
                  <a:srgbClr val="070357"/>
                </a:solidFill>
                <a:latin typeface="Consolas"/>
                <a:ea typeface="Consolas"/>
                <a:cs typeface="Consolas"/>
                <a:sym typeface="Consolas"/>
              </a:rPr>
              <a:t> =  </a:t>
            </a:r>
            <a:r>
              <a:rPr lang="en-US" sz="2700" dirty="0" err="1">
                <a:solidFill>
                  <a:srgbClr val="070357"/>
                </a:solidFill>
                <a:latin typeface="Consolas"/>
                <a:ea typeface="Consolas"/>
                <a:cs typeface="Consolas"/>
                <a:sym typeface="Consolas"/>
              </a:rPr>
              <a:t>train_test_split</a:t>
            </a:r>
            <a:r>
              <a:rPr lang="en-US" sz="2700" dirty="0">
                <a:solidFill>
                  <a:srgbClr val="07035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700" dirty="0" err="1">
                <a:solidFill>
                  <a:srgbClr val="070357"/>
                </a:solidFill>
                <a:latin typeface="Consolas"/>
                <a:ea typeface="Consolas"/>
                <a:cs typeface="Consolas"/>
                <a:sym typeface="Consolas"/>
              </a:rPr>
              <a:t>scaled_features</a:t>
            </a:r>
            <a:r>
              <a:rPr lang="en-US" sz="2700" dirty="0">
                <a:solidFill>
                  <a:srgbClr val="070357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700" dirty="0" err="1">
                <a:solidFill>
                  <a:srgbClr val="070357"/>
                </a:solidFill>
                <a:latin typeface="Consolas"/>
                <a:ea typeface="Consolas"/>
                <a:cs typeface="Consolas"/>
                <a:sym typeface="Consolas"/>
              </a:rPr>
              <a:t>correct_facies_labels</a:t>
            </a:r>
            <a:r>
              <a:rPr lang="en-US" sz="2700" dirty="0">
                <a:solidFill>
                  <a:srgbClr val="07035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68580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 dirty="0">
                <a:solidFill>
                  <a:srgbClr val="2D2F2B"/>
                </a:solidFill>
              </a:rPr>
              <a:t>To split training data into training and test data. </a:t>
            </a:r>
            <a:endParaRPr dirty="0"/>
          </a:p>
          <a:p>
            <a:pPr marL="68580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 dirty="0">
                <a:solidFill>
                  <a:srgbClr val="2D2F2B"/>
                </a:solidFill>
              </a:rPr>
              <a:t>The test set is used to evaluate the algorithm and are not used for training the network. </a:t>
            </a:r>
            <a:endParaRPr dirty="0"/>
          </a:p>
          <a:p>
            <a:pPr marL="228600" lvl="0" indent="-1524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200"/>
              <a:buFont typeface="Noto Sans Symbols"/>
              <a:buNone/>
            </a:pPr>
            <a:endParaRPr sz="1600" dirty="0">
              <a:solidFill>
                <a:srgbClr val="2D2F2B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80" name="Google Shape;38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58" y="6449152"/>
            <a:ext cx="3357754" cy="38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37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382" name="Google Shape;382;p3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37"/>
          <p:cNvSpPr txBox="1">
            <a:spLocks noGrp="1"/>
          </p:cNvSpPr>
          <p:nvPr>
            <p:ph type="sldNum" idx="12"/>
          </p:nvPr>
        </p:nvSpPr>
        <p:spPr>
          <a:xfrm>
            <a:off x="11325056" y="6492875"/>
            <a:ext cx="7387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 txBox="1">
            <a:spLocks noGrp="1"/>
          </p:cNvSpPr>
          <p:nvPr>
            <p:ph type="title"/>
          </p:nvPr>
        </p:nvSpPr>
        <p:spPr>
          <a:xfrm>
            <a:off x="28574" y="0"/>
            <a:ext cx="1240726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3600"/>
              <a:buFont typeface="Calibri"/>
              <a:buNone/>
            </a:pPr>
            <a:r>
              <a:rPr lang="en-US" sz="3600" dirty="0">
                <a:solidFill>
                  <a:srgbClr val="294171"/>
                </a:solidFill>
                <a:latin typeface="Calibri"/>
                <a:ea typeface="Calibri"/>
                <a:cs typeface="Calibri"/>
                <a:sym typeface="Calibri"/>
              </a:rPr>
              <a:t>Facies Classifier: Training using the KNN</a:t>
            </a:r>
            <a:endParaRPr sz="3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8"/>
          <p:cNvSpPr txBox="1">
            <a:spLocks noGrp="1"/>
          </p:cNvSpPr>
          <p:nvPr>
            <p:ph type="body" idx="1"/>
          </p:nvPr>
        </p:nvSpPr>
        <p:spPr>
          <a:xfrm>
            <a:off x="419100" y="13255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 dirty="0">
                <a:solidFill>
                  <a:srgbClr val="2D2F2B"/>
                </a:solidFill>
              </a:rPr>
              <a:t>KNN classifier is a neighbors-based classification </a:t>
            </a:r>
            <a:r>
              <a:rPr lang="en-US" sz="2700" dirty="0">
                <a:solidFill>
                  <a:srgbClr val="2D2F2B"/>
                </a:solidFill>
                <a:latin typeface="MV Boli" panose="02000500030200090000" pitchFamily="2" charset="0"/>
                <a:ea typeface="Pinyon Script"/>
                <a:cs typeface="MV Boli" panose="02000500030200090000" pitchFamily="2" charset="0"/>
                <a:sym typeface="Pinyon Script"/>
              </a:rPr>
              <a:t>k</a:t>
            </a:r>
            <a:r>
              <a:rPr lang="en-US" sz="2700" dirty="0">
                <a:solidFill>
                  <a:srgbClr val="2D2F2B"/>
                </a:solidFill>
              </a:rPr>
              <a:t> .</a:t>
            </a:r>
            <a:endParaRPr dirty="0"/>
          </a:p>
          <a:p>
            <a:pPr marL="228600" lvl="1" indent="-228600">
              <a:spcBef>
                <a:spcPts val="900"/>
              </a:spcBef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 dirty="0">
                <a:solidFill>
                  <a:srgbClr val="2D2F2B"/>
                </a:solidFill>
                <a:latin typeface="MV Boli" panose="02000500030200090000" pitchFamily="2" charset="0"/>
                <a:ea typeface="Pinyon Script"/>
                <a:cs typeface="MV Boli" panose="02000500030200090000" pitchFamily="2" charset="0"/>
                <a:sym typeface="Pinyon Script"/>
              </a:rPr>
              <a:t>k-</a:t>
            </a:r>
            <a:r>
              <a:rPr lang="en-US" sz="2700" dirty="0">
                <a:solidFill>
                  <a:srgbClr val="2D2F2B"/>
                </a:solidFill>
              </a:rPr>
              <a:t> nearest neighbors of each point.</a:t>
            </a:r>
            <a:endParaRPr dirty="0"/>
          </a:p>
          <a:p>
            <a:pPr marL="228600" lvl="1" indent="-228600">
              <a:spcBef>
                <a:spcPts val="900"/>
              </a:spcBef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 dirty="0">
                <a:solidFill>
                  <a:srgbClr val="2D2F2B"/>
                </a:solidFill>
              </a:rPr>
              <a:t>Nested loop to test different </a:t>
            </a:r>
            <a:r>
              <a:rPr lang="en-US" sz="2700" dirty="0">
                <a:solidFill>
                  <a:srgbClr val="2D2F2B"/>
                </a:solidFill>
                <a:latin typeface="MV Boli" panose="02000500030200090000" pitchFamily="2" charset="0"/>
                <a:ea typeface="Pinyon Script"/>
                <a:cs typeface="MV Boli" panose="02000500030200090000" pitchFamily="2" charset="0"/>
                <a:sym typeface="Pinyon Script"/>
              </a:rPr>
              <a:t>k</a:t>
            </a:r>
            <a:r>
              <a:rPr lang="en-US" sz="2700" dirty="0">
                <a:solidFill>
                  <a:srgbClr val="2D2F2B"/>
                </a:solidFill>
              </a:rPr>
              <a:t>-values.</a:t>
            </a:r>
            <a:endParaRPr dirty="0"/>
          </a:p>
        </p:txBody>
      </p:sp>
      <p:pic>
        <p:nvPicPr>
          <p:cNvPr id="391" name="Google Shape;39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58" y="6449152"/>
            <a:ext cx="3357754" cy="38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2" name="Google Shape;392;p38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393" name="Google Shape;393;p38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5" name="Google Shape;395;p38"/>
          <p:cNvSpPr txBox="1">
            <a:spLocks noGrp="1"/>
          </p:cNvSpPr>
          <p:nvPr>
            <p:ph type="sldNum" idx="12"/>
          </p:nvPr>
        </p:nvSpPr>
        <p:spPr>
          <a:xfrm>
            <a:off x="11325056" y="6492875"/>
            <a:ext cx="7387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</a:t>
            </a:r>
            <a:endParaRPr dirty="0"/>
          </a:p>
        </p:txBody>
      </p:sp>
      <p:pic>
        <p:nvPicPr>
          <p:cNvPr id="396" name="Google Shape;39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84809" y="2328400"/>
            <a:ext cx="4941426" cy="33662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 txBox="1">
            <a:spLocks noGrp="1"/>
          </p:cNvSpPr>
          <p:nvPr>
            <p:ph type="title"/>
          </p:nvPr>
        </p:nvSpPr>
        <p:spPr>
          <a:xfrm>
            <a:off x="28574" y="0"/>
            <a:ext cx="1240726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294171"/>
                </a:solidFill>
                <a:latin typeface="Calibri"/>
                <a:ea typeface="Calibri"/>
                <a:cs typeface="Calibri"/>
                <a:sym typeface="Calibri"/>
              </a:rPr>
              <a:t>Facies Classifier: Training using the KNN</a:t>
            </a: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9"/>
          <p:cNvSpPr txBox="1">
            <a:spLocks noGrp="1"/>
          </p:cNvSpPr>
          <p:nvPr>
            <p:ph type="body" idx="1"/>
          </p:nvPr>
        </p:nvSpPr>
        <p:spPr>
          <a:xfrm>
            <a:off x="419100" y="1325562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>
                <a:solidFill>
                  <a:srgbClr val="2D2F2B"/>
                </a:solidFill>
              </a:rPr>
              <a:t>The model was then evaluated using the testing data. </a:t>
            </a:r>
            <a:endParaRPr/>
          </a:p>
          <a:p>
            <a:pPr marL="68580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F1-score was 69%. </a:t>
            </a:r>
            <a:endParaRPr/>
          </a:p>
          <a:p>
            <a:pPr marL="68580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Accuracy of facies classification; the number of correct classifications divided by the number of classifications is 69%.</a:t>
            </a:r>
            <a:endParaRPr/>
          </a:p>
          <a:p>
            <a:pPr marL="68580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Accuracy within the adjacent layers 85%.</a:t>
            </a:r>
            <a:endParaRPr/>
          </a:p>
          <a:p>
            <a:pPr marL="228600" lvl="1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22860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>
                <a:solidFill>
                  <a:srgbClr val="2D2F2B"/>
                </a:solidFill>
              </a:rPr>
              <a:t>The model was then evaluated using the blind data. </a:t>
            </a:r>
            <a:endParaRPr/>
          </a:p>
          <a:p>
            <a:pPr marL="68580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F1-score was 46%. </a:t>
            </a:r>
            <a:endParaRPr/>
          </a:p>
          <a:p>
            <a:pPr marL="68580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Accuracy of facies classification 48%.</a:t>
            </a:r>
            <a:endParaRPr/>
          </a:p>
          <a:p>
            <a:pPr marL="68580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Accuracy within the adjacent layers 89%.</a:t>
            </a:r>
            <a:endParaRPr/>
          </a:p>
          <a:p>
            <a:pPr marL="228600" lvl="1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</p:txBody>
      </p:sp>
      <p:pic>
        <p:nvPicPr>
          <p:cNvPr id="404" name="Google Shape;40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58" y="6449152"/>
            <a:ext cx="3357754" cy="38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5" name="Google Shape;405;p39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406" name="Google Shape;406;p39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8" name="Google Shape;408;p39"/>
          <p:cNvSpPr txBox="1">
            <a:spLocks noGrp="1"/>
          </p:cNvSpPr>
          <p:nvPr>
            <p:ph type="sldNum" idx="12"/>
          </p:nvPr>
        </p:nvSpPr>
        <p:spPr>
          <a:xfrm>
            <a:off x="11325056" y="6492875"/>
            <a:ext cx="7387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13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294171"/>
                </a:solidFill>
                <a:latin typeface="Calibri"/>
                <a:ea typeface="Calibri"/>
                <a:cs typeface="Calibri"/>
                <a:sym typeface="Calibri"/>
              </a:rPr>
              <a:t>Facies Classifier: Training using SVM</a:t>
            </a: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0"/>
          <p:cNvSpPr txBox="1">
            <a:spLocks noGrp="1"/>
          </p:cNvSpPr>
          <p:nvPr>
            <p:ph type="body" idx="1"/>
          </p:nvPr>
        </p:nvSpPr>
        <p:spPr>
          <a:xfrm>
            <a:off x="419100" y="13255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>
                <a:solidFill>
                  <a:srgbClr val="2D2F2B"/>
                </a:solidFill>
              </a:rPr>
              <a:t>SVM requires Gamma and C.</a:t>
            </a:r>
            <a:endParaRPr/>
          </a:p>
          <a:p>
            <a:pPr marL="68580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C is a </a:t>
            </a:r>
            <a:r>
              <a:rPr lang="en-US" sz="2300">
                <a:solidFill>
                  <a:srgbClr val="FF0000"/>
                </a:solidFill>
              </a:rPr>
              <a:t>regularization factor</a:t>
            </a:r>
            <a:r>
              <a:rPr lang="en-US" sz="2300">
                <a:solidFill>
                  <a:srgbClr val="2D2F2B"/>
                </a:solidFill>
              </a:rPr>
              <a:t>, and tells the classifier how much we want to avoid misclassifying training examples.</a:t>
            </a:r>
            <a:endParaRPr/>
          </a:p>
          <a:p>
            <a:pPr marL="68580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A large value of C will try to correctly classify more examples from the training set.</a:t>
            </a:r>
            <a:endParaRPr/>
          </a:p>
          <a:p>
            <a:pPr marL="68580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 If C is too large it may </a:t>
            </a:r>
            <a:r>
              <a:rPr lang="en-US" sz="2300">
                <a:solidFill>
                  <a:srgbClr val="FF0000"/>
                </a:solidFill>
              </a:rPr>
              <a:t>'overfit</a:t>
            </a:r>
            <a:r>
              <a:rPr lang="en-US" sz="2300">
                <a:solidFill>
                  <a:srgbClr val="2D2F2B"/>
                </a:solidFill>
              </a:rPr>
              <a:t>' the data and fail to generalize when classifying new data. </a:t>
            </a:r>
            <a:endParaRPr/>
          </a:p>
          <a:p>
            <a:pPr marL="68580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If C is too small then the model will not be good at fitting </a:t>
            </a:r>
            <a:r>
              <a:rPr lang="en-US" sz="2300">
                <a:solidFill>
                  <a:srgbClr val="FF0000"/>
                </a:solidFill>
              </a:rPr>
              <a:t>outliers</a:t>
            </a:r>
            <a:r>
              <a:rPr lang="en-US" sz="2300">
                <a:solidFill>
                  <a:srgbClr val="2D2F2B"/>
                </a:solidFill>
              </a:rPr>
              <a:t> and will have a large error on the training set.</a:t>
            </a:r>
            <a:endParaRPr/>
          </a:p>
          <a:p>
            <a:pPr marL="68580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The gamma parameter describes </a:t>
            </a:r>
            <a:r>
              <a:rPr lang="en-US" sz="2300">
                <a:solidFill>
                  <a:srgbClr val="FF0000"/>
                </a:solidFill>
              </a:rPr>
              <a:t>how far away </a:t>
            </a:r>
            <a:r>
              <a:rPr lang="en-US" sz="2300">
                <a:solidFill>
                  <a:srgbClr val="2D2F2B"/>
                </a:solidFill>
              </a:rPr>
              <a:t>two vectors in the feature space need to be considered close.</a:t>
            </a:r>
            <a:endParaRPr/>
          </a:p>
        </p:txBody>
      </p:sp>
      <p:pic>
        <p:nvPicPr>
          <p:cNvPr id="415" name="Google Shape;41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58" y="6449152"/>
            <a:ext cx="3357754" cy="38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40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417" name="Google Shape;417;p40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" name="Google Shape;419;p40"/>
          <p:cNvSpPr txBox="1">
            <a:spLocks noGrp="1"/>
          </p:cNvSpPr>
          <p:nvPr>
            <p:ph type="sldNum" idx="12"/>
          </p:nvPr>
        </p:nvSpPr>
        <p:spPr>
          <a:xfrm>
            <a:off x="11325056" y="6492875"/>
            <a:ext cx="7387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14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 txBox="1"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294171"/>
                </a:solidFill>
                <a:latin typeface="Calibri"/>
                <a:ea typeface="Calibri"/>
                <a:cs typeface="Calibri"/>
                <a:sym typeface="Calibri"/>
              </a:rPr>
              <a:t>Facies Classifier: Training using SVM</a:t>
            </a: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1"/>
          <p:cNvSpPr txBox="1">
            <a:spLocks noGrp="1"/>
          </p:cNvSpPr>
          <p:nvPr>
            <p:ph type="body" idx="1"/>
          </p:nvPr>
        </p:nvSpPr>
        <p:spPr>
          <a:xfrm>
            <a:off x="419100" y="13255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>
                <a:solidFill>
                  <a:srgbClr val="2D2F2B"/>
                </a:solidFill>
              </a:rPr>
              <a:t>SVM requires Gamma and C.</a:t>
            </a:r>
            <a:endParaRPr/>
          </a:p>
        </p:txBody>
      </p:sp>
      <p:pic>
        <p:nvPicPr>
          <p:cNvPr id="426" name="Google Shape;42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58" y="6449152"/>
            <a:ext cx="3357754" cy="38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7" name="Google Shape;427;p41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428" name="Google Shape;428;p41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0" name="Google Shape;430;p41"/>
          <p:cNvSpPr txBox="1">
            <a:spLocks noGrp="1"/>
          </p:cNvSpPr>
          <p:nvPr>
            <p:ph type="sldNum" idx="12"/>
          </p:nvPr>
        </p:nvSpPr>
        <p:spPr>
          <a:xfrm>
            <a:off x="11325056" y="6492875"/>
            <a:ext cx="7387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</a:t>
            </a:r>
            <a:endParaRPr dirty="0"/>
          </a:p>
        </p:txBody>
      </p:sp>
      <p:pic>
        <p:nvPicPr>
          <p:cNvPr id="431" name="Google Shape;43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1770" y="1812622"/>
            <a:ext cx="5693988" cy="499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2"/>
          <p:cNvSpPr txBox="1"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294171"/>
                </a:solidFill>
                <a:latin typeface="Calibri"/>
                <a:ea typeface="Calibri"/>
                <a:cs typeface="Calibri"/>
                <a:sym typeface="Calibri"/>
              </a:rPr>
              <a:t>Facies Classifier: Training using SVM</a:t>
            </a: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58" y="6449152"/>
            <a:ext cx="3357754" cy="38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8" name="Google Shape;438;p42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439" name="Google Shape;439;p42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1" name="Google Shape;441;p42"/>
          <p:cNvSpPr txBox="1">
            <a:spLocks noGrp="1"/>
          </p:cNvSpPr>
          <p:nvPr>
            <p:ph type="sldNum" idx="12"/>
          </p:nvPr>
        </p:nvSpPr>
        <p:spPr>
          <a:xfrm>
            <a:off x="11325056" y="6492875"/>
            <a:ext cx="7387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16</a:t>
            </a:r>
            <a:endParaRPr dirty="0"/>
          </a:p>
        </p:txBody>
      </p:sp>
      <p:sp>
        <p:nvSpPr>
          <p:cNvPr id="442" name="Google Shape;442;p42"/>
          <p:cNvSpPr txBox="1"/>
          <p:nvPr/>
        </p:nvSpPr>
        <p:spPr>
          <a:xfrm>
            <a:off x="419100" y="1325562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 b="0" i="0" u="none" strike="noStrike" cap="none">
                <a:solidFill>
                  <a:srgbClr val="2D2F2B"/>
                </a:solidFill>
                <a:latin typeface="Calibri"/>
                <a:ea typeface="Calibri"/>
                <a:cs typeface="Calibri"/>
                <a:sym typeface="Calibri"/>
              </a:rPr>
              <a:t>The model was then evaluated using the </a:t>
            </a:r>
            <a:r>
              <a:rPr lang="en-US" sz="2700" b="0" i="0" u="sng" strike="noStrike" cap="none">
                <a:solidFill>
                  <a:srgbClr val="2D2F2B"/>
                </a:solidFill>
                <a:latin typeface="Calibri"/>
                <a:ea typeface="Calibri"/>
                <a:cs typeface="Calibri"/>
                <a:sym typeface="Calibri"/>
              </a:rPr>
              <a:t>testing data</a:t>
            </a:r>
            <a:r>
              <a:rPr lang="en-US" sz="2700" b="0" i="0" u="none" strike="noStrike" cap="none">
                <a:solidFill>
                  <a:srgbClr val="2D2F2B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6858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 b="0" i="0" u="none" strike="noStrike" cap="none">
                <a:solidFill>
                  <a:srgbClr val="2D2F2B"/>
                </a:solidFill>
                <a:latin typeface="Calibri"/>
                <a:ea typeface="Calibri"/>
                <a:cs typeface="Calibri"/>
                <a:sym typeface="Calibri"/>
              </a:rPr>
              <a:t>F1-score was 71%. </a:t>
            </a:r>
            <a:endParaRPr/>
          </a:p>
          <a:p>
            <a:pPr marL="6858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 b="0" i="0" u="none" strike="noStrike" cap="none">
                <a:solidFill>
                  <a:srgbClr val="2D2F2B"/>
                </a:solidFill>
                <a:latin typeface="Calibri"/>
                <a:ea typeface="Calibri"/>
                <a:cs typeface="Calibri"/>
                <a:sym typeface="Calibri"/>
              </a:rPr>
              <a:t>accuracy of facies classification; the number of correct classifications divided by the number of classifications is 71%.</a:t>
            </a:r>
            <a:endParaRPr/>
          </a:p>
          <a:p>
            <a:pPr marL="6858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 b="0" i="0" u="none" strike="noStrike" cap="none">
                <a:solidFill>
                  <a:srgbClr val="2D2F2B"/>
                </a:solidFill>
                <a:latin typeface="Calibri"/>
                <a:ea typeface="Calibri"/>
                <a:cs typeface="Calibri"/>
                <a:sym typeface="Calibri"/>
              </a:rPr>
              <a:t>accuracy within the adjacent layers 89%.</a:t>
            </a:r>
            <a:endParaRPr/>
          </a:p>
          <a:p>
            <a:pPr marL="228600" marR="0" lvl="1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 b="0" i="0" u="none" strike="noStrike" cap="none">
              <a:solidFill>
                <a:srgbClr val="2D2F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 b="0" i="0" u="none" strike="noStrike" cap="none">
                <a:solidFill>
                  <a:srgbClr val="2D2F2B"/>
                </a:solidFill>
                <a:latin typeface="Calibri"/>
                <a:ea typeface="Calibri"/>
                <a:cs typeface="Calibri"/>
                <a:sym typeface="Calibri"/>
              </a:rPr>
              <a:t>The model was then evaluated using the </a:t>
            </a:r>
            <a:r>
              <a:rPr lang="en-US" sz="2700" b="0" i="0" u="sng" strike="noStrike" cap="none">
                <a:solidFill>
                  <a:srgbClr val="2D2F2B"/>
                </a:solidFill>
                <a:latin typeface="Calibri"/>
                <a:ea typeface="Calibri"/>
                <a:cs typeface="Calibri"/>
                <a:sym typeface="Calibri"/>
              </a:rPr>
              <a:t>blind data</a:t>
            </a:r>
            <a:r>
              <a:rPr lang="en-US" sz="2700" b="0" i="0" u="none" strike="noStrike" cap="none">
                <a:solidFill>
                  <a:srgbClr val="2D2F2B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6858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 b="0" i="0" u="none" strike="noStrike" cap="none">
                <a:solidFill>
                  <a:srgbClr val="2D2F2B"/>
                </a:solidFill>
                <a:latin typeface="Calibri"/>
                <a:ea typeface="Calibri"/>
                <a:cs typeface="Calibri"/>
                <a:sym typeface="Calibri"/>
              </a:rPr>
              <a:t>F1-score was 45%. </a:t>
            </a:r>
            <a:endParaRPr/>
          </a:p>
          <a:p>
            <a:pPr marL="6858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 b="0" i="0" u="none" strike="noStrike" cap="none">
                <a:solidFill>
                  <a:srgbClr val="2D2F2B"/>
                </a:solidFill>
                <a:latin typeface="Calibri"/>
                <a:ea typeface="Calibri"/>
                <a:cs typeface="Calibri"/>
                <a:sym typeface="Calibri"/>
              </a:rPr>
              <a:t>accuracy of facies classification 48%.</a:t>
            </a:r>
            <a:endParaRPr/>
          </a:p>
          <a:p>
            <a:pPr marL="6858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 b="0" i="0" u="none" strike="noStrike" cap="none">
                <a:solidFill>
                  <a:srgbClr val="2D2F2B"/>
                </a:solidFill>
                <a:latin typeface="Calibri"/>
                <a:ea typeface="Calibri"/>
                <a:cs typeface="Calibri"/>
                <a:sym typeface="Calibri"/>
              </a:rPr>
              <a:t>accuracy within the adjacent layers 89%.</a:t>
            </a:r>
            <a:endParaRPr/>
          </a:p>
          <a:p>
            <a:pPr marL="228600" marR="0" lvl="1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 b="0" i="0" u="none" strike="noStrike" cap="none">
              <a:solidFill>
                <a:srgbClr val="2D2F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3"/>
          <p:cNvSpPr txBox="1">
            <a:spLocks noGrp="1"/>
          </p:cNvSpPr>
          <p:nvPr>
            <p:ph type="title"/>
          </p:nvPr>
        </p:nvSpPr>
        <p:spPr>
          <a:xfrm>
            <a:off x="28574" y="0"/>
            <a:ext cx="115792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294171"/>
                </a:solidFill>
                <a:latin typeface="Calibri"/>
                <a:ea typeface="Calibri"/>
                <a:cs typeface="Calibri"/>
                <a:sym typeface="Calibri"/>
              </a:rPr>
              <a:t>Facies Classifier: Training using the Random Forrest</a:t>
            </a: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3"/>
          <p:cNvSpPr txBox="1">
            <a:spLocks noGrp="1"/>
          </p:cNvSpPr>
          <p:nvPr>
            <p:ph type="body" idx="1"/>
          </p:nvPr>
        </p:nvSpPr>
        <p:spPr>
          <a:xfrm>
            <a:off x="419100" y="1325562"/>
            <a:ext cx="11655242" cy="531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>
                <a:solidFill>
                  <a:srgbClr val="2D2F2B"/>
                </a:solidFill>
                <a:latin typeface="Consolas"/>
                <a:ea typeface="Consolas"/>
                <a:cs typeface="Consolas"/>
                <a:sym typeface="Consolas"/>
              </a:rPr>
              <a:t>RandomForest</a:t>
            </a:r>
            <a:r>
              <a:rPr lang="en-US" sz="2700">
                <a:solidFill>
                  <a:srgbClr val="2D2F2B"/>
                </a:solidFill>
              </a:rPr>
              <a:t> takes input of </a:t>
            </a:r>
            <a:r>
              <a:rPr lang="en-US" sz="2700" u="sng">
                <a:solidFill>
                  <a:srgbClr val="2D2F2B"/>
                </a:solidFill>
                <a:latin typeface="Consolas"/>
                <a:ea typeface="Consolas"/>
                <a:cs typeface="Consolas"/>
                <a:sym typeface="Consolas"/>
              </a:rPr>
              <a:t>n_estimators </a:t>
            </a:r>
            <a:r>
              <a:rPr lang="en-US" sz="2700">
                <a:solidFill>
                  <a:srgbClr val="2D2F2B"/>
                </a:solidFill>
              </a:rPr>
              <a:t>which is </a:t>
            </a:r>
            <a:r>
              <a:rPr lang="en-US" sz="2700">
                <a:solidFill>
                  <a:srgbClr val="FF0000"/>
                </a:solidFill>
              </a:rPr>
              <a:t>number of trees </a:t>
            </a:r>
            <a:r>
              <a:rPr lang="en-US" sz="2700">
                <a:solidFill>
                  <a:srgbClr val="2D2F2B"/>
                </a:solidFill>
              </a:rPr>
              <a:t>in the forest. </a:t>
            </a:r>
            <a:endParaRPr/>
          </a:p>
          <a:p>
            <a:pPr marL="685800" lvl="2" indent="-228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The optimal </a:t>
            </a:r>
            <a:r>
              <a:rPr lang="en-US" sz="2300" u="sng">
                <a:solidFill>
                  <a:srgbClr val="2D2F2B"/>
                </a:solidFill>
                <a:latin typeface="Consolas"/>
                <a:ea typeface="Consolas"/>
                <a:cs typeface="Consolas"/>
                <a:sym typeface="Consolas"/>
              </a:rPr>
              <a:t>n estimators </a:t>
            </a:r>
            <a:r>
              <a:rPr lang="en-US" sz="2300">
                <a:solidFill>
                  <a:srgbClr val="2D2F2B"/>
                </a:solidFill>
              </a:rPr>
              <a:t>was found to be 8</a:t>
            </a:r>
            <a:endParaRPr/>
          </a:p>
          <a:p>
            <a:pPr marL="685800" lvl="2" indent="-119062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None/>
            </a:pPr>
            <a:endParaRPr sz="2300">
              <a:solidFill>
                <a:srgbClr val="2D2F2B"/>
              </a:solidFill>
            </a:endParaRPr>
          </a:p>
          <a:p>
            <a:pPr marL="228600" lvl="1" indent="-228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>
                <a:solidFill>
                  <a:srgbClr val="2D2F2B"/>
                </a:solidFill>
              </a:rPr>
              <a:t>The model was then evaluated using the testing data. </a:t>
            </a:r>
            <a:endParaRPr/>
          </a:p>
          <a:p>
            <a:pPr marL="685800" lvl="2" indent="-228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F1-score was 68%. </a:t>
            </a:r>
            <a:endParaRPr/>
          </a:p>
          <a:p>
            <a:pPr marL="685800" lvl="2" indent="-228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Accuracy of facies classification is 64%.</a:t>
            </a:r>
            <a:endParaRPr/>
          </a:p>
          <a:p>
            <a:pPr marL="685800" lvl="2" indent="-228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Accuracy within the adjacent layers 85%.</a:t>
            </a:r>
            <a:endParaRPr/>
          </a:p>
          <a:p>
            <a:pPr marL="228600" lvl="1" indent="-100012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228600" lvl="1" indent="-228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>
                <a:solidFill>
                  <a:srgbClr val="2D2F2B"/>
                </a:solidFill>
              </a:rPr>
              <a:t>The model was then evaluated using the blind data. </a:t>
            </a:r>
            <a:endParaRPr/>
          </a:p>
          <a:p>
            <a:pPr marL="685800" lvl="2" indent="-228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F1-score is 42%. </a:t>
            </a:r>
            <a:endParaRPr/>
          </a:p>
          <a:p>
            <a:pPr marL="685800" lvl="2" indent="-228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Accuracy of facies classification is 42%.</a:t>
            </a:r>
            <a:endParaRPr/>
          </a:p>
          <a:p>
            <a:pPr marL="685800" lvl="2" indent="-228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Accuracy within the adjacent layers is 86%.</a:t>
            </a:r>
            <a:endParaRPr/>
          </a:p>
          <a:p>
            <a:pPr marL="457200" lvl="2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None/>
            </a:pPr>
            <a:endParaRPr sz="2300">
              <a:solidFill>
                <a:srgbClr val="2D2F2B"/>
              </a:solidFill>
            </a:endParaRPr>
          </a:p>
        </p:txBody>
      </p:sp>
      <p:pic>
        <p:nvPicPr>
          <p:cNvPr id="449" name="Google Shape;44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58" y="6449152"/>
            <a:ext cx="3357754" cy="38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0" name="Google Shape;450;p43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451" name="Google Shape;451;p43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3" name="Google Shape;453;p43"/>
          <p:cNvSpPr txBox="1">
            <a:spLocks noGrp="1"/>
          </p:cNvSpPr>
          <p:nvPr>
            <p:ph type="sldNum" idx="12"/>
          </p:nvPr>
        </p:nvSpPr>
        <p:spPr>
          <a:xfrm>
            <a:off x="11325056" y="6492875"/>
            <a:ext cx="7387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17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 txBox="1">
            <a:spLocks noGrp="1"/>
          </p:cNvSpPr>
          <p:nvPr>
            <p:ph type="title"/>
          </p:nvPr>
        </p:nvSpPr>
        <p:spPr>
          <a:xfrm>
            <a:off x="28574" y="0"/>
            <a:ext cx="120351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3600"/>
              <a:buFont typeface="Calibri"/>
              <a:buNone/>
            </a:pPr>
            <a:r>
              <a:rPr lang="en-US" sz="3600" dirty="0">
                <a:solidFill>
                  <a:srgbClr val="294171"/>
                </a:solidFill>
                <a:latin typeface="Calibri"/>
                <a:ea typeface="Calibri"/>
                <a:cs typeface="Calibri"/>
                <a:sym typeface="Calibri"/>
              </a:rPr>
              <a:t>Facies Classifier: Training using the Multilayer Perceptron (MLP) </a:t>
            </a:r>
            <a:endParaRPr sz="3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4"/>
          <p:cNvSpPr txBox="1">
            <a:spLocks noGrp="1"/>
          </p:cNvSpPr>
          <p:nvPr>
            <p:ph type="body" idx="1"/>
          </p:nvPr>
        </p:nvSpPr>
        <p:spPr>
          <a:xfrm>
            <a:off x="419100" y="1325562"/>
            <a:ext cx="11655242" cy="531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 dirty="0">
                <a:solidFill>
                  <a:srgbClr val="2D2F2B"/>
                </a:solidFill>
                <a:latin typeface="Consolas"/>
                <a:ea typeface="Consolas"/>
                <a:cs typeface="Consolas"/>
                <a:sym typeface="Consolas"/>
              </a:rPr>
              <a:t>Multilayer Perceptron</a:t>
            </a:r>
            <a:r>
              <a:rPr lang="en-US" sz="2700" dirty="0">
                <a:solidFill>
                  <a:srgbClr val="2D2F2B"/>
                </a:solidFill>
              </a:rPr>
              <a:t> (MLP) is a feed forward neural network algorithm that trains using Backpropagation (gradient descent).</a:t>
            </a:r>
            <a:endParaRPr dirty="0"/>
          </a:p>
          <a:p>
            <a:pPr marL="457200" lvl="2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None/>
            </a:pPr>
            <a:endParaRPr sz="700" dirty="0">
              <a:solidFill>
                <a:srgbClr val="2D2F2B"/>
              </a:solidFill>
            </a:endParaRPr>
          </a:p>
          <a:p>
            <a:pPr marL="22860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 dirty="0">
                <a:solidFill>
                  <a:srgbClr val="2D2F2B"/>
                </a:solidFill>
              </a:rPr>
              <a:t>The model was then evaluated using the testing data. </a:t>
            </a:r>
            <a:endParaRPr dirty="0"/>
          </a:p>
          <a:p>
            <a:pPr marL="68580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 dirty="0">
                <a:solidFill>
                  <a:srgbClr val="2D2F2B"/>
                </a:solidFill>
              </a:rPr>
              <a:t>F1-score was 52%. </a:t>
            </a:r>
            <a:endParaRPr dirty="0"/>
          </a:p>
          <a:p>
            <a:pPr marL="68580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 dirty="0">
                <a:solidFill>
                  <a:srgbClr val="2D2F2B"/>
                </a:solidFill>
              </a:rPr>
              <a:t>Accuracy of </a:t>
            </a:r>
            <a:r>
              <a:rPr lang="en-US" sz="2300" dirty="0" err="1">
                <a:solidFill>
                  <a:srgbClr val="2D2F2B"/>
                </a:solidFill>
              </a:rPr>
              <a:t>facies</a:t>
            </a:r>
            <a:r>
              <a:rPr lang="en-US" sz="2300" dirty="0">
                <a:solidFill>
                  <a:srgbClr val="2D2F2B"/>
                </a:solidFill>
              </a:rPr>
              <a:t> classification is 53%. </a:t>
            </a:r>
          </a:p>
          <a:p>
            <a:pPr marL="685800" lvl="2" indent="-228600">
              <a:spcBef>
                <a:spcPts val="900"/>
              </a:spcBef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 dirty="0">
                <a:solidFill>
                  <a:srgbClr val="2D2F2B"/>
                </a:solidFill>
              </a:rPr>
              <a:t>Accuracy within the adjacent layers </a:t>
            </a:r>
            <a:r>
              <a:rPr lang="en-US" dirty="0">
                <a:solidFill>
                  <a:schemeClr val="tx1"/>
                </a:solidFill>
              </a:rPr>
              <a:t>is 90%.</a:t>
            </a:r>
            <a:endParaRPr dirty="0">
              <a:highlight>
                <a:srgbClr val="FF0000"/>
              </a:highlight>
            </a:endParaRPr>
          </a:p>
          <a:p>
            <a:pPr marL="228600" lvl="1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600" dirty="0">
              <a:solidFill>
                <a:srgbClr val="2D2F2B"/>
              </a:solidFill>
            </a:endParaRPr>
          </a:p>
          <a:p>
            <a:pPr marL="22860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 dirty="0">
                <a:solidFill>
                  <a:schemeClr val="tx1"/>
                </a:solidFill>
              </a:rPr>
              <a:t>The model was then evaluated using the blind data. </a:t>
            </a:r>
            <a:endParaRPr dirty="0">
              <a:solidFill>
                <a:schemeClr val="tx1"/>
              </a:solidFill>
            </a:endParaRPr>
          </a:p>
          <a:p>
            <a:pPr marL="68580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 dirty="0">
                <a:solidFill>
                  <a:schemeClr val="tx1"/>
                </a:solidFill>
              </a:rPr>
              <a:t>F1-score is 37%. </a:t>
            </a:r>
            <a:endParaRPr dirty="0">
              <a:solidFill>
                <a:schemeClr val="tx1"/>
              </a:solidFill>
            </a:endParaRPr>
          </a:p>
          <a:p>
            <a:pPr marL="68580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 dirty="0">
                <a:solidFill>
                  <a:schemeClr val="tx1"/>
                </a:solidFill>
              </a:rPr>
              <a:t>Accuracy of </a:t>
            </a:r>
            <a:r>
              <a:rPr lang="en-US" sz="2300" dirty="0" err="1">
                <a:solidFill>
                  <a:schemeClr val="tx1"/>
                </a:solidFill>
              </a:rPr>
              <a:t>facies</a:t>
            </a:r>
            <a:r>
              <a:rPr lang="en-US" sz="2300" dirty="0">
                <a:solidFill>
                  <a:schemeClr val="tx1"/>
                </a:solidFill>
              </a:rPr>
              <a:t> classification is 39%.</a:t>
            </a:r>
            <a:endParaRPr dirty="0">
              <a:solidFill>
                <a:schemeClr val="tx1"/>
              </a:solidFill>
            </a:endParaRPr>
          </a:p>
          <a:p>
            <a:pPr marL="68580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 dirty="0">
                <a:solidFill>
                  <a:schemeClr val="tx1"/>
                </a:solidFill>
              </a:rPr>
              <a:t>Accuracy within the adjacent layers is 87%.</a:t>
            </a:r>
            <a:endParaRPr dirty="0">
              <a:solidFill>
                <a:schemeClr val="tx1"/>
              </a:solidFill>
            </a:endParaRPr>
          </a:p>
          <a:p>
            <a:pPr marL="457200" lvl="2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None/>
            </a:pPr>
            <a:endParaRPr sz="2300" dirty="0">
              <a:solidFill>
                <a:srgbClr val="2D2F2B"/>
              </a:solidFill>
            </a:endParaRPr>
          </a:p>
        </p:txBody>
      </p:sp>
      <p:pic>
        <p:nvPicPr>
          <p:cNvPr id="461" name="Google Shape;46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58" y="6449152"/>
            <a:ext cx="3357754" cy="38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2" name="Google Shape;462;p44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463" name="Google Shape;463;p44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5" name="Google Shape;465;p44"/>
          <p:cNvSpPr txBox="1">
            <a:spLocks noGrp="1"/>
          </p:cNvSpPr>
          <p:nvPr>
            <p:ph type="sldNum" idx="12"/>
          </p:nvPr>
        </p:nvSpPr>
        <p:spPr>
          <a:xfrm>
            <a:off x="11325056" y="6492875"/>
            <a:ext cx="7387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29" y="1103556"/>
            <a:ext cx="11396662" cy="3226986"/>
          </a:xfrm>
          <a:prstGeom prst="rect">
            <a:avLst/>
          </a:prstGeom>
        </p:spPr>
      </p:pic>
      <p:sp>
        <p:nvSpPr>
          <p:cNvPr id="470" name="Google Shape;470;p45"/>
          <p:cNvSpPr txBox="1">
            <a:spLocks noGrp="1"/>
          </p:cNvSpPr>
          <p:nvPr>
            <p:ph type="title"/>
          </p:nvPr>
        </p:nvSpPr>
        <p:spPr>
          <a:xfrm>
            <a:off x="380400" y="107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F0000"/>
              </a:buClr>
              <a:buSzPts val="3600"/>
            </a:pPr>
            <a:r>
              <a:rPr lang="en-US" sz="3600" dirty="0">
                <a:solidFill>
                  <a:srgbClr val="294171"/>
                </a:solidFill>
              </a:rPr>
              <a:t>Facies Classifier Performance</a:t>
            </a:r>
            <a:endParaRPr dirty="0"/>
          </a:p>
        </p:txBody>
      </p:sp>
      <p:pic>
        <p:nvPicPr>
          <p:cNvPr id="471" name="Google Shape;471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658" y="6449152"/>
            <a:ext cx="3357754" cy="38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2" name="Google Shape;472;p45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473" name="Google Shape;473;p45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45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45"/>
          <p:cNvSpPr txBox="1">
            <a:spLocks noGrp="1"/>
          </p:cNvSpPr>
          <p:nvPr>
            <p:ph type="sldNum" idx="12"/>
          </p:nvPr>
        </p:nvSpPr>
        <p:spPr>
          <a:xfrm>
            <a:off x="11325056" y="6492875"/>
            <a:ext cx="7387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</a:t>
            </a:r>
            <a:endParaRPr/>
          </a:p>
        </p:txBody>
      </p:sp>
      <p:pic>
        <p:nvPicPr>
          <p:cNvPr id="476" name="Google Shape;476;p45"/>
          <p:cNvPicPr preferRelativeResize="0"/>
          <p:nvPr/>
        </p:nvPicPr>
        <p:blipFill rotWithShape="1">
          <a:blip r:embed="rId5">
            <a:alphaModFix/>
          </a:blip>
          <a:srcRect l="75844"/>
          <a:stretch/>
        </p:blipFill>
        <p:spPr>
          <a:xfrm rot="5400000">
            <a:off x="5382770" y="-33245"/>
            <a:ext cx="1828781" cy="106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5"/>
          <p:cNvSpPr/>
          <p:nvPr/>
        </p:nvSpPr>
        <p:spPr>
          <a:xfrm>
            <a:off x="2524262" y="3848100"/>
            <a:ext cx="8664435" cy="29440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4912" y="1343329"/>
            <a:ext cx="3898861" cy="452469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8164912" y="1343329"/>
            <a:ext cx="3898861" cy="45246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8500" y="1818613"/>
            <a:ext cx="5143500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29417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419100" y="1325563"/>
            <a:ext cx="66294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2040"/>
              <a:buFont typeface="Noto Sans Symbols"/>
              <a:buChar char="■"/>
            </a:pPr>
            <a:r>
              <a:rPr lang="en-US" sz="2720" dirty="0">
                <a:solidFill>
                  <a:srgbClr val="2D2F2B"/>
                </a:solidFill>
              </a:rPr>
              <a:t>What is Well Logs</a:t>
            </a:r>
            <a:r>
              <a:rPr lang="en-US" sz="2720" baseline="30000" dirty="0">
                <a:solidFill>
                  <a:srgbClr val="2D2F2B"/>
                </a:solidFill>
              </a:rPr>
              <a:t>[1]</a:t>
            </a:r>
            <a:r>
              <a:rPr lang="en-US" sz="2720" dirty="0">
                <a:solidFill>
                  <a:srgbClr val="2D2F2B"/>
                </a:solidFill>
              </a:rPr>
              <a:t> ?</a:t>
            </a:r>
            <a:endParaRPr dirty="0"/>
          </a:p>
          <a:p>
            <a:pPr marL="4572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084C6"/>
              </a:buClr>
              <a:buSzPts val="1785"/>
              <a:buFont typeface="Noto Sans Symbols"/>
              <a:buChar char="■"/>
            </a:pPr>
            <a:r>
              <a:rPr lang="en-US" sz="2380" dirty="0">
                <a:solidFill>
                  <a:srgbClr val="2D2F2B"/>
                </a:solidFill>
              </a:rPr>
              <a:t>Geologists and petroleum engineers cannot examine the rock </a:t>
            </a:r>
            <a:r>
              <a:rPr lang="en-US" sz="2380" dirty="0" err="1">
                <a:solidFill>
                  <a:srgbClr val="2D2F2B"/>
                </a:solidFill>
              </a:rPr>
              <a:t>insitu</a:t>
            </a:r>
            <a:r>
              <a:rPr lang="en-US" sz="2380" dirty="0">
                <a:solidFill>
                  <a:srgbClr val="2D2F2B"/>
                </a:solidFill>
              </a:rPr>
              <a:t>.</a:t>
            </a:r>
            <a:endParaRPr dirty="0"/>
          </a:p>
          <a:p>
            <a:pPr marL="4572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084C6"/>
              </a:buClr>
              <a:buSzPts val="1785"/>
              <a:buFont typeface="Noto Sans Symbols"/>
              <a:buChar char="■"/>
            </a:pPr>
            <a:r>
              <a:rPr lang="en-US" sz="2380" dirty="0">
                <a:solidFill>
                  <a:srgbClr val="2D2F2B"/>
                </a:solidFill>
              </a:rPr>
              <a:t>Measurement of physical properties of rock around a well using special tool lowered into the borehole </a:t>
            </a:r>
            <a:endParaRPr dirty="0"/>
          </a:p>
          <a:p>
            <a:pPr marL="4572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084C6"/>
              </a:buClr>
              <a:buSzPts val="1785"/>
              <a:buFont typeface="Noto Sans Symbols"/>
              <a:buChar char="■"/>
            </a:pPr>
            <a:r>
              <a:rPr lang="en-US" sz="2380" dirty="0">
                <a:solidFill>
                  <a:srgbClr val="2D2F2B"/>
                </a:solidFill>
              </a:rPr>
              <a:t>The data are displayed as a series of measurements versus depth. </a:t>
            </a:r>
            <a:endParaRPr dirty="0"/>
          </a:p>
          <a:p>
            <a:pPr marL="4572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084C6"/>
              </a:buClr>
              <a:buSzPts val="1785"/>
              <a:buFont typeface="Noto Sans Symbols"/>
              <a:buChar char="■"/>
            </a:pPr>
            <a:r>
              <a:rPr lang="en-US" sz="2380" dirty="0">
                <a:solidFill>
                  <a:srgbClr val="2D2F2B"/>
                </a:solidFill>
              </a:rPr>
              <a:t>In order to make decision about drilling and production operations.</a:t>
            </a:r>
            <a:endParaRPr dirty="0"/>
          </a:p>
          <a:p>
            <a:pPr marL="9144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084C6"/>
              </a:buClr>
              <a:buSzPts val="1785"/>
              <a:buFont typeface="Noto Sans Symbols"/>
              <a:buChar char="■"/>
            </a:pPr>
            <a:r>
              <a:rPr lang="en-US" sz="2380" dirty="0">
                <a:solidFill>
                  <a:srgbClr val="2D2F2B"/>
                </a:solidFill>
              </a:rPr>
              <a:t>Sweet Spots</a:t>
            </a:r>
            <a:endParaRPr dirty="0"/>
          </a:p>
          <a:p>
            <a:pPr marL="9144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084C6"/>
              </a:buClr>
              <a:buSzPts val="1785"/>
              <a:buFont typeface="Noto Sans Symbols"/>
              <a:buChar char="■"/>
            </a:pPr>
            <a:r>
              <a:rPr lang="en-US" sz="2380" dirty="0" err="1">
                <a:solidFill>
                  <a:srgbClr val="2D2F2B"/>
                </a:solidFill>
              </a:rPr>
              <a:t>Facies</a:t>
            </a:r>
            <a:r>
              <a:rPr lang="en-US" sz="2380" dirty="0">
                <a:solidFill>
                  <a:srgbClr val="2D2F2B"/>
                </a:solidFill>
              </a:rPr>
              <a:t> Identification</a:t>
            </a:r>
            <a:endParaRPr dirty="0"/>
          </a:p>
          <a:p>
            <a:pPr marL="457200" lvl="1" indent="-163830" algn="l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6084C6"/>
              </a:buClr>
              <a:buSzPts val="1020"/>
              <a:buFont typeface="Noto Sans Symbols"/>
              <a:buNone/>
            </a:pPr>
            <a:endParaRPr sz="1360" dirty="0">
              <a:solidFill>
                <a:srgbClr val="2D2F2B"/>
              </a:solidFill>
            </a:endParaRPr>
          </a:p>
          <a:p>
            <a:pPr marL="228600" lvl="0" indent="-774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dirty="0"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58" y="6449152"/>
            <a:ext cx="3357754" cy="38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26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176" name="Google Shape;176;p26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26"/>
          <p:cNvSpPr txBox="1">
            <a:spLocks noGrp="1"/>
          </p:cNvSpPr>
          <p:nvPr>
            <p:ph type="sldNum" idx="12"/>
          </p:nvPr>
        </p:nvSpPr>
        <p:spPr>
          <a:xfrm>
            <a:off x="11325056" y="6492875"/>
            <a:ext cx="7387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667155" y="178595"/>
            <a:ext cx="2543139" cy="5701154"/>
            <a:chOff x="7395198" y="681719"/>
            <a:chExt cx="1252737" cy="5247563"/>
          </a:xfrm>
        </p:grpSpPr>
        <p:pic>
          <p:nvPicPr>
            <p:cNvPr id="484" name="Google Shape;484;p46"/>
            <p:cNvPicPr preferRelativeResize="0"/>
            <p:nvPr/>
          </p:nvPicPr>
          <p:blipFill rotWithShape="1">
            <a:blip r:embed="rId3">
              <a:alphaModFix/>
            </a:blip>
            <a:srcRect l="75844" b="4662"/>
            <a:stretch/>
          </p:blipFill>
          <p:spPr>
            <a:xfrm>
              <a:off x="7395198" y="681719"/>
              <a:ext cx="936451" cy="52421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166" b="4361"/>
            <a:stretch/>
          </p:blipFill>
          <p:spPr>
            <a:xfrm>
              <a:off x="8110008" y="681719"/>
              <a:ext cx="537927" cy="5247563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 rot="18327868">
            <a:off x="7621219" y="6050498"/>
            <a:ext cx="872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Facies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 rot="18274840">
            <a:off x="8828224" y="5904559"/>
            <a:ext cx="119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MLP Prediction</a:t>
            </a:r>
          </a:p>
        </p:txBody>
      </p:sp>
      <p:sp>
        <p:nvSpPr>
          <p:cNvPr id="13" name="TextBox 12"/>
          <p:cNvSpPr txBox="1"/>
          <p:nvPr/>
        </p:nvSpPr>
        <p:spPr>
          <a:xfrm rot="18274840">
            <a:off x="8071944" y="5933270"/>
            <a:ext cx="119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SVM</a:t>
            </a:r>
          </a:p>
          <a:p>
            <a:r>
              <a:rPr lang="en-US" b="1" dirty="0"/>
              <a:t>Prediction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22175" y="1223542"/>
            <a:ext cx="6398869" cy="1325563"/>
          </a:xfrm>
        </p:spPr>
        <p:txBody>
          <a:bodyPr/>
          <a:lstStyle/>
          <a:p>
            <a:r>
              <a:rPr lang="en-US" dirty="0"/>
              <a:t>Comparison between SVM and MLP predictions</a:t>
            </a:r>
          </a:p>
        </p:txBody>
      </p:sp>
      <p:pic>
        <p:nvPicPr>
          <p:cNvPr id="9" name="Google Shape;471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58" y="6449152"/>
            <a:ext cx="3357754" cy="38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472;p45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11" name="Google Shape;473;p45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74;p45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475;p45"/>
          <p:cNvSpPr txBox="1">
            <a:spLocks noGrp="1"/>
          </p:cNvSpPr>
          <p:nvPr>
            <p:ph type="sldNum" idx="12"/>
          </p:nvPr>
        </p:nvSpPr>
        <p:spPr>
          <a:xfrm>
            <a:off x="11325056" y="6492875"/>
            <a:ext cx="7387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</a:t>
            </a:r>
            <a:endParaRPr dirty="0"/>
          </a:p>
        </p:txBody>
      </p:sp>
      <p:pic>
        <p:nvPicPr>
          <p:cNvPr id="16" name="Google Shape;484;p46">
            <a:extLst>
              <a:ext uri="{FF2B5EF4-FFF2-40B4-BE49-F238E27FC236}">
                <a16:creationId xmlns:a16="http://schemas.microsoft.com/office/drawing/2014/main" id="{75157A7C-8810-4D3B-AB06-2634850AE59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14830" t="-28" r="92545" b="4688"/>
          <a:stretch/>
        </p:blipFill>
        <p:spPr>
          <a:xfrm>
            <a:off x="6354147" y="172755"/>
            <a:ext cx="1414944" cy="5706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7"/>
          <p:cNvSpPr txBox="1">
            <a:spLocks noGrp="1"/>
          </p:cNvSpPr>
          <p:nvPr>
            <p:ph type="title"/>
          </p:nvPr>
        </p:nvSpPr>
        <p:spPr>
          <a:xfrm>
            <a:off x="540975" y="2019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3600"/>
              <a:buFont typeface="Calibri"/>
              <a:buNone/>
            </a:pPr>
            <a:r>
              <a:rPr lang="en-US" sz="3600" dirty="0">
                <a:solidFill>
                  <a:srgbClr val="29417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sz="3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58" y="6449152"/>
            <a:ext cx="3357754" cy="38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" name="Google Shape;492;p47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493" name="Google Shape;493;p4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47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5" name="Google Shape;495;p47"/>
          <p:cNvSpPr txBox="1">
            <a:spLocks noGrp="1"/>
          </p:cNvSpPr>
          <p:nvPr>
            <p:ph type="sldNum" idx="12"/>
          </p:nvPr>
        </p:nvSpPr>
        <p:spPr>
          <a:xfrm>
            <a:off x="11325056" y="6492875"/>
            <a:ext cx="7387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21</a:t>
            </a:r>
            <a:endParaRPr dirty="0"/>
          </a:p>
        </p:txBody>
      </p:sp>
      <p:sp>
        <p:nvSpPr>
          <p:cNvPr id="496" name="Google Shape;496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Compare geophysical and </a:t>
            </a:r>
            <a:r>
              <a:rPr lang="en-US" dirty="0" err="1"/>
              <a:t>petrophysical</a:t>
            </a:r>
            <a:r>
              <a:rPr lang="en-US" dirty="0"/>
              <a:t> models to the ML predicted </a:t>
            </a:r>
            <a:r>
              <a:rPr lang="en-US" dirty="0" err="1"/>
              <a:t>Facies</a:t>
            </a:r>
            <a:r>
              <a:rPr lang="en-US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Fluid Content Classification (unsupervised learning/semi-supervised learning).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Industry impact.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8"/>
          <p:cNvSpPr txBox="1"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2" name="Google Shape;50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58" y="6449152"/>
            <a:ext cx="3357754" cy="38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3" name="Google Shape;503;p48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504" name="Google Shape;504;p48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4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48"/>
          <p:cNvSpPr txBox="1">
            <a:spLocks noGrp="1"/>
          </p:cNvSpPr>
          <p:nvPr>
            <p:ph type="sldNum" idx="12"/>
          </p:nvPr>
        </p:nvSpPr>
        <p:spPr>
          <a:xfrm>
            <a:off x="11325056" y="6492875"/>
            <a:ext cx="7387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</a:t>
            </a:r>
            <a:endParaRPr/>
          </a:p>
        </p:txBody>
      </p:sp>
      <p:sp>
        <p:nvSpPr>
          <p:cNvPr id="507" name="Google Shape;507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29417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419100" y="13255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>
                <a:solidFill>
                  <a:srgbClr val="2D2F2B"/>
                </a:solidFill>
              </a:rPr>
              <a:t>Challenges:</a:t>
            </a:r>
            <a:endParaRPr/>
          </a:p>
          <a:p>
            <a:pPr marL="9144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084C6"/>
              </a:buClr>
              <a:buSzPts val="1500"/>
              <a:buFont typeface="Noto Sans Symbols"/>
              <a:buChar char="■"/>
            </a:pPr>
            <a:r>
              <a:rPr lang="en-US">
                <a:solidFill>
                  <a:srgbClr val="2D2F2B"/>
                </a:solidFill>
              </a:rPr>
              <a:t>Loading well log points </a:t>
            </a:r>
            <a:r>
              <a:rPr lang="en-US" sz="1800">
                <a:solidFill>
                  <a:srgbClr val="2F5496"/>
                </a:solidFill>
              </a:rPr>
              <a:t>(Big Data)</a:t>
            </a:r>
            <a:r>
              <a:rPr lang="en-US">
                <a:solidFill>
                  <a:srgbClr val="2D2F2B"/>
                </a:solidFill>
              </a:rPr>
              <a:t>.</a:t>
            </a:r>
            <a:endParaRPr/>
          </a:p>
          <a:p>
            <a:pPr marL="914400" lvl="2" indent="-1333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084C6"/>
              </a:buClr>
              <a:buSzPts val="1500"/>
              <a:buFont typeface="Noto Sans Symbols"/>
              <a:buNone/>
            </a:pPr>
            <a:endParaRPr>
              <a:solidFill>
                <a:srgbClr val="2D2F2B"/>
              </a:solidFill>
            </a:endParaRPr>
          </a:p>
          <a:p>
            <a:pPr marL="9144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084C6"/>
              </a:buClr>
              <a:buSzPts val="1500"/>
              <a:buFont typeface="Noto Sans Symbols"/>
              <a:buChar char="■"/>
            </a:pPr>
            <a:r>
              <a:rPr lang="en-US">
                <a:solidFill>
                  <a:srgbClr val="2D2F2B"/>
                </a:solidFill>
              </a:rPr>
              <a:t>Visualization software </a:t>
            </a:r>
            <a:r>
              <a:rPr lang="en-US" sz="1800">
                <a:solidFill>
                  <a:srgbClr val="2F5496"/>
                </a:solidFill>
              </a:rPr>
              <a:t>(Commercial software: Expensive!!)</a:t>
            </a:r>
            <a:r>
              <a:rPr lang="en-US">
                <a:solidFill>
                  <a:srgbClr val="2D2F2B"/>
                </a:solidFill>
              </a:rPr>
              <a:t>.</a:t>
            </a:r>
            <a:endParaRPr/>
          </a:p>
          <a:p>
            <a:pPr marL="914400" lvl="2" indent="-1333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084C6"/>
              </a:buClr>
              <a:buSzPts val="1500"/>
              <a:buFont typeface="Noto Sans Symbols"/>
              <a:buNone/>
            </a:pPr>
            <a:endParaRPr>
              <a:solidFill>
                <a:srgbClr val="2D2F2B"/>
              </a:solidFill>
            </a:endParaRPr>
          </a:p>
          <a:p>
            <a:pPr marL="9144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084C6"/>
              </a:buClr>
              <a:buSzPts val="1500"/>
              <a:buFont typeface="Noto Sans Symbols"/>
              <a:buChar char="■"/>
            </a:pPr>
            <a:r>
              <a:rPr lang="en-US">
                <a:solidFill>
                  <a:srgbClr val="2D2F2B"/>
                </a:solidFill>
              </a:rPr>
              <a:t>Facies recognition </a:t>
            </a:r>
            <a:endParaRPr/>
          </a:p>
          <a:p>
            <a:pPr marL="914400" lvl="2" indent="-1333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084C6"/>
              </a:buClr>
              <a:buSzPts val="1500"/>
              <a:buFont typeface="Noto Sans Symbols"/>
              <a:buNone/>
            </a:pPr>
            <a:endParaRPr>
              <a:solidFill>
                <a:srgbClr val="2D2F2B"/>
              </a:solidFill>
            </a:endParaRPr>
          </a:p>
          <a:p>
            <a:pPr marL="9144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084C6"/>
              </a:buClr>
              <a:buSzPts val="1500"/>
              <a:buFont typeface="Noto Sans Symbols"/>
              <a:buChar char="■"/>
            </a:pPr>
            <a:r>
              <a:rPr lang="en-US">
                <a:solidFill>
                  <a:srgbClr val="2D2F2B"/>
                </a:solidFill>
              </a:rPr>
              <a:t>Hydrocarbon/fluid content</a:t>
            </a:r>
            <a:endParaRPr/>
          </a:p>
          <a:p>
            <a:pPr marL="914400" lvl="2" indent="-1333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084C6"/>
              </a:buClr>
              <a:buSzPts val="1500"/>
              <a:buFont typeface="Noto Sans Symbols"/>
              <a:buNone/>
            </a:pP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58" y="6449152"/>
            <a:ext cx="3357754" cy="38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27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187" name="Google Shape;187;p27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7"/>
          <p:cNvSpPr txBox="1">
            <a:spLocks noGrp="1"/>
          </p:cNvSpPr>
          <p:nvPr>
            <p:ph type="sldNum" idx="12"/>
          </p:nvPr>
        </p:nvSpPr>
        <p:spPr>
          <a:xfrm>
            <a:off x="11325056" y="6492875"/>
            <a:ext cx="7387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4663440" y="2946400"/>
            <a:ext cx="102170" cy="702197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4945543" y="3112832"/>
            <a:ext cx="65962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(Done manually and require geophysical and petrophysical models)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294171"/>
                </a:solidFill>
                <a:latin typeface="Calibri"/>
                <a:ea typeface="Calibri"/>
                <a:cs typeface="Calibri"/>
                <a:sym typeface="Calibri"/>
              </a:rPr>
              <a:t>Well log Dataset</a:t>
            </a: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58" y="6449152"/>
            <a:ext cx="3357754" cy="38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28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199" name="Google Shape;199;p28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28"/>
          <p:cNvSpPr txBox="1">
            <a:spLocks noGrp="1"/>
          </p:cNvSpPr>
          <p:nvPr>
            <p:ph type="body" idx="1"/>
          </p:nvPr>
        </p:nvSpPr>
        <p:spPr>
          <a:xfrm>
            <a:off x="419100" y="13255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2400"/>
              <a:buFont typeface="Noto Sans Symbols"/>
              <a:buChar char="■"/>
            </a:pPr>
            <a:r>
              <a:rPr lang="en-US" sz="3200">
                <a:solidFill>
                  <a:srgbClr val="2D2F2B"/>
                </a:solidFill>
              </a:rPr>
              <a:t>Large gas field in the north America, the Hugoton and Panoma</a:t>
            </a:r>
            <a:r>
              <a:rPr lang="en-US" sz="3200" baseline="30000">
                <a:solidFill>
                  <a:srgbClr val="2D2F2B"/>
                </a:solidFill>
              </a:rPr>
              <a:t>[2]</a:t>
            </a:r>
            <a:endParaRPr/>
          </a:p>
          <a:p>
            <a:pPr marL="228600" lvl="1" indent="-7620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400"/>
              <a:buFont typeface="Noto Sans Symbols"/>
              <a:buNone/>
            </a:pPr>
            <a:endParaRPr sz="3200">
              <a:solidFill>
                <a:srgbClr val="2D2F2B"/>
              </a:solidFill>
            </a:endParaRPr>
          </a:p>
          <a:p>
            <a:pPr marL="228600" lvl="1" indent="-22860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400"/>
              <a:buFont typeface="Noto Sans Symbols"/>
              <a:buChar char="■"/>
            </a:pPr>
            <a:r>
              <a:rPr lang="en-US" sz="3200">
                <a:solidFill>
                  <a:srgbClr val="2D2F2B"/>
                </a:solidFill>
              </a:rPr>
              <a:t>Seven training wells</a:t>
            </a:r>
            <a:endParaRPr/>
          </a:p>
          <a:p>
            <a:pPr marL="9144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084C6"/>
              </a:buClr>
              <a:buSzPts val="2100"/>
              <a:buFont typeface="Noto Sans Symbols"/>
              <a:buChar char="■"/>
            </a:pPr>
            <a:r>
              <a:rPr lang="en-US" sz="2800">
                <a:solidFill>
                  <a:srgbClr val="2D2F2B"/>
                </a:solidFill>
              </a:rPr>
              <a:t>Total points: 3232</a:t>
            </a:r>
            <a:endParaRPr/>
          </a:p>
          <a:p>
            <a:pPr marL="9144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084C6"/>
              </a:buClr>
              <a:buSzPts val="2100"/>
              <a:buFont typeface="Noto Sans Symbols"/>
              <a:buChar char="■"/>
            </a:pPr>
            <a:r>
              <a:rPr lang="en-US" sz="2800">
                <a:solidFill>
                  <a:srgbClr val="2D2F2B"/>
                </a:solidFill>
              </a:rPr>
              <a:t>20% test set</a:t>
            </a:r>
            <a:endParaRPr/>
          </a:p>
          <a:p>
            <a:pPr marL="228600" lvl="1" indent="-22860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>
                <a:solidFill>
                  <a:srgbClr val="2D2F2B"/>
                </a:solidFill>
              </a:rPr>
              <a:t>One blind test well</a:t>
            </a: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sldNum" idx="12"/>
          </p:nvPr>
        </p:nvSpPr>
        <p:spPr>
          <a:xfrm>
            <a:off x="11325056" y="6492875"/>
            <a:ext cx="7387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82448" y="2048179"/>
            <a:ext cx="12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82448" y="2048179"/>
            <a:ext cx="127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/>
          <p:nvPr/>
        </p:nvSpPr>
        <p:spPr>
          <a:xfrm>
            <a:off x="7256613" y="2249139"/>
            <a:ext cx="3925735" cy="230254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7448183" y="2300965"/>
            <a:ext cx="376518" cy="376518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8134632" y="3213556"/>
            <a:ext cx="376518" cy="376518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7492603" y="4133604"/>
            <a:ext cx="376518" cy="376518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9126804" y="2300965"/>
            <a:ext cx="376518" cy="376518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10145416" y="3212151"/>
            <a:ext cx="376518" cy="376518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9343457" y="4133604"/>
            <a:ext cx="376518" cy="376518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10805426" y="2300965"/>
            <a:ext cx="376518" cy="376518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10803551" y="4133604"/>
            <a:ext cx="376518" cy="376518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8"/>
          <p:cNvSpPr/>
          <p:nvPr/>
        </p:nvSpPr>
        <p:spPr>
          <a:xfrm rot="-940618">
            <a:off x="10145416" y="3215170"/>
            <a:ext cx="374904" cy="374904"/>
          </a:xfrm>
          <a:prstGeom prst="chord">
            <a:avLst>
              <a:gd name="adj1" fmla="val 2700000"/>
              <a:gd name="adj2" fmla="val 10293751"/>
            </a:avLst>
          </a:prstGeom>
          <a:solidFill>
            <a:srgbClr val="50BB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/>
          <p:nvPr/>
        </p:nvSpPr>
        <p:spPr>
          <a:xfrm rot="-940618">
            <a:off x="9344264" y="4133098"/>
            <a:ext cx="374904" cy="374904"/>
          </a:xfrm>
          <a:prstGeom prst="chord">
            <a:avLst>
              <a:gd name="adj1" fmla="val 2700000"/>
              <a:gd name="adj2" fmla="val 10293751"/>
            </a:avLst>
          </a:prstGeom>
          <a:solidFill>
            <a:srgbClr val="50BB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/>
          <p:nvPr/>
        </p:nvSpPr>
        <p:spPr>
          <a:xfrm rot="-940618">
            <a:off x="10804358" y="4133097"/>
            <a:ext cx="374904" cy="374904"/>
          </a:xfrm>
          <a:prstGeom prst="chord">
            <a:avLst>
              <a:gd name="adj1" fmla="val 2700000"/>
              <a:gd name="adj2" fmla="val 10293751"/>
            </a:avLst>
          </a:prstGeom>
          <a:solidFill>
            <a:srgbClr val="50BB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294171"/>
                </a:solidFill>
                <a:latin typeface="Calibri"/>
                <a:ea typeface="Calibri"/>
                <a:cs typeface="Calibri"/>
                <a:sym typeface="Calibri"/>
              </a:rPr>
              <a:t>Well log Dataset</a:t>
            </a: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58" y="6449152"/>
            <a:ext cx="3357754" cy="38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9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224" name="Google Shape;224;p29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29"/>
          <p:cNvSpPr txBox="1">
            <a:spLocks noGrp="1"/>
          </p:cNvSpPr>
          <p:nvPr>
            <p:ph type="sldNum" idx="12"/>
          </p:nvPr>
        </p:nvSpPr>
        <p:spPr>
          <a:xfrm>
            <a:off x="11325056" y="6492875"/>
            <a:ext cx="7387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7584989" y="1949824"/>
            <a:ext cx="2601583" cy="484094"/>
          </a:xfrm>
          <a:prstGeom prst="rect">
            <a:avLst/>
          </a:prstGeom>
          <a:solidFill>
            <a:srgbClr val="BF2F0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5263690" y="1058582"/>
            <a:ext cx="2601583" cy="484094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4361004" y="3142268"/>
            <a:ext cx="2601583" cy="4840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1523776" y="3142268"/>
            <a:ext cx="2601583" cy="484094"/>
          </a:xfrm>
          <a:prstGeom prst="rect">
            <a:avLst/>
          </a:prstGeom>
          <a:solidFill>
            <a:srgbClr val="2E75B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7584989" y="1952614"/>
            <a:ext cx="2040117" cy="4840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2942390" y="1956634"/>
            <a:ext cx="2601583" cy="484094"/>
          </a:xfrm>
          <a:prstGeom prst="rect">
            <a:avLst/>
          </a:prstGeom>
          <a:solidFill>
            <a:srgbClr val="BF2F0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4993650" y="1963271"/>
            <a:ext cx="560567" cy="4840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3564792" y="3142033"/>
            <a:ext cx="560567" cy="4840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6402020" y="3142313"/>
            <a:ext cx="560567" cy="4840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2981525" y="3135668"/>
            <a:ext cx="560567" cy="4840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5796054" y="3148452"/>
            <a:ext cx="560567" cy="484094"/>
          </a:xfrm>
          <a:prstGeom prst="rect">
            <a:avLst/>
          </a:prstGeom>
          <a:solidFill>
            <a:srgbClr val="72BFC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5890795" y="1439026"/>
            <a:ext cx="1262768" cy="2439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949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50949"/>
                </a:solidFill>
                <a:latin typeface="Calibri"/>
                <a:ea typeface="Calibri"/>
                <a:cs typeface="Calibri"/>
                <a:sym typeface="Calibri"/>
              </a:rPr>
              <a:t>All Data</a:t>
            </a:r>
            <a:endParaRPr sz="1800" b="0" i="0" u="none" strike="noStrike" cap="none">
              <a:solidFill>
                <a:srgbClr val="0509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3223023" y="2380130"/>
            <a:ext cx="1645371" cy="2489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949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50949"/>
                </a:solidFill>
                <a:latin typeface="Calibri"/>
                <a:ea typeface="Calibri"/>
                <a:cs typeface="Calibri"/>
                <a:sym typeface="Calibri"/>
              </a:rPr>
              <a:t>Training Data</a:t>
            </a:r>
            <a:endParaRPr sz="1800" b="0" i="0" u="none" strike="noStrike" cap="none">
              <a:solidFill>
                <a:srgbClr val="0509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7912040" y="2380130"/>
            <a:ext cx="1262768" cy="24657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949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50949"/>
                </a:solidFill>
                <a:latin typeface="Calibri"/>
                <a:ea typeface="Calibri"/>
                <a:cs typeface="Calibri"/>
                <a:sym typeface="Calibri"/>
              </a:rPr>
              <a:t>Test Data</a:t>
            </a:r>
            <a:endParaRPr sz="1800" b="0" i="0" u="none" strike="noStrike" cap="none">
              <a:solidFill>
                <a:srgbClr val="0509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9"/>
          <p:cNvSpPr/>
          <p:nvPr/>
        </p:nvSpPr>
        <p:spPr>
          <a:xfrm>
            <a:off x="1879776" y="3552202"/>
            <a:ext cx="1487743" cy="26694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949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50949"/>
                </a:solidFill>
                <a:latin typeface="Calibri"/>
                <a:ea typeface="Calibri"/>
                <a:cs typeface="Calibri"/>
                <a:sym typeface="Calibri"/>
              </a:rPr>
              <a:t>Model Data</a:t>
            </a:r>
            <a:endParaRPr sz="1800" b="0" i="0" u="none" strike="noStrike" cap="none">
              <a:solidFill>
                <a:srgbClr val="0509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4481360" y="3544960"/>
            <a:ext cx="1802838" cy="2741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949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50949"/>
                </a:solidFill>
                <a:latin typeface="Calibri"/>
                <a:ea typeface="Calibri"/>
                <a:cs typeface="Calibri"/>
                <a:sym typeface="Calibri"/>
              </a:rPr>
              <a:t>Validation Data</a:t>
            </a:r>
            <a:endParaRPr sz="1800" b="0" i="0" u="none" strike="noStrike" cap="none">
              <a:solidFill>
                <a:srgbClr val="0509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Google Shape;243;p29"/>
          <p:cNvGrpSpPr/>
          <p:nvPr/>
        </p:nvGrpSpPr>
        <p:grpSpPr>
          <a:xfrm>
            <a:off x="2083101" y="4685806"/>
            <a:ext cx="914400" cy="914400"/>
            <a:chOff x="660701" y="4956540"/>
            <a:chExt cx="914400" cy="914400"/>
          </a:xfrm>
        </p:grpSpPr>
        <p:sp>
          <p:nvSpPr>
            <p:cNvPr id="244" name="Google Shape;244;p29"/>
            <p:cNvSpPr/>
            <p:nvPr/>
          </p:nvSpPr>
          <p:spPr>
            <a:xfrm>
              <a:off x="660701" y="4956540"/>
              <a:ext cx="914400" cy="914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5" name="Google Shape;245;p29"/>
            <p:cNvPicPr preferRelativeResize="0"/>
            <p:nvPr/>
          </p:nvPicPr>
          <p:blipFill rotWithShape="1">
            <a:blip r:embed="rId4">
              <a:alphaModFix/>
            </a:blip>
            <a:srcRect l="10026" r="12025"/>
            <a:stretch/>
          </p:blipFill>
          <p:spPr>
            <a:xfrm>
              <a:off x="823046" y="5180181"/>
              <a:ext cx="579121" cy="55245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6" name="Google Shape;246;p29"/>
          <p:cNvSpPr/>
          <p:nvPr/>
        </p:nvSpPr>
        <p:spPr>
          <a:xfrm>
            <a:off x="2121922" y="5444107"/>
            <a:ext cx="814178" cy="22251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949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50949"/>
                </a:solidFill>
                <a:latin typeface="Calibri"/>
                <a:ea typeface="Calibri"/>
                <a:cs typeface="Calibri"/>
                <a:sym typeface="Calibri"/>
              </a:rPr>
              <a:t>Learn</a:t>
            </a:r>
            <a:endParaRPr sz="1800" b="0" i="0" u="none" strike="noStrike" cap="none">
              <a:solidFill>
                <a:srgbClr val="0509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29"/>
          <p:cNvGrpSpPr/>
          <p:nvPr/>
        </p:nvGrpSpPr>
        <p:grpSpPr>
          <a:xfrm>
            <a:off x="4972921" y="4685806"/>
            <a:ext cx="1051560" cy="980818"/>
            <a:chOff x="4308779" y="4938717"/>
            <a:chExt cx="1051560" cy="980818"/>
          </a:xfrm>
        </p:grpSpPr>
        <p:sp>
          <p:nvSpPr>
            <p:cNvPr id="248" name="Google Shape;248;p29"/>
            <p:cNvSpPr/>
            <p:nvPr/>
          </p:nvSpPr>
          <p:spPr>
            <a:xfrm>
              <a:off x="4373654" y="4938717"/>
              <a:ext cx="914400" cy="914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4308779" y="5697018"/>
              <a:ext cx="1051560" cy="22251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0949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rgbClr val="050949"/>
                  </a:solidFill>
                  <a:latin typeface="Calibri"/>
                  <a:ea typeface="Calibri"/>
                  <a:cs typeface="Calibri"/>
                  <a:sym typeface="Calibri"/>
                </a:rPr>
                <a:t>Validate</a:t>
              </a:r>
              <a:endParaRPr sz="1800" b="0" i="0" u="none" strike="noStrike" cap="none">
                <a:solidFill>
                  <a:srgbClr val="05094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0" name="Google Shape;250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617700" y="5079373"/>
              <a:ext cx="426308" cy="54864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51" name="Google Shape;251;p29"/>
          <p:cNvGrpSpPr/>
          <p:nvPr/>
        </p:nvGrpSpPr>
        <p:grpSpPr>
          <a:xfrm>
            <a:off x="8420423" y="4685806"/>
            <a:ext cx="914400" cy="914400"/>
            <a:chOff x="660701" y="4956540"/>
            <a:chExt cx="914400" cy="914400"/>
          </a:xfrm>
        </p:grpSpPr>
        <p:sp>
          <p:nvSpPr>
            <p:cNvPr id="252" name="Google Shape;252;p29"/>
            <p:cNvSpPr/>
            <p:nvPr/>
          </p:nvSpPr>
          <p:spPr>
            <a:xfrm>
              <a:off x="660701" y="4956540"/>
              <a:ext cx="914400" cy="914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3" name="Google Shape;253;p29"/>
            <p:cNvPicPr preferRelativeResize="0"/>
            <p:nvPr/>
          </p:nvPicPr>
          <p:blipFill rotWithShape="1">
            <a:blip r:embed="rId4">
              <a:alphaModFix/>
            </a:blip>
            <a:srcRect l="10026" r="12025"/>
            <a:stretch/>
          </p:blipFill>
          <p:spPr>
            <a:xfrm>
              <a:off x="823046" y="5180181"/>
              <a:ext cx="579121" cy="55245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54" name="Google Shape;254;p29"/>
          <p:cNvSpPr/>
          <p:nvPr/>
        </p:nvSpPr>
        <p:spPr>
          <a:xfrm>
            <a:off x="8465158" y="5456532"/>
            <a:ext cx="814178" cy="22251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949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50949"/>
                </a:solidFill>
                <a:latin typeface="Calibri"/>
                <a:ea typeface="Calibri"/>
                <a:cs typeface="Calibri"/>
                <a:sym typeface="Calibri"/>
              </a:rPr>
              <a:t>Learn</a:t>
            </a:r>
            <a:endParaRPr sz="1800" b="0" i="0" u="none" strike="noStrike" cap="none">
              <a:solidFill>
                <a:srgbClr val="0509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5" name="Google Shape;255;p29"/>
          <p:cNvGrpSpPr/>
          <p:nvPr/>
        </p:nvGrpSpPr>
        <p:grpSpPr>
          <a:xfrm>
            <a:off x="8420423" y="3061248"/>
            <a:ext cx="914400" cy="980818"/>
            <a:chOff x="4373654" y="4938717"/>
            <a:chExt cx="914400" cy="980818"/>
          </a:xfrm>
        </p:grpSpPr>
        <p:sp>
          <p:nvSpPr>
            <p:cNvPr id="256" name="Google Shape;256;p29"/>
            <p:cNvSpPr/>
            <p:nvPr/>
          </p:nvSpPr>
          <p:spPr>
            <a:xfrm>
              <a:off x="4373654" y="4938717"/>
              <a:ext cx="914400" cy="914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4412475" y="5697018"/>
              <a:ext cx="814178" cy="22251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0949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rgbClr val="050949"/>
                  </a:solidFill>
                  <a:latin typeface="Calibri"/>
                  <a:ea typeface="Calibri"/>
                  <a:cs typeface="Calibri"/>
                  <a:sym typeface="Calibri"/>
                </a:rPr>
                <a:t>Test</a:t>
              </a:r>
              <a:endParaRPr sz="1800" b="0" i="0" u="none" strike="noStrike" cap="none">
                <a:solidFill>
                  <a:srgbClr val="05094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8" name="Google Shape;258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67698" y="3245705"/>
            <a:ext cx="433321" cy="5486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59" name="Google Shape;259;p29"/>
          <p:cNvCxnSpPr/>
          <p:nvPr/>
        </p:nvCxnSpPr>
        <p:spPr>
          <a:xfrm flipH="1">
            <a:off x="4656535" y="1618600"/>
            <a:ext cx="1079586" cy="279341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" name="Google Shape;260;p29"/>
          <p:cNvCxnSpPr/>
          <p:nvPr/>
        </p:nvCxnSpPr>
        <p:spPr>
          <a:xfrm>
            <a:off x="7448191" y="1618600"/>
            <a:ext cx="1079586" cy="279341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" name="Google Shape;261;p29"/>
          <p:cNvCxnSpPr/>
          <p:nvPr/>
        </p:nvCxnSpPr>
        <p:spPr>
          <a:xfrm flipH="1">
            <a:off x="2019553" y="2724434"/>
            <a:ext cx="1079586" cy="279341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2" name="Google Shape;262;p29"/>
          <p:cNvCxnSpPr/>
          <p:nvPr/>
        </p:nvCxnSpPr>
        <p:spPr>
          <a:xfrm>
            <a:off x="4811209" y="2724434"/>
            <a:ext cx="1079586" cy="279341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3" name="Google Shape;263;p29"/>
          <p:cNvCxnSpPr/>
          <p:nvPr/>
        </p:nvCxnSpPr>
        <p:spPr>
          <a:xfrm>
            <a:off x="2540301" y="3893099"/>
            <a:ext cx="0" cy="755712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4" name="Google Shape;264;p29"/>
          <p:cNvCxnSpPr/>
          <p:nvPr/>
        </p:nvCxnSpPr>
        <p:spPr>
          <a:xfrm>
            <a:off x="5551082" y="3893099"/>
            <a:ext cx="0" cy="755712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5" name="Google Shape;265;p29"/>
          <p:cNvCxnSpPr/>
          <p:nvPr/>
        </p:nvCxnSpPr>
        <p:spPr>
          <a:xfrm rot="10800000">
            <a:off x="3963434" y="4395969"/>
            <a:ext cx="0" cy="1371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6" name="Google Shape;266;p29"/>
          <p:cNvCxnSpPr/>
          <p:nvPr/>
        </p:nvCxnSpPr>
        <p:spPr>
          <a:xfrm rot="10800000">
            <a:off x="7226240" y="4376765"/>
            <a:ext cx="0" cy="1371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" name="Google Shape;267;p29"/>
          <p:cNvCxnSpPr/>
          <p:nvPr/>
        </p:nvCxnSpPr>
        <p:spPr>
          <a:xfrm rot="10800000">
            <a:off x="8866333" y="4087543"/>
            <a:ext cx="0" cy="54864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8" name="Google Shape;268;p29"/>
          <p:cNvCxnSpPr/>
          <p:nvPr/>
        </p:nvCxnSpPr>
        <p:spPr>
          <a:xfrm>
            <a:off x="8869380" y="2663855"/>
            <a:ext cx="0" cy="36576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294171"/>
                </a:solidFill>
                <a:latin typeface="Calibri"/>
                <a:ea typeface="Calibri"/>
                <a:cs typeface="Calibri"/>
                <a:sym typeface="Calibri"/>
              </a:rPr>
              <a:t>Dataset Processing</a:t>
            </a: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419100" y="1325562"/>
            <a:ext cx="10515600" cy="512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>
                <a:solidFill>
                  <a:srgbClr val="2D2F2B"/>
                </a:solidFill>
              </a:rPr>
              <a:t>Pandas Library</a:t>
            </a:r>
            <a:endParaRPr/>
          </a:p>
          <a:p>
            <a:pPr marL="228600" lvl="0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>
                <a:solidFill>
                  <a:srgbClr val="2D2F2B"/>
                </a:solidFill>
              </a:rPr>
              <a:t>data1.describe()</a:t>
            </a:r>
            <a:endParaRPr/>
          </a:p>
          <a:p>
            <a:pPr marL="228600" lvl="0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228600" lvl="0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228600" lvl="0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>
                <a:solidFill>
                  <a:srgbClr val="2D2F2B"/>
                </a:solidFill>
              </a:rPr>
              <a:t>Data1.head()</a:t>
            </a:r>
            <a:endParaRPr/>
          </a:p>
          <a:p>
            <a:pPr marL="228600" lvl="0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228600" lvl="0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228600" lvl="0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228600" lvl="0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228600" lvl="0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228600" lvl="0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228600" lvl="0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228600" lvl="0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685800" lvl="2" indent="-119062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None/>
            </a:pPr>
            <a:endParaRPr sz="2300">
              <a:solidFill>
                <a:srgbClr val="2D2F2B"/>
              </a:solidFill>
            </a:endParaRPr>
          </a:p>
          <a:p>
            <a:pPr marL="685800" lvl="2" indent="-119062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None/>
            </a:pPr>
            <a:endParaRPr sz="2300">
              <a:solidFill>
                <a:srgbClr val="2D2F2B"/>
              </a:solidFill>
            </a:endParaRPr>
          </a:p>
          <a:p>
            <a:pPr marL="685800" lvl="2" indent="-119062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None/>
            </a:pPr>
            <a:endParaRPr sz="2300">
              <a:solidFill>
                <a:srgbClr val="2D2F2B"/>
              </a:solidFill>
            </a:endParaRPr>
          </a:p>
          <a:p>
            <a:pPr marL="228600" lvl="0" indent="-1524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200"/>
              <a:buFont typeface="Noto Sans Symbols"/>
              <a:buNone/>
            </a:pPr>
            <a:endParaRPr sz="1600">
              <a:solidFill>
                <a:srgbClr val="2D2F2B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89" name="Google Shape;28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58" y="6449152"/>
            <a:ext cx="3357754" cy="38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31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291" name="Google Shape;291;p31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31"/>
          <p:cNvSpPr txBox="1">
            <a:spLocks noGrp="1"/>
          </p:cNvSpPr>
          <p:nvPr>
            <p:ph type="sldNum" idx="12"/>
          </p:nvPr>
        </p:nvSpPr>
        <p:spPr>
          <a:xfrm>
            <a:off x="11325056" y="6492875"/>
            <a:ext cx="7387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  <p:pic>
        <p:nvPicPr>
          <p:cNvPr id="294" name="Google Shape;29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592" y="1834956"/>
            <a:ext cx="11449050" cy="3333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5" name="Google Shape;29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00876" y="2505841"/>
            <a:ext cx="6772275" cy="190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6" name="Google Shape;296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03403" y="4782296"/>
            <a:ext cx="5210175" cy="129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7" name="Google Shape;297;p31"/>
          <p:cNvSpPr/>
          <p:nvPr/>
        </p:nvSpPr>
        <p:spPr>
          <a:xfrm>
            <a:off x="4152900" y="4615300"/>
            <a:ext cx="469900" cy="16383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1"/>
          <p:cNvSpPr/>
          <p:nvPr/>
        </p:nvSpPr>
        <p:spPr>
          <a:xfrm>
            <a:off x="9536141" y="4615300"/>
            <a:ext cx="2517944" cy="177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1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Extract feature variables</a:t>
            </a:r>
            <a:endParaRPr/>
          </a:p>
          <a:p>
            <a:pPr marL="0" marR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GR, Resistivity, PE, </a:t>
            </a:r>
            <a:br>
              <a:rPr lang="en-US" sz="1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Neutron density porosity, </a:t>
            </a:r>
            <a:br>
              <a:rPr lang="en-US" sz="1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average Neutron density porosity.</a:t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>
            <a:off x="6204335" y="4615300"/>
            <a:ext cx="2174321" cy="153224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1"/>
          <p:cNvSpPr/>
          <p:nvPr/>
        </p:nvSpPr>
        <p:spPr>
          <a:xfrm>
            <a:off x="-42386" y="5229075"/>
            <a:ext cx="6096000" cy="40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1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Labels</a:t>
            </a:r>
            <a:endParaRPr sz="1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1"/>
          <p:cNvSpPr/>
          <p:nvPr/>
        </p:nvSpPr>
        <p:spPr>
          <a:xfrm>
            <a:off x="932664" y="2986565"/>
            <a:ext cx="18819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D2F2B"/>
                </a:solidFill>
                <a:latin typeface="Calibri"/>
                <a:ea typeface="Calibri"/>
                <a:cs typeface="Calibri"/>
                <a:sym typeface="Calibri"/>
              </a:rPr>
              <a:t>Number of observation</a:t>
            </a:r>
            <a:endParaRPr/>
          </a:p>
        </p:txBody>
      </p:sp>
      <p:cxnSp>
        <p:nvCxnSpPr>
          <p:cNvPr id="302" name="Google Shape;302;p31"/>
          <p:cNvCxnSpPr/>
          <p:nvPr/>
        </p:nvCxnSpPr>
        <p:spPr>
          <a:xfrm rot="10800000" flipH="1">
            <a:off x="2908300" y="2857500"/>
            <a:ext cx="850900" cy="11430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294171"/>
                </a:solidFill>
                <a:latin typeface="Calibri"/>
                <a:ea typeface="Calibri"/>
                <a:cs typeface="Calibri"/>
                <a:sym typeface="Calibri"/>
              </a:rPr>
              <a:t>Dataset Processing</a:t>
            </a: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2"/>
          <p:cNvSpPr txBox="1">
            <a:spLocks noGrp="1"/>
          </p:cNvSpPr>
          <p:nvPr>
            <p:ph type="body" idx="1"/>
          </p:nvPr>
        </p:nvSpPr>
        <p:spPr>
          <a:xfrm>
            <a:off x="419100" y="1325562"/>
            <a:ext cx="10515600" cy="512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>
                <a:solidFill>
                  <a:srgbClr val="2D2F2B"/>
                </a:solidFill>
              </a:rPr>
              <a:t>Nine discrete rock facies: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Sandstone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Coarse siltstone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Fine siltstone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Siltstone and shale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Mudstone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Wakestone</a:t>
            </a:r>
            <a:endParaRPr sz="2300">
              <a:solidFill>
                <a:srgbClr val="2D2F2B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Dolomite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Packstone</a:t>
            </a:r>
            <a:endParaRPr sz="2300">
              <a:solidFill>
                <a:srgbClr val="2D2F2B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Bafflestone</a:t>
            </a:r>
            <a:endParaRPr sz="2300">
              <a:solidFill>
                <a:srgbClr val="2D2F2B"/>
              </a:solidFill>
            </a:endParaRPr>
          </a:p>
          <a:p>
            <a:pPr marL="685800" lvl="1" indent="-11906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None/>
            </a:pPr>
            <a:endParaRPr sz="2300">
              <a:solidFill>
                <a:srgbClr val="2D2F2B"/>
              </a:solidFill>
            </a:endParaRPr>
          </a:p>
          <a:p>
            <a:pPr marL="228600" lvl="0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228600" lvl="0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228600" lvl="0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228600" lvl="0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228600" lvl="0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685800" lvl="2" indent="-119062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None/>
            </a:pPr>
            <a:endParaRPr sz="2300">
              <a:solidFill>
                <a:srgbClr val="2D2F2B"/>
              </a:solidFill>
            </a:endParaRPr>
          </a:p>
          <a:p>
            <a:pPr marL="685800" lvl="2" indent="-119062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None/>
            </a:pPr>
            <a:endParaRPr sz="2300">
              <a:solidFill>
                <a:srgbClr val="2D2F2B"/>
              </a:solidFill>
            </a:endParaRPr>
          </a:p>
          <a:p>
            <a:pPr marL="685800" lvl="2" indent="-119062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None/>
            </a:pPr>
            <a:endParaRPr sz="2300">
              <a:solidFill>
                <a:srgbClr val="2D2F2B"/>
              </a:solidFill>
            </a:endParaRPr>
          </a:p>
          <a:p>
            <a:pPr marL="228600" lvl="0" indent="-1524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200"/>
              <a:buFont typeface="Noto Sans Symbols"/>
              <a:buNone/>
            </a:pPr>
            <a:endParaRPr sz="1600">
              <a:solidFill>
                <a:srgbClr val="2D2F2B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09" name="Google Shape;30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58" y="6449152"/>
            <a:ext cx="3357754" cy="38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0" name="Google Shape;310;p32"/>
          <p:cNvGrpSpPr/>
          <p:nvPr/>
        </p:nvGrpSpPr>
        <p:grpSpPr>
          <a:xfrm>
            <a:off x="11056575" y="6492875"/>
            <a:ext cx="1007198" cy="331994"/>
            <a:chOff x="10421575" y="831644"/>
            <a:chExt cx="1007198" cy="331994"/>
          </a:xfrm>
        </p:grpSpPr>
        <p:sp>
          <p:nvSpPr>
            <p:cNvPr id="311" name="Google Shape;311;p32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" name="Google Shape;313;p32"/>
          <p:cNvSpPr txBox="1">
            <a:spLocks noGrp="1"/>
          </p:cNvSpPr>
          <p:nvPr>
            <p:ph type="sldNum" idx="12"/>
          </p:nvPr>
        </p:nvSpPr>
        <p:spPr>
          <a:xfrm>
            <a:off x="11325056" y="6492875"/>
            <a:ext cx="7387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</a:t>
            </a:r>
            <a:endParaRPr dirty="0"/>
          </a:p>
        </p:txBody>
      </p:sp>
      <p:pic>
        <p:nvPicPr>
          <p:cNvPr id="314" name="Google Shape;314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258429" y="1029696"/>
            <a:ext cx="1254209" cy="74814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32"/>
          <p:cNvCxnSpPr/>
          <p:nvPr/>
        </p:nvCxnSpPr>
        <p:spPr>
          <a:xfrm rot="10800000">
            <a:off x="4388312" y="4120535"/>
            <a:ext cx="7137266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6" name="Google Shape;316;p32"/>
          <p:cNvSpPr txBox="1"/>
          <p:nvPr/>
        </p:nvSpPr>
        <p:spPr>
          <a:xfrm>
            <a:off x="7785100" y="3887356"/>
            <a:ext cx="6792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Depth</a:t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6680645" y="5420258"/>
            <a:ext cx="28881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D2F2B"/>
                </a:solidFill>
                <a:latin typeface="Calibri"/>
                <a:ea typeface="Calibri"/>
                <a:cs typeface="Calibri"/>
                <a:sym typeface="Calibri"/>
              </a:rPr>
              <a:t>Color mapping for each layer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294171"/>
                </a:solidFill>
                <a:latin typeface="Calibri"/>
                <a:ea typeface="Calibri"/>
                <a:cs typeface="Calibri"/>
                <a:sym typeface="Calibri"/>
              </a:rPr>
              <a:t>Dataset Processing</a:t>
            </a: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3"/>
          <p:cNvSpPr txBox="1">
            <a:spLocks noGrp="1"/>
          </p:cNvSpPr>
          <p:nvPr>
            <p:ph type="body" idx="1"/>
          </p:nvPr>
        </p:nvSpPr>
        <p:spPr>
          <a:xfrm>
            <a:off x="419100" y="1325562"/>
            <a:ext cx="10515600" cy="512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>
                <a:solidFill>
                  <a:srgbClr val="2D2F2B"/>
                </a:solidFill>
              </a:rPr>
              <a:t>Nine discrete rock facies: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Sandstone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Coarse siltstone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Fine siltstone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Siltstone and shale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Mudstone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Wakestone</a:t>
            </a:r>
            <a:endParaRPr sz="2300">
              <a:solidFill>
                <a:srgbClr val="2D2F2B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Dolomite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Packstone</a:t>
            </a:r>
            <a:endParaRPr sz="2300">
              <a:solidFill>
                <a:srgbClr val="2D2F2B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Char char="■"/>
            </a:pPr>
            <a:r>
              <a:rPr lang="en-US" sz="2300">
                <a:solidFill>
                  <a:srgbClr val="2D2F2B"/>
                </a:solidFill>
              </a:rPr>
              <a:t>Bafflestone</a:t>
            </a:r>
            <a:endParaRPr sz="2300">
              <a:solidFill>
                <a:srgbClr val="2D2F2B"/>
              </a:solidFill>
            </a:endParaRPr>
          </a:p>
          <a:p>
            <a:pPr marL="685800" lvl="1" indent="-11906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None/>
            </a:pPr>
            <a:endParaRPr sz="2300">
              <a:solidFill>
                <a:srgbClr val="2D2F2B"/>
              </a:solidFill>
            </a:endParaRPr>
          </a:p>
          <a:p>
            <a:pPr marL="228600" lvl="0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228600" lvl="0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228600" lvl="0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228600" lvl="0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228600" lvl="0" indent="-1000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None/>
            </a:pPr>
            <a:endParaRPr sz="2700">
              <a:solidFill>
                <a:srgbClr val="2D2F2B"/>
              </a:solidFill>
            </a:endParaRPr>
          </a:p>
          <a:p>
            <a:pPr marL="685800" lvl="2" indent="-119062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None/>
            </a:pPr>
            <a:endParaRPr sz="2300">
              <a:solidFill>
                <a:srgbClr val="2D2F2B"/>
              </a:solidFill>
            </a:endParaRPr>
          </a:p>
          <a:p>
            <a:pPr marL="685800" lvl="2" indent="-119062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None/>
            </a:pPr>
            <a:endParaRPr sz="2300">
              <a:solidFill>
                <a:srgbClr val="2D2F2B"/>
              </a:solidFill>
            </a:endParaRPr>
          </a:p>
          <a:p>
            <a:pPr marL="685800" lvl="2" indent="-119062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725"/>
              <a:buFont typeface="Noto Sans Symbols"/>
              <a:buNone/>
            </a:pPr>
            <a:endParaRPr sz="2300">
              <a:solidFill>
                <a:srgbClr val="2D2F2B"/>
              </a:solidFill>
            </a:endParaRPr>
          </a:p>
          <a:p>
            <a:pPr marL="228600" lvl="0" indent="-1524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200"/>
              <a:buFont typeface="Noto Sans Symbols"/>
              <a:buNone/>
            </a:pPr>
            <a:endParaRPr sz="1600">
              <a:solidFill>
                <a:srgbClr val="2D2F2B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24" name="Google Shape;32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58" y="6449152"/>
            <a:ext cx="3357754" cy="38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5" name="Google Shape;325;p33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326" name="Google Shape;326;p33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11325056" y="6492875"/>
            <a:ext cx="7387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</a:t>
            </a:r>
            <a:endParaRPr dirty="0"/>
          </a:p>
        </p:txBody>
      </p:sp>
      <p:pic>
        <p:nvPicPr>
          <p:cNvPr id="329" name="Google Shape;329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44982" y="703981"/>
            <a:ext cx="3790971" cy="503642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3"/>
          <p:cNvSpPr/>
          <p:nvPr/>
        </p:nvSpPr>
        <p:spPr>
          <a:xfrm>
            <a:off x="7103165" y="5893263"/>
            <a:ext cx="22213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D2F2B"/>
                </a:solidFill>
                <a:latin typeface="Calibri"/>
                <a:ea typeface="Calibri"/>
                <a:cs typeface="Calibri"/>
                <a:sym typeface="Calibri"/>
              </a:rPr>
              <a:t>Statistical distribution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>
            <a:spLocks noGrp="1"/>
          </p:cNvSpPr>
          <p:nvPr>
            <p:ph type="title"/>
          </p:nvPr>
        </p:nvSpPr>
        <p:spPr>
          <a:xfrm>
            <a:off x="2857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294171"/>
                </a:solidFill>
                <a:latin typeface="Calibri"/>
                <a:ea typeface="Calibri"/>
                <a:cs typeface="Calibri"/>
                <a:sym typeface="Calibri"/>
              </a:rPr>
              <a:t>Dataset Processing</a:t>
            </a: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body" idx="1"/>
          </p:nvPr>
        </p:nvSpPr>
        <p:spPr>
          <a:xfrm>
            <a:off x="419100" y="13255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4171"/>
              </a:buClr>
              <a:buSzPts val="2025"/>
              <a:buFont typeface="Noto Sans Symbols"/>
              <a:buChar char="■"/>
            </a:pPr>
            <a:r>
              <a:rPr lang="en-US" sz="2700">
                <a:solidFill>
                  <a:srgbClr val="2D2F2B"/>
                </a:solidFill>
              </a:rPr>
              <a:t>Cross plot</a:t>
            </a:r>
            <a:endParaRPr/>
          </a:p>
          <a:p>
            <a:pPr marL="228600" lvl="0" indent="-1524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200"/>
              <a:buFont typeface="Noto Sans Symbols"/>
              <a:buNone/>
            </a:pPr>
            <a:endParaRPr sz="1600">
              <a:solidFill>
                <a:srgbClr val="2D2F2B"/>
              </a:solidFill>
            </a:endParaRPr>
          </a:p>
          <a:p>
            <a:pPr marL="228600" lvl="0" indent="-1524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94171"/>
              </a:buClr>
              <a:buSzPts val="1200"/>
              <a:buFont typeface="Noto Sans Symbols"/>
              <a:buNone/>
            </a:pPr>
            <a:endParaRPr sz="1600">
              <a:solidFill>
                <a:srgbClr val="2D2F2B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38" name="Google Shape;33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58" y="6449152"/>
            <a:ext cx="3357754" cy="38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11056575" y="6475109"/>
            <a:ext cx="1007198" cy="331994"/>
            <a:chOff x="10421575" y="831644"/>
            <a:chExt cx="1007198" cy="331994"/>
          </a:xfrm>
        </p:grpSpPr>
        <p:sp>
          <p:nvSpPr>
            <p:cNvPr id="340" name="Google Shape;340;p34"/>
            <p:cNvSpPr/>
            <p:nvPr/>
          </p:nvSpPr>
          <p:spPr>
            <a:xfrm>
              <a:off x="10421575" y="831644"/>
              <a:ext cx="125773" cy="331994"/>
            </a:xfrm>
            <a:prstGeom prst="rect">
              <a:avLst/>
            </a:prstGeom>
            <a:solidFill>
              <a:srgbClr val="8E88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10553698" y="831644"/>
              <a:ext cx="875075" cy="331994"/>
            </a:xfrm>
            <a:prstGeom prst="rect">
              <a:avLst/>
            </a:prstGeom>
            <a:solidFill>
              <a:srgbClr val="2941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11325056" y="6492875"/>
            <a:ext cx="7387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</a:t>
            </a:r>
            <a:endParaRPr dirty="0"/>
          </a:p>
        </p:txBody>
      </p:sp>
      <p:pic>
        <p:nvPicPr>
          <p:cNvPr id="343" name="Google Shape;34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0606" y="684775"/>
            <a:ext cx="6970443" cy="6070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946</Words>
  <Application>Microsoft Office PowerPoint</Application>
  <PresentationFormat>Widescreen</PresentationFormat>
  <Paragraphs>224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Consolas</vt:lpstr>
      <vt:lpstr>Noto Sans Symbols</vt:lpstr>
      <vt:lpstr>MV Boli</vt:lpstr>
      <vt:lpstr>Roboto</vt:lpstr>
      <vt:lpstr>Pinyon Script</vt:lpstr>
      <vt:lpstr>Calibri</vt:lpstr>
      <vt:lpstr>1_Office Theme</vt:lpstr>
      <vt:lpstr>Office Theme</vt:lpstr>
      <vt:lpstr>Formation Lithology Classification: Evaluation of Machine Learning Methods</vt:lpstr>
      <vt:lpstr>Introduction</vt:lpstr>
      <vt:lpstr>Introduction</vt:lpstr>
      <vt:lpstr>Well log Dataset</vt:lpstr>
      <vt:lpstr>Well log Dataset</vt:lpstr>
      <vt:lpstr>Dataset Processing</vt:lpstr>
      <vt:lpstr>Dataset Processing</vt:lpstr>
      <vt:lpstr>Dataset Processing</vt:lpstr>
      <vt:lpstr>Dataset Processing</vt:lpstr>
      <vt:lpstr>Well Log Visualization</vt:lpstr>
      <vt:lpstr>Cleaning and Processing the Dataset</vt:lpstr>
      <vt:lpstr>Facies Classifier: Training using the KNN</vt:lpstr>
      <vt:lpstr>Facies Classifier: Training using the KNN</vt:lpstr>
      <vt:lpstr>Facies Classifier: Training using SVM</vt:lpstr>
      <vt:lpstr>Facies Classifier: Training using SVM</vt:lpstr>
      <vt:lpstr>Facies Classifier: Training using SVM</vt:lpstr>
      <vt:lpstr>Facies Classifier: Training using the Random Forrest</vt:lpstr>
      <vt:lpstr>Facies Classifier: Training using the Multilayer Perceptron (MLP) </vt:lpstr>
      <vt:lpstr>Facies Classifier Performance</vt:lpstr>
      <vt:lpstr>Comparison between SVM and MLP predictions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Lithology Classification: Evaluation of Machine Learning Methods</dc:title>
  <dc:creator>Xiaoyu Zhu</dc:creator>
  <cp:lastModifiedBy>Nadima Dwihusna</cp:lastModifiedBy>
  <cp:revision>14</cp:revision>
  <dcterms:modified xsi:type="dcterms:W3CDTF">2018-12-11T06:45:00Z</dcterms:modified>
</cp:coreProperties>
</file>