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algn="l" defTabSz="3686175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843088" indent="-1385888" algn="l" defTabSz="3686175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686175" indent="-2771775" algn="l" defTabSz="3686175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529263" indent="-4157663" algn="l" defTabSz="3686175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7372350" indent="-5543550" algn="l" defTabSz="3686175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213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74" autoAdjust="0"/>
  </p:normalViewPr>
  <p:slideViewPr>
    <p:cSldViewPr snapToGrid="0">
      <p:cViewPr varScale="1">
        <p:scale>
          <a:sx n="13" d="100"/>
          <a:sy n="13" d="100"/>
        </p:scale>
        <p:origin x="163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2E0E0-291A-405A-9666-80EE382925D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06892-2425-4CF0-9B77-5D19F6B1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Objective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Norwegian North Sea Field</a:t>
            </a:r>
          </a:p>
          <a:p>
            <a:pPr marL="171450" indent="-171450">
              <a:buFontTx/>
              <a:buChar char="-"/>
            </a:pPr>
            <a:r>
              <a:rPr lang="en-US" dirty="0"/>
              <a:t>Unsupervised ML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KNN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Deep learning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Restricted Boltzmann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Deep belief network</a:t>
            </a:r>
          </a:p>
          <a:p>
            <a:pPr marL="0" lvl="0" indent="0">
              <a:buFontTx/>
              <a:buNone/>
            </a:pPr>
            <a:r>
              <a:rPr lang="en-US" dirty="0"/>
              <a:t>2. Map View of Wells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Location of wells in block 15/9 of Sleipner Ost and Volve Field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3. Available Data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List of Data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Production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Well design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Completion design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Seismic and well logs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Geology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stratigraphy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Static and dynamic models</a:t>
            </a:r>
          </a:p>
          <a:p>
            <a:pPr marL="457200" lvl="1" indent="0">
              <a:buFontTx/>
              <a:buNone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Each well has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Gamma ray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Neutron porosity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Bulk density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Lithology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Caliper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Bit size and speed</a:t>
            </a:r>
          </a:p>
          <a:p>
            <a:pPr marL="457200" lvl="1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4. Proposed Workflow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Understand objective and problem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Get the data: analyze / visualize the data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Prepare data for ML Algorithm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Select Model and Perform Training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QC and Fine-Tune the Model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Present, Launch, Monitor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5. Results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Improve litho-facies classification and fasten computation time by ML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6. Future Work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Compare results between different Machine Learning methods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Further develop code to determine compaction and depth trends per facies by analyzing larger scale heterogeneous datasets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Application to seismic data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7. Acknowledgement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Thank you Ehsan, Ikon Science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r>
              <a:rPr lang="en-US" dirty="0"/>
              <a:t>What is tension?</a:t>
            </a:r>
          </a:p>
          <a:p>
            <a:r>
              <a:rPr lang="en-US" dirty="0"/>
              <a:t>What is unsupervised ml be able to </a:t>
            </a:r>
            <a:r>
              <a:rPr lang="en-US" dirty="0" err="1"/>
              <a:t>exmplain</a:t>
            </a:r>
            <a:r>
              <a:rPr lang="en-US" dirty="0"/>
              <a:t> </a:t>
            </a:r>
            <a:r>
              <a:rPr lang="en-US" dirty="0" err="1"/>
              <a:t>knn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Proposed workflow explain each</a:t>
            </a:r>
          </a:p>
          <a:p>
            <a:r>
              <a:rPr lang="en-US" dirty="0"/>
              <a:t>Why unsupervised ML when you have labeling</a:t>
            </a:r>
          </a:p>
          <a:p>
            <a:r>
              <a:rPr lang="en-US" dirty="0"/>
              <a:t>What to say in image section – mention in Ehsan. </a:t>
            </a:r>
          </a:p>
          <a:p>
            <a:r>
              <a:rPr lang="en-US" dirty="0"/>
              <a:t>Know the difference between ML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06892-2425-4CF0-9B77-5D19F6B1B8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EC49-9255-4C9A-BFF9-F49483B2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76E2-6834-48BF-A1F5-66E15FEFD277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BCF7-D7DB-456A-977C-D1B153BA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A3E5-EFE9-427B-9539-F8D38E2A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132A2-7FC7-40CA-B263-6BF90E4BA2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88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ADDF-C31F-48EB-BB70-FBBFE9D0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F3659-60FB-4300-80BA-681E6FB4FA98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943A-60C8-4E6F-B48C-D7CC0863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E1DA-D379-4027-B97B-BAC39D9D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9D15E-D17A-488C-A0FE-BCA51034F7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44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18CF-3D5F-46C4-A57F-D9CD201C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30AD7-3D46-4C4D-B3F8-D7A29399E6AE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67B2-1430-40AB-8149-8C3B37B1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D33C-4C11-4BD7-8F7C-0BD3E914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61AC4-72FC-44E9-9B7A-80842FA95E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15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945EC-32F2-49D0-8832-75152454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3E3CA-A4B9-47AE-B039-7085C9B3715D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EF50-428A-4294-A162-E57838B2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FEF5-2998-480F-BD62-0AB01B7B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88AC0-070A-4F36-8175-A5651377D0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56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4C10-585E-487F-BDE0-73098241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9281C-AEF8-48EB-A886-CF3706BCE4E5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6251-10B0-42CF-A8C1-5DC27AB7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F0CCE-2E1D-43E4-8BC0-656565A8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DA978-2AB7-4577-B2BF-03ADE3C74E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30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9373D7-49A6-4898-AE3B-882CAC5A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DC0C7-C19B-4680-8207-D3EBE8857E66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D7BCA0-AB72-4756-816E-4EBCA679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48BF20E-9F4A-4D2B-A7A2-E0DC7A40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7E266-FBB1-4E90-88AC-F4DCF5AF2F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27452D8-EB4A-4DC9-A115-276FE06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E8E0F-D603-4BF1-8E3C-117AE9881EA4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C7FD92-586F-436E-8AA2-4B5DA823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5559B28-0270-4699-8CB8-2E998DB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C2BF6-730E-49EF-8DAF-07B3706936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35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0D33FF5-EE1D-49DB-B0F1-9A1D3687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173BB-EAE2-44B5-9C43-3AF19EA9C8DF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AEB0640-A021-44AD-B6BA-B958CF5B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3B1A38A-209B-446B-95EA-0537DF45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D72D7-5433-4465-B6F0-32AF7386C6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41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77275D1-D8EB-44AD-9464-C22DAD07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47927-499E-428C-9F87-82905A2A0450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4FB342-16F8-4F26-88B8-B6D50EDD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D185074-48C0-428F-9D2E-240CD377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0F841-A439-41DC-8BFD-FD9CB2433D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10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80DC52-FCF8-4D91-A991-BB7E30DA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1AF7-BD2C-45A5-940F-017E04F6FB45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6B498D-3842-41E1-8E35-4A9C7F63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0982DB-F7F6-4CBD-909E-21700C20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F0F53-F673-4128-B8E3-D0FBBCAA2E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4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FBE559-0BBD-4D36-837E-0C280BC5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183F-F9B2-49BF-94C0-21C4A96B0D07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32B9C2-1DF5-43ED-BF32-52E265D1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81CB5F-1717-4000-8DF5-8BDB9836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E9ACD-C04B-4172-990F-CCBCC3CC93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1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67965-AAB7-4400-A2CC-9AADCF1E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838" y="1752600"/>
            <a:ext cx="37855525" cy="636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56117-EA7C-4532-B441-997C442E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838" y="8763000"/>
            <a:ext cx="37855525" cy="2088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E1B81-B520-475D-9C83-9BC217550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838" y="30510163"/>
            <a:ext cx="9875837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3686627" fontAlgn="auto">
              <a:spcBef>
                <a:spcPts val="0"/>
              </a:spcBef>
              <a:spcAft>
                <a:spcPts val="0"/>
              </a:spcAft>
              <a:defRPr sz="576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E9F534-56E5-4363-8A35-0934C0B6A3A0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3745-9BF2-47B5-8306-9D25821EB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325" y="30510163"/>
            <a:ext cx="1481455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3686627" fontAlgn="auto">
              <a:spcBef>
                <a:spcPts val="0"/>
              </a:spcBef>
              <a:spcAft>
                <a:spcPts val="0"/>
              </a:spcAft>
              <a:defRPr sz="576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8B1C-37E3-425E-9520-942C28C81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7525" y="30510163"/>
            <a:ext cx="9875838" cy="1752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57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BFF764-0492-41C1-A807-AFEC738F45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panose="020F0302020204030204" pitchFamily="34" charset="0"/>
        </a:defRPr>
      </a:lvl2pPr>
      <a:lvl3pPr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panose="020F0302020204030204" pitchFamily="34" charset="0"/>
        </a:defRPr>
      </a:lvl3pPr>
      <a:lvl4pPr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panose="020F0302020204030204" pitchFamily="34" charset="0"/>
        </a:defRPr>
      </a:lvl4pPr>
      <a:lvl5pPr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096963" indent="-1096963" algn="l" defTabSz="4387850" rtl="0" fontAlgn="base">
        <a:lnSpc>
          <a:spcPct val="90000"/>
        </a:lnSpc>
        <a:spcBef>
          <a:spcPts val="4800"/>
        </a:spcBef>
        <a:spcAft>
          <a:spcPct val="0"/>
        </a:spcAft>
        <a:buFont typeface="Arial" panose="020B0604020202020204" pitchFamily="34" charset="0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3290888" indent="-1096963" algn="l" defTabSz="4387850" rtl="0" fontAlgn="base">
        <a:lnSpc>
          <a:spcPct val="90000"/>
        </a:lnSpc>
        <a:spcBef>
          <a:spcPts val="2400"/>
        </a:spcBef>
        <a:spcAft>
          <a:spcPct val="0"/>
        </a:spcAft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7850" rtl="0" fontAlgn="base">
        <a:lnSpc>
          <a:spcPct val="90000"/>
        </a:lnSpc>
        <a:spcBef>
          <a:spcPts val="2400"/>
        </a:spcBef>
        <a:spcAft>
          <a:spcPct val="0"/>
        </a:spcAft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7850" rtl="0" fontAlgn="base">
        <a:lnSpc>
          <a:spcPct val="90000"/>
        </a:lnSpc>
        <a:spcBef>
          <a:spcPts val="2400"/>
        </a:spcBef>
        <a:spcAft>
          <a:spcPct val="0"/>
        </a:spcAft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4387850" rtl="0" fontAlgn="base">
        <a:lnSpc>
          <a:spcPct val="90000"/>
        </a:lnSpc>
        <a:spcBef>
          <a:spcPts val="2400"/>
        </a:spcBef>
        <a:spcAft>
          <a:spcPct val="0"/>
        </a:spcAft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7CE6F90E-8798-4C35-9BA2-19568DD3BA17}"/>
              </a:ext>
            </a:extLst>
          </p:cNvPr>
          <p:cNvSpPr/>
          <p:nvPr/>
        </p:nvSpPr>
        <p:spPr>
          <a:xfrm>
            <a:off x="170736" y="24767608"/>
            <a:ext cx="14461925" cy="749819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501671-E7C4-40A0-AE33-5696F0AFEAC9}"/>
              </a:ext>
            </a:extLst>
          </p:cNvPr>
          <p:cNvSpPr/>
          <p:nvPr/>
        </p:nvSpPr>
        <p:spPr>
          <a:xfrm>
            <a:off x="14792261" y="5895553"/>
            <a:ext cx="15366214" cy="26369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1EB5D9-CCA4-4140-AC1E-04028809CB91}"/>
              </a:ext>
            </a:extLst>
          </p:cNvPr>
          <p:cNvSpPr/>
          <p:nvPr/>
        </p:nvSpPr>
        <p:spPr>
          <a:xfrm>
            <a:off x="30319958" y="26355763"/>
            <a:ext cx="13399813" cy="59095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14DDBB-314F-4101-82A3-CA6052796583}"/>
              </a:ext>
            </a:extLst>
          </p:cNvPr>
          <p:cNvSpPr/>
          <p:nvPr/>
        </p:nvSpPr>
        <p:spPr>
          <a:xfrm>
            <a:off x="30319958" y="17592931"/>
            <a:ext cx="13395398" cy="851501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2BA91D7-6AD0-42B5-A0D8-B4B22E026447}"/>
              </a:ext>
            </a:extLst>
          </p:cNvPr>
          <p:cNvSpPr/>
          <p:nvPr/>
        </p:nvSpPr>
        <p:spPr>
          <a:xfrm>
            <a:off x="30325065" y="5894314"/>
            <a:ext cx="13395397" cy="1153823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590C6F-FBC7-4840-BE66-29AFC3CF84CE}"/>
              </a:ext>
            </a:extLst>
          </p:cNvPr>
          <p:cNvSpPr/>
          <p:nvPr/>
        </p:nvSpPr>
        <p:spPr>
          <a:xfrm>
            <a:off x="171157" y="14184912"/>
            <a:ext cx="14461503" cy="1040490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DF59B-9E7F-4A10-9BCD-B008112FAC7D}"/>
              </a:ext>
            </a:extLst>
          </p:cNvPr>
          <p:cNvSpPr/>
          <p:nvPr/>
        </p:nvSpPr>
        <p:spPr>
          <a:xfrm>
            <a:off x="170736" y="5871364"/>
            <a:ext cx="14454534" cy="813280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67596273-780B-4A67-9072-7B5D0DFDF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7" y="-47900"/>
            <a:ext cx="43891195" cy="5781831"/>
          </a:xfrm>
          <a:prstGeom prst="rect">
            <a:avLst/>
          </a:prstGeom>
          <a:solidFill>
            <a:srgbClr val="21314B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5AB297E5-9DE7-4DB8-B2BA-6901D5787A95}"/>
              </a:ext>
            </a:extLst>
          </p:cNvPr>
          <p:cNvSpPr/>
          <p:nvPr/>
        </p:nvSpPr>
        <p:spPr>
          <a:xfrm>
            <a:off x="36654134" y="11337169"/>
            <a:ext cx="853361" cy="8688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BC30320A-C11A-4E40-8848-DF021719385D}"/>
              </a:ext>
            </a:extLst>
          </p:cNvPr>
          <p:cNvSpPr/>
          <p:nvPr/>
        </p:nvSpPr>
        <p:spPr>
          <a:xfrm>
            <a:off x="36633207" y="13168081"/>
            <a:ext cx="853361" cy="8688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1355D1B2-A3E3-48B3-B168-354EC254F5B3}"/>
              </a:ext>
            </a:extLst>
          </p:cNvPr>
          <p:cNvSpPr/>
          <p:nvPr/>
        </p:nvSpPr>
        <p:spPr>
          <a:xfrm>
            <a:off x="36633207" y="15058331"/>
            <a:ext cx="853361" cy="72644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626B17B0-F5D8-427E-8544-9B4EA37556EB}"/>
              </a:ext>
            </a:extLst>
          </p:cNvPr>
          <p:cNvSpPr/>
          <p:nvPr/>
        </p:nvSpPr>
        <p:spPr>
          <a:xfrm>
            <a:off x="36635048" y="8078313"/>
            <a:ext cx="853361" cy="8688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782BB8A-B69D-4F54-BF9A-21581B07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1" y="434855"/>
            <a:ext cx="43802721" cy="3606189"/>
          </a:xfrm>
        </p:spPr>
        <p:txBody>
          <a:bodyPr anchor="t">
            <a:noAutofit/>
          </a:bodyPr>
          <a:lstStyle/>
          <a:p>
            <a:pPr algn="ctr" defTabSz="4389120" fontAlgn="auto">
              <a:spcAft>
                <a:spcPts val="0"/>
              </a:spcAft>
              <a:defRPr/>
            </a:pPr>
            <a:r>
              <a:rPr lang="en-US" sz="12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Beyond Petrophysical Classical Models: </a:t>
            </a:r>
            <a:br>
              <a:rPr lang="en-US" sz="12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Formation Lithology Classification Using ML 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20D8D78C-8BC5-4242-BDF7-84983994F3C5}"/>
              </a:ext>
            </a:extLst>
          </p:cNvPr>
          <p:cNvSpPr txBox="1">
            <a:spLocks/>
          </p:cNvSpPr>
          <p:nvPr/>
        </p:nvSpPr>
        <p:spPr bwMode="auto">
          <a:xfrm>
            <a:off x="-436366" y="5676788"/>
            <a:ext cx="13716000" cy="178510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1000" dirty="0">
                <a:solidFill>
                  <a:schemeClr val="bg1"/>
                </a:solidFill>
                <a:latin typeface="Arial" panose="020B0604020202020204" pitchFamily="34" charset="0"/>
              </a:rPr>
              <a:t>Objective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CEBF95-D871-473A-8F81-AFB56777464B}"/>
              </a:ext>
            </a:extLst>
          </p:cNvPr>
          <p:cNvSpPr txBox="1"/>
          <p:nvPr/>
        </p:nvSpPr>
        <p:spPr>
          <a:xfrm>
            <a:off x="215166" y="7186996"/>
            <a:ext cx="14375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1314B"/>
                </a:solidFill>
              </a:rPr>
              <a:t>Perform litho-facies classification using 8 Well Logs in Hugoton and </a:t>
            </a:r>
            <a:r>
              <a:rPr lang="en-US" sz="5400" dirty="0" err="1">
                <a:solidFill>
                  <a:srgbClr val="21314B"/>
                </a:solidFill>
              </a:rPr>
              <a:t>Panoma</a:t>
            </a:r>
            <a:r>
              <a:rPr lang="en-US" sz="5400" dirty="0">
                <a:solidFill>
                  <a:srgbClr val="21314B"/>
                </a:solidFill>
              </a:rPr>
              <a:t> Fields, North America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98B399-776D-433C-AB9F-25C16A60F032}"/>
              </a:ext>
            </a:extLst>
          </p:cNvPr>
          <p:cNvSpPr txBox="1"/>
          <p:nvPr/>
        </p:nvSpPr>
        <p:spPr>
          <a:xfrm>
            <a:off x="30378841" y="19127817"/>
            <a:ext cx="13358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2"/>
                </a:solidFill>
              </a:rPr>
              <a:t>Compare results between different Machine Learning methods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BF8890-204D-455D-823E-0881C8432D13}"/>
              </a:ext>
            </a:extLst>
          </p:cNvPr>
          <p:cNvSpPr txBox="1"/>
          <p:nvPr/>
        </p:nvSpPr>
        <p:spPr>
          <a:xfrm>
            <a:off x="215166" y="9702341"/>
            <a:ext cx="139834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1314B"/>
                </a:solidFill>
              </a:rPr>
              <a:t>Compare Machine Learning Methods</a:t>
            </a:r>
          </a:p>
          <a:p>
            <a:pPr marL="2700338" lvl="1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1314B"/>
                </a:solidFill>
              </a:rPr>
              <a:t>K-Nearest Neighbors (KNN)</a:t>
            </a:r>
          </a:p>
          <a:p>
            <a:pPr marL="2700338" lvl="1" indent="-8572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1314B"/>
                </a:solidFill>
              </a:rPr>
              <a:t>Support Vector Machine (SVM)</a:t>
            </a:r>
          </a:p>
          <a:p>
            <a:pPr marL="2700338" lvl="1" indent="-8572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1314B"/>
                </a:solidFill>
              </a:rPr>
              <a:t>Random Forrest </a:t>
            </a:r>
          </a:p>
          <a:p>
            <a:pPr marL="2700338" lvl="1" indent="-8572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1314B"/>
                </a:solidFill>
              </a:rPr>
              <a:t>Neural Networks (In Progress)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BD788-4B92-4E82-BA4B-31F010E25496}"/>
              </a:ext>
            </a:extLst>
          </p:cNvPr>
          <p:cNvSpPr txBox="1"/>
          <p:nvPr/>
        </p:nvSpPr>
        <p:spPr>
          <a:xfrm>
            <a:off x="30445031" y="21129955"/>
            <a:ext cx="13358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2"/>
                </a:solidFill>
              </a:rPr>
              <a:t>Further develop code by analyzing larger scale heterogeneous datasets to be implemented to other types of reservoir rock formations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0F762B-ED37-469E-85C1-6D281F689140}"/>
              </a:ext>
            </a:extLst>
          </p:cNvPr>
          <p:cNvSpPr txBox="1"/>
          <p:nvPr/>
        </p:nvSpPr>
        <p:spPr>
          <a:xfrm>
            <a:off x="30646417" y="28005535"/>
            <a:ext cx="1296182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Thank you to Dr. Hua Wang, </a:t>
            </a:r>
            <a:r>
              <a:rPr lang="en-US" sz="4800" dirty="0" err="1">
                <a:solidFill>
                  <a:schemeClr val="tx2"/>
                </a:solidFill>
              </a:rPr>
              <a:t>Dr</a:t>
            </a:r>
            <a:r>
              <a:rPr lang="en-US" sz="4800" dirty="0">
                <a:solidFill>
                  <a:schemeClr val="tx2"/>
                </a:solidFill>
              </a:rPr>
              <a:t> Christopher Painter-Wakefield, and Saad </a:t>
            </a:r>
            <a:r>
              <a:rPr lang="en-US" sz="4800" dirty="0" err="1">
                <a:solidFill>
                  <a:schemeClr val="tx2"/>
                </a:solidFill>
              </a:rPr>
              <a:t>Elbeleidy</a:t>
            </a:r>
            <a:r>
              <a:rPr lang="en-US" sz="4800" dirty="0">
                <a:solidFill>
                  <a:schemeClr val="tx2"/>
                </a:solidFill>
              </a:rPr>
              <a:t> from CSCI 470 Machine Learning Course for you advice on this project, and to the University of Kansas for well log datasets</a:t>
            </a:r>
            <a:r>
              <a:rPr lang="en-US" sz="54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DDE6E3-D6B1-4DCA-8818-38E34543C74B}"/>
              </a:ext>
            </a:extLst>
          </p:cNvPr>
          <p:cNvSpPr txBox="1"/>
          <p:nvPr/>
        </p:nvSpPr>
        <p:spPr>
          <a:xfrm>
            <a:off x="31146100" y="7206626"/>
            <a:ext cx="1196648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/>
          </a:p>
          <a:p>
            <a:pPr algn="ctr"/>
            <a:r>
              <a:rPr lang="en-US" sz="4800" b="1" dirty="0"/>
              <a:t>Understand Objective and Problem</a:t>
            </a:r>
          </a:p>
          <a:p>
            <a:pPr algn="ctr"/>
            <a:r>
              <a:rPr lang="en-US" sz="12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1DC7C9-E45B-4F8C-B2CD-578A3B3477EE}"/>
              </a:ext>
            </a:extLst>
          </p:cNvPr>
          <p:cNvSpPr txBox="1"/>
          <p:nvPr/>
        </p:nvSpPr>
        <p:spPr>
          <a:xfrm>
            <a:off x="31145266" y="8955001"/>
            <a:ext cx="11966480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pPr algn="ctr"/>
            <a:r>
              <a:rPr lang="en-US" sz="4800" b="1" dirty="0"/>
              <a:t>Get the Data</a:t>
            </a:r>
          </a:p>
          <a:p>
            <a:pPr algn="ctr"/>
            <a:r>
              <a:rPr lang="en-US" sz="4800" dirty="0"/>
              <a:t>Load to SQL Data Base/ Analyze &amp; Visualize the data </a:t>
            </a:r>
          </a:p>
          <a:p>
            <a:pPr algn="ctr"/>
            <a:endParaRPr lang="en-US" sz="1200" b="1" u="sn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CA8BD5-FCE5-454F-BB88-617E5E32DC67}"/>
              </a:ext>
            </a:extLst>
          </p:cNvPr>
          <p:cNvSpPr txBox="1"/>
          <p:nvPr/>
        </p:nvSpPr>
        <p:spPr>
          <a:xfrm>
            <a:off x="31126299" y="12290892"/>
            <a:ext cx="12010209" cy="1184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b="1" dirty="0"/>
          </a:p>
          <a:p>
            <a:pPr algn="ctr"/>
            <a:r>
              <a:rPr lang="en-US" sz="4800" b="1" dirty="0"/>
              <a:t>Select Model and Perform Training</a:t>
            </a:r>
          </a:p>
          <a:p>
            <a:pPr algn="ctr"/>
            <a:endParaRPr 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95B283-D374-4745-B296-EB76D410424B}"/>
              </a:ext>
            </a:extLst>
          </p:cNvPr>
          <p:cNvSpPr txBox="1"/>
          <p:nvPr/>
        </p:nvSpPr>
        <p:spPr>
          <a:xfrm>
            <a:off x="31102370" y="14091255"/>
            <a:ext cx="1201020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r>
              <a:rPr lang="en-US" sz="4800" b="1" dirty="0"/>
              <a:t>QC and Fine-Tune the Model</a:t>
            </a:r>
          </a:p>
          <a:p>
            <a:pPr algn="ctr"/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2A208A-1EB3-4D49-B8F2-D8AA86B0F92A}"/>
              </a:ext>
            </a:extLst>
          </p:cNvPr>
          <p:cNvSpPr txBox="1"/>
          <p:nvPr/>
        </p:nvSpPr>
        <p:spPr>
          <a:xfrm>
            <a:off x="31102371" y="15909172"/>
            <a:ext cx="1201020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r>
              <a:rPr lang="en-US" sz="4800" b="1" dirty="0"/>
              <a:t>Present, Launch, Monitor</a:t>
            </a:r>
          </a:p>
          <a:p>
            <a:pPr algn="ctr"/>
            <a:endParaRPr 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67DE93-9595-4536-91EA-3A680F0EAC54}"/>
              </a:ext>
            </a:extLst>
          </p:cNvPr>
          <p:cNvSpPr txBox="1"/>
          <p:nvPr/>
        </p:nvSpPr>
        <p:spPr>
          <a:xfrm>
            <a:off x="16005876" y="26385170"/>
            <a:ext cx="12737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21314B"/>
                </a:solidFill>
              </a:rPr>
              <a:t>Figure 2. </a:t>
            </a:r>
            <a:r>
              <a:rPr lang="en-US" sz="4400" dirty="0">
                <a:solidFill>
                  <a:srgbClr val="21314B"/>
                </a:solidFill>
              </a:rPr>
              <a:t>Blind Test Well Predicted Facies (Log 9)</a:t>
            </a:r>
          </a:p>
          <a:p>
            <a:pPr algn="ctr"/>
            <a:r>
              <a:rPr lang="en-US" sz="4400" dirty="0">
                <a:solidFill>
                  <a:srgbClr val="21314B"/>
                </a:solidFill>
              </a:rPr>
              <a:t> and Actual Facies (Log 8)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5C6AB8AB-24AF-4C46-A9B3-E114E4A7A62F}"/>
              </a:ext>
            </a:extLst>
          </p:cNvPr>
          <p:cNvSpPr txBox="1">
            <a:spLocks/>
          </p:cNvSpPr>
          <p:nvPr/>
        </p:nvSpPr>
        <p:spPr>
          <a:xfrm>
            <a:off x="40781" y="4275320"/>
            <a:ext cx="43891200" cy="14089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4389120" fontAlgn="auto">
              <a:spcAft>
                <a:spcPts val="0"/>
              </a:spcAft>
              <a:defRPr/>
            </a:pPr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Mohamed Mohamed, Nadima Dwihusna, and Xiaoyu Zhu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10453C83-16ED-45CE-BE18-8A3EEB402EFE}"/>
              </a:ext>
            </a:extLst>
          </p:cNvPr>
          <p:cNvSpPr txBox="1">
            <a:spLocks/>
          </p:cNvSpPr>
          <p:nvPr/>
        </p:nvSpPr>
        <p:spPr>
          <a:xfrm>
            <a:off x="-47698" y="6120045"/>
            <a:ext cx="14375010" cy="175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4389120" fontAlgn="auto">
              <a:spcAft>
                <a:spcPts val="0"/>
              </a:spcAft>
              <a:defRPr/>
            </a:pPr>
            <a:r>
              <a:rPr lang="en-US" sz="7200" b="1" dirty="0"/>
              <a:t>Objective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6970C26C-01E8-49A3-9FA7-D3B4447E3C72}"/>
              </a:ext>
            </a:extLst>
          </p:cNvPr>
          <p:cNvSpPr txBox="1">
            <a:spLocks/>
          </p:cNvSpPr>
          <p:nvPr/>
        </p:nvSpPr>
        <p:spPr>
          <a:xfrm>
            <a:off x="15473927" y="6008655"/>
            <a:ext cx="14375010" cy="175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4389120" fontAlgn="auto">
              <a:spcAft>
                <a:spcPts val="0"/>
              </a:spcAft>
              <a:defRPr/>
            </a:pPr>
            <a:r>
              <a:rPr lang="en-US" sz="7200" b="1" dirty="0"/>
              <a:t>Results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5403634E-2CD4-4943-8FD1-EC005E8341BF}"/>
              </a:ext>
            </a:extLst>
          </p:cNvPr>
          <p:cNvSpPr txBox="1">
            <a:spLocks/>
          </p:cNvSpPr>
          <p:nvPr/>
        </p:nvSpPr>
        <p:spPr>
          <a:xfrm>
            <a:off x="267343" y="14363709"/>
            <a:ext cx="14375010" cy="175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4389120" fontAlgn="auto">
              <a:spcAft>
                <a:spcPts val="0"/>
              </a:spcAft>
              <a:defRPr/>
            </a:pPr>
            <a:r>
              <a:rPr lang="en-US" sz="7200" b="1" dirty="0"/>
              <a:t>Well Logs Description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A50E6A7C-AF92-42CF-9973-963862A13AB1}"/>
              </a:ext>
            </a:extLst>
          </p:cNvPr>
          <p:cNvSpPr txBox="1">
            <a:spLocks/>
          </p:cNvSpPr>
          <p:nvPr/>
        </p:nvSpPr>
        <p:spPr>
          <a:xfrm>
            <a:off x="30377679" y="6051360"/>
            <a:ext cx="13258443" cy="175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4389120" fontAlgn="auto">
              <a:spcAft>
                <a:spcPts val="0"/>
              </a:spcAft>
              <a:defRPr/>
            </a:pPr>
            <a:r>
              <a:rPr lang="en-US" sz="7200" b="1" dirty="0"/>
              <a:t>Workflow</a:t>
            </a:r>
            <a:endParaRPr lang="en-US" sz="8000" b="1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DF3DEA6A-C7D4-4B37-B111-E8EEF043856D}"/>
              </a:ext>
            </a:extLst>
          </p:cNvPr>
          <p:cNvSpPr txBox="1">
            <a:spLocks/>
          </p:cNvSpPr>
          <p:nvPr/>
        </p:nvSpPr>
        <p:spPr>
          <a:xfrm>
            <a:off x="29848937" y="17848994"/>
            <a:ext cx="14375010" cy="175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4389120" fontAlgn="auto">
              <a:spcAft>
                <a:spcPts val="0"/>
              </a:spcAft>
              <a:defRPr/>
            </a:pPr>
            <a:r>
              <a:rPr lang="en-US" sz="7200" b="1" dirty="0"/>
              <a:t>Future Work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3EF11146-35C8-4796-852D-B07CB2DD28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6207"/>
          <a:stretch/>
        </p:blipFill>
        <p:spPr>
          <a:xfrm>
            <a:off x="-789358" y="696139"/>
            <a:ext cx="6304499" cy="2962748"/>
          </a:xfrm>
          <a:prstGeom prst="rect">
            <a:avLst/>
          </a:prstGeom>
        </p:spPr>
      </p:pic>
      <p:pic>
        <p:nvPicPr>
          <p:cNvPr id="77" name="Picture 76" descr="A close up of a sign&#10;&#10;Description generated with high confidence">
            <a:extLst>
              <a:ext uri="{FF2B5EF4-FFF2-40B4-BE49-F238E27FC236}">
                <a16:creationId xmlns:a16="http://schemas.microsoft.com/office/drawing/2014/main" id="{81F0009C-BB1C-4B54-98A0-4C0650AA91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209"/>
          <a:stretch/>
        </p:blipFill>
        <p:spPr>
          <a:xfrm>
            <a:off x="-554282" y="3679338"/>
            <a:ext cx="5626157" cy="1524827"/>
          </a:xfrm>
          <a:prstGeom prst="rect">
            <a:avLst/>
          </a:prstGeom>
        </p:spPr>
      </p:pic>
      <p:sp>
        <p:nvSpPr>
          <p:cNvPr id="78" name="Title 1">
            <a:extLst>
              <a:ext uri="{FF2B5EF4-FFF2-40B4-BE49-F238E27FC236}">
                <a16:creationId xmlns:a16="http://schemas.microsoft.com/office/drawing/2014/main" id="{49BD1AB4-066A-4128-A06D-08BCF234EDC6}"/>
              </a:ext>
            </a:extLst>
          </p:cNvPr>
          <p:cNvSpPr txBox="1">
            <a:spLocks/>
          </p:cNvSpPr>
          <p:nvPr/>
        </p:nvSpPr>
        <p:spPr>
          <a:xfrm>
            <a:off x="29943898" y="26667928"/>
            <a:ext cx="14375010" cy="175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4389120" fontAlgn="auto">
              <a:spcAft>
                <a:spcPts val="0"/>
              </a:spcAft>
              <a:defRPr/>
            </a:pPr>
            <a:r>
              <a:rPr lang="en-US" sz="7200" b="1" dirty="0"/>
              <a:t>Acknowledgement</a:t>
            </a:r>
            <a:endParaRPr lang="en-US" sz="80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60B61B-D699-4279-A11B-2E725DF35D82}"/>
              </a:ext>
            </a:extLst>
          </p:cNvPr>
          <p:cNvSpPr txBox="1"/>
          <p:nvPr/>
        </p:nvSpPr>
        <p:spPr>
          <a:xfrm>
            <a:off x="267342" y="15486382"/>
            <a:ext cx="14891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1314B"/>
                </a:solidFill>
              </a:rPr>
              <a:t>Continuous record of rock formation properties with respect to depth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AA9F31-831D-48AE-9FE3-1237777392F4}"/>
              </a:ext>
            </a:extLst>
          </p:cNvPr>
          <p:cNvSpPr/>
          <p:nvPr/>
        </p:nvSpPr>
        <p:spPr>
          <a:xfrm>
            <a:off x="338272" y="17724877"/>
            <a:ext cx="6642785" cy="53366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380C12-F3A6-4759-8411-66CB242E4B19}"/>
              </a:ext>
            </a:extLst>
          </p:cNvPr>
          <p:cNvSpPr txBox="1"/>
          <p:nvPr/>
        </p:nvSpPr>
        <p:spPr>
          <a:xfrm>
            <a:off x="782688" y="18928134"/>
            <a:ext cx="7327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Gamma Ray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Resistivity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Neutron Porosity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Density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Sonic P, Sonic 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8006AC0-8257-4C07-884E-A204FE182E0F}"/>
              </a:ext>
            </a:extLst>
          </p:cNvPr>
          <p:cNvSpPr txBox="1"/>
          <p:nvPr/>
        </p:nvSpPr>
        <p:spPr>
          <a:xfrm>
            <a:off x="-44185" y="17927779"/>
            <a:ext cx="7327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651760"/>
            <a:r>
              <a:rPr lang="en-US" sz="6000" b="1" dirty="0">
                <a:solidFill>
                  <a:schemeClr val="tx2">
                    <a:lumMod val="50000"/>
                  </a:schemeClr>
                </a:solidFill>
              </a:rPr>
              <a:t>Features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E8E84A0-7995-4B34-B2E7-5779FFA8B9AD}"/>
              </a:ext>
            </a:extLst>
          </p:cNvPr>
          <p:cNvSpPr/>
          <p:nvPr/>
        </p:nvSpPr>
        <p:spPr>
          <a:xfrm>
            <a:off x="7268364" y="16584878"/>
            <a:ext cx="6795876" cy="77846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70946F-2741-456A-A107-DE58C3920882}"/>
              </a:ext>
            </a:extLst>
          </p:cNvPr>
          <p:cNvSpPr txBox="1"/>
          <p:nvPr/>
        </p:nvSpPr>
        <p:spPr>
          <a:xfrm>
            <a:off x="7896700" y="17629222"/>
            <a:ext cx="66923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Sandstone 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Coarse Siltstone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Fine Siltstone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Siltstone, Shale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Mudstone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Wackestone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Dolomite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Packstone</a:t>
            </a:r>
          </a:p>
          <a:p>
            <a:pPr marL="857250" indent="-857250" defTabSz="265176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Bafflestone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7A1AFD-2CD4-4223-A0B2-D7044353C595}"/>
              </a:ext>
            </a:extLst>
          </p:cNvPr>
          <p:cNvSpPr txBox="1"/>
          <p:nvPr/>
        </p:nvSpPr>
        <p:spPr>
          <a:xfrm>
            <a:off x="6956158" y="16762668"/>
            <a:ext cx="7327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651760"/>
            <a:r>
              <a:rPr lang="en-US" sz="6000" b="1" dirty="0">
                <a:solidFill>
                  <a:schemeClr val="tx2">
                    <a:lumMod val="50000"/>
                  </a:schemeClr>
                </a:solidFill>
              </a:rPr>
              <a:t>Facies Target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3C69E-649C-45F6-8322-D65A741A95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"/>
          <a:stretch/>
        </p:blipFill>
        <p:spPr>
          <a:xfrm>
            <a:off x="17135118" y="16817864"/>
            <a:ext cx="10558139" cy="9600079"/>
          </a:xfrm>
          <a:prstGeom prst="rect">
            <a:avLst/>
          </a:prstGeom>
        </p:spPr>
      </p:pic>
      <p:sp>
        <p:nvSpPr>
          <p:cNvPr id="88" name="TextBox 20">
            <a:extLst>
              <a:ext uri="{FF2B5EF4-FFF2-40B4-BE49-F238E27FC236}">
                <a16:creationId xmlns:a16="http://schemas.microsoft.com/office/drawing/2014/main" id="{5C27AF21-A47C-4F89-800C-9BFC7A7A5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" y="32467264"/>
            <a:ext cx="43979674" cy="461665"/>
          </a:xfrm>
          <a:prstGeom prst="rect">
            <a:avLst/>
          </a:prstGeom>
          <a:solidFill>
            <a:srgbClr val="21314B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686175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77DDC0-6862-49DE-A411-37B5F12FDB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30"/>
          <a:stretch/>
        </p:blipFill>
        <p:spPr>
          <a:xfrm>
            <a:off x="16208061" y="7315344"/>
            <a:ext cx="9082074" cy="842972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D150C58-582C-4424-86AF-14D19EDA47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6" t="42901" r="930" b="40052"/>
          <a:stretch/>
        </p:blipFill>
        <p:spPr>
          <a:xfrm>
            <a:off x="25526397" y="9582677"/>
            <a:ext cx="4333719" cy="5718357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8EAE13B-8F33-4F86-A453-91F02F074A43}"/>
              </a:ext>
            </a:extLst>
          </p:cNvPr>
          <p:cNvSpPr txBox="1"/>
          <p:nvPr/>
        </p:nvSpPr>
        <p:spPr>
          <a:xfrm>
            <a:off x="25456725" y="8901508"/>
            <a:ext cx="3707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651760"/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Facies Target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8B71D3C-A048-4F6A-A524-332827464745}"/>
              </a:ext>
            </a:extLst>
          </p:cNvPr>
          <p:cNvSpPr txBox="1"/>
          <p:nvPr/>
        </p:nvSpPr>
        <p:spPr>
          <a:xfrm>
            <a:off x="16785799" y="15699558"/>
            <a:ext cx="12133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21314B"/>
                </a:solidFill>
              </a:rPr>
              <a:t>Figure 1. </a:t>
            </a:r>
            <a:r>
              <a:rPr lang="en-US" sz="4400" dirty="0">
                <a:solidFill>
                  <a:srgbClr val="21314B"/>
                </a:solidFill>
              </a:rPr>
              <a:t>Scatter Matrix Cross Plot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E819EC-FA7D-4154-A138-FA04856EC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00889"/>
              </p:ext>
            </p:extLst>
          </p:nvPr>
        </p:nvGraphicFramePr>
        <p:xfrm>
          <a:off x="15238121" y="28688967"/>
          <a:ext cx="14404518" cy="3280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6745">
                  <a:extLst>
                    <a:ext uri="{9D8B030D-6E8A-4147-A177-3AD203B41FA5}">
                      <a16:colId xmlns:a16="http://schemas.microsoft.com/office/drawing/2014/main" val="1386229611"/>
                    </a:ext>
                  </a:extLst>
                </a:gridCol>
                <a:gridCol w="2671884">
                  <a:extLst>
                    <a:ext uri="{9D8B030D-6E8A-4147-A177-3AD203B41FA5}">
                      <a16:colId xmlns:a16="http://schemas.microsoft.com/office/drawing/2014/main" val="3031075862"/>
                    </a:ext>
                  </a:extLst>
                </a:gridCol>
                <a:gridCol w="2466856">
                  <a:extLst>
                    <a:ext uri="{9D8B030D-6E8A-4147-A177-3AD203B41FA5}">
                      <a16:colId xmlns:a16="http://schemas.microsoft.com/office/drawing/2014/main" val="1882693039"/>
                    </a:ext>
                  </a:extLst>
                </a:gridCol>
                <a:gridCol w="3049033">
                  <a:extLst>
                    <a:ext uri="{9D8B030D-6E8A-4147-A177-3AD203B41FA5}">
                      <a16:colId xmlns:a16="http://schemas.microsoft.com/office/drawing/2014/main" val="3827039929"/>
                    </a:ext>
                  </a:extLst>
                </a:gridCol>
              </a:tblGrid>
              <a:tr h="953694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KNN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4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Random Forrest</a:t>
                      </a:r>
                      <a:endParaRPr lang="en-US" sz="48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23914"/>
                  </a:ext>
                </a:extLst>
              </a:tr>
              <a:tr h="92842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Facies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48 %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48 %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42 %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49335"/>
                  </a:ext>
                </a:extLst>
              </a:tr>
              <a:tr h="91981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Adj. Facies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89 %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89 %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86 %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3821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723B384-7719-4931-B123-233183E1D1B5}"/>
              </a:ext>
            </a:extLst>
          </p:cNvPr>
          <p:cNvSpPr txBox="1"/>
          <p:nvPr/>
        </p:nvSpPr>
        <p:spPr>
          <a:xfrm>
            <a:off x="14892039" y="27939368"/>
            <a:ext cx="15096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21314B"/>
                </a:solidFill>
              </a:rPr>
              <a:t>Table 1. </a:t>
            </a:r>
            <a:r>
              <a:rPr lang="en-US" sz="4400" dirty="0">
                <a:solidFill>
                  <a:srgbClr val="21314B"/>
                </a:solidFill>
              </a:rPr>
              <a:t>Summary of Classifier Performance for Blind Well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09370-65CA-4208-A199-7740923D179E}"/>
              </a:ext>
            </a:extLst>
          </p:cNvPr>
          <p:cNvSpPr/>
          <p:nvPr/>
        </p:nvSpPr>
        <p:spPr>
          <a:xfrm>
            <a:off x="215166" y="26107950"/>
            <a:ext cx="14891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1314B"/>
                </a:solidFill>
              </a:rPr>
              <a:t>Add easy visualization tool and user friendly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8D0A95-29CF-46DD-992D-FB0D027237C8}"/>
              </a:ext>
            </a:extLst>
          </p:cNvPr>
          <p:cNvSpPr/>
          <p:nvPr/>
        </p:nvSpPr>
        <p:spPr>
          <a:xfrm>
            <a:off x="166186" y="30179112"/>
            <a:ext cx="14032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1314B"/>
                </a:solidFill>
              </a:rPr>
              <a:t>Ability to handle and load BIGDATA using SQL Data base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BFEB66-1D5A-4F6C-AC46-FFC31A1AAAA4}"/>
              </a:ext>
            </a:extLst>
          </p:cNvPr>
          <p:cNvSpPr txBox="1"/>
          <p:nvPr/>
        </p:nvSpPr>
        <p:spPr>
          <a:xfrm>
            <a:off x="30405105" y="24712039"/>
            <a:ext cx="1339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2"/>
                </a:solidFill>
              </a:rPr>
              <a:t>Introduce seismic data into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B1FA19-2782-40C1-A5A0-DBB67C66E369}"/>
              </a:ext>
            </a:extLst>
          </p:cNvPr>
          <p:cNvSpPr/>
          <p:nvPr/>
        </p:nvSpPr>
        <p:spPr>
          <a:xfrm>
            <a:off x="215166" y="27295978"/>
            <a:ext cx="139731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21314B"/>
                </a:solidFill>
              </a:rPr>
              <a:t>Add the ultimate goal to make a product include Geology and Machine Learning to commercialize the product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6466F514-8DAB-4EE7-9B41-8E771DD462C8}"/>
              </a:ext>
            </a:extLst>
          </p:cNvPr>
          <p:cNvSpPr txBox="1">
            <a:spLocks/>
          </p:cNvSpPr>
          <p:nvPr/>
        </p:nvSpPr>
        <p:spPr>
          <a:xfrm>
            <a:off x="294890" y="24969542"/>
            <a:ext cx="14375010" cy="175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43878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4389120" fontAlgn="auto">
              <a:spcAft>
                <a:spcPts val="0"/>
              </a:spcAft>
              <a:defRPr/>
            </a:pPr>
            <a:r>
              <a:rPr lang="en-US" sz="7200" b="1" dirty="0"/>
              <a:t>Industry Impacts</a:t>
            </a:r>
          </a:p>
        </p:txBody>
      </p:sp>
    </p:spTree>
    <p:extLst>
      <p:ext uri="{BB962C8B-B14F-4D97-AF65-F5344CB8AC3E}">
        <p14:creationId xmlns:p14="http://schemas.microsoft.com/office/powerpoint/2010/main" val="204397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43663</TotalTime>
  <Words>507</Words>
  <Application>Microsoft Office PowerPoint</Application>
  <PresentationFormat>Custom</PresentationFormat>
  <Paragraphs>123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Beyond Petrophysical Classical Models:  Formation Lithology Classification Using 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Poster</dc:title>
  <dc:creator>Adam Tuppen</dc:creator>
  <cp:lastModifiedBy>Nadima Dwihusna</cp:lastModifiedBy>
  <cp:revision>168</cp:revision>
  <dcterms:created xsi:type="dcterms:W3CDTF">2017-10-05T23:10:41Z</dcterms:created>
  <dcterms:modified xsi:type="dcterms:W3CDTF">2018-11-29T17:27:00Z</dcterms:modified>
</cp:coreProperties>
</file>