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b="1" lang="en" sz="2100"/>
              <a:t>GPGN 461: Advanced Gravity and Magnetic Exploration</a:t>
            </a:r>
          </a:p>
          <a:p>
            <a:pPr indent="0" lvl="0" marL="0">
              <a:spcBef>
                <a:spcPts val="0"/>
              </a:spcBef>
              <a:buNone/>
            </a:pPr>
            <a:r>
              <a:t/>
            </a:r>
            <a:endParaRPr b="1" sz="2100"/>
          </a:p>
          <a:p>
            <a:pPr indent="0" lvl="0" marL="0">
              <a:spcBef>
                <a:spcPts val="0"/>
              </a:spcBef>
              <a:buNone/>
            </a:pPr>
            <a:r>
              <a:rPr b="1" lang="en" sz="3000"/>
              <a:t>Lab 10: Inversion of Magnetic Data</a:t>
            </a:r>
          </a:p>
        </p:txBody>
      </p:sp>
      <p:sp>
        <p:nvSpPr>
          <p:cNvPr id="55" name="Shape 55"/>
          <p:cNvSpPr txBox="1"/>
          <p:nvPr>
            <p:ph idx="1" type="subTitle"/>
          </p:nvPr>
        </p:nvSpPr>
        <p:spPr>
          <a:xfrm>
            <a:off x="311700" y="2942225"/>
            <a:ext cx="8520600" cy="792600"/>
          </a:xfrm>
          <a:prstGeom prst="rect">
            <a:avLst/>
          </a:prstGeom>
        </p:spPr>
        <p:txBody>
          <a:bodyPr anchorCtr="0" anchor="t" bIns="91425" lIns="91425" rIns="91425" wrap="square" tIns="91425">
            <a:noAutofit/>
          </a:bodyPr>
          <a:lstStyle/>
          <a:p>
            <a:pPr indent="0" lvl="0" marL="0" rtl="0">
              <a:spcBef>
                <a:spcPts val="0"/>
              </a:spcBef>
              <a:buNone/>
            </a:pPr>
            <a:r>
              <a:rPr lang="en" sz="1800">
                <a:solidFill>
                  <a:srgbClr val="000000"/>
                </a:solidFill>
              </a:rPr>
              <a:t>Nadima Dwihusna and Felicia Nurindrawati</a:t>
            </a:r>
          </a:p>
          <a:p>
            <a:pPr indent="0" lvl="0" marL="0">
              <a:spcBef>
                <a:spcPts val="0"/>
              </a:spcBef>
              <a:buNone/>
            </a:pPr>
            <a:r>
              <a:rPr lang="en" sz="1800">
                <a:solidFill>
                  <a:srgbClr val="000000"/>
                </a:solidFill>
              </a:rPr>
              <a:t>Due Date: December 12, 2017</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330200" lvl="0" marL="457200">
              <a:spcBef>
                <a:spcPts val="0"/>
              </a:spcBef>
              <a:buSzPts val="1600"/>
              <a:buAutoNum type="arabicParenBoth"/>
            </a:pPr>
            <a:r>
              <a:rPr b="1" lang="en" sz="1600"/>
              <a:t>Viewing the data </a:t>
            </a:r>
          </a:p>
        </p:txBody>
      </p:sp>
      <p:pic>
        <p:nvPicPr>
          <p:cNvPr id="61" name="Shape 61"/>
          <p:cNvPicPr preferRelativeResize="0"/>
          <p:nvPr/>
        </p:nvPicPr>
        <p:blipFill>
          <a:blip r:embed="rId3">
            <a:alphaModFix/>
          </a:blip>
          <a:stretch>
            <a:fillRect/>
          </a:stretch>
        </p:blipFill>
        <p:spPr>
          <a:xfrm>
            <a:off x="291025" y="1349875"/>
            <a:ext cx="3856701" cy="3572451"/>
          </a:xfrm>
          <a:prstGeom prst="rect">
            <a:avLst/>
          </a:prstGeom>
          <a:noFill/>
          <a:ln>
            <a:noFill/>
          </a:ln>
        </p:spPr>
      </p:pic>
      <p:sp>
        <p:nvSpPr>
          <p:cNvPr id="62" name="Shape 62"/>
          <p:cNvSpPr txBox="1"/>
          <p:nvPr/>
        </p:nvSpPr>
        <p:spPr>
          <a:xfrm>
            <a:off x="4733675" y="539575"/>
            <a:ext cx="4169100" cy="3305700"/>
          </a:xfrm>
          <a:prstGeom prst="rect">
            <a:avLst/>
          </a:prstGeom>
          <a:noFill/>
          <a:ln>
            <a:noFill/>
          </a:ln>
        </p:spPr>
        <p:txBody>
          <a:bodyPr anchorCtr="0" anchor="t" bIns="91425" lIns="91425" rIns="91425" wrap="square" tIns="91425">
            <a:noAutofit/>
          </a:bodyPr>
          <a:lstStyle/>
          <a:p>
            <a:pPr indent="0" lvl="0" marL="0">
              <a:spcBef>
                <a:spcPts val="0"/>
              </a:spcBef>
              <a:buNone/>
            </a:pPr>
            <a:r>
              <a:rPr b="1" lang="en"/>
              <a:t>What kind of susceptibility distribution has produced this data set?</a:t>
            </a:r>
          </a:p>
          <a:p>
            <a:pPr indent="0" lvl="0" marL="0">
              <a:spcBef>
                <a:spcPts val="0"/>
              </a:spcBef>
              <a:buNone/>
            </a:pPr>
            <a:r>
              <a:rPr lang="en"/>
              <a:t>	We predicted that this data set is  </a:t>
            </a:r>
          </a:p>
          <a:p>
            <a:pPr indent="457200" lvl="0" marL="0">
              <a:spcBef>
                <a:spcPts val="0"/>
              </a:spcBef>
              <a:buNone/>
            </a:pPr>
            <a:r>
              <a:rPr lang="en"/>
              <a:t>produced by the following subsurface object.</a:t>
            </a:r>
          </a:p>
        </p:txBody>
      </p:sp>
      <p:sp>
        <p:nvSpPr>
          <p:cNvPr id="63" name="Shape 63"/>
          <p:cNvSpPr/>
          <p:nvPr/>
        </p:nvSpPr>
        <p:spPr>
          <a:xfrm>
            <a:off x="6072075" y="2268750"/>
            <a:ext cx="744000" cy="734100"/>
          </a:xfrm>
          <a:prstGeom prst="ellipse">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4" name="Shape 64"/>
          <p:cNvSpPr/>
          <p:nvPr/>
        </p:nvSpPr>
        <p:spPr>
          <a:xfrm>
            <a:off x="6040175" y="2591425"/>
            <a:ext cx="1611000" cy="1704600"/>
          </a:xfrm>
          <a:prstGeom prst="ellipse">
            <a:avLst/>
          </a:prstGeom>
          <a:solidFill>
            <a:srgbClr val="4A86E8"/>
          </a:solidFill>
          <a:ln cap="flat" cmpd="sng" w="9525">
            <a:solidFill>
              <a:srgbClr val="0000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a:off x="6926775" y="2616100"/>
            <a:ext cx="837600" cy="842100"/>
          </a:xfrm>
          <a:prstGeom prst="ellipse">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66" name="Shape 66"/>
          <p:cNvCxnSpPr/>
          <p:nvPr/>
        </p:nvCxnSpPr>
        <p:spPr>
          <a:xfrm flipH="1" rot="10800000">
            <a:off x="5547500" y="2591425"/>
            <a:ext cx="2759100" cy="4800"/>
          </a:xfrm>
          <a:prstGeom prst="straightConnector1">
            <a:avLst/>
          </a:prstGeom>
          <a:noFill/>
          <a:ln cap="flat" cmpd="sng" w="9525">
            <a:solidFill>
              <a:schemeClr val="dk2"/>
            </a:solidFill>
            <a:prstDash val="solid"/>
            <a:round/>
            <a:headEnd len="lg" w="lg" type="none"/>
            <a:tailEnd len="lg" w="lg" type="triangle"/>
          </a:ln>
        </p:spPr>
      </p:cxnSp>
      <p:cxnSp>
        <p:nvCxnSpPr>
          <p:cNvPr id="67" name="Shape 67"/>
          <p:cNvCxnSpPr/>
          <p:nvPr/>
        </p:nvCxnSpPr>
        <p:spPr>
          <a:xfrm flipH="1" rot="10800000">
            <a:off x="5527025" y="1793425"/>
            <a:ext cx="483600" cy="798000"/>
          </a:xfrm>
          <a:prstGeom prst="straightConnector1">
            <a:avLst/>
          </a:prstGeom>
          <a:noFill/>
          <a:ln cap="flat" cmpd="sng" w="9525">
            <a:solidFill>
              <a:schemeClr val="dk2"/>
            </a:solidFill>
            <a:prstDash val="solid"/>
            <a:round/>
            <a:headEnd len="lg" w="lg" type="none"/>
            <a:tailEnd len="lg" w="lg" type="triangle"/>
          </a:ln>
        </p:spPr>
      </p:cxnSp>
      <p:cxnSp>
        <p:nvCxnSpPr>
          <p:cNvPr id="68" name="Shape 68"/>
          <p:cNvCxnSpPr/>
          <p:nvPr/>
        </p:nvCxnSpPr>
        <p:spPr>
          <a:xfrm flipH="1">
            <a:off x="5498225" y="2596225"/>
            <a:ext cx="28800" cy="1744500"/>
          </a:xfrm>
          <a:prstGeom prst="straightConnector1">
            <a:avLst/>
          </a:prstGeom>
          <a:noFill/>
          <a:ln cap="flat" cmpd="sng" w="9525">
            <a:solidFill>
              <a:schemeClr val="dk2"/>
            </a:solidFill>
            <a:prstDash val="solid"/>
            <a:round/>
            <a:headEnd len="lg" w="lg" type="none"/>
            <a:tailEnd len="lg" w="lg" type="triangle"/>
          </a:ln>
        </p:spPr>
      </p:cxnSp>
      <p:sp>
        <p:nvSpPr>
          <p:cNvPr id="69" name="Shape 69"/>
          <p:cNvSpPr txBox="1"/>
          <p:nvPr/>
        </p:nvSpPr>
        <p:spPr>
          <a:xfrm>
            <a:off x="5357625" y="1657300"/>
            <a:ext cx="2172900" cy="53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N</a:t>
            </a:r>
            <a:r>
              <a:rPr lang="en" sz="900"/>
              <a:t>orthing</a:t>
            </a:r>
          </a:p>
        </p:txBody>
      </p:sp>
      <p:sp>
        <p:nvSpPr>
          <p:cNvPr id="70" name="Shape 70"/>
          <p:cNvSpPr txBox="1"/>
          <p:nvPr/>
        </p:nvSpPr>
        <p:spPr>
          <a:xfrm>
            <a:off x="7875075" y="2504350"/>
            <a:ext cx="2172900" cy="53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Easting</a:t>
            </a:r>
          </a:p>
        </p:txBody>
      </p:sp>
      <p:sp>
        <p:nvSpPr>
          <p:cNvPr id="71" name="Shape 71"/>
          <p:cNvSpPr txBox="1"/>
          <p:nvPr/>
        </p:nvSpPr>
        <p:spPr>
          <a:xfrm>
            <a:off x="5327650" y="4203750"/>
            <a:ext cx="2172900" cy="53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Depth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2472200" y="1125125"/>
            <a:ext cx="4526574" cy="3591076"/>
          </a:xfrm>
          <a:prstGeom prst="rect">
            <a:avLst/>
          </a:prstGeom>
          <a:noFill/>
          <a:ln>
            <a:noFill/>
          </a:ln>
        </p:spPr>
      </p:pic>
      <p:sp>
        <p:nvSpPr>
          <p:cNvPr id="77" name="Shape 77"/>
          <p:cNvSpPr txBox="1"/>
          <p:nvPr/>
        </p:nvSpPr>
        <p:spPr>
          <a:xfrm>
            <a:off x="232450" y="147825"/>
            <a:ext cx="8750700" cy="856200"/>
          </a:xfrm>
          <a:prstGeom prst="rect">
            <a:avLst/>
          </a:prstGeom>
          <a:noFill/>
          <a:ln>
            <a:noFill/>
          </a:ln>
        </p:spPr>
        <p:txBody>
          <a:bodyPr anchorCtr="0" anchor="t" bIns="91425" lIns="91425" rIns="91425" wrap="square" tIns="91425">
            <a:noAutofit/>
          </a:bodyPr>
          <a:lstStyle/>
          <a:p>
            <a:pPr indent="0" lvl="0" marL="0">
              <a:spcBef>
                <a:spcPts val="0"/>
              </a:spcBef>
              <a:buNone/>
            </a:pPr>
            <a:r>
              <a:rPr b="1" lang="en"/>
              <a:t>(2) Use the include the input files, first run the sensitivity code to generate the sensitivity matrix (mv_sens.inp), and then execute the inversion code to invert the data (mv_invert.inp). The process will generate a susceptibility model</a:t>
            </a:r>
          </a:p>
        </p:txBody>
      </p:sp>
      <p:sp>
        <p:nvSpPr>
          <p:cNvPr id="78" name="Shape 78"/>
          <p:cNvSpPr txBox="1"/>
          <p:nvPr/>
        </p:nvSpPr>
        <p:spPr>
          <a:xfrm>
            <a:off x="3765250" y="1080250"/>
            <a:ext cx="6198000" cy="7230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solidFill>
                  <a:srgbClr val="FFFFFF"/>
                </a:solidFill>
              </a:rPr>
              <a:t>Susceptibility Model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nvSpPr>
        <p:spPr>
          <a:xfrm>
            <a:off x="232450" y="147825"/>
            <a:ext cx="8741700" cy="856200"/>
          </a:xfrm>
          <a:prstGeom prst="rect">
            <a:avLst/>
          </a:prstGeom>
          <a:noFill/>
          <a:ln>
            <a:noFill/>
          </a:ln>
        </p:spPr>
        <p:txBody>
          <a:bodyPr anchorCtr="0" anchor="t" bIns="91425" lIns="91425" rIns="91425" wrap="square" tIns="91425">
            <a:noAutofit/>
          </a:bodyPr>
          <a:lstStyle/>
          <a:p>
            <a:pPr indent="0" lvl="0" marL="0">
              <a:spcBef>
                <a:spcPts val="0"/>
              </a:spcBef>
              <a:buNone/>
            </a:pPr>
            <a:r>
              <a:rPr b="1" lang="en"/>
              <a:t>(3) Compare the predicted data with the observation, and examine the recovered model by slicing through the model region and by volume rendering using the included meshtools3d.exe</a:t>
            </a:r>
          </a:p>
          <a:p>
            <a:pPr indent="0" lvl="0" marL="0">
              <a:spcBef>
                <a:spcPts val="0"/>
              </a:spcBef>
              <a:buNone/>
            </a:pPr>
            <a:r>
              <a:t/>
            </a:r>
            <a:endParaRPr b="1"/>
          </a:p>
          <a:p>
            <a:pPr indent="0" lvl="0" marL="0">
              <a:spcBef>
                <a:spcPts val="0"/>
              </a:spcBef>
              <a:buNone/>
            </a:pPr>
            <a:r>
              <a:rPr lang="en"/>
              <a:t>Our predicted data (left) is somewhat similar in structure to the observation data (right) however the amplitudes of the two data are different. </a:t>
            </a:r>
          </a:p>
          <a:p>
            <a:pPr indent="0" lvl="0" marL="0">
              <a:spcBef>
                <a:spcPts val="0"/>
              </a:spcBef>
              <a:buNone/>
            </a:pPr>
            <a:r>
              <a:t/>
            </a:r>
            <a:endParaRPr b="1"/>
          </a:p>
          <a:p>
            <a:pPr indent="0" lvl="0" marL="0" rtl="0">
              <a:spcBef>
                <a:spcPts val="0"/>
              </a:spcBef>
              <a:buNone/>
            </a:pPr>
            <a:r>
              <a:t/>
            </a:r>
            <a:endParaRPr/>
          </a:p>
          <a:p>
            <a:pPr indent="-69850" lvl="0" marL="0" rtl="0">
              <a:spcBef>
                <a:spcPts val="0"/>
              </a:spcBef>
              <a:buClr>
                <a:srgbClr val="000000"/>
              </a:buClr>
              <a:buSzPts val="1100"/>
              <a:buFont typeface="Arial"/>
              <a:buNone/>
            </a:pPr>
            <a:r>
              <a:t/>
            </a:r>
            <a:endParaRPr b="1"/>
          </a:p>
        </p:txBody>
      </p:sp>
      <p:pic>
        <p:nvPicPr>
          <p:cNvPr id="84" name="Shape 84"/>
          <p:cNvPicPr preferRelativeResize="0"/>
          <p:nvPr/>
        </p:nvPicPr>
        <p:blipFill>
          <a:blip r:embed="rId3">
            <a:alphaModFix/>
          </a:blip>
          <a:stretch>
            <a:fillRect/>
          </a:stretch>
        </p:blipFill>
        <p:spPr>
          <a:xfrm>
            <a:off x="232443" y="1831537"/>
            <a:ext cx="4618605" cy="2938800"/>
          </a:xfrm>
          <a:prstGeom prst="rect">
            <a:avLst/>
          </a:prstGeom>
          <a:noFill/>
          <a:ln>
            <a:noFill/>
          </a:ln>
        </p:spPr>
      </p:pic>
      <p:pic>
        <p:nvPicPr>
          <p:cNvPr id="85" name="Shape 85"/>
          <p:cNvPicPr preferRelativeResize="0"/>
          <p:nvPr/>
        </p:nvPicPr>
        <p:blipFill>
          <a:blip r:embed="rId4">
            <a:alphaModFix/>
          </a:blip>
          <a:stretch>
            <a:fillRect/>
          </a:stretch>
        </p:blipFill>
        <p:spPr>
          <a:xfrm>
            <a:off x="5052875" y="1885350"/>
            <a:ext cx="3856701" cy="3572451"/>
          </a:xfrm>
          <a:prstGeom prst="rect">
            <a:avLst/>
          </a:prstGeom>
          <a:noFill/>
          <a:ln>
            <a:noFill/>
          </a:ln>
        </p:spPr>
      </p:pic>
      <p:sp>
        <p:nvSpPr>
          <p:cNvPr id="86" name="Shape 86"/>
          <p:cNvSpPr txBox="1"/>
          <p:nvPr/>
        </p:nvSpPr>
        <p:spPr>
          <a:xfrm>
            <a:off x="1700275" y="1755325"/>
            <a:ext cx="7005000" cy="7230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FFFFFF"/>
                </a:solidFill>
              </a:rPr>
              <a:t>Predicted Data</a:t>
            </a:r>
            <a:r>
              <a:rPr lang="en">
                <a:solidFill>
                  <a:srgbClr val="FFFFFF"/>
                </a:solidFill>
              </a:rPr>
              <a:t>								</a:t>
            </a:r>
            <a:r>
              <a:rPr b="1" lang="en"/>
              <a:t>Observed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nvSpPr>
        <p:spPr>
          <a:xfrm>
            <a:off x="232450" y="147825"/>
            <a:ext cx="8741700" cy="856200"/>
          </a:xfrm>
          <a:prstGeom prst="rect">
            <a:avLst/>
          </a:prstGeom>
          <a:noFill/>
          <a:ln>
            <a:noFill/>
          </a:ln>
        </p:spPr>
        <p:txBody>
          <a:bodyPr anchorCtr="0" anchor="t" bIns="91425" lIns="91425" rIns="91425" wrap="square" tIns="91425">
            <a:noAutofit/>
          </a:bodyPr>
          <a:lstStyle/>
          <a:p>
            <a:pPr indent="0" lvl="0" marL="0">
              <a:spcBef>
                <a:spcPts val="0"/>
              </a:spcBef>
              <a:buNone/>
            </a:pPr>
            <a:r>
              <a:rPr b="1" lang="en"/>
              <a:t>(4) </a:t>
            </a:r>
            <a:r>
              <a:rPr b="1" lang="en"/>
              <a:t>How does the recovered model differ from your initial interpretation based on the inspection of the data map?</a:t>
            </a:r>
          </a:p>
          <a:p>
            <a:pPr indent="0" lvl="0" marL="0">
              <a:spcBef>
                <a:spcPts val="0"/>
              </a:spcBef>
              <a:buNone/>
            </a:pPr>
            <a:r>
              <a:t/>
            </a:r>
            <a:endParaRPr b="1"/>
          </a:p>
          <a:p>
            <a:pPr indent="-69850" lvl="0" marL="0">
              <a:spcBef>
                <a:spcPts val="0"/>
              </a:spcBef>
              <a:buClr>
                <a:schemeClr val="dk1"/>
              </a:buClr>
              <a:buSzPts val="1100"/>
              <a:buFont typeface="Arial"/>
              <a:buNone/>
            </a:pPr>
            <a:r>
              <a:rPr lang="en">
                <a:solidFill>
                  <a:schemeClr val="dk1"/>
                </a:solidFill>
              </a:rPr>
              <a:t>Our initial interpretation model (right) is somewhat similar to our recovered model (left) as seen in the figures below. However, the recovered data is not as spherical as we predicted it would be. </a:t>
            </a:r>
          </a:p>
          <a:p>
            <a:pPr indent="0" lvl="0" marL="0" rtl="0">
              <a:spcBef>
                <a:spcPts val="0"/>
              </a:spcBef>
              <a:buNone/>
            </a:pPr>
            <a:r>
              <a:t/>
            </a:r>
            <a:endParaRPr b="1"/>
          </a:p>
          <a:p>
            <a:pPr indent="0" lvl="0" marL="0" rtl="0">
              <a:spcBef>
                <a:spcPts val="0"/>
              </a:spcBef>
              <a:buNone/>
            </a:pPr>
            <a:r>
              <a:t/>
            </a:r>
            <a:endParaRPr b="1"/>
          </a:p>
        </p:txBody>
      </p:sp>
      <p:pic>
        <p:nvPicPr>
          <p:cNvPr id="92" name="Shape 92"/>
          <p:cNvPicPr preferRelativeResize="0"/>
          <p:nvPr/>
        </p:nvPicPr>
        <p:blipFill>
          <a:blip r:embed="rId3">
            <a:alphaModFix/>
          </a:blip>
          <a:stretch>
            <a:fillRect/>
          </a:stretch>
        </p:blipFill>
        <p:spPr>
          <a:xfrm>
            <a:off x="355025" y="1860750"/>
            <a:ext cx="4630050" cy="2873101"/>
          </a:xfrm>
          <a:prstGeom prst="rect">
            <a:avLst/>
          </a:prstGeom>
          <a:noFill/>
          <a:ln>
            <a:noFill/>
          </a:ln>
        </p:spPr>
      </p:pic>
      <p:sp>
        <p:nvSpPr>
          <p:cNvPr id="93" name="Shape 93"/>
          <p:cNvSpPr txBox="1"/>
          <p:nvPr/>
        </p:nvSpPr>
        <p:spPr>
          <a:xfrm>
            <a:off x="355025" y="4345525"/>
            <a:ext cx="6198000" cy="723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NORMAL/DEFAULT PARAMETER</a:t>
            </a:r>
          </a:p>
        </p:txBody>
      </p:sp>
      <p:sp>
        <p:nvSpPr>
          <p:cNvPr id="94" name="Shape 94"/>
          <p:cNvSpPr/>
          <p:nvPr/>
        </p:nvSpPr>
        <p:spPr>
          <a:xfrm>
            <a:off x="6072075" y="2268750"/>
            <a:ext cx="744000" cy="734100"/>
          </a:xfrm>
          <a:prstGeom prst="ellipse">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5" name="Shape 95"/>
          <p:cNvSpPr/>
          <p:nvPr/>
        </p:nvSpPr>
        <p:spPr>
          <a:xfrm>
            <a:off x="6040175" y="2591425"/>
            <a:ext cx="1611000" cy="1704600"/>
          </a:xfrm>
          <a:prstGeom prst="ellipse">
            <a:avLst/>
          </a:prstGeom>
          <a:solidFill>
            <a:srgbClr val="4A86E8"/>
          </a:solidFill>
          <a:ln cap="flat" cmpd="sng" w="9525">
            <a:solidFill>
              <a:srgbClr val="0000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6" name="Shape 96"/>
          <p:cNvSpPr/>
          <p:nvPr/>
        </p:nvSpPr>
        <p:spPr>
          <a:xfrm>
            <a:off x="6926775" y="2616100"/>
            <a:ext cx="837600" cy="842100"/>
          </a:xfrm>
          <a:prstGeom prst="ellipse">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97" name="Shape 97"/>
          <p:cNvCxnSpPr/>
          <p:nvPr/>
        </p:nvCxnSpPr>
        <p:spPr>
          <a:xfrm flipH="1" rot="10800000">
            <a:off x="5547500" y="2591425"/>
            <a:ext cx="2759100" cy="4800"/>
          </a:xfrm>
          <a:prstGeom prst="straightConnector1">
            <a:avLst/>
          </a:prstGeom>
          <a:noFill/>
          <a:ln cap="flat" cmpd="sng" w="9525">
            <a:solidFill>
              <a:schemeClr val="dk2"/>
            </a:solidFill>
            <a:prstDash val="solid"/>
            <a:round/>
            <a:headEnd len="lg" w="lg" type="none"/>
            <a:tailEnd len="lg" w="lg" type="triangle"/>
          </a:ln>
        </p:spPr>
      </p:cxnSp>
      <p:cxnSp>
        <p:nvCxnSpPr>
          <p:cNvPr id="98" name="Shape 98"/>
          <p:cNvCxnSpPr/>
          <p:nvPr/>
        </p:nvCxnSpPr>
        <p:spPr>
          <a:xfrm flipH="1" rot="10800000">
            <a:off x="5527025" y="1793425"/>
            <a:ext cx="483600" cy="798000"/>
          </a:xfrm>
          <a:prstGeom prst="straightConnector1">
            <a:avLst/>
          </a:prstGeom>
          <a:noFill/>
          <a:ln cap="flat" cmpd="sng" w="9525">
            <a:solidFill>
              <a:schemeClr val="dk2"/>
            </a:solidFill>
            <a:prstDash val="solid"/>
            <a:round/>
            <a:headEnd len="lg" w="lg" type="none"/>
            <a:tailEnd len="lg" w="lg" type="triangle"/>
          </a:ln>
        </p:spPr>
      </p:cxnSp>
      <p:cxnSp>
        <p:nvCxnSpPr>
          <p:cNvPr id="99" name="Shape 99"/>
          <p:cNvCxnSpPr/>
          <p:nvPr/>
        </p:nvCxnSpPr>
        <p:spPr>
          <a:xfrm flipH="1">
            <a:off x="5498225" y="2596225"/>
            <a:ext cx="28800" cy="1744500"/>
          </a:xfrm>
          <a:prstGeom prst="straightConnector1">
            <a:avLst/>
          </a:prstGeom>
          <a:noFill/>
          <a:ln cap="flat" cmpd="sng" w="9525">
            <a:solidFill>
              <a:schemeClr val="dk2"/>
            </a:solidFill>
            <a:prstDash val="solid"/>
            <a:round/>
            <a:headEnd len="lg" w="lg" type="none"/>
            <a:tailEnd len="lg" w="lg" type="triangle"/>
          </a:ln>
        </p:spPr>
      </p:cxnSp>
      <p:sp>
        <p:nvSpPr>
          <p:cNvPr id="100" name="Shape 100"/>
          <p:cNvSpPr txBox="1"/>
          <p:nvPr/>
        </p:nvSpPr>
        <p:spPr>
          <a:xfrm>
            <a:off x="5357625" y="1657300"/>
            <a:ext cx="2172900" cy="53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Northing</a:t>
            </a:r>
          </a:p>
        </p:txBody>
      </p:sp>
      <p:sp>
        <p:nvSpPr>
          <p:cNvPr id="101" name="Shape 101"/>
          <p:cNvSpPr txBox="1"/>
          <p:nvPr/>
        </p:nvSpPr>
        <p:spPr>
          <a:xfrm>
            <a:off x="7875075" y="2504350"/>
            <a:ext cx="2172900" cy="53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Easting</a:t>
            </a:r>
          </a:p>
        </p:txBody>
      </p:sp>
      <p:sp>
        <p:nvSpPr>
          <p:cNvPr id="102" name="Shape 102"/>
          <p:cNvSpPr txBox="1"/>
          <p:nvPr/>
        </p:nvSpPr>
        <p:spPr>
          <a:xfrm>
            <a:off x="5327650" y="4203750"/>
            <a:ext cx="2172900" cy="530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Depth</a:t>
            </a:r>
          </a:p>
        </p:txBody>
      </p:sp>
      <p:sp>
        <p:nvSpPr>
          <p:cNvPr id="103" name="Shape 103"/>
          <p:cNvSpPr txBox="1"/>
          <p:nvPr/>
        </p:nvSpPr>
        <p:spPr>
          <a:xfrm>
            <a:off x="6072075" y="4534775"/>
            <a:ext cx="1915800" cy="723000"/>
          </a:xfrm>
          <a:prstGeom prst="rect">
            <a:avLst/>
          </a:prstGeom>
          <a:noFill/>
          <a:ln>
            <a:noFill/>
          </a:ln>
        </p:spPr>
        <p:txBody>
          <a:bodyPr anchorCtr="0" anchor="t" bIns="91425" lIns="91425" rIns="91425" wrap="square" tIns="91425">
            <a:noAutofit/>
          </a:bodyPr>
          <a:lstStyle/>
          <a:p>
            <a:pPr indent="0" lvl="0" marL="0">
              <a:spcBef>
                <a:spcPts val="0"/>
              </a:spcBef>
              <a:buNone/>
            </a:pPr>
            <a:r>
              <a:rPr b="1" lang="en"/>
              <a:t>Predicted Model</a:t>
            </a:r>
          </a:p>
        </p:txBody>
      </p:sp>
      <p:sp>
        <p:nvSpPr>
          <p:cNvPr id="104" name="Shape 104"/>
          <p:cNvSpPr txBox="1"/>
          <p:nvPr/>
        </p:nvSpPr>
        <p:spPr>
          <a:xfrm>
            <a:off x="1566375" y="1868425"/>
            <a:ext cx="6198000" cy="7230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FFFFFF"/>
                </a:solidFill>
              </a:rPr>
              <a:t>Recovered Model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nvSpPr>
        <p:spPr>
          <a:xfrm>
            <a:off x="232450" y="147825"/>
            <a:ext cx="8741700" cy="856200"/>
          </a:xfrm>
          <a:prstGeom prst="rect">
            <a:avLst/>
          </a:prstGeom>
          <a:noFill/>
          <a:ln>
            <a:noFill/>
          </a:ln>
        </p:spPr>
        <p:txBody>
          <a:bodyPr anchorCtr="0" anchor="t" bIns="91425" lIns="91425" rIns="91425" wrap="square" tIns="91425">
            <a:noAutofit/>
          </a:bodyPr>
          <a:lstStyle/>
          <a:p>
            <a:pPr indent="0" lvl="0" marL="0">
              <a:spcBef>
                <a:spcPts val="0"/>
              </a:spcBef>
              <a:buNone/>
            </a:pPr>
            <a:r>
              <a:rPr b="1" lang="en"/>
              <a:t>(5) </a:t>
            </a:r>
            <a:r>
              <a:rPr b="1" lang="en"/>
              <a:t>Change the parameters of the inversion to non-default values and redo the inversion</a:t>
            </a:r>
          </a:p>
          <a:p>
            <a:pPr indent="387350" lvl="0" marL="0">
              <a:spcBef>
                <a:spcPts val="0"/>
              </a:spcBef>
              <a:buClr>
                <a:schemeClr val="dk1"/>
              </a:buClr>
              <a:buSzPts val="1100"/>
              <a:buFont typeface="Arial"/>
              <a:buNone/>
            </a:pPr>
            <a:r>
              <a:rPr b="1" lang="en"/>
              <a:t>• Change the target misfit by changing chifact to different values (e.g., 0.2 and 5), do the</a:t>
            </a:r>
          </a:p>
          <a:p>
            <a:pPr indent="387350" lvl="0" marL="0">
              <a:spcBef>
                <a:spcPts val="0"/>
              </a:spcBef>
              <a:buClr>
                <a:schemeClr val="dk1"/>
              </a:buClr>
              <a:buSzPts val="1100"/>
              <a:buFont typeface="Arial"/>
              <a:buNone/>
            </a:pPr>
            <a:r>
              <a:rPr b="1" lang="en"/>
              <a:t>   inversions using the same sensitivity matrix.</a:t>
            </a:r>
          </a:p>
          <a:p>
            <a:pPr indent="387350" lvl="0" marL="0">
              <a:spcBef>
                <a:spcPts val="0"/>
              </a:spcBef>
              <a:buClr>
                <a:schemeClr val="dk1"/>
              </a:buClr>
              <a:buSzPts val="1100"/>
              <a:buFont typeface="Arial"/>
              <a:buNone/>
            </a:pPr>
            <a:r>
              <a:rPr b="1" lang="en"/>
              <a:t>• Remove the depth weighting (by setting the parameter to 0 for “Apply depth weighting),</a:t>
            </a:r>
          </a:p>
          <a:p>
            <a:pPr indent="-69850" lvl="0" marL="0">
              <a:spcBef>
                <a:spcPts val="0"/>
              </a:spcBef>
              <a:buClr>
                <a:schemeClr val="dk1"/>
              </a:buClr>
              <a:buSzPts val="1100"/>
              <a:buFont typeface="Arial"/>
              <a:buNone/>
            </a:pPr>
            <a:r>
              <a:rPr b="1" lang="en"/>
              <a:t>           calculate the sensitivity and re-run the inversion with chifact reset to 1.0.</a:t>
            </a:r>
          </a:p>
          <a:p>
            <a:pPr indent="0" lvl="0" marL="0" rtl="0">
              <a:spcBef>
                <a:spcPts val="0"/>
              </a:spcBef>
              <a:buNone/>
            </a:pPr>
            <a:r>
              <a:t/>
            </a:r>
            <a:endParaRPr b="1"/>
          </a:p>
          <a:p>
            <a:pPr indent="0" lvl="0" marL="0" rtl="0">
              <a:spcBef>
                <a:spcPts val="0"/>
              </a:spcBef>
              <a:buNone/>
            </a:pPr>
            <a:r>
              <a:t/>
            </a:r>
            <a:endParaRPr b="1"/>
          </a:p>
          <a:p>
            <a:pPr indent="0" lvl="0" marL="0" rtl="0">
              <a:spcBef>
                <a:spcPts val="0"/>
              </a:spcBef>
              <a:buNone/>
            </a:pPr>
            <a:r>
              <a:t/>
            </a:r>
            <a:endParaRPr b="1"/>
          </a:p>
        </p:txBody>
      </p:sp>
      <p:pic>
        <p:nvPicPr>
          <p:cNvPr id="110" name="Shape 110"/>
          <p:cNvPicPr preferRelativeResize="0"/>
          <p:nvPr/>
        </p:nvPicPr>
        <p:blipFill>
          <a:blip r:embed="rId3">
            <a:alphaModFix/>
          </a:blip>
          <a:stretch>
            <a:fillRect/>
          </a:stretch>
        </p:blipFill>
        <p:spPr>
          <a:xfrm>
            <a:off x="357675" y="1372400"/>
            <a:ext cx="3993599" cy="2398699"/>
          </a:xfrm>
          <a:prstGeom prst="rect">
            <a:avLst/>
          </a:prstGeom>
          <a:noFill/>
          <a:ln>
            <a:noFill/>
          </a:ln>
        </p:spPr>
      </p:pic>
      <p:sp>
        <p:nvSpPr>
          <p:cNvPr id="111" name="Shape 111"/>
          <p:cNvSpPr txBox="1"/>
          <p:nvPr/>
        </p:nvSpPr>
        <p:spPr>
          <a:xfrm>
            <a:off x="458075" y="1407850"/>
            <a:ext cx="4448400" cy="519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Chifact=5.0</a:t>
            </a:r>
          </a:p>
        </p:txBody>
      </p:sp>
      <p:pic>
        <p:nvPicPr>
          <p:cNvPr id="112" name="Shape 112"/>
          <p:cNvPicPr preferRelativeResize="0"/>
          <p:nvPr/>
        </p:nvPicPr>
        <p:blipFill>
          <a:blip r:embed="rId4">
            <a:alphaModFix/>
          </a:blip>
          <a:stretch>
            <a:fillRect/>
          </a:stretch>
        </p:blipFill>
        <p:spPr>
          <a:xfrm>
            <a:off x="5043540" y="1372400"/>
            <a:ext cx="3540361" cy="2398701"/>
          </a:xfrm>
          <a:prstGeom prst="rect">
            <a:avLst/>
          </a:prstGeom>
          <a:noFill/>
          <a:ln>
            <a:noFill/>
          </a:ln>
        </p:spPr>
      </p:pic>
      <p:sp>
        <p:nvSpPr>
          <p:cNvPr id="113" name="Shape 113"/>
          <p:cNvSpPr txBox="1"/>
          <p:nvPr/>
        </p:nvSpPr>
        <p:spPr>
          <a:xfrm>
            <a:off x="5119900" y="1407850"/>
            <a:ext cx="4448400" cy="519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Depth Weighting = 0</a:t>
            </a:r>
          </a:p>
        </p:txBody>
      </p:sp>
      <p:sp>
        <p:nvSpPr>
          <p:cNvPr id="114" name="Shape 114"/>
          <p:cNvSpPr txBox="1"/>
          <p:nvPr/>
        </p:nvSpPr>
        <p:spPr>
          <a:xfrm>
            <a:off x="116250" y="3923025"/>
            <a:ext cx="8741700" cy="856200"/>
          </a:xfrm>
          <a:prstGeom prst="rect">
            <a:avLst/>
          </a:prstGeom>
          <a:noFill/>
          <a:ln>
            <a:noFill/>
          </a:ln>
        </p:spPr>
        <p:txBody>
          <a:bodyPr anchorCtr="0" anchor="t" bIns="91425" lIns="91425" rIns="91425" wrap="square" tIns="91425">
            <a:noAutofit/>
          </a:bodyPr>
          <a:lstStyle/>
          <a:p>
            <a:pPr indent="0" lvl="0" marL="0">
              <a:spcBef>
                <a:spcPts val="0"/>
              </a:spcBef>
              <a:buNone/>
            </a:pPr>
            <a:r>
              <a:rPr b="1" lang="en"/>
              <a:t>(6) Observe the change in the inversion processes and the resulting susceptibility model.</a:t>
            </a:r>
          </a:p>
          <a:p>
            <a:pPr indent="0" lvl="0" marL="0" rtl="0">
              <a:spcBef>
                <a:spcPts val="0"/>
              </a:spcBef>
              <a:buNone/>
            </a:pPr>
            <a:r>
              <a:rPr lang="en"/>
              <a:t>As seen in the figures above, changing the inversion processes results in a different susceptibility model. Changing the chifact to 5.0 changes the sensitivity of the susceptibility model resulting some of the pixels to be removed.  Changing the depth weighting to zero results in an inaccurate susceptibility model that does not account susceptibility changes with depth.</a:t>
            </a:r>
          </a:p>
          <a:p>
            <a:pPr indent="0" lvl="0" marL="0" rtl="0">
              <a:spcBef>
                <a:spcPts val="0"/>
              </a:spcBef>
              <a:buNone/>
            </a:pPr>
            <a:r>
              <a:t/>
            </a:r>
            <a:endParaRPr b="1"/>
          </a:p>
          <a:p>
            <a:pPr indent="0" lvl="0" marL="0" rtl="0">
              <a:spcBef>
                <a:spcPts val="0"/>
              </a:spcBef>
              <a:buNone/>
            </a:pPr>
            <a:r>
              <a:t/>
            </a:r>
            <a:endParaRPr b="1"/>
          </a:p>
          <a:p>
            <a:pPr indent="0" lvl="0" marL="0" rtl="0">
              <a:spcBef>
                <a:spcPts val="0"/>
              </a:spcBef>
              <a:buNone/>
            </a:pPr>
            <a:r>
              <a:t/>
            </a:r>
            <a:endParaRPr b="1"/>
          </a:p>
          <a:p>
            <a:pPr indent="0" lvl="0" marL="0" rtl="0">
              <a:spcBef>
                <a:spcPts val="0"/>
              </a:spcBef>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