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handoutMasterIdLst>
    <p:handoutMasterId r:id="rId14"/>
  </p:handoutMasterIdLst>
  <p:sldIdLst>
    <p:sldId id="256" r:id="rId2"/>
    <p:sldId id="257" r:id="rId3"/>
    <p:sldId id="848" r:id="rId4"/>
    <p:sldId id="847" r:id="rId5"/>
    <p:sldId id="850" r:id="rId6"/>
    <p:sldId id="849" r:id="rId7"/>
    <p:sldId id="851" r:id="rId8"/>
    <p:sldId id="852" r:id="rId9"/>
    <p:sldId id="853" r:id="rId10"/>
    <p:sldId id="854" r:id="rId11"/>
    <p:sldId id="271" r:id="rId12"/>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03" userDrawn="1">
          <p15:clr>
            <a:srgbClr val="A4A3A4"/>
          </p15:clr>
        </p15:guide>
        <p15:guide id="2" orient="horz" pos="1296"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garaju Gundala" initials="NG" lastIdx="1" clrIdx="0">
    <p:extLst>
      <p:ext uri="{19B8F6BF-5375-455C-9EA6-DF929625EA0E}">
        <p15:presenceInfo xmlns="" xmlns:p15="http://schemas.microsoft.com/office/powerpoint/2012/main" userId="6145b7a9fb8b39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9BFFF"/>
    <a:srgbClr val="DBC9FF"/>
    <a:srgbClr val="BABABA"/>
    <a:srgbClr val="9966FF"/>
    <a:srgbClr val="DCDCDC"/>
    <a:srgbClr val="D9EFFF"/>
    <a:srgbClr val="FFE7E7"/>
    <a:srgbClr val="FFA7A7"/>
    <a:srgbClr val="EFE7FF"/>
    <a:srgbClr val="FFE59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80" autoAdjust="0"/>
  </p:normalViewPr>
  <p:slideViewPr>
    <p:cSldViewPr snapToObjects="1" showGuides="1">
      <p:cViewPr varScale="1">
        <p:scale>
          <a:sx n="61" d="100"/>
          <a:sy n="61" d="100"/>
        </p:scale>
        <p:origin x="-1200" y="-78"/>
      </p:cViewPr>
      <p:guideLst>
        <p:guide orient="horz" pos="403"/>
        <p:guide orient="horz" pos="1296"/>
        <p:guide orient="horz" pos="4522"/>
        <p:guide orient="horz" pos="4896"/>
        <p:guide pos="7488"/>
        <p:guide pos="432"/>
        <p:guide pos="3024"/>
        <p:guide pos="3312"/>
        <p:guide pos="4464"/>
        <p:guide pos="4608"/>
        <p:guide pos="4752"/>
        <p:guide pos="5904"/>
        <p:guide pos="6192"/>
        <p:guide pos="8784"/>
      </p:guideLst>
    </p:cSldViewPr>
  </p:slideViewPr>
  <p:outlineViewPr>
    <p:cViewPr>
      <p:scale>
        <a:sx n="33" d="100"/>
        <a:sy n="33" d="100"/>
      </p:scale>
      <p:origin x="246" y="16158"/>
    </p:cViewPr>
  </p:outlin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07" d="100"/>
          <a:sy n="107" d="100"/>
        </p:scale>
        <p:origin x="-5200"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pPr/>
              <a:t>9/7/2023</a:t>
            </a:fld>
            <a:endParaRPr lang="en-US" dirty="0">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pPr/>
              <a:t>‹#›</a:t>
            </a:fld>
            <a:endParaRPr lang="en-US" dirty="0">
              <a:latin typeface="Arial"/>
              <a:cs typeface="Arial"/>
            </a:endParaRPr>
          </a:p>
        </p:txBody>
      </p:sp>
    </p:spTree>
    <p:extLst>
      <p:ext uri="{BB962C8B-B14F-4D97-AF65-F5344CB8AC3E}">
        <p14:creationId xmlns=""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9/7/2023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Data Science Internship | Machine Learning Intership Program">
            <a:extLst>
              <a:ext uri="{FF2B5EF4-FFF2-40B4-BE49-F238E27FC236}">
                <a16:creationId xmlns="" xmlns:a16="http://schemas.microsoft.com/office/drawing/2014/main" id="{A8F1F680-78C6-69F2-9C04-1816AB01F895}"/>
              </a:ext>
            </a:extLst>
          </p:cNvPr>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12106" y="799"/>
            <a:ext cx="14608954" cy="8217775"/>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7, 2023</a:t>
            </a:fld>
            <a:endParaRPr lang="en-US" sz="1400" b="0" dirty="0">
              <a:solidFill>
                <a:schemeClr val="tx1"/>
              </a:solidFill>
            </a:endParaRPr>
          </a:p>
        </p:txBody>
      </p:sp>
      <p:sp>
        <p:nvSpPr>
          <p:cNvPr id="6" name="Flowchart: Stored Data 5">
            <a:extLst>
              <a:ext uri="{FF2B5EF4-FFF2-40B4-BE49-F238E27FC236}">
                <a16:creationId xmlns="" xmlns:a16="http://schemas.microsoft.com/office/drawing/2014/main" id="{82D80EB0-EA6E-6548-6865-C9D08FE5403E}"/>
              </a:ext>
            </a:extLst>
          </p:cNvPr>
          <p:cNvSpPr/>
          <p:nvPr userDrawn="1"/>
        </p:nvSpPr>
        <p:spPr>
          <a:xfrm>
            <a:off x="8597" y="-673"/>
            <a:ext cx="8990727" cy="8219248"/>
          </a:xfrm>
          <a:prstGeom prst="flowChartOnlineStorage">
            <a:avLst/>
          </a:prstGeom>
          <a:solidFill>
            <a:srgbClr val="0070C0">
              <a:alpha val="65000"/>
            </a:srgb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a:extLst>
              <a:ext uri="{FF2B5EF4-FFF2-40B4-BE49-F238E27FC236}">
                <a16:creationId xmlns="" xmlns:a16="http://schemas.microsoft.com/office/drawing/2014/main" id="{267D0215-E234-7415-068E-FE78E2DF6197}"/>
              </a:ext>
            </a:extLst>
          </p:cNvPr>
          <p:cNvSpPr/>
          <p:nvPr userDrawn="1"/>
        </p:nvSpPr>
        <p:spPr>
          <a:xfrm>
            <a:off x="9341" y="-681"/>
            <a:ext cx="4501709" cy="8230273"/>
          </a:xfrm>
          <a:prstGeom prst="rect">
            <a:avLst/>
          </a:prstGeom>
          <a:solidFill>
            <a:schemeClr val="accent1">
              <a:alpha val="6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Footer Placeholder 4">
            <a:extLst>
              <a:ext uri="{FF2B5EF4-FFF2-40B4-BE49-F238E27FC236}">
                <a16:creationId xmlns="" xmlns:a16="http://schemas.microsoft.com/office/drawing/2014/main" id="{501780D9-F529-5305-976F-FCCD58FE8295}"/>
              </a:ext>
            </a:extLst>
          </p:cNvPr>
          <p:cNvSpPr txBox="1">
            <a:spLocks/>
          </p:cNvSpPr>
          <p:nvPr userDrawn="1"/>
        </p:nvSpPr>
        <p:spPr>
          <a:xfrm>
            <a:off x="4878288"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chemeClr val="bg1"/>
                </a:solidFill>
              </a:rPr>
              <a:t>r3spAI Academy</a:t>
            </a:r>
          </a:p>
        </p:txBody>
      </p:sp>
    </p:spTree>
    <p:extLst>
      <p:ext uri="{BB962C8B-B14F-4D97-AF65-F5344CB8AC3E}">
        <p14:creationId xmlns="" xmlns:p14="http://schemas.microsoft.com/office/powerpoint/2010/main" val="32154964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36828543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31496269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6_Title Slide 04">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 xmlns:a14="http://schemas.microsoft.com/office/drawing/2010/main" val="0"/>
              </a:ext>
            </a:extLst>
          </a:blip>
          <a:srcRect r="27821"/>
          <a:stretch/>
        </p:blipFill>
        <p:spPr>
          <a:xfrm>
            <a:off x="4812041" y="10344"/>
            <a:ext cx="10546844" cy="8219256"/>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7, 2023</a:t>
            </a:fld>
            <a:endParaRPr lang="en-US" sz="1400" b="0" dirty="0">
              <a:solidFill>
                <a:schemeClr val="tx1"/>
              </a:solidFill>
            </a:endParaRPr>
          </a:p>
        </p:txBody>
      </p:sp>
      <p:sp>
        <p:nvSpPr>
          <p:cNvPr id="5" name="Flowchart: Stored Data 4">
            <a:extLst>
              <a:ext uri="{FF2B5EF4-FFF2-40B4-BE49-F238E27FC236}">
                <a16:creationId xmlns="" xmlns:a16="http://schemas.microsoft.com/office/drawing/2014/main" id="{38E56F91-59E2-A247-DBAF-EA9A2C804733}"/>
              </a:ext>
            </a:extLst>
          </p:cNvPr>
          <p:cNvSpPr/>
          <p:nvPr userDrawn="1"/>
        </p:nvSpPr>
        <p:spPr>
          <a:xfrm>
            <a:off x="8597" y="-673"/>
            <a:ext cx="8990727" cy="8219248"/>
          </a:xfrm>
          <a:prstGeom prst="flowChartOnlineStorage">
            <a:avLst/>
          </a:prstGeom>
          <a:solidFill>
            <a:srgbClr val="0070C0">
              <a:alpha val="65000"/>
            </a:srgb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Rectangle 5">
            <a:extLst>
              <a:ext uri="{FF2B5EF4-FFF2-40B4-BE49-F238E27FC236}">
                <a16:creationId xmlns="" xmlns:a16="http://schemas.microsoft.com/office/drawing/2014/main" id="{B6639BF3-16DD-DB1A-A1D6-86E08D0B3A2E}"/>
              </a:ext>
            </a:extLst>
          </p:cNvPr>
          <p:cNvSpPr/>
          <p:nvPr userDrawn="1"/>
        </p:nvSpPr>
        <p:spPr>
          <a:xfrm>
            <a:off x="9341" y="-681"/>
            <a:ext cx="4802700" cy="8230273"/>
          </a:xfrm>
          <a:prstGeom prst="rect">
            <a:avLst/>
          </a:prstGeom>
          <a:solidFill>
            <a:schemeClr val="accent1">
              <a:alpha val="6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Footer Placeholder 4">
            <a:extLst>
              <a:ext uri="{FF2B5EF4-FFF2-40B4-BE49-F238E27FC236}">
                <a16:creationId xmlns="" xmlns:a16="http://schemas.microsoft.com/office/drawing/2014/main" id="{F16CD1EE-B0A8-0484-D867-7802DA091506}"/>
              </a:ext>
            </a:extLst>
          </p:cNvPr>
          <p:cNvSpPr txBox="1">
            <a:spLocks/>
          </p:cNvSpPr>
          <p:nvPr userDrawn="1"/>
        </p:nvSpPr>
        <p:spPr>
          <a:xfrm>
            <a:off x="4878288"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chemeClr val="bg1"/>
                </a:solidFill>
              </a:rPr>
              <a:t>r3spAI Academy</a:t>
            </a:r>
          </a:p>
        </p:txBody>
      </p:sp>
    </p:spTree>
    <p:extLst>
      <p:ext uri="{BB962C8B-B14F-4D97-AF65-F5344CB8AC3E}">
        <p14:creationId xmlns="" xmlns:p14="http://schemas.microsoft.com/office/powerpoint/2010/main" val="41600336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618463" y="7580439"/>
            <a:ext cx="13537505" cy="274320"/>
          </a:xfrm>
          <a:prstGeom prst="rect">
            <a:avLst/>
          </a:prstGeom>
          <a:solidFill>
            <a:srgbClr val="0070C0"/>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8" name="Group 17"/>
          <p:cNvGrpSpPr/>
          <p:nvPr/>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5800" y="639763"/>
            <a:ext cx="13258800" cy="141763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685800" y="2057399"/>
            <a:ext cx="11201400" cy="5121275"/>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0" name="Text Box 115"/>
          <p:cNvSpPr txBox="1">
            <a:spLocks noChangeArrowheads="1"/>
          </p:cNvSpPr>
          <p:nvPr/>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bg1"/>
                </a:solidFill>
              </a:rPr>
              <a:pPr algn="r" defTabSz="820738">
                <a:spcBef>
                  <a:spcPts val="0"/>
                </a:spcBef>
              </a:pPr>
              <a:t>September 7, 2023</a:t>
            </a:fld>
            <a:endParaRPr lang="en-US" sz="1100" b="0" dirty="0">
              <a:solidFill>
                <a:schemeClr val="bg1"/>
              </a:solidFill>
            </a:endParaRPr>
          </a:p>
        </p:txBody>
      </p:sp>
      <p:sp>
        <p:nvSpPr>
          <p:cNvPr id="61" name="Text Box 115"/>
          <p:cNvSpPr txBox="1">
            <a:spLocks noChangeArrowheads="1"/>
          </p:cNvSpPr>
          <p:nvPr/>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bg1"/>
                </a:solidFill>
              </a:rPr>
              <a:pPr algn="r" defTabSz="820738">
                <a:spcBef>
                  <a:spcPts val="0"/>
                </a:spcBef>
              </a:pPr>
              <a:t>‹#›</a:t>
            </a:fld>
            <a:endParaRPr lang="en-US" sz="1100" b="1" dirty="0">
              <a:solidFill>
                <a:schemeClr val="bg1"/>
              </a:solidFill>
            </a:endParaRPr>
          </a:p>
        </p:txBody>
      </p:sp>
      <p:sp>
        <p:nvSpPr>
          <p:cNvPr id="62" name="Footer Placeholder 4"/>
          <p:cNvSpPr txBox="1">
            <a:spLocks/>
          </p:cNvSpPr>
          <p:nvPr/>
        </p:nvSpPr>
        <p:spPr>
          <a:xfrm>
            <a:off x="4938936"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chemeClr val="bg1"/>
                </a:solidFill>
              </a:rPr>
              <a:t>r3spAI Academy</a:t>
            </a:r>
          </a:p>
        </p:txBody>
      </p:sp>
    </p:spTree>
    <p:extLst>
      <p:ext uri="{BB962C8B-B14F-4D97-AF65-F5344CB8AC3E}">
        <p14:creationId xmlns=""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81" r:id="rId4"/>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2"/>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Clr>
          <a:srgbClr val="0070C0"/>
        </a:buClr>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Clr>
          <a:srgbClr val="0070C0"/>
        </a:buClr>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Clr>
          <a:srgbClr val="0070C0"/>
        </a:buClr>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141FCD33-D8AE-7E6E-F553-5994A74F75E5}"/>
              </a:ext>
            </a:extLst>
          </p:cNvPr>
          <p:cNvPicPr>
            <a:picLocks noChangeAspect="1"/>
          </p:cNvPicPr>
          <p:nvPr/>
        </p:nvPicPr>
        <p:blipFill>
          <a:blip r:embed="rId2"/>
          <a:stretch>
            <a:fillRect/>
          </a:stretch>
        </p:blipFill>
        <p:spPr>
          <a:xfrm>
            <a:off x="404123" y="6483972"/>
            <a:ext cx="1510477" cy="1447251"/>
          </a:xfrm>
          <a:prstGeom prst="rect">
            <a:avLst/>
          </a:prstGeom>
        </p:spPr>
      </p:pic>
    </p:spTree>
    <p:extLst>
      <p:ext uri="{BB962C8B-B14F-4D97-AF65-F5344CB8AC3E}">
        <p14:creationId xmlns="" xmlns:p14="http://schemas.microsoft.com/office/powerpoint/2010/main" val="15338509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2D6527B7-BE1F-4CA9-8E30-46AB3994C9D7}"/>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Conclusion and Future Work</a:t>
            </a:r>
            <a:endParaRPr lang="en-US" dirty="0"/>
          </a:p>
        </p:txBody>
      </p:sp>
      <p:pic>
        <p:nvPicPr>
          <p:cNvPr id="3" name="Picture 2">
            <a:extLst>
              <a:ext uri="{FF2B5EF4-FFF2-40B4-BE49-F238E27FC236}">
                <a16:creationId xmlns="" xmlns:a16="http://schemas.microsoft.com/office/drawing/2014/main" id="{F6B125A3-B880-1372-4144-87D5286154AC}"/>
              </a:ext>
            </a:extLst>
          </p:cNvPr>
          <p:cNvPicPr>
            <a:picLocks noChangeAspect="1"/>
          </p:cNvPicPr>
          <p:nvPr/>
        </p:nvPicPr>
        <p:blipFill>
          <a:blip r:embed="rId2"/>
          <a:stretch>
            <a:fillRect/>
          </a:stretch>
        </p:blipFill>
        <p:spPr>
          <a:xfrm>
            <a:off x="13481239" y="100505"/>
            <a:ext cx="1034761" cy="988864"/>
          </a:xfrm>
          <a:prstGeom prst="rect">
            <a:avLst/>
          </a:prstGeom>
        </p:spPr>
      </p:pic>
      <p:sp>
        <p:nvSpPr>
          <p:cNvPr id="2" name="TextBox 1">
            <a:extLst>
              <a:ext uri="{FF2B5EF4-FFF2-40B4-BE49-F238E27FC236}">
                <a16:creationId xmlns="" xmlns:a16="http://schemas.microsoft.com/office/drawing/2014/main" id="{BBE9C2CE-7717-9CB9-AFED-A65B03C6AE8F}"/>
              </a:ext>
            </a:extLst>
          </p:cNvPr>
          <p:cNvSpPr txBox="1"/>
          <p:nvPr/>
        </p:nvSpPr>
        <p:spPr>
          <a:xfrm>
            <a:off x="685800" y="1447800"/>
            <a:ext cx="12795439" cy="5189113"/>
          </a:xfrm>
          <a:prstGeom prst="rect">
            <a:avLst/>
          </a:prstGeom>
          <a:noFill/>
        </p:spPr>
        <p:txBody>
          <a:bodyPr wrap="square" rtlCol="0">
            <a:spAutoFit/>
          </a:bodyPr>
          <a:lstStyle/>
          <a:p>
            <a:pPr algn="l"/>
            <a:r>
              <a:rPr lang="en-US" sz="2400" b="1" i="0" dirty="0">
                <a:effectLst/>
              </a:rPr>
              <a:t>Conclusion:</a:t>
            </a:r>
            <a:r>
              <a:rPr lang="en-US" sz="2400" b="0" i="0" dirty="0">
                <a:effectLst/>
              </a:rPr>
              <a:t/>
            </a:r>
            <a:br>
              <a:rPr lang="en-US" sz="2400" b="0" i="0" dirty="0">
                <a:effectLst/>
              </a:rPr>
            </a:br>
            <a:r>
              <a:rPr lang="en-US" sz="2400" b="0" i="0" dirty="0" smtClean="0">
                <a:effectLst/>
              </a:rPr>
              <a:t>Based on provided metrics, the </a:t>
            </a:r>
            <a:r>
              <a:rPr lang="en-US" sz="2400" b="0" i="0" dirty="0" err="1" smtClean="0">
                <a:effectLst/>
              </a:rPr>
              <a:t>ExtraTreeClassifier</a:t>
            </a:r>
            <a:r>
              <a:rPr lang="en-US" sz="2400" b="0" i="0" dirty="0" smtClean="0">
                <a:effectLst/>
              </a:rPr>
              <a:t> model achieved the high balanced accuracy, and has a good balance between precision and recall. Also has a high ROC_AUC score compared to all the other algorithms. Therefore, this model is good for handling class imbalances and providing balanced </a:t>
            </a:r>
            <a:r>
              <a:rPr lang="en-US" sz="2400" dirty="0" smtClean="0"/>
              <a:t>view of overall performance.</a:t>
            </a:r>
          </a:p>
          <a:p>
            <a:pPr algn="l"/>
            <a:endParaRPr lang="en-US" sz="2400" b="1" dirty="0" smtClean="0"/>
          </a:p>
          <a:p>
            <a:pPr algn="l"/>
            <a:r>
              <a:rPr lang="en-IN" sz="2400" b="1" dirty="0" smtClean="0"/>
              <a:t>Future </a:t>
            </a:r>
            <a:r>
              <a:rPr lang="en-IN" sz="2400" b="1" dirty="0"/>
              <a:t>Work:</a:t>
            </a:r>
          </a:p>
          <a:p>
            <a:pPr>
              <a:buFont typeface="+mj-lt"/>
              <a:buAutoNum type="arabicPeriod"/>
            </a:pPr>
            <a:r>
              <a:rPr lang="en-US" i="0" dirty="0">
                <a:effectLst/>
              </a:rPr>
              <a:t>Feature Engineering and Selection</a:t>
            </a:r>
          </a:p>
          <a:p>
            <a:pPr>
              <a:buFont typeface="+mj-lt"/>
              <a:buAutoNum type="arabicPeriod"/>
            </a:pPr>
            <a:r>
              <a:rPr lang="en-US" i="0" dirty="0">
                <a:effectLst/>
              </a:rPr>
              <a:t>Hyperparameter Tuning</a:t>
            </a:r>
          </a:p>
          <a:p>
            <a:pPr algn="l">
              <a:buFont typeface="+mj-lt"/>
              <a:buAutoNum type="arabicPeriod"/>
            </a:pPr>
            <a:r>
              <a:rPr lang="en-US" i="0" dirty="0">
                <a:effectLst/>
              </a:rPr>
              <a:t>Ensemble </a:t>
            </a:r>
            <a:r>
              <a:rPr lang="en-US" i="0" dirty="0" smtClean="0">
                <a:effectLst/>
              </a:rPr>
              <a:t>Methods</a:t>
            </a:r>
            <a:endParaRPr lang="en-US" i="0" dirty="0">
              <a:effectLst/>
            </a:endParaRPr>
          </a:p>
          <a:p>
            <a:pPr algn="l">
              <a:buFont typeface="+mj-lt"/>
              <a:buAutoNum type="arabicPeriod"/>
            </a:pPr>
            <a:r>
              <a:rPr lang="en-US" i="0" dirty="0">
                <a:effectLst/>
              </a:rPr>
              <a:t>Model Deployment:</a:t>
            </a:r>
          </a:p>
          <a:p>
            <a:pPr algn="l"/>
            <a:endParaRPr lang="en-US" sz="2400" b="1" i="0" dirty="0">
              <a:effectLst/>
            </a:endParaRPr>
          </a:p>
          <a:p>
            <a:endParaRPr lang="en-IN" sz="2400" dirty="0"/>
          </a:p>
        </p:txBody>
      </p:sp>
    </p:spTree>
    <p:extLst>
      <p:ext uri="{BB962C8B-B14F-4D97-AF65-F5344CB8AC3E}">
        <p14:creationId xmlns="" xmlns:p14="http://schemas.microsoft.com/office/powerpoint/2010/main" val="11846836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280719" y="1666528"/>
            <a:ext cx="6629401" cy="908720"/>
          </a:xfrm>
        </p:spPr>
        <p:txBody>
          <a:bodyPr>
            <a:normAutofit/>
          </a:bodyPr>
          <a:lstStyle/>
          <a:p>
            <a:r>
              <a:rPr lang="en-IN" sz="6000" dirty="0">
                <a:solidFill>
                  <a:schemeClr val="bg1"/>
                </a:solidFill>
              </a:rPr>
              <a:t>Thank You</a:t>
            </a:r>
          </a:p>
        </p:txBody>
      </p:sp>
      <p:sp>
        <p:nvSpPr>
          <p:cNvPr id="4" name="Subtitle 2">
            <a:extLst>
              <a:ext uri="{FF2B5EF4-FFF2-40B4-BE49-F238E27FC236}">
                <a16:creationId xmlns="" xmlns:a16="http://schemas.microsoft.com/office/drawing/2014/main" id="{1147D4B3-A0E0-42D2-8E75-446524E43B35}"/>
              </a:ext>
            </a:extLst>
          </p:cNvPr>
          <p:cNvSpPr txBox="1">
            <a:spLocks/>
          </p:cNvSpPr>
          <p:nvPr/>
        </p:nvSpPr>
        <p:spPr bwMode="auto">
          <a:xfrm>
            <a:off x="258416" y="3250704"/>
            <a:ext cx="4525353" cy="23042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marL="342900" indent="-3429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defRPr/>
            </a:pPr>
            <a:r>
              <a:rPr lang="en-US" sz="1800" b="1" dirty="0">
                <a:solidFill>
                  <a:schemeClr val="bg1"/>
                </a:solidFill>
                <a:latin typeface="Arial"/>
              </a:rPr>
              <a:t>Student Name: </a:t>
            </a:r>
            <a:r>
              <a:rPr lang="en-US" sz="1800" b="1" dirty="0" err="1">
                <a:solidFill>
                  <a:schemeClr val="bg1"/>
                </a:solidFill>
                <a:latin typeface="Arial"/>
              </a:rPr>
              <a:t>Nadimpalli</a:t>
            </a:r>
            <a:r>
              <a:rPr lang="en-US" sz="1800" b="1" dirty="0">
                <a:solidFill>
                  <a:schemeClr val="bg1"/>
                </a:solidFill>
                <a:latin typeface="Arial"/>
              </a:rPr>
              <a:t> </a:t>
            </a:r>
            <a:r>
              <a:rPr lang="en-US" sz="1800" b="1" dirty="0" err="1">
                <a:solidFill>
                  <a:schemeClr val="bg1"/>
                </a:solidFill>
                <a:latin typeface="Arial"/>
              </a:rPr>
              <a:t>Sai</a:t>
            </a:r>
            <a:r>
              <a:rPr lang="en-US" sz="1800" b="1" dirty="0">
                <a:solidFill>
                  <a:schemeClr val="bg1"/>
                </a:solidFill>
                <a:latin typeface="Arial"/>
              </a:rPr>
              <a:t> </a:t>
            </a:r>
            <a:r>
              <a:rPr lang="en-US" sz="1800" b="1" dirty="0" err="1">
                <a:solidFill>
                  <a:schemeClr val="bg1"/>
                </a:solidFill>
                <a:latin typeface="Arial"/>
              </a:rPr>
              <a:t>Pramod</a:t>
            </a:r>
            <a:endParaRPr lang="en-US" sz="1800" b="1" dirty="0">
              <a:solidFill>
                <a:schemeClr val="bg1"/>
              </a:solidFill>
              <a:latin typeface="Arial"/>
            </a:endParaRPr>
          </a:p>
          <a:p>
            <a:pPr marL="0" indent="0">
              <a:buFont typeface="Arial" pitchFamily="34" charset="0"/>
              <a:buNone/>
              <a:defRPr/>
            </a:pPr>
            <a:r>
              <a:rPr lang="en-US" sz="1800" b="1" dirty="0">
                <a:solidFill>
                  <a:schemeClr val="bg1"/>
                </a:solidFill>
              </a:rPr>
              <a:t>Roll Number: 222010311021</a:t>
            </a:r>
          </a:p>
          <a:p>
            <a:pPr marL="0" indent="0">
              <a:buFont typeface="Arial" pitchFamily="34" charset="0"/>
              <a:buNone/>
              <a:defRPr/>
            </a:pPr>
            <a:r>
              <a:rPr lang="en-US" sz="1800" b="1" dirty="0">
                <a:solidFill>
                  <a:schemeClr val="bg1"/>
                </a:solidFill>
              </a:rPr>
              <a:t>GITAM University</a:t>
            </a:r>
          </a:p>
          <a:p>
            <a:pPr marL="0" indent="0">
              <a:buFont typeface="Arial" pitchFamily="34" charset="0"/>
              <a:buNone/>
              <a:defRPr/>
            </a:pPr>
            <a:r>
              <a:rPr lang="en-US" sz="1800" b="1" dirty="0">
                <a:solidFill>
                  <a:schemeClr val="bg1"/>
                </a:solidFill>
              </a:rPr>
              <a:t>Mobile: +91 7993614777</a:t>
            </a:r>
          </a:p>
          <a:p>
            <a:pPr marL="0" indent="0">
              <a:buFont typeface="Arial" pitchFamily="34" charset="0"/>
              <a:buNone/>
              <a:defRPr/>
            </a:pPr>
            <a:r>
              <a:rPr lang="en-US" sz="1800" b="1" dirty="0">
                <a:solidFill>
                  <a:schemeClr val="bg1"/>
                </a:solidFill>
              </a:rPr>
              <a:t>Email: snadimpa@gitam.in</a:t>
            </a:r>
          </a:p>
          <a:p>
            <a:pPr marL="0" indent="0">
              <a:buFont typeface="Arial" pitchFamily="34" charset="0"/>
              <a:buNone/>
              <a:defRPr/>
            </a:pPr>
            <a:r>
              <a:rPr lang="en-US" sz="1800" b="1" dirty="0">
                <a:solidFill>
                  <a:schemeClr val="bg1"/>
                </a:solidFill>
              </a:rPr>
              <a:t>Hyderabad - India</a:t>
            </a:r>
            <a:endParaRPr lang="en-US" sz="1800" dirty="0"/>
          </a:p>
          <a:p>
            <a:pPr marL="0" indent="0">
              <a:buFont typeface="Arial" pitchFamily="34" charset="0"/>
              <a:buNone/>
              <a:defRPr/>
            </a:pPr>
            <a:endParaRPr lang="en-US" sz="1800" dirty="0"/>
          </a:p>
        </p:txBody>
      </p:sp>
      <p:sp>
        <p:nvSpPr>
          <p:cNvPr id="5" name="Title 1">
            <a:extLst>
              <a:ext uri="{FF2B5EF4-FFF2-40B4-BE49-F238E27FC236}">
                <a16:creationId xmlns="" xmlns:a16="http://schemas.microsoft.com/office/drawing/2014/main" id="{93A6C313-A097-4FE7-BDB6-EECD63386709}"/>
              </a:ext>
            </a:extLst>
          </p:cNvPr>
          <p:cNvSpPr txBox="1">
            <a:spLocks/>
          </p:cNvSpPr>
          <p:nvPr/>
        </p:nvSpPr>
        <p:spPr>
          <a:xfrm>
            <a:off x="9907488" y="1184996"/>
            <a:ext cx="4536504" cy="1417636"/>
          </a:xfrm>
          <a:prstGeom prst="rect">
            <a:avLst/>
          </a:prstGeom>
        </p:spPr>
        <p:txBody>
          <a:bodyPr vert="horz" lIns="0" tIns="0" rIns="0" bIns="0" rtlCol="0" anchor="b" anchorCtr="0">
            <a:normAutofit/>
          </a:bodyPr>
          <a:lstStyle>
            <a:lvl1pPr algn="l" defTabSz="1463040" rtl="0" eaLnBrk="1" latinLnBrk="0" hangingPunct="1">
              <a:lnSpc>
                <a:spcPct val="85000"/>
              </a:lnSpc>
              <a:spcBef>
                <a:spcPct val="0"/>
              </a:spcBef>
              <a:buNone/>
              <a:defRPr sz="6000" b="1" kern="1200">
                <a:solidFill>
                  <a:schemeClr val="bg1"/>
                </a:solidFill>
                <a:latin typeface="+mj-lt"/>
                <a:ea typeface="+mj-ea"/>
                <a:cs typeface="+mj-cs"/>
              </a:defRPr>
            </a:lvl1pPr>
          </a:lstStyle>
          <a:p>
            <a:pPr algn="ctr"/>
            <a:r>
              <a:rPr lang="en-US" dirty="0"/>
              <a:t>Q &amp; A</a:t>
            </a:r>
          </a:p>
        </p:txBody>
      </p:sp>
      <p:pic>
        <p:nvPicPr>
          <p:cNvPr id="6" name="Picture 5">
            <a:extLst>
              <a:ext uri="{FF2B5EF4-FFF2-40B4-BE49-F238E27FC236}">
                <a16:creationId xmlns="" xmlns:a16="http://schemas.microsoft.com/office/drawing/2014/main" id="{CCB66EA6-324A-C361-D430-F8525CAB5A4F}"/>
              </a:ext>
            </a:extLst>
          </p:cNvPr>
          <p:cNvPicPr>
            <a:picLocks noChangeAspect="1"/>
          </p:cNvPicPr>
          <p:nvPr/>
        </p:nvPicPr>
        <p:blipFill>
          <a:blip r:embed="rId2"/>
          <a:stretch>
            <a:fillRect/>
          </a:stretch>
        </p:blipFill>
        <p:spPr>
          <a:xfrm>
            <a:off x="404123" y="6483972"/>
            <a:ext cx="1510477" cy="1447251"/>
          </a:xfrm>
          <a:prstGeom prst="rect">
            <a:avLst/>
          </a:prstGeom>
        </p:spPr>
      </p:pic>
    </p:spTree>
    <p:extLst>
      <p:ext uri="{BB962C8B-B14F-4D97-AF65-F5344CB8AC3E}">
        <p14:creationId xmlns="" xmlns:p14="http://schemas.microsoft.com/office/powerpoint/2010/main" val="16437110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78496"/>
            <a:ext cx="13182128" cy="5904656"/>
          </a:xfrm>
        </p:spPr>
        <p:txBody>
          <a:bodyPr/>
          <a:lstStyle/>
          <a:p>
            <a:pPr>
              <a:lnSpc>
                <a:spcPct val="200000"/>
              </a:lnSpc>
            </a:pPr>
            <a:r>
              <a:rPr lang="en-US" altLang="en-US" dirty="0"/>
              <a:t>Problem Statement</a:t>
            </a:r>
            <a:r>
              <a:rPr lang="en-US" dirty="0">
                <a:latin typeface="+mj-lt"/>
              </a:rPr>
              <a:t>	03                    </a:t>
            </a:r>
          </a:p>
          <a:p>
            <a:pPr>
              <a:lnSpc>
                <a:spcPct val="200000"/>
              </a:lnSpc>
            </a:pPr>
            <a:r>
              <a:rPr lang="en-US" kern="0" dirty="0">
                <a:solidFill>
                  <a:srgbClr val="000000"/>
                </a:solidFill>
                <a:cs typeface="Arial Bold" pitchFamily="34" charset="0"/>
              </a:rPr>
              <a:t>Data Mining - 01</a:t>
            </a:r>
            <a:r>
              <a:rPr lang="en-US" dirty="0">
                <a:latin typeface="+mj-lt"/>
              </a:rPr>
              <a:t>       	04 </a:t>
            </a:r>
          </a:p>
          <a:p>
            <a:pPr>
              <a:lnSpc>
                <a:spcPct val="200000"/>
              </a:lnSpc>
            </a:pPr>
            <a:r>
              <a:rPr lang="en-US" kern="0" dirty="0">
                <a:solidFill>
                  <a:srgbClr val="000000"/>
                </a:solidFill>
                <a:cs typeface="Arial Bold" pitchFamily="34" charset="0"/>
              </a:rPr>
              <a:t>Data Mining - 02 </a:t>
            </a:r>
            <a:r>
              <a:rPr lang="en-US" dirty="0">
                <a:latin typeface="+mj-lt"/>
              </a:rPr>
              <a:t>	 05</a:t>
            </a:r>
          </a:p>
          <a:p>
            <a:pPr>
              <a:lnSpc>
                <a:spcPct val="200000"/>
              </a:lnSpc>
            </a:pPr>
            <a:r>
              <a:rPr lang="en-US" altLang="en-US" dirty="0"/>
              <a:t>Exploratory Data Analysis (EDA)	</a:t>
            </a:r>
            <a:r>
              <a:rPr lang="en-US" dirty="0">
                <a:latin typeface="+mj-lt"/>
              </a:rPr>
              <a:t>06</a:t>
            </a:r>
          </a:p>
          <a:p>
            <a:pPr>
              <a:lnSpc>
                <a:spcPct val="200000"/>
              </a:lnSpc>
            </a:pPr>
            <a:r>
              <a:rPr lang="en-US" altLang="en-US" dirty="0"/>
              <a:t>Data Visualization 	07</a:t>
            </a:r>
            <a:endParaRPr lang="en-US" dirty="0">
              <a:latin typeface="+mj-lt"/>
            </a:endParaRPr>
          </a:p>
          <a:p>
            <a:pPr>
              <a:lnSpc>
                <a:spcPct val="200000"/>
              </a:lnSpc>
            </a:pPr>
            <a:r>
              <a:rPr lang="en-US" altLang="en-US" dirty="0"/>
              <a:t>Algorithms Used 	08</a:t>
            </a:r>
          </a:p>
          <a:p>
            <a:pPr>
              <a:lnSpc>
                <a:spcPct val="200000"/>
              </a:lnSpc>
            </a:pPr>
            <a:r>
              <a:rPr lang="en-US" altLang="en-US" dirty="0"/>
              <a:t>Analysis of Results	09</a:t>
            </a:r>
          </a:p>
          <a:p>
            <a:pPr>
              <a:lnSpc>
                <a:spcPct val="200000"/>
              </a:lnSpc>
            </a:pPr>
            <a:r>
              <a:rPr lang="en-US" altLang="en-US" dirty="0"/>
              <a:t>Conclusion &amp; Future Work	10</a:t>
            </a:r>
          </a:p>
          <a:p>
            <a:pPr marL="0" indent="0">
              <a:lnSpc>
                <a:spcPct val="200000"/>
              </a:lnSpc>
              <a:buNone/>
            </a:pPr>
            <a:r>
              <a:rPr lang="en-US" altLang="en-US" dirty="0"/>
              <a:t> 	</a:t>
            </a:r>
            <a:endParaRPr lang="en-US" dirty="0">
              <a:latin typeface="+mj-lt"/>
            </a:endParaRPr>
          </a:p>
        </p:txBody>
      </p:sp>
      <p:sp>
        <p:nvSpPr>
          <p:cNvPr id="5" name="Title 1">
            <a:extLst>
              <a:ext uri="{FF2B5EF4-FFF2-40B4-BE49-F238E27FC236}">
                <a16:creationId xmlns="" xmlns:a16="http://schemas.microsoft.com/office/drawing/2014/main" id="{5ABDE789-4EA0-4761-B61B-2C843A2EB1B0}"/>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US" dirty="0"/>
              <a:t>Agenda</a:t>
            </a:r>
          </a:p>
        </p:txBody>
      </p:sp>
      <p:pic>
        <p:nvPicPr>
          <p:cNvPr id="2" name="Picture 1">
            <a:extLst>
              <a:ext uri="{FF2B5EF4-FFF2-40B4-BE49-F238E27FC236}">
                <a16:creationId xmlns="" xmlns:a16="http://schemas.microsoft.com/office/drawing/2014/main" id="{93C5BB69-F00D-7839-2B29-494A26DDD569}"/>
              </a:ext>
            </a:extLst>
          </p:cNvPr>
          <p:cNvPicPr>
            <a:picLocks noChangeAspect="1"/>
          </p:cNvPicPr>
          <p:nvPr/>
        </p:nvPicPr>
        <p:blipFill>
          <a:blip r:embed="rId2"/>
          <a:stretch>
            <a:fillRect/>
          </a:stretch>
        </p:blipFill>
        <p:spPr>
          <a:xfrm>
            <a:off x="13481239" y="100505"/>
            <a:ext cx="1034761" cy="988864"/>
          </a:xfrm>
          <a:prstGeom prst="rect">
            <a:avLst/>
          </a:prstGeom>
        </p:spPr>
      </p:pic>
    </p:spTree>
    <p:extLst>
      <p:ext uri="{BB962C8B-B14F-4D97-AF65-F5344CB8AC3E}">
        <p14:creationId xmlns="" xmlns:p14="http://schemas.microsoft.com/office/powerpoint/2010/main" val="101714267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2D6527B7-BE1F-4CA9-8E30-46AB3994C9D7}"/>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Problem Statement</a:t>
            </a:r>
            <a:endParaRPr lang="en-US" dirty="0"/>
          </a:p>
        </p:txBody>
      </p:sp>
      <p:pic>
        <p:nvPicPr>
          <p:cNvPr id="3" name="Picture 2">
            <a:extLst>
              <a:ext uri="{FF2B5EF4-FFF2-40B4-BE49-F238E27FC236}">
                <a16:creationId xmlns="" xmlns:a16="http://schemas.microsoft.com/office/drawing/2014/main" id="{D7CA8A48-4AD7-784E-69F0-B59A74DB5976}"/>
              </a:ext>
            </a:extLst>
          </p:cNvPr>
          <p:cNvPicPr>
            <a:picLocks noChangeAspect="1"/>
          </p:cNvPicPr>
          <p:nvPr/>
        </p:nvPicPr>
        <p:blipFill>
          <a:blip r:embed="rId2"/>
          <a:stretch>
            <a:fillRect/>
          </a:stretch>
        </p:blipFill>
        <p:spPr>
          <a:xfrm>
            <a:off x="13481239" y="100505"/>
            <a:ext cx="1034761" cy="988864"/>
          </a:xfrm>
          <a:prstGeom prst="rect">
            <a:avLst/>
          </a:prstGeom>
        </p:spPr>
      </p:pic>
      <p:sp>
        <p:nvSpPr>
          <p:cNvPr id="5" name="TextBox 4"/>
          <p:cNvSpPr txBox="1"/>
          <p:nvPr/>
        </p:nvSpPr>
        <p:spPr>
          <a:xfrm>
            <a:off x="685800" y="1371600"/>
            <a:ext cx="12795439" cy="4881336"/>
          </a:xfrm>
          <a:prstGeom prst="rect">
            <a:avLst/>
          </a:prstGeom>
          <a:noFill/>
        </p:spPr>
        <p:txBody>
          <a:bodyPr wrap="square" rtlCol="0">
            <a:spAutoFit/>
          </a:bodyPr>
          <a:lstStyle/>
          <a:p>
            <a:r>
              <a:rPr lang="en-US" sz="2800" dirty="0"/>
              <a:t>With the increasing number of insurance claims being filed daily, insurance companies face significant challenges in identifying fraudulent claims. Fraudulent claims lead to financial losses and can undermine the trust between insurers and policyholders. To address this issue, we aim to develop a predictive model using machine learning algorithms that can accurately detect and flag potential fraudulent insurance claims.</a:t>
            </a:r>
          </a:p>
          <a:p>
            <a:endParaRPr lang="en-US" sz="2800" dirty="0"/>
          </a:p>
          <a:p>
            <a:r>
              <a:rPr lang="en-US" sz="2800" dirty="0"/>
              <a:t>By successfully developing an accurate and efficient fraud detection model, insurance companies can significantly reduce financial losses due to fraudulent claims, streamline their claim processing workflows, and enhance their overall risk management strategy.</a:t>
            </a:r>
          </a:p>
        </p:txBody>
      </p:sp>
    </p:spTree>
    <p:extLst>
      <p:ext uri="{BB962C8B-B14F-4D97-AF65-F5344CB8AC3E}">
        <p14:creationId xmlns="" xmlns:p14="http://schemas.microsoft.com/office/powerpoint/2010/main" val="17262317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2D6527B7-BE1F-4CA9-8E30-46AB3994C9D7}"/>
              </a:ext>
            </a:extLst>
          </p:cNvPr>
          <p:cNvSpPr txBox="1">
            <a:spLocks/>
          </p:cNvSpPr>
          <p:nvPr/>
        </p:nvSpPr>
        <p:spPr>
          <a:xfrm>
            <a:off x="685800" y="838199"/>
            <a:ext cx="13258800" cy="679941"/>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Data Mining - 01</a:t>
            </a:r>
            <a:endParaRPr lang="en-US" dirty="0"/>
          </a:p>
        </p:txBody>
      </p:sp>
      <p:pic>
        <p:nvPicPr>
          <p:cNvPr id="3" name="Picture 2">
            <a:extLst>
              <a:ext uri="{FF2B5EF4-FFF2-40B4-BE49-F238E27FC236}">
                <a16:creationId xmlns="" xmlns:a16="http://schemas.microsoft.com/office/drawing/2014/main" id="{AB25DF38-CB26-02DE-8DDC-1271043280B0}"/>
              </a:ext>
            </a:extLst>
          </p:cNvPr>
          <p:cNvPicPr>
            <a:picLocks noChangeAspect="1"/>
          </p:cNvPicPr>
          <p:nvPr/>
        </p:nvPicPr>
        <p:blipFill>
          <a:blip r:embed="rId2"/>
          <a:stretch>
            <a:fillRect/>
          </a:stretch>
        </p:blipFill>
        <p:spPr>
          <a:xfrm>
            <a:off x="13481239" y="100505"/>
            <a:ext cx="1034761" cy="988864"/>
          </a:xfrm>
          <a:prstGeom prst="rect">
            <a:avLst/>
          </a:prstGeom>
        </p:spPr>
      </p:pic>
      <p:sp>
        <p:nvSpPr>
          <p:cNvPr id="5" name="TextBox 4"/>
          <p:cNvSpPr txBox="1"/>
          <p:nvPr/>
        </p:nvSpPr>
        <p:spPr>
          <a:xfrm>
            <a:off x="685800" y="1905000"/>
            <a:ext cx="13487400" cy="6555641"/>
          </a:xfrm>
          <a:prstGeom prst="rect">
            <a:avLst/>
          </a:prstGeom>
          <a:noFill/>
        </p:spPr>
        <p:txBody>
          <a:bodyPr wrap="square" rtlCol="0">
            <a:spAutoFit/>
          </a:bodyPr>
          <a:lstStyle/>
          <a:p>
            <a:pPr>
              <a:buFont typeface="Arial" pitchFamily="34" charset="0"/>
              <a:buChar char="•"/>
            </a:pPr>
            <a:r>
              <a:rPr lang="en-US" sz="2800" dirty="0"/>
              <a:t>Importing libraries</a:t>
            </a:r>
          </a:p>
          <a:p>
            <a:pPr>
              <a:buFont typeface="Arial" pitchFamily="34" charset="0"/>
              <a:buChar char="•"/>
            </a:pPr>
            <a:r>
              <a:rPr lang="en-US" sz="2800" dirty="0"/>
              <a:t>Load the Insurance Claim dataset</a:t>
            </a:r>
          </a:p>
          <a:p>
            <a:pPr>
              <a:buFont typeface="Arial" pitchFamily="34" charset="0"/>
              <a:buChar char="•"/>
            </a:pPr>
            <a:r>
              <a:rPr lang="en-US" sz="2800" dirty="0"/>
              <a:t>Dropped Unnecessary columns.</a:t>
            </a:r>
          </a:p>
          <a:p>
            <a:pPr>
              <a:buFont typeface="Arial" pitchFamily="34" charset="0"/>
              <a:buChar char="•"/>
            </a:pPr>
            <a:r>
              <a:rPr lang="en-US" sz="2800" dirty="0"/>
              <a:t>Checking for Duplicate Values, Null values and Unique value</a:t>
            </a:r>
          </a:p>
          <a:p>
            <a:pPr>
              <a:buFont typeface="Arial" pitchFamily="34" charset="0"/>
              <a:buChar char="•"/>
            </a:pPr>
            <a:r>
              <a:rPr lang="en-US" sz="2800" dirty="0"/>
              <a:t>Display the ‘CLM_PMT_AMT' variable by sub-variable count</a:t>
            </a:r>
          </a:p>
          <a:p>
            <a:pPr>
              <a:buFont typeface="Arial" pitchFamily="34" charset="0"/>
              <a:buChar char="•"/>
            </a:pPr>
            <a:r>
              <a:rPr lang="en-US" sz="2800" dirty="0"/>
              <a:t>Use </a:t>
            </a:r>
            <a:r>
              <a:rPr lang="en-US" sz="2800" dirty="0" err="1"/>
              <a:t>LabelEncoder</a:t>
            </a:r>
            <a:r>
              <a:rPr lang="en-US" sz="2800" dirty="0"/>
              <a:t> to handle categorical data</a:t>
            </a:r>
          </a:p>
          <a:p>
            <a:pPr>
              <a:buFont typeface="Arial" pitchFamily="34" charset="0"/>
              <a:buChar char="•"/>
            </a:pPr>
            <a:r>
              <a:rPr lang="en-US" sz="2800" dirty="0"/>
              <a:t>Using imputing techniques like KNN Imputer and simple imputer </a:t>
            </a:r>
          </a:p>
          <a:p>
            <a:pPr>
              <a:buFont typeface="Arial" pitchFamily="34" charset="0"/>
              <a:buChar char="•"/>
            </a:pPr>
            <a:r>
              <a:rPr lang="en-US" sz="2800" dirty="0"/>
              <a:t>Identifying the independent and target variables</a:t>
            </a:r>
          </a:p>
          <a:p>
            <a:pPr>
              <a:buFont typeface="Arial" pitchFamily="34" charset="0"/>
              <a:buChar char="•"/>
            </a:pPr>
            <a:r>
              <a:rPr lang="en-US" sz="2800" dirty="0"/>
              <a:t>splitting the dataset into train and test </a:t>
            </a:r>
          </a:p>
          <a:p>
            <a:pPr>
              <a:buFont typeface="Arial" pitchFamily="34" charset="0"/>
              <a:buChar char="•"/>
            </a:pPr>
            <a:r>
              <a:rPr lang="en-US" sz="2800" dirty="0"/>
              <a:t>Identify variable which are suppose to normalize the </a:t>
            </a:r>
            <a:r>
              <a:rPr lang="en-US" sz="2800" dirty="0" smtClean="0"/>
              <a:t>values </a:t>
            </a:r>
            <a:endParaRPr lang="en-US" sz="2800" dirty="0"/>
          </a:p>
          <a:p>
            <a:pPr>
              <a:buFont typeface="Arial" pitchFamily="34" charset="0"/>
              <a:buChar char="•"/>
            </a:pPr>
            <a:r>
              <a:rPr lang="en-US" sz="2800" dirty="0"/>
              <a:t>To build the ‘</a:t>
            </a:r>
            <a:r>
              <a:rPr lang="en-US" sz="2800" dirty="0" err="1"/>
              <a:t>Insuranceclaim</a:t>
            </a:r>
            <a:r>
              <a:rPr lang="en-US" sz="2800" dirty="0"/>
              <a:t>' model with random sampling</a:t>
            </a:r>
          </a:p>
          <a:p>
            <a:pPr>
              <a:buFont typeface="Arial" pitchFamily="34" charset="0"/>
              <a:buChar char="•"/>
            </a:pPr>
            <a:endParaRPr lang="en-US" sz="2800" dirty="0"/>
          </a:p>
          <a:p>
            <a:pPr>
              <a:buFont typeface="Arial" pitchFamily="34" charset="0"/>
              <a:buChar char="•"/>
            </a:pPr>
            <a:endParaRPr lang="en-US" sz="2800" dirty="0"/>
          </a:p>
          <a:p>
            <a:pPr>
              <a:buFont typeface="Arial" pitchFamily="34" charset="0"/>
              <a:buChar char="•"/>
            </a:pPr>
            <a:endParaRPr lang="en-US" sz="2800" dirty="0"/>
          </a:p>
          <a:p>
            <a:pPr>
              <a:buFont typeface="Arial" pitchFamily="34" charset="0"/>
              <a:buChar char="•"/>
            </a:pPr>
            <a:endParaRPr lang="en-US" sz="2800" dirty="0"/>
          </a:p>
        </p:txBody>
      </p:sp>
    </p:spTree>
    <p:extLst>
      <p:ext uri="{BB962C8B-B14F-4D97-AF65-F5344CB8AC3E}">
        <p14:creationId xmlns="" xmlns:p14="http://schemas.microsoft.com/office/powerpoint/2010/main" val="15777056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2D6527B7-BE1F-4CA9-8E30-46AB3994C9D7}"/>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Data Mining - 02</a:t>
            </a:r>
            <a:endParaRPr lang="en-US" dirty="0"/>
          </a:p>
        </p:txBody>
      </p:sp>
      <p:pic>
        <p:nvPicPr>
          <p:cNvPr id="3" name="Picture 2">
            <a:extLst>
              <a:ext uri="{FF2B5EF4-FFF2-40B4-BE49-F238E27FC236}">
                <a16:creationId xmlns="" xmlns:a16="http://schemas.microsoft.com/office/drawing/2014/main" id="{1FB04AEE-2872-D584-D62E-4E23128F2DA0}"/>
              </a:ext>
            </a:extLst>
          </p:cNvPr>
          <p:cNvPicPr>
            <a:picLocks noChangeAspect="1"/>
          </p:cNvPicPr>
          <p:nvPr/>
        </p:nvPicPr>
        <p:blipFill>
          <a:blip r:embed="rId2"/>
          <a:stretch>
            <a:fillRect/>
          </a:stretch>
        </p:blipFill>
        <p:spPr>
          <a:xfrm>
            <a:off x="13481239" y="100505"/>
            <a:ext cx="1034761" cy="988864"/>
          </a:xfrm>
          <a:prstGeom prst="rect">
            <a:avLst/>
          </a:prstGeom>
        </p:spPr>
      </p:pic>
      <p:sp>
        <p:nvSpPr>
          <p:cNvPr id="4" name="TextBox 3"/>
          <p:cNvSpPr txBox="1"/>
          <p:nvPr/>
        </p:nvSpPr>
        <p:spPr>
          <a:xfrm>
            <a:off x="685800" y="1788020"/>
            <a:ext cx="12115800" cy="6444841"/>
          </a:xfrm>
          <a:prstGeom prst="rect">
            <a:avLst/>
          </a:prstGeom>
          <a:noFill/>
        </p:spPr>
        <p:txBody>
          <a:bodyPr wrap="square" rtlCol="0">
            <a:spAutoFit/>
          </a:bodyPr>
          <a:lstStyle/>
          <a:p>
            <a:pPr marL="342900" indent="-342900">
              <a:buFont typeface="Arial" panose="020B0604020202020204" pitchFamily="34" charset="0"/>
              <a:buChar char="•"/>
            </a:pPr>
            <a:r>
              <a:rPr lang="en-IN" sz="3200" dirty="0"/>
              <a:t>Merge two </a:t>
            </a:r>
            <a:r>
              <a:rPr lang="en-IN" sz="3200" dirty="0" err="1"/>
              <a:t>Dataframes</a:t>
            </a:r>
            <a:r>
              <a:rPr lang="en-IN" sz="3200" dirty="0"/>
              <a:t> on index of both the data frames</a:t>
            </a:r>
          </a:p>
          <a:p>
            <a:pPr marL="342900" indent="-342900">
              <a:buFont typeface="Arial" panose="020B0604020202020204" pitchFamily="34" charset="0"/>
              <a:buChar char="•"/>
            </a:pPr>
            <a:endParaRPr lang="en-IN" sz="3200" dirty="0"/>
          </a:p>
          <a:p>
            <a:pPr marL="342900" indent="-342900">
              <a:buFont typeface="Arial" panose="020B0604020202020204" pitchFamily="34" charset="0"/>
              <a:buChar char="•"/>
            </a:pPr>
            <a:r>
              <a:rPr lang="en-IN" sz="3200" dirty="0"/>
              <a:t>Load the results dataset</a:t>
            </a:r>
          </a:p>
          <a:p>
            <a:pPr marL="342900" indent="-342900">
              <a:buFont typeface="Arial" panose="020B0604020202020204" pitchFamily="34" charset="0"/>
              <a:buChar char="•"/>
            </a:pPr>
            <a:endParaRPr lang="en-IN" sz="3200" dirty="0"/>
          </a:p>
          <a:p>
            <a:pPr marL="342900" indent="-342900">
              <a:buFont typeface="Arial" panose="020B0604020202020204" pitchFamily="34" charset="0"/>
              <a:buChar char="•"/>
            </a:pPr>
            <a:r>
              <a:rPr lang="en-US" sz="3200" dirty="0">
                <a:solidFill>
                  <a:srgbClr val="000000"/>
                </a:solidFill>
              </a:rPr>
              <a:t>Build the Regression models and compare the results.</a:t>
            </a:r>
          </a:p>
          <a:p>
            <a:pPr marL="342900" indent="-342900">
              <a:buFont typeface="Arial" panose="020B0604020202020204" pitchFamily="34" charset="0"/>
              <a:buChar char="•"/>
            </a:pPr>
            <a:endParaRPr lang="en-US" sz="3200" dirty="0">
              <a:solidFill>
                <a:srgbClr val="000000"/>
              </a:solidFill>
            </a:endParaRPr>
          </a:p>
          <a:p>
            <a:pPr marL="342900" indent="-342900">
              <a:buFont typeface="Arial" panose="020B0604020202020204" pitchFamily="34" charset="0"/>
              <a:buChar char="•"/>
            </a:pPr>
            <a:r>
              <a:rPr lang="en-US" sz="3200" dirty="0">
                <a:solidFill>
                  <a:srgbClr val="000000"/>
                </a:solidFill>
              </a:rPr>
              <a:t> Results with comparing the all the algorithms </a:t>
            </a:r>
          </a:p>
          <a:p>
            <a:pPr marL="342900" indent="-342900">
              <a:buFont typeface="Arial" panose="020B0604020202020204" pitchFamily="34" charset="0"/>
              <a:buChar char="•"/>
            </a:pPr>
            <a:endParaRPr lang="en-US" sz="3200" dirty="0">
              <a:solidFill>
                <a:srgbClr val="000000"/>
              </a:solidFill>
            </a:endParaRPr>
          </a:p>
          <a:p>
            <a:pPr marL="342900" indent="-342900">
              <a:buFont typeface="Arial" panose="020B0604020202020204" pitchFamily="34" charset="0"/>
              <a:buChar char="•"/>
            </a:pPr>
            <a:r>
              <a:rPr lang="en-US" sz="3200" dirty="0">
                <a:solidFill>
                  <a:srgbClr val="000000"/>
                </a:solidFill>
              </a:rPr>
              <a:t>To build the ‘Support Vector Regression(SVR)’model with random sampling</a:t>
            </a:r>
          </a:p>
          <a:p>
            <a:endParaRPr lang="en-US" sz="3200" dirty="0">
              <a:solidFill>
                <a:srgbClr val="000000"/>
              </a:solidFill>
            </a:endParaRPr>
          </a:p>
          <a:p>
            <a:pPr marL="342900" indent="-342900">
              <a:buFont typeface="Arial" panose="020B0604020202020204" pitchFamily="34" charset="0"/>
              <a:buChar char="•"/>
            </a:pPr>
            <a:r>
              <a:rPr lang="en-US" sz="3200" dirty="0">
                <a:solidFill>
                  <a:srgbClr val="000000"/>
                </a:solidFill>
              </a:rPr>
              <a:t>Final results</a:t>
            </a:r>
          </a:p>
          <a:p>
            <a:endParaRPr lang="en-US" dirty="0"/>
          </a:p>
        </p:txBody>
      </p:sp>
    </p:spTree>
    <p:extLst>
      <p:ext uri="{BB962C8B-B14F-4D97-AF65-F5344CB8AC3E}">
        <p14:creationId xmlns="" xmlns:p14="http://schemas.microsoft.com/office/powerpoint/2010/main" val="14534606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2D6527B7-BE1F-4CA9-8E30-46AB3994C9D7}"/>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Exploratory Data Analysis (EDA)</a:t>
            </a:r>
            <a:endParaRPr lang="en-US" dirty="0"/>
          </a:p>
        </p:txBody>
      </p:sp>
      <p:pic>
        <p:nvPicPr>
          <p:cNvPr id="3" name="Picture 2">
            <a:extLst>
              <a:ext uri="{FF2B5EF4-FFF2-40B4-BE49-F238E27FC236}">
                <a16:creationId xmlns="" xmlns:a16="http://schemas.microsoft.com/office/drawing/2014/main" id="{35FE97F5-E892-C8A2-212F-D624F383A3CA}"/>
              </a:ext>
            </a:extLst>
          </p:cNvPr>
          <p:cNvPicPr>
            <a:picLocks noChangeAspect="1"/>
          </p:cNvPicPr>
          <p:nvPr/>
        </p:nvPicPr>
        <p:blipFill>
          <a:blip r:embed="rId2"/>
          <a:stretch>
            <a:fillRect/>
          </a:stretch>
        </p:blipFill>
        <p:spPr>
          <a:xfrm>
            <a:off x="13481239" y="100505"/>
            <a:ext cx="1034761" cy="988864"/>
          </a:xfrm>
          <a:prstGeom prst="rect">
            <a:avLst/>
          </a:prstGeom>
        </p:spPr>
      </p:pic>
      <p:sp>
        <p:nvSpPr>
          <p:cNvPr id="2" name="TextBox 1">
            <a:extLst>
              <a:ext uri="{FF2B5EF4-FFF2-40B4-BE49-F238E27FC236}">
                <a16:creationId xmlns="" xmlns:a16="http://schemas.microsoft.com/office/drawing/2014/main" id="{3F9537F1-56BE-EB83-FA24-89F61A35134F}"/>
              </a:ext>
            </a:extLst>
          </p:cNvPr>
          <p:cNvSpPr txBox="1"/>
          <p:nvPr/>
        </p:nvSpPr>
        <p:spPr>
          <a:xfrm>
            <a:off x="568420" y="914400"/>
            <a:ext cx="13030200" cy="6801862"/>
          </a:xfrm>
          <a:prstGeom prst="rect">
            <a:avLst/>
          </a:prstGeom>
          <a:noFill/>
        </p:spPr>
        <p:txBody>
          <a:bodyPr wrap="square" rtlCol="0">
            <a:spAutoFit/>
          </a:bodyPr>
          <a:lstStyle/>
          <a:p>
            <a:pPr>
              <a:buFont typeface="+mj-lt"/>
              <a:buAutoNum type="arabicPeriod"/>
            </a:pPr>
            <a:r>
              <a:rPr lang="en-US" sz="1500" b="1" i="0" dirty="0">
                <a:effectLst/>
              </a:rPr>
              <a:t>Data Overview: </a:t>
            </a:r>
            <a:r>
              <a:rPr lang="en-US" sz="1500" b="0" i="0" dirty="0">
                <a:effectLst/>
              </a:rPr>
              <a:t>The dataset contains </a:t>
            </a:r>
            <a:r>
              <a:rPr lang="en-US" sz="1500" dirty="0"/>
              <a:t>678014 </a:t>
            </a:r>
            <a:r>
              <a:rPr lang="en-US" sz="1500" b="0" i="0" dirty="0">
                <a:effectLst/>
              </a:rPr>
              <a:t>rows and 12 columns DESYNPUF_ID, CLM_ID, SEGMENT, CLM_FROM_DT, CLM_THRU_DT, PRVDR_NUM, CLM_PMT_AMT, NCH_PRMRY_PYR_CLM_PD_AMT, AT_PHYSN_NPI, CLM_ADMSN_DT, ADMTNG_ICD9_DGNS_CD, CLM_PASS_THRU_PER_DIEM_AMT, NCH_BENE_IP_DDCTBL_AMT, NCH_BENE_PTA_COINSRNC_LBLTY_AM, NCH_BENE_BLOOD_DDCTBL_LBLTY_AM, CLM_UTLZTN_DAY_CNT, NCH_BENE_DSCHRG_DT, CLM_DRG_CD, ICD9_DGNS_CD_1, ICD9_DGNS_CD_2, ICD9_DGNS_CD_3, ICD9_DGNS_CD_4, ICD9_DGNS_CD_5, ICD9_DGNS_CD_6, ICD9_DGNS_CD_7, BENE_SEX_IDENT_CD, BENE_RACE_CD, SP_STATE_CODE, BENE_COUNTY_CD, SP_ALZHDMTA, SP_CHF, SP_CHRNKIDN, SP_CNCR, SP_COPD, SP_DEPRESSN, SP_DIABETES, SP_ISCHMCHT, SP_OSTEOPRS, SP_RA_OA, SP_STRKETIA, </a:t>
            </a:r>
            <a:r>
              <a:rPr lang="en-US" sz="1500" b="0" i="0" dirty="0" err="1">
                <a:effectLst/>
              </a:rPr>
              <a:t>Total_mons</a:t>
            </a:r>
            <a:r>
              <a:rPr lang="en-US" sz="1500" b="0" i="0" dirty="0">
                <a:effectLst/>
              </a:rPr>
              <a:t>, CLM_PMT_AMT_A, CLM_PMT_AMT_P, and %Error</a:t>
            </a:r>
            <a:br>
              <a:rPr lang="en-US" sz="1500" b="0" i="0" dirty="0">
                <a:effectLst/>
              </a:rPr>
            </a:br>
            <a:endParaRPr lang="en-US" sz="1500" b="0" i="0" dirty="0">
              <a:effectLst/>
            </a:endParaRPr>
          </a:p>
          <a:p>
            <a:pPr>
              <a:buFont typeface="+mj-lt"/>
              <a:buAutoNum type="arabicPeriod"/>
            </a:pPr>
            <a:r>
              <a:rPr lang="en-US" sz="1500" b="1" i="0" dirty="0">
                <a:effectLst/>
              </a:rPr>
              <a:t>Claim amount: </a:t>
            </a:r>
            <a:r>
              <a:rPr lang="en-US" sz="1500" b="0" i="0" dirty="0">
                <a:effectLst/>
              </a:rPr>
              <a:t>Calculate the call </a:t>
            </a:r>
            <a:r>
              <a:rPr lang="en-US" sz="1500" dirty="0"/>
              <a:t>amount</a:t>
            </a:r>
            <a:r>
              <a:rPr lang="en-US" sz="1500" b="0" i="0" dirty="0">
                <a:effectLst/>
              </a:rPr>
              <a:t> by analyzing the  ‘</a:t>
            </a:r>
            <a:r>
              <a:rPr lang="en-IN" sz="1050" b="1" i="0" dirty="0">
                <a:solidFill>
                  <a:srgbClr val="000000"/>
                </a:solidFill>
                <a:effectLst/>
                <a:latin typeface="Helvetica Neue"/>
              </a:rPr>
              <a:t>CLM_PMT_AMT</a:t>
            </a:r>
            <a:r>
              <a:rPr lang="en-US" sz="1500" b="0" i="0" dirty="0">
                <a:effectLst/>
              </a:rPr>
              <a:t>' column.</a:t>
            </a:r>
          </a:p>
          <a:p>
            <a:pPr marL="457200" lvl="1" algn="l"/>
            <a:endParaRPr lang="en-US" sz="1500" b="0" i="0" dirty="0">
              <a:effectLst/>
            </a:endParaRPr>
          </a:p>
          <a:p>
            <a:pPr algn="l">
              <a:buFont typeface="+mj-lt"/>
              <a:buAutoNum type="arabicPeriod"/>
            </a:pPr>
            <a:r>
              <a:rPr lang="en-US" sz="1500" b="1" i="0" dirty="0">
                <a:effectLst/>
              </a:rPr>
              <a:t>Duplicate Values: </a:t>
            </a:r>
            <a:r>
              <a:rPr lang="en-US" sz="1500" b="0" i="0" dirty="0">
                <a:effectLst/>
              </a:rPr>
              <a:t>There are duplicate values in the dataset. In the combined dataset ‘claim’</a:t>
            </a:r>
          </a:p>
          <a:p>
            <a:pPr algn="l">
              <a:buFont typeface="+mj-lt"/>
              <a:buAutoNum type="arabicPeriod"/>
            </a:pPr>
            <a:endParaRPr lang="en-US" sz="1500" b="0" i="0" dirty="0">
              <a:effectLst/>
            </a:endParaRPr>
          </a:p>
          <a:p>
            <a:pPr algn="l">
              <a:buFont typeface="+mj-lt"/>
              <a:buAutoNum type="arabicPeriod"/>
            </a:pPr>
            <a:r>
              <a:rPr lang="en-US" sz="1500" b="1" i="0" dirty="0">
                <a:effectLst/>
              </a:rPr>
              <a:t>Missing Values: </a:t>
            </a:r>
            <a:r>
              <a:rPr lang="en-US" sz="1500" dirty="0"/>
              <a:t>There are no missing values</a:t>
            </a:r>
            <a:br>
              <a:rPr lang="en-US" sz="1500" dirty="0"/>
            </a:br>
            <a:endParaRPr lang="en-US" sz="1500" b="0" i="0" dirty="0">
              <a:effectLst/>
            </a:endParaRPr>
          </a:p>
          <a:p>
            <a:pPr algn="l">
              <a:buFont typeface="+mj-lt"/>
              <a:buAutoNum type="arabicPeriod"/>
            </a:pPr>
            <a:r>
              <a:rPr lang="en-US" sz="1500" b="1" i="0" dirty="0">
                <a:effectLst/>
              </a:rPr>
              <a:t>Categorical Variables(D1): </a:t>
            </a:r>
            <a:r>
              <a:rPr lang="en-US" sz="1500" b="0" i="0" dirty="0">
                <a:effectLst/>
              </a:rPr>
              <a:t>Categorical variables include ADMTNG_ICD9_DGNS_CDBENE_RACE_CDBENE_SEX_IDENT_CDCLM_DRG_CDCLM_IDPRVDR_NUMSEGMENTSP_ALZHDMTASP_CHFSP_CHRNKIDNSP_CNCRSP_COPDSP_DEPRESSNSP_DIABETESSP_ISCHMCHTSP_OSTEOPRSSP_RA_OASP_STATE_CODE</a:t>
            </a:r>
            <a:br>
              <a:rPr lang="en-US" sz="1500" b="0" i="0" dirty="0">
                <a:effectLst/>
              </a:rPr>
            </a:br>
            <a:endParaRPr lang="en-US" sz="1500" b="0" i="0" dirty="0">
              <a:effectLst/>
            </a:endParaRPr>
          </a:p>
          <a:p>
            <a:pPr algn="l">
              <a:buFont typeface="+mj-lt"/>
              <a:buAutoNum type="arabicPeriod"/>
            </a:pPr>
            <a:r>
              <a:rPr lang="en-US" sz="1500" b="1" i="0" dirty="0">
                <a:effectLst/>
              </a:rPr>
              <a:t>Numerical Variables(D1)</a:t>
            </a:r>
            <a:r>
              <a:rPr lang="en-US" sz="1500" b="0" i="0" dirty="0">
                <a:effectLst/>
              </a:rPr>
              <a:t>: Numerical variables include AT_PHYSN_NPICLM_ADMSN_DTCLM_FROM_DTCLM_PMT_AMTCLM_PASS_THRU_PER_DIEM_AMTCLM_PMT_AMT_ACLM_PMT_AMT_PCLM_THRU_DTCLM_UTLZTN_DAY_CNTNCH_BENE_BLOOD_DDCTBL_LBLTY_AMNCH_BENE_DSCHRG_DTNCH_BENE_IP_DDCTBL_AMTNCH_BENE_PTA_COINSRNC_LBLTY_AMNCH_PRMRY_PYR_CLM_PD_AMT </a:t>
            </a:r>
            <a:r>
              <a:rPr lang="en-US" sz="1500" b="0" i="0" dirty="0" err="1">
                <a:effectLst/>
              </a:rPr>
              <a:t>Total_mons</a:t>
            </a:r>
            <a:r>
              <a:rPr lang="en-US" sz="1500" b="0" i="0" dirty="0">
                <a:effectLst/>
              </a:rPr>
              <a:t/>
            </a:r>
            <a:br>
              <a:rPr lang="en-US" sz="1500" b="0" i="0" dirty="0">
                <a:effectLst/>
              </a:rPr>
            </a:br>
            <a:endParaRPr lang="en-US" sz="1500" b="0" i="0" dirty="0">
              <a:effectLst/>
            </a:endParaRPr>
          </a:p>
          <a:p>
            <a:pPr algn="l">
              <a:buFont typeface="+mj-lt"/>
              <a:buAutoNum type="arabicPeriod"/>
            </a:pPr>
            <a:r>
              <a:rPr lang="en-US" sz="1500" b="1" i="0" dirty="0">
                <a:effectLst/>
              </a:rPr>
              <a:t>Relationship Between Variables: </a:t>
            </a:r>
            <a:r>
              <a:rPr lang="en-US" sz="1500" b="0" i="0" kern="1200" dirty="0">
                <a:effectLst/>
              </a:rPr>
              <a:t>Identify correlations and relationships between </a:t>
            </a:r>
            <a:r>
              <a:rPr lang="en-US" sz="1500" b="0" i="0" kern="1200" dirty="0" smtClean="0">
                <a:effectLst/>
              </a:rPr>
              <a:t>different  </a:t>
            </a:r>
            <a:r>
              <a:rPr lang="en-US" sz="1500" b="0" i="0" kern="1200" dirty="0">
                <a:effectLst/>
              </a:rPr>
              <a:t>variables and </a:t>
            </a:r>
            <a:r>
              <a:rPr lang="en-US" sz="1500" b="0" i="0" kern="1200" dirty="0" smtClean="0">
                <a:effectLst/>
              </a:rPr>
              <a:t> target </a:t>
            </a:r>
            <a:r>
              <a:rPr lang="en-US" sz="1500" b="0" i="0" kern="1200" dirty="0">
                <a:effectLst/>
              </a:rPr>
              <a:t>variable to understand which features may be more relevant for </a:t>
            </a:r>
            <a:r>
              <a:rPr lang="en-US" sz="1500" dirty="0"/>
              <a:t>getting </a:t>
            </a:r>
            <a:r>
              <a:rPr lang="en-IN" sz="1600" b="1" i="0" dirty="0">
                <a:solidFill>
                  <a:srgbClr val="000000"/>
                </a:solidFill>
                <a:effectLst/>
                <a:latin typeface="Helvetica Neue"/>
              </a:rPr>
              <a:t>CLM_PMT_AMT</a:t>
            </a:r>
            <a:r>
              <a:rPr lang="en-US" sz="1500" b="0" i="0" kern="1200" dirty="0">
                <a:effectLst/>
              </a:rPr>
              <a:t>.</a:t>
            </a:r>
          </a:p>
          <a:p>
            <a:pPr lvl="1"/>
            <a:r>
              <a:rPr lang="en-IN" sz="1500" b="0" i="0" dirty="0">
                <a:effectLst/>
              </a:rPr>
              <a:t/>
            </a:r>
            <a:br>
              <a:rPr lang="en-IN" sz="1500" b="0" i="0" dirty="0">
                <a:effectLst/>
              </a:rPr>
            </a:br>
            <a:endParaRPr lang="en-US" sz="1500" b="0" i="0" dirty="0">
              <a:effectLst/>
            </a:endParaRPr>
          </a:p>
          <a:p>
            <a:pPr marL="457200" lvl="1" algn="l"/>
            <a:endParaRPr lang="en-US" sz="1500" b="0" i="0" dirty="0">
              <a:effectLst/>
            </a:endParaRPr>
          </a:p>
        </p:txBody>
      </p:sp>
    </p:spTree>
    <p:extLst>
      <p:ext uri="{BB962C8B-B14F-4D97-AF65-F5344CB8AC3E}">
        <p14:creationId xmlns="" xmlns:p14="http://schemas.microsoft.com/office/powerpoint/2010/main" val="16699633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2D6527B7-BE1F-4CA9-8E30-46AB3994C9D7}"/>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Data Visualization </a:t>
            </a:r>
            <a:endParaRPr lang="en-US" dirty="0"/>
          </a:p>
        </p:txBody>
      </p:sp>
      <p:pic>
        <p:nvPicPr>
          <p:cNvPr id="3" name="Picture 2">
            <a:extLst>
              <a:ext uri="{FF2B5EF4-FFF2-40B4-BE49-F238E27FC236}">
                <a16:creationId xmlns="" xmlns:a16="http://schemas.microsoft.com/office/drawing/2014/main" id="{F8C2E859-D54F-325F-E1A0-A0906D9E87D0}"/>
              </a:ext>
            </a:extLst>
          </p:cNvPr>
          <p:cNvPicPr>
            <a:picLocks noChangeAspect="1"/>
          </p:cNvPicPr>
          <p:nvPr/>
        </p:nvPicPr>
        <p:blipFill>
          <a:blip r:embed="rId2"/>
          <a:stretch>
            <a:fillRect/>
          </a:stretch>
        </p:blipFill>
        <p:spPr>
          <a:xfrm>
            <a:off x="13481239" y="100505"/>
            <a:ext cx="1034761" cy="988864"/>
          </a:xfrm>
          <a:prstGeom prst="rect">
            <a:avLst/>
          </a:prstGeom>
        </p:spPr>
      </p:pic>
      <p:sp>
        <p:nvSpPr>
          <p:cNvPr id="4" name="TextBox 3"/>
          <p:cNvSpPr txBox="1"/>
          <p:nvPr/>
        </p:nvSpPr>
        <p:spPr>
          <a:xfrm>
            <a:off x="685800" y="1788020"/>
            <a:ext cx="12795439" cy="5693866"/>
          </a:xfrm>
          <a:prstGeom prst="rect">
            <a:avLst/>
          </a:prstGeom>
          <a:noFill/>
        </p:spPr>
        <p:txBody>
          <a:bodyPr wrap="square" rtlCol="0">
            <a:spAutoFit/>
          </a:bodyPr>
          <a:lstStyle/>
          <a:p>
            <a:pPr>
              <a:buFont typeface="Arial" pitchFamily="34" charset="0"/>
              <a:buChar char="•"/>
            </a:pPr>
            <a:r>
              <a:rPr lang="en-US" sz="2800" dirty="0"/>
              <a:t>The dataset had each and every details required for  Insurance claim dataset and Visualization is performed.</a:t>
            </a:r>
          </a:p>
          <a:p>
            <a:pPr>
              <a:buFont typeface="Arial" pitchFamily="34" charset="0"/>
              <a:buChar char="•"/>
            </a:pPr>
            <a:endParaRPr lang="en-US" sz="2800" dirty="0"/>
          </a:p>
          <a:p>
            <a:pPr>
              <a:buFont typeface="Arial" pitchFamily="34" charset="0"/>
              <a:buChar char="•"/>
            </a:pPr>
            <a:r>
              <a:rPr lang="en-US" sz="2800" dirty="0"/>
              <a:t>Our target is “CLM_PMT_AMT” and based on this the data varies.</a:t>
            </a:r>
          </a:p>
          <a:p>
            <a:pPr>
              <a:buFont typeface="Arial" pitchFamily="34" charset="0"/>
              <a:buChar char="•"/>
            </a:pPr>
            <a:endParaRPr lang="en-US" sz="2800" dirty="0"/>
          </a:p>
          <a:p>
            <a:pPr>
              <a:buFont typeface="Arial" pitchFamily="34" charset="0"/>
              <a:buChar char="•"/>
            </a:pPr>
            <a:r>
              <a:rPr lang="en-US" sz="2800" dirty="0"/>
              <a:t>There were some columns which are not affecting the Target.</a:t>
            </a:r>
          </a:p>
          <a:p>
            <a:pPr>
              <a:buFont typeface="Arial" pitchFamily="34" charset="0"/>
              <a:buChar char="•"/>
            </a:pPr>
            <a:endParaRPr lang="en-US" sz="2800" dirty="0"/>
          </a:p>
          <a:p>
            <a:pPr>
              <a:buFont typeface="Arial" pitchFamily="34" charset="0"/>
              <a:buChar char="•"/>
            </a:pPr>
            <a:r>
              <a:rPr lang="en-US" sz="2800" dirty="0"/>
              <a:t>To get the “Final CLM_PMT_AMT”, we must perform some algorithms in our dataset.</a:t>
            </a:r>
          </a:p>
          <a:p>
            <a:pPr>
              <a:buFont typeface="Arial" pitchFamily="34" charset="0"/>
              <a:buChar char="•"/>
            </a:pPr>
            <a:endParaRPr lang="en-US" sz="2800" dirty="0"/>
          </a:p>
          <a:p>
            <a:pPr>
              <a:buFont typeface="Arial" pitchFamily="34" charset="0"/>
              <a:buChar char="•"/>
            </a:pPr>
            <a:r>
              <a:rPr lang="en-US" sz="2800" dirty="0"/>
              <a:t>Divide them into train and test dataset.</a:t>
            </a:r>
          </a:p>
          <a:p>
            <a:pPr>
              <a:buFont typeface="Arial" pitchFamily="34" charset="0"/>
              <a:buChar char="•"/>
            </a:pPr>
            <a:endParaRPr lang="en-US" sz="2800" dirty="0"/>
          </a:p>
          <a:p>
            <a:pPr>
              <a:buFont typeface="Arial" pitchFamily="34" charset="0"/>
              <a:buChar char="•"/>
            </a:pPr>
            <a:r>
              <a:rPr lang="en-US" sz="2800" dirty="0"/>
              <a:t>Performing feature scaling to fit the train and test data properly.</a:t>
            </a:r>
          </a:p>
        </p:txBody>
      </p:sp>
    </p:spTree>
    <p:extLst>
      <p:ext uri="{BB962C8B-B14F-4D97-AF65-F5344CB8AC3E}">
        <p14:creationId xmlns="" xmlns:p14="http://schemas.microsoft.com/office/powerpoint/2010/main" val="3492545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2D6527B7-BE1F-4CA9-8E30-46AB3994C9D7}"/>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Algorithms Used</a:t>
            </a:r>
            <a:endParaRPr lang="en-US" dirty="0"/>
          </a:p>
        </p:txBody>
      </p:sp>
      <p:pic>
        <p:nvPicPr>
          <p:cNvPr id="3" name="Picture 2">
            <a:extLst>
              <a:ext uri="{FF2B5EF4-FFF2-40B4-BE49-F238E27FC236}">
                <a16:creationId xmlns="" xmlns:a16="http://schemas.microsoft.com/office/drawing/2014/main" id="{633508ED-44C3-4939-CE60-C28D70AE58CA}"/>
              </a:ext>
            </a:extLst>
          </p:cNvPr>
          <p:cNvPicPr>
            <a:picLocks noChangeAspect="1"/>
          </p:cNvPicPr>
          <p:nvPr/>
        </p:nvPicPr>
        <p:blipFill>
          <a:blip r:embed="rId2"/>
          <a:stretch>
            <a:fillRect/>
          </a:stretch>
        </p:blipFill>
        <p:spPr>
          <a:xfrm>
            <a:off x="13481239" y="100505"/>
            <a:ext cx="1034761" cy="988864"/>
          </a:xfrm>
          <a:prstGeom prst="rect">
            <a:avLst/>
          </a:prstGeom>
        </p:spPr>
      </p:pic>
      <p:sp>
        <p:nvSpPr>
          <p:cNvPr id="4" name="TextBox 3"/>
          <p:cNvSpPr txBox="1"/>
          <p:nvPr/>
        </p:nvSpPr>
        <p:spPr>
          <a:xfrm>
            <a:off x="685800" y="1371600"/>
            <a:ext cx="12795439" cy="2751522"/>
          </a:xfrm>
          <a:prstGeom prst="rect">
            <a:avLst/>
          </a:prstGeom>
          <a:noFill/>
        </p:spPr>
        <p:txBody>
          <a:bodyPr wrap="square" rtlCol="0">
            <a:spAutoFit/>
          </a:bodyPr>
          <a:lstStyle/>
          <a:p>
            <a:r>
              <a:rPr lang="en-US" dirty="0" err="1" smtClean="0"/>
              <a:t>LinearRegression</a:t>
            </a:r>
            <a:r>
              <a:rPr lang="en-US" dirty="0" smtClean="0"/>
              <a:t> </a:t>
            </a:r>
            <a:endParaRPr lang="en-US" dirty="0"/>
          </a:p>
          <a:p>
            <a:r>
              <a:rPr lang="en-US" dirty="0" err="1" smtClean="0"/>
              <a:t>DecisionTreeRegressor</a:t>
            </a:r>
            <a:r>
              <a:rPr lang="en-US" dirty="0" smtClean="0"/>
              <a:t> </a:t>
            </a:r>
            <a:endParaRPr lang="en-US" dirty="0"/>
          </a:p>
          <a:p>
            <a:r>
              <a:rPr lang="en-US" dirty="0" err="1" smtClean="0"/>
              <a:t>RandomForestRegressor</a:t>
            </a:r>
            <a:r>
              <a:rPr lang="en-US" dirty="0" smtClean="0"/>
              <a:t> </a:t>
            </a:r>
            <a:endParaRPr lang="en-US" dirty="0"/>
          </a:p>
          <a:p>
            <a:r>
              <a:rPr lang="en-US" dirty="0" err="1"/>
              <a:t>ExtraTreesRegressor</a:t>
            </a:r>
            <a:endParaRPr lang="en-US" dirty="0"/>
          </a:p>
          <a:p>
            <a:r>
              <a:rPr lang="en-US" dirty="0" err="1" smtClean="0"/>
              <a:t>KNeighborsRegressor</a:t>
            </a:r>
            <a:endParaRPr lang="en-US" dirty="0"/>
          </a:p>
          <a:p>
            <a:endParaRPr lang="en-US" dirty="0"/>
          </a:p>
        </p:txBody>
      </p:sp>
    </p:spTree>
    <p:extLst>
      <p:ext uri="{BB962C8B-B14F-4D97-AF65-F5344CB8AC3E}">
        <p14:creationId xmlns="" xmlns:p14="http://schemas.microsoft.com/office/powerpoint/2010/main" val="4562640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2D6527B7-BE1F-4CA9-8E30-46AB3994C9D7}"/>
              </a:ext>
            </a:extLst>
          </p:cNvPr>
          <p:cNvSpPr txBox="1">
            <a:spLocks/>
          </p:cNvSpPr>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Analysis of Results</a:t>
            </a:r>
            <a:endParaRPr lang="en-US" dirty="0"/>
          </a:p>
        </p:txBody>
      </p:sp>
      <p:pic>
        <p:nvPicPr>
          <p:cNvPr id="3" name="Picture 2">
            <a:extLst>
              <a:ext uri="{FF2B5EF4-FFF2-40B4-BE49-F238E27FC236}">
                <a16:creationId xmlns="" xmlns:a16="http://schemas.microsoft.com/office/drawing/2014/main" id="{EE9078BD-1D43-53C5-065A-6FD7CE81DA28}"/>
              </a:ext>
            </a:extLst>
          </p:cNvPr>
          <p:cNvPicPr>
            <a:picLocks noChangeAspect="1"/>
          </p:cNvPicPr>
          <p:nvPr/>
        </p:nvPicPr>
        <p:blipFill>
          <a:blip r:embed="rId2"/>
          <a:stretch>
            <a:fillRect/>
          </a:stretch>
        </p:blipFill>
        <p:spPr>
          <a:xfrm>
            <a:off x="13481239" y="100505"/>
            <a:ext cx="1034761" cy="988864"/>
          </a:xfrm>
          <a:prstGeom prst="rect">
            <a:avLst/>
          </a:prstGeom>
        </p:spPr>
      </p:pic>
      <p:pic>
        <p:nvPicPr>
          <p:cNvPr id="4" name="Picture 2"/>
          <p:cNvPicPr>
            <a:picLocks noChangeAspect="1" noChangeArrowheads="1"/>
          </p:cNvPicPr>
          <p:nvPr/>
        </p:nvPicPr>
        <p:blipFill>
          <a:blip r:embed="rId3"/>
          <a:srcRect/>
          <a:stretch>
            <a:fillRect/>
          </a:stretch>
        </p:blipFill>
        <p:spPr bwMode="auto">
          <a:xfrm>
            <a:off x="2666998" y="1089369"/>
            <a:ext cx="8610601" cy="3254031"/>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2971800" y="4343400"/>
            <a:ext cx="8305799" cy="2695575"/>
          </a:xfrm>
          <a:prstGeom prst="rect">
            <a:avLst/>
          </a:prstGeom>
          <a:noFill/>
          <a:ln w="9525">
            <a:noFill/>
            <a:miter lim="800000"/>
            <a:headEnd/>
            <a:tailEnd/>
          </a:ln>
        </p:spPr>
      </p:pic>
    </p:spTree>
    <p:extLst>
      <p:ext uri="{BB962C8B-B14F-4D97-AF65-F5344CB8AC3E}">
        <p14:creationId xmlns="" xmlns:p14="http://schemas.microsoft.com/office/powerpoint/2010/main" val="21878198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xc_powerpoint_16x9_template">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 xmlns:thm15="http://schemas.microsoft.com/office/thememl/2012/main" name="dxc_int_powerpoint_16x9_template" id="{0A550C65-A83E-C24C-B08F-DB19D25C59F5}" vid="{B712A4A5-3F4E-3D44-AEDC-22156EEF3D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dxc_powerpoint_16x9_template</Template>
  <TotalTime>17892</TotalTime>
  <Words>466</Words>
  <Application>Microsoft Office PowerPoint</Application>
  <PresentationFormat>Custom</PresentationFormat>
  <Paragraphs>86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dxc_powerpoint_16x9_template</vt:lpstr>
      <vt:lpstr>Slide 1</vt:lpstr>
      <vt:lpstr>Slide 2</vt:lpstr>
      <vt:lpstr>Slide 3</vt:lpstr>
      <vt:lpstr>Slide 4</vt:lpstr>
      <vt:lpstr>Slide 5</vt:lpstr>
      <vt:lpstr>Slide 6</vt:lpstr>
      <vt:lpstr>Slide 7</vt:lpstr>
      <vt:lpstr>Slide 8</vt:lpstr>
      <vt:lpstr>Slide 9</vt:lpstr>
      <vt:lpstr>Slide 10</vt:lpstr>
      <vt:lpstr>Thank You</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is Arial Bold 60pt  on up to three lines</dc:title>
  <dc:creator>Windows User</dc:creator>
  <cp:lastModifiedBy>admin</cp:lastModifiedBy>
  <cp:revision>1137</cp:revision>
  <dcterms:created xsi:type="dcterms:W3CDTF">2018-11-22T06:53:55Z</dcterms:created>
  <dcterms:modified xsi:type="dcterms:W3CDTF">2023-09-08T09:22:45Z</dcterms:modified>
</cp:coreProperties>
</file>