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92" r:id="rId4"/>
    <p:sldId id="293" r:id="rId5"/>
    <p:sldId id="281" r:id="rId6"/>
    <p:sldId id="295" r:id="rId7"/>
    <p:sldId id="290" r:id="rId8"/>
  </p:sldIdLst>
  <p:sldSz cx="12188825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3D9"/>
    <a:srgbClr val="B5D4F0"/>
    <a:srgbClr val="90BEE8"/>
    <a:srgbClr val="FFFFFF"/>
    <a:srgbClr val="DAE9F7"/>
    <a:srgbClr val="DF7172"/>
    <a:srgbClr val="E0E0E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/>
    <p:restoredTop sz="96000"/>
  </p:normalViewPr>
  <p:slideViewPr>
    <p:cSldViewPr>
      <p:cViewPr varScale="1">
        <p:scale>
          <a:sx n="113" d="100"/>
          <a:sy n="113" d="100"/>
        </p:scale>
        <p:origin x="456" y="168"/>
      </p:cViewPr>
      <p:guideLst>
        <p:guide orient="horz" pos="2160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C888B4D-BB2B-C747-A868-7BB342C5D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B8563B-E8A0-DB42-981B-CF0E7358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B6C5E7-3A47-414F-A7EE-E94AE5308B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6FF8F-A6EF-4646-B28D-822A195FDB6E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2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7AB488F7-1FAC-40D2-BB7E-BA3CE28D8950}" type="datetimeFigureOut">
              <a:rPr lang="en-US" smtClean="0"/>
              <a:pPr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 -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564" y="1973907"/>
            <a:ext cx="4392488" cy="16711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400">
                <a:solidFill>
                  <a:schemeClr val="accent1"/>
                </a:solidFill>
                <a:latin typeface="Arial Black" panose="020B0A040201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905" y="6356350"/>
            <a:ext cx="28440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156DB6BA-282A-9A43-8BFA-F361E4AFB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13065" y="6356350"/>
            <a:ext cx="2196010" cy="385930"/>
          </a:xfrm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18B81D7-3C0A-C54D-BF08-F9274F7B8580}"/>
              </a:ext>
            </a:extLst>
          </p:cNvPr>
          <p:cNvSpPr/>
          <p:nvPr userDrawn="1"/>
        </p:nvSpPr>
        <p:spPr>
          <a:xfrm>
            <a:off x="3646140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5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lef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39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C8A9E-6904-884A-AEB3-4FB5103D4B7F}"/>
              </a:ext>
            </a:extLst>
          </p:cNvPr>
          <p:cNvSpPr/>
          <p:nvPr userDrawn="1"/>
        </p:nvSpPr>
        <p:spPr>
          <a:xfrm>
            <a:off x="272339" y="630932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1" name="Овал 7">
            <a:extLst>
              <a:ext uri="{FF2B5EF4-FFF2-40B4-BE49-F238E27FC236}">
                <a16:creationId xmlns:a16="http://schemas.microsoft.com/office/drawing/2014/main" id="{D40B196B-B85E-1645-A5D3-581BD36C1337}"/>
              </a:ext>
            </a:extLst>
          </p:cNvPr>
          <p:cNvSpPr/>
          <p:nvPr userDrawn="1"/>
        </p:nvSpPr>
        <p:spPr>
          <a:xfrm rot="1800000">
            <a:off x="6605865" y="1140375"/>
            <a:ext cx="1891722" cy="189172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2" name="Овал 7">
            <a:extLst>
              <a:ext uri="{FF2B5EF4-FFF2-40B4-BE49-F238E27FC236}">
                <a16:creationId xmlns:a16="http://schemas.microsoft.com/office/drawing/2014/main" id="{79D6E8B7-4CF3-0145-8018-D3F5D75404FA}"/>
              </a:ext>
            </a:extLst>
          </p:cNvPr>
          <p:cNvSpPr/>
          <p:nvPr userDrawn="1"/>
        </p:nvSpPr>
        <p:spPr>
          <a:xfrm rot="1800000">
            <a:off x="7069227" y="1347363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3" name="Овал 7">
            <a:extLst>
              <a:ext uri="{FF2B5EF4-FFF2-40B4-BE49-F238E27FC236}">
                <a16:creationId xmlns:a16="http://schemas.microsoft.com/office/drawing/2014/main" id="{8096E99A-35B0-9144-AF36-F5435332FCD3}"/>
              </a:ext>
            </a:extLst>
          </p:cNvPr>
          <p:cNvSpPr/>
          <p:nvPr userDrawn="1"/>
        </p:nvSpPr>
        <p:spPr>
          <a:xfrm rot="1800000" flipV="1">
            <a:off x="6629404" y="1390235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4" name="Овал 7">
            <a:extLst>
              <a:ext uri="{FF2B5EF4-FFF2-40B4-BE49-F238E27FC236}">
                <a16:creationId xmlns:a16="http://schemas.microsoft.com/office/drawing/2014/main" id="{715E4DC0-8BBD-9D41-A2B7-919BC923BC0A}"/>
              </a:ext>
            </a:extLst>
          </p:cNvPr>
          <p:cNvSpPr/>
          <p:nvPr userDrawn="1"/>
        </p:nvSpPr>
        <p:spPr>
          <a:xfrm rot="1800000" flipV="1">
            <a:off x="7700595" y="1086552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332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332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566A07-7C20-824C-A6B0-753BBDE8EA04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4C740-639D-EA47-8988-C8BA84022E1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FFB772-A0AC-B146-80A0-F202A7C1E94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607D3-EF32-2740-B978-22C9B506E7A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6" name="Овал 7">
            <a:extLst>
              <a:ext uri="{FF2B5EF4-FFF2-40B4-BE49-F238E27FC236}">
                <a16:creationId xmlns:a16="http://schemas.microsoft.com/office/drawing/2014/main" id="{FBF69ED6-AA78-BA4B-9E5C-5B393F913C68}"/>
              </a:ext>
            </a:extLst>
          </p:cNvPr>
          <p:cNvSpPr/>
          <p:nvPr userDrawn="1"/>
        </p:nvSpPr>
        <p:spPr>
          <a:xfrm rot="1800000">
            <a:off x="3177944" y="-1536246"/>
            <a:ext cx="2502950" cy="2502950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2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righ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714" y="1368613"/>
            <a:ext cx="4907769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714" y="202144"/>
            <a:ext cx="4907769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566A07-7C20-824C-A6B0-753BBDE8EA04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4C740-639D-EA47-8988-C8BA84022E1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FFB772-A0AC-B146-80A0-F202A7C1E94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607D3-EF32-2740-B978-22C9B506E7A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08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780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5780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B1AAF00-3859-974D-9E36-183833337C2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08531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E2F7EED-C853-E848-BE3C-52AD911F8E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08531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DE18017-5CAD-2D40-90D5-463D767C417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14832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799CE52-A85E-4348-A1A8-FB4D01AD595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214832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5B6A7D-00BD-A04C-8206-0E3B9933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BF4A26-1FC2-0C4F-AD76-62F21B36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4ADAFD-F976-C449-B48D-416FFBAE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689E3D76-E07E-8240-B424-BA87ADF2A1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DDD150-5772-DA43-8CB0-64E7FDAB6E1A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3ACBE9-0CA4-F644-9684-FE3945B6A0F6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8B7A62-FC64-6D44-927F-8FD197C92C1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C4B837-30C7-ED4D-9FC1-748D18B18598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B1F50F-E298-CC4B-A02D-9648EAF76BC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4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62491D4-52DA-7044-B478-C546607C54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5BDBB0-0B30-174C-8C7F-F451AFDF571C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3D4A12-B084-924E-A662-1ACE0EDDC726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216D1B-C3F7-504C-ACA7-193DDAF1A960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B40566-5814-9342-984A-3CF27BA4A2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212D0-58FB-3740-B349-FE3967D3511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14" name="Graphic 7">
            <a:extLst>
              <a:ext uri="{FF2B5EF4-FFF2-40B4-BE49-F238E27FC236}">
                <a16:creationId xmlns:a16="http://schemas.microsoft.com/office/drawing/2014/main" id="{FF536637-AD18-AD45-A487-849D43B78E8B}"/>
              </a:ext>
            </a:extLst>
          </p:cNvPr>
          <p:cNvSpPr/>
          <p:nvPr/>
        </p:nvSpPr>
        <p:spPr>
          <a:xfrm>
            <a:off x="-11460" y="2996953"/>
            <a:ext cx="12200285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gradFill>
            <a:gsLst>
              <a:gs pos="13000">
                <a:schemeClr val="accent1">
                  <a:lumMod val="75000"/>
                </a:schemeClr>
              </a:gs>
              <a:gs pos="6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0" scaled="0"/>
          </a:gra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3" name="Graphic 7">
            <a:extLst>
              <a:ext uri="{FF2B5EF4-FFF2-40B4-BE49-F238E27FC236}">
                <a16:creationId xmlns:a16="http://schemas.microsoft.com/office/drawing/2014/main" id="{246CB619-BCA3-A843-83DE-85B05C37C930}"/>
              </a:ext>
            </a:extLst>
          </p:cNvPr>
          <p:cNvSpPr/>
          <p:nvPr userDrawn="1"/>
        </p:nvSpPr>
        <p:spPr>
          <a:xfrm>
            <a:off x="-30366" y="3326659"/>
            <a:ext cx="12219191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5" name="Овал 7">
            <a:extLst>
              <a:ext uri="{FF2B5EF4-FFF2-40B4-BE49-F238E27FC236}">
                <a16:creationId xmlns:a16="http://schemas.microsoft.com/office/drawing/2014/main" id="{496822D6-9B9B-F544-A447-AFF55BE3BB2A}"/>
              </a:ext>
            </a:extLst>
          </p:cNvPr>
          <p:cNvSpPr/>
          <p:nvPr userDrawn="1"/>
        </p:nvSpPr>
        <p:spPr>
          <a:xfrm rot="1800000">
            <a:off x="7571960" y="704679"/>
            <a:ext cx="1891722" cy="189172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Овал 7">
            <a:extLst>
              <a:ext uri="{FF2B5EF4-FFF2-40B4-BE49-F238E27FC236}">
                <a16:creationId xmlns:a16="http://schemas.microsoft.com/office/drawing/2014/main" id="{4054DFF4-0472-5141-88E2-709F9C853586}"/>
              </a:ext>
            </a:extLst>
          </p:cNvPr>
          <p:cNvSpPr/>
          <p:nvPr userDrawn="1"/>
        </p:nvSpPr>
        <p:spPr>
          <a:xfrm rot="1800000">
            <a:off x="8011145" y="1187029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7" name="Овал 7">
            <a:extLst>
              <a:ext uri="{FF2B5EF4-FFF2-40B4-BE49-F238E27FC236}">
                <a16:creationId xmlns:a16="http://schemas.microsoft.com/office/drawing/2014/main" id="{C7B31193-606B-4F4E-BA1A-3BFEBF4167FD}"/>
              </a:ext>
            </a:extLst>
          </p:cNvPr>
          <p:cNvSpPr/>
          <p:nvPr userDrawn="1"/>
        </p:nvSpPr>
        <p:spPr>
          <a:xfrm rot="1800000" flipV="1">
            <a:off x="7571322" y="1229901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8" name="Овал 7">
            <a:extLst>
              <a:ext uri="{FF2B5EF4-FFF2-40B4-BE49-F238E27FC236}">
                <a16:creationId xmlns:a16="http://schemas.microsoft.com/office/drawing/2014/main" id="{BE204F63-1ACB-3C42-92DD-D72E3BCCF919}"/>
              </a:ext>
            </a:extLst>
          </p:cNvPr>
          <p:cNvSpPr/>
          <p:nvPr userDrawn="1"/>
        </p:nvSpPr>
        <p:spPr>
          <a:xfrm rot="1800000" flipV="1">
            <a:off x="8642513" y="926218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7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63" y="1973907"/>
            <a:ext cx="3570610" cy="29101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90000"/>
              </a:lnSpc>
              <a:defRPr sz="48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905" y="6356350"/>
            <a:ext cx="28440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156DB6BA-282A-9A43-8BFA-F361E4AFB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13065" y="6356350"/>
            <a:ext cx="2196010" cy="385930"/>
          </a:xfrm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18B81D7-3C0A-C54D-BF08-F9274F7B8580}"/>
              </a:ext>
            </a:extLst>
          </p:cNvPr>
          <p:cNvSpPr/>
          <p:nvPr userDrawn="1"/>
        </p:nvSpPr>
        <p:spPr>
          <a:xfrm flipH="1">
            <a:off x="4802397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-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80" y="202144"/>
            <a:ext cx="7920880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488" y="1268761"/>
            <a:ext cx="7361572" cy="4876558"/>
          </a:xfrm>
        </p:spPr>
        <p:txBody>
          <a:bodyPr>
            <a:normAutofit/>
          </a:bodyPr>
          <a:lstStyle>
            <a:lvl1pPr marL="277120"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62491D4-52DA-7044-B478-C546607C54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822490-C3BF-DE4C-9F01-EF19C7B740AC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2C7C6-23B3-4445-BD7E-8763EE7DE24A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C15F2B-2653-374C-AB9F-0B0C33F2D562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7FE20B-E459-D240-8ABC-99DEC4921FF6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991DD5D1-D479-8446-A06A-46880F016882}"/>
              </a:ext>
            </a:extLst>
          </p:cNvPr>
          <p:cNvSpPr/>
          <p:nvPr userDrawn="1"/>
        </p:nvSpPr>
        <p:spPr>
          <a:xfrm>
            <a:off x="1084694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decorated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7">
            <a:extLst>
              <a:ext uri="{FF2B5EF4-FFF2-40B4-BE49-F238E27FC236}">
                <a16:creationId xmlns:a16="http://schemas.microsoft.com/office/drawing/2014/main" id="{139B7598-FC69-FD4A-8BE3-2B115EC5A62D}"/>
              </a:ext>
            </a:extLst>
          </p:cNvPr>
          <p:cNvSpPr/>
          <p:nvPr userDrawn="1"/>
        </p:nvSpPr>
        <p:spPr>
          <a:xfrm rot="1800000">
            <a:off x="8132142" y="3008747"/>
            <a:ext cx="5386325" cy="538632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9464A20-3C91-984E-A677-F03109190A03}"/>
              </a:ext>
            </a:extLst>
          </p:cNvPr>
          <p:cNvSpPr/>
          <p:nvPr userDrawn="1"/>
        </p:nvSpPr>
        <p:spPr>
          <a:xfrm rot="10800000">
            <a:off x="10282152" y="1196752"/>
            <a:ext cx="1932940" cy="6057854"/>
          </a:xfrm>
          <a:custGeom>
            <a:avLst/>
            <a:gdLst>
              <a:gd name="connsiteX0" fmla="*/ 1145179 w 1231256"/>
              <a:gd name="connsiteY0" fmla="*/ 1480115 h 3858770"/>
              <a:gd name="connsiteX1" fmla="*/ 599720 w 1231256"/>
              <a:gd name="connsiteY1" fmla="*/ 412148 h 3858770"/>
              <a:gd name="connsiteX2" fmla="*/ 0 w 1231256"/>
              <a:gd name="connsiteY2" fmla="*/ 0 h 3858770"/>
              <a:gd name="connsiteX3" fmla="*/ 0 w 1231256"/>
              <a:gd name="connsiteY3" fmla="*/ 3858770 h 3858770"/>
              <a:gd name="connsiteX4" fmla="*/ 397909 w 1231256"/>
              <a:gd name="connsiteY4" fmla="*/ 3517059 h 3858770"/>
              <a:gd name="connsiteX5" fmla="*/ 1129948 w 1231256"/>
              <a:gd name="connsiteY5" fmla="*/ 2222553 h 3858770"/>
              <a:gd name="connsiteX6" fmla="*/ 1145179 w 1231256"/>
              <a:gd name="connsiteY6" fmla="*/ 1480115 h 385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56" h="3858770">
                <a:moveTo>
                  <a:pt x="1145179" y="1480115"/>
                </a:moveTo>
                <a:lnTo>
                  <a:pt x="599720" y="412148"/>
                </a:lnTo>
                <a:cubicBezTo>
                  <a:pt x="479776" y="179898"/>
                  <a:pt x="252263" y="27603"/>
                  <a:pt x="0" y="0"/>
                </a:cubicBezTo>
                <a:lnTo>
                  <a:pt x="0" y="3858770"/>
                </a:lnTo>
                <a:cubicBezTo>
                  <a:pt x="166589" y="3795949"/>
                  <a:pt x="308427" y="3676016"/>
                  <a:pt x="397909" y="3517059"/>
                </a:cubicBezTo>
                <a:lnTo>
                  <a:pt x="1129948" y="2222553"/>
                </a:lnTo>
                <a:cubicBezTo>
                  <a:pt x="1259411" y="1993159"/>
                  <a:pt x="1265123" y="1714269"/>
                  <a:pt x="1145179" y="1480115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7" name="Овал 7">
            <a:extLst>
              <a:ext uri="{FF2B5EF4-FFF2-40B4-BE49-F238E27FC236}">
                <a16:creationId xmlns:a16="http://schemas.microsoft.com/office/drawing/2014/main" id="{9136B1F7-4748-4748-9AD1-944526F9AAAE}"/>
              </a:ext>
            </a:extLst>
          </p:cNvPr>
          <p:cNvSpPr/>
          <p:nvPr userDrawn="1"/>
        </p:nvSpPr>
        <p:spPr>
          <a:xfrm rot="1800000">
            <a:off x="9584082" y="1753412"/>
            <a:ext cx="2201789" cy="2201789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5A3016C-A8D6-474B-AA6D-2DFAD3944B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9448" y="1368612"/>
            <a:ext cx="5914936" cy="4776707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16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11654721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3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EB5AF1-995C-4145-B85E-3CA23D1F9568}"/>
              </a:ext>
            </a:extLst>
          </p:cNvPr>
          <p:cNvSpPr/>
          <p:nvPr userDrawn="1"/>
        </p:nvSpPr>
        <p:spPr>
          <a:xfrm>
            <a:off x="0" y="0"/>
            <a:ext cx="6094413" cy="3428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65EFEF-1CD7-4200-86A8-A8C024A2A2CE}"/>
              </a:ext>
            </a:extLst>
          </p:cNvPr>
          <p:cNvSpPr/>
          <p:nvPr userDrawn="1"/>
        </p:nvSpPr>
        <p:spPr>
          <a:xfrm>
            <a:off x="6094412" y="3429004"/>
            <a:ext cx="6094413" cy="3428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764" y="2825823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BFA8B67-7732-3040-9001-9285B23328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1520787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71FFE9-4664-8E40-B6C6-99A497597D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290849" y="2824745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D76CF97B-702A-304B-BC21-9A90CCB97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985" y="1519709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284523A-E2C3-5F4F-AE5B-53132287F25D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319935" y="2824745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BA4FF107-F83F-EE40-8516-AB5B5877F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44071" y="1519709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89CE06C-5E51-844D-8D57-196761EE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CC07D88-C7EE-F14E-8F82-F28F458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AEA53E20-9E2B-8548-8D85-C28C6BC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Рисунок 9">
            <a:extLst>
              <a:ext uri="{FF2B5EF4-FFF2-40B4-BE49-F238E27FC236}">
                <a16:creationId xmlns:a16="http://schemas.microsoft.com/office/drawing/2014/main" id="{BF0B120D-B06A-6941-AAFF-D01DDB58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4A7442-FF5D-2F4F-8EAD-11575C07BE12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56E899-BF4B-044B-A702-F1155630872A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ECBB70-CB5E-DD40-81F1-7E672B28E1F2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7FD797-6086-5448-BD3E-898AEF66487C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1E2462-530C-FD47-ABF8-77850DBC0FA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76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5A3016C-A8D6-474B-AA6D-2DFAD3944B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0435" y="1368613"/>
            <a:ext cx="5724403" cy="2060387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6CE2FB78-349B-6A41-8B3E-FEBCD66F3D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0435" y="3618510"/>
            <a:ext cx="3241675" cy="2526809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96DE27B-0E08-6F46-AF8C-F129669467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68133" y="3618403"/>
            <a:ext cx="2266705" cy="2526810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D25AAA-DBC7-6941-9FE6-E959F9CC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6F2235B-A784-0240-B24E-4DC430C0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CE8F1D-6052-A048-956F-F283310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B424BFD3-2C69-8640-B409-6C8630E02F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731EE-E51F-3846-A2A9-570F78720A62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8CA1A8-5ED9-D444-A80C-2FB908DFA9E1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A3AB5C-FBAD-0249-B04F-1493A404D9B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0FCD7F-5DC6-D840-87CA-E1F592C61F71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8410CC-8B39-ED4B-A4FA-A9B4356946DB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39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C8A9E-6904-884A-AEB3-4FB5103D4B7F}"/>
              </a:ext>
            </a:extLst>
          </p:cNvPr>
          <p:cNvSpPr/>
          <p:nvPr userDrawn="1"/>
        </p:nvSpPr>
        <p:spPr>
          <a:xfrm>
            <a:off x="272339" y="630932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D2B44-5947-EE42-B645-142C4F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00489"/>
            <a:ext cx="10512862" cy="744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5E96-47A0-784E-82B0-3C0B7FA9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7CBD-B55B-904B-B570-A47633ECA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617042AC-5D3A-904A-A7DF-97C188FB12AB}" type="datetimeFigureOut">
              <a:rPr lang="en-US" smtClean="0"/>
              <a:pPr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CBEC-D362-4443-B9F3-8E21B045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DA76-2667-584D-A6F1-4D291FA0F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686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7" r:id="rId3"/>
    <p:sldLayoutId id="2147483689" r:id="rId4"/>
    <p:sldLayoutId id="2147483701" r:id="rId5"/>
    <p:sldLayoutId id="2147483702" r:id="rId6"/>
    <p:sldLayoutId id="2147483690" r:id="rId7"/>
    <p:sldLayoutId id="2147483691" r:id="rId8"/>
    <p:sldLayoutId id="2147483668" r:id="rId9"/>
    <p:sldLayoutId id="2147483698" r:id="rId10"/>
    <p:sldLayoutId id="2147483699" r:id="rId11"/>
    <p:sldLayoutId id="2147483700" r:id="rId12"/>
    <p:sldLayoutId id="2147483693" r:id="rId13"/>
    <p:sldLayoutId id="2147483696" r:id="rId14"/>
    <p:sldLayoutId id="2147483674" r:id="rId15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7174" y="1800321"/>
            <a:ext cx="4327877" cy="1670991"/>
          </a:xfrm>
        </p:spPr>
        <p:txBody>
          <a:bodyPr anchor="b">
            <a:noAutofit/>
          </a:bodyPr>
          <a:lstStyle/>
          <a:p>
            <a:r>
              <a:rPr lang="en-GB" sz="4000" u="sng" dirty="0">
                <a:ea typeface="Open Sans" panose="020B0606030504020204" pitchFamily="34" charset="0"/>
                <a:cs typeface="Open Sans" panose="020B0606030504020204" pitchFamily="34" charset="0"/>
              </a:rPr>
              <a:t>PROJECT 3</a:t>
            </a:r>
            <a:r>
              <a:rPr lang="en-GB" sz="40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en-GB" sz="40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Cleaning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B3136-0E17-4B40-8792-2EB882E36383}"/>
              </a:ext>
            </a:extLst>
          </p:cNvPr>
          <p:cNvSpPr txBox="1"/>
          <p:nvPr/>
        </p:nvSpPr>
        <p:spPr>
          <a:xfrm>
            <a:off x="7527176" y="404745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Salaries Data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B8AB9E8-BD0F-A441-9FE9-01B9C5B147F1}"/>
              </a:ext>
            </a:extLst>
          </p:cNvPr>
          <p:cNvCxnSpPr>
            <a:cxnSpLocks/>
          </p:cNvCxnSpPr>
          <p:nvPr/>
        </p:nvCxnSpPr>
        <p:spPr>
          <a:xfrm>
            <a:off x="7607300" y="3471314"/>
            <a:ext cx="38884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66F34120-6417-4D4F-82D0-316F10F5CB15}"/>
              </a:ext>
            </a:extLst>
          </p:cNvPr>
          <p:cNvSpPr/>
          <p:nvPr/>
        </p:nvSpPr>
        <p:spPr>
          <a:xfrm>
            <a:off x="117959" y="0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</a:rPr>
              <a:t>`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07EDD74-ACE8-F74D-8D0F-78EEB487919C}"/>
              </a:ext>
            </a:extLst>
          </p:cNvPr>
          <p:cNvSpPr/>
          <p:nvPr/>
        </p:nvSpPr>
        <p:spPr>
          <a:xfrm>
            <a:off x="0" y="0"/>
            <a:ext cx="6676849" cy="6856508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C05E2C-1BC7-F747-A045-0E6F4354204E}"/>
              </a:ext>
            </a:extLst>
          </p:cNvPr>
          <p:cNvSpPr/>
          <p:nvPr/>
        </p:nvSpPr>
        <p:spPr>
          <a:xfrm>
            <a:off x="1027796" y="2154922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noFill/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9EC0C-55E0-4800-A490-8A1AF331D1DE}"/>
              </a:ext>
            </a:extLst>
          </p:cNvPr>
          <p:cNvSpPr txBox="1"/>
          <p:nvPr/>
        </p:nvSpPr>
        <p:spPr>
          <a:xfrm>
            <a:off x="7527175" y="3585790"/>
            <a:ext cx="438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Segoe UI" panose="020B0502040204020203" pitchFamily="34" charset="0"/>
              </a:rPr>
              <a:t>GROUP 5 PRESENTATION</a:t>
            </a:r>
          </a:p>
        </p:txBody>
      </p:sp>
      <p:pic>
        <p:nvPicPr>
          <p:cNvPr id="14" name="Picture 2" descr="Ironhack Paris (Paris, France) | Meetup">
            <a:extLst>
              <a:ext uri="{FF2B5EF4-FFF2-40B4-BE49-F238E27FC236}">
                <a16:creationId xmlns:a16="http://schemas.microsoft.com/office/drawing/2014/main" id="{B007EF28-97B4-BD44-8190-A0BBEF537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1513" y="5373216"/>
            <a:ext cx="1274667" cy="127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7">
            <a:extLst>
              <a:ext uri="{FF2B5EF4-FFF2-40B4-BE49-F238E27FC236}">
                <a16:creationId xmlns:a16="http://schemas.microsoft.com/office/drawing/2014/main" id="{53F0FD75-7BF0-D440-8615-6D0154192E1A}"/>
              </a:ext>
            </a:extLst>
          </p:cNvPr>
          <p:cNvSpPr txBox="1">
            <a:spLocks/>
          </p:cNvSpPr>
          <p:nvPr/>
        </p:nvSpPr>
        <p:spPr>
          <a:xfrm>
            <a:off x="6277808" y="5423635"/>
            <a:ext cx="3381000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</a:t>
            </a:r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Olga SHAVRINA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Yanis BENNEOUALA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Nadim SAAD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15CA52CD-DBA3-3043-8819-D20B1F14743F}"/>
              </a:ext>
            </a:extLst>
          </p:cNvPr>
          <p:cNvSpPr txBox="1">
            <a:spLocks/>
          </p:cNvSpPr>
          <p:nvPr/>
        </p:nvSpPr>
        <p:spPr>
          <a:xfrm>
            <a:off x="8218928" y="533335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1"/>
                </a:solidFill>
                <a:latin typeface="+mn-lt"/>
              </a:rPr>
              <a:t>Date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: Monday Jan. 3</a:t>
            </a:r>
            <a:r>
              <a:rPr lang="en-IN" sz="2400" baseline="30000" dirty="0">
                <a:solidFill>
                  <a:schemeClr val="tx1"/>
                </a:solidFill>
                <a:latin typeface="+mn-lt"/>
              </a:rPr>
              <a:t>rd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34230EEC-3D53-EB4C-814C-B59023198354}"/>
              </a:ext>
            </a:extLst>
          </p:cNvPr>
          <p:cNvSpPr/>
          <p:nvPr/>
        </p:nvSpPr>
        <p:spPr>
          <a:xfrm>
            <a:off x="-2258516" y="0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CE5BB16-8128-5A49-8ED1-8F47004A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404664"/>
            <a:ext cx="7920880" cy="5830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Process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3C4B8F58-FA22-6042-B48D-A06D9686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265" y="1379147"/>
            <a:ext cx="4320000" cy="344688"/>
          </a:xfrm>
        </p:spPr>
        <p:txBody>
          <a:bodyPr vert="horz" wrap="square" lIns="121899" tIns="60949" rIns="121899" bIns="60949" rtlCol="0" anchor="ctr">
            <a:spAutoFit/>
          </a:bodyPr>
          <a:lstStyle/>
          <a:p>
            <a:pPr marL="0" indent="0" defTabSz="1218987">
              <a:spcBef>
                <a:spcPct val="20000"/>
              </a:spcBef>
              <a:buNone/>
            </a:pPr>
            <a:r>
              <a:rPr lang="en-US" b="1" dirty="0"/>
              <a:t>PROJECT PLANNING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231E25E-DEA5-3A44-B9B8-2F3FDB761E5D}"/>
              </a:ext>
            </a:extLst>
          </p:cNvPr>
          <p:cNvSpPr/>
          <p:nvPr/>
        </p:nvSpPr>
        <p:spPr>
          <a:xfrm>
            <a:off x="-970486" y="-5168"/>
            <a:ext cx="5136779" cy="6863664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  <a:gd name="connsiteX0" fmla="*/ 2608911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2608911 w 9659145"/>
              <a:gd name="connsiteY6" fmla="*/ 0 h 9908748"/>
              <a:gd name="connsiteX0" fmla="*/ 330707 w 7380941"/>
              <a:gd name="connsiteY0" fmla="*/ 0 h 9908748"/>
              <a:gd name="connsiteX1" fmla="*/ 5710564 w 7380941"/>
              <a:gd name="connsiteY1" fmla="*/ 0 h 9908748"/>
              <a:gd name="connsiteX2" fmla="*/ 7254193 w 7380941"/>
              <a:gd name="connsiteY2" fmla="*/ 4144878 h 9908748"/>
              <a:gd name="connsiteX3" fmla="*/ 6994396 w 7380941"/>
              <a:gd name="connsiteY3" fmla="*/ 6027930 h 9908748"/>
              <a:gd name="connsiteX4" fmla="*/ 4160441 w 7380941"/>
              <a:gd name="connsiteY4" fmla="*/ 9908748 h 9908748"/>
              <a:gd name="connsiteX5" fmla="*/ 0 w 7380941"/>
              <a:gd name="connsiteY5" fmla="*/ 9908748 h 9908748"/>
              <a:gd name="connsiteX6" fmla="*/ 330707 w 7380941"/>
              <a:gd name="connsiteY6" fmla="*/ 0 h 9908748"/>
              <a:gd name="connsiteX0" fmla="*/ 0 w 7417686"/>
              <a:gd name="connsiteY0" fmla="*/ 73414 h 9908748"/>
              <a:gd name="connsiteX1" fmla="*/ 5747309 w 7417686"/>
              <a:gd name="connsiteY1" fmla="*/ 0 h 9908748"/>
              <a:gd name="connsiteX2" fmla="*/ 7290938 w 7417686"/>
              <a:gd name="connsiteY2" fmla="*/ 4144878 h 9908748"/>
              <a:gd name="connsiteX3" fmla="*/ 7031141 w 7417686"/>
              <a:gd name="connsiteY3" fmla="*/ 6027930 h 9908748"/>
              <a:gd name="connsiteX4" fmla="*/ 4197186 w 7417686"/>
              <a:gd name="connsiteY4" fmla="*/ 9908748 h 9908748"/>
              <a:gd name="connsiteX5" fmla="*/ 36745 w 7417686"/>
              <a:gd name="connsiteY5" fmla="*/ 9908748 h 9908748"/>
              <a:gd name="connsiteX6" fmla="*/ 0 w 7417686"/>
              <a:gd name="connsiteY6" fmla="*/ 73414 h 9908748"/>
              <a:gd name="connsiteX0" fmla="*/ 0 w 7431183"/>
              <a:gd name="connsiteY0" fmla="*/ 0 h 9916214"/>
              <a:gd name="connsiteX1" fmla="*/ 5760806 w 7431183"/>
              <a:gd name="connsiteY1" fmla="*/ 7466 h 9916214"/>
              <a:gd name="connsiteX2" fmla="*/ 7304435 w 7431183"/>
              <a:gd name="connsiteY2" fmla="*/ 4152344 h 9916214"/>
              <a:gd name="connsiteX3" fmla="*/ 7044638 w 7431183"/>
              <a:gd name="connsiteY3" fmla="*/ 6035396 h 9916214"/>
              <a:gd name="connsiteX4" fmla="*/ 4210683 w 7431183"/>
              <a:gd name="connsiteY4" fmla="*/ 9916214 h 9916214"/>
              <a:gd name="connsiteX5" fmla="*/ 50242 w 7431183"/>
              <a:gd name="connsiteY5" fmla="*/ 9916214 h 9916214"/>
              <a:gd name="connsiteX6" fmla="*/ 0 w 7431183"/>
              <a:gd name="connsiteY6" fmla="*/ 0 h 991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1183" h="9916214">
                <a:moveTo>
                  <a:pt x="0" y="0"/>
                </a:moveTo>
                <a:lnTo>
                  <a:pt x="5760806" y="7466"/>
                </a:lnTo>
                <a:lnTo>
                  <a:pt x="7304435" y="4152344"/>
                </a:lnTo>
                <a:cubicBezTo>
                  <a:pt x="7540418" y="4784357"/>
                  <a:pt x="7442994" y="5489961"/>
                  <a:pt x="7044638" y="6035396"/>
                </a:cubicBezTo>
                <a:lnTo>
                  <a:pt x="4210683" y="9916214"/>
                </a:lnTo>
                <a:lnTo>
                  <a:pt x="50242" y="991621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A13AB0-127C-3143-AA0D-565B79F6C84C}"/>
              </a:ext>
            </a:extLst>
          </p:cNvPr>
          <p:cNvSpPr/>
          <p:nvPr/>
        </p:nvSpPr>
        <p:spPr>
          <a:xfrm>
            <a:off x="3438242" y="1345383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D4F13CE-B42A-4841-91E9-7EB977C52AEF}"/>
              </a:ext>
            </a:extLst>
          </p:cNvPr>
          <p:cNvSpPr txBox="1">
            <a:spLocks/>
          </p:cNvSpPr>
          <p:nvPr/>
        </p:nvSpPr>
        <p:spPr>
          <a:xfrm>
            <a:off x="4610264" y="1731491"/>
            <a:ext cx="7460811" cy="732486"/>
          </a:xfrm>
          <a:prstGeom prst="rect">
            <a:avLst/>
          </a:prstGeom>
        </p:spPr>
        <p:txBody>
          <a:bodyPr vert="horz" wrap="square" lIns="121899" tIns="60949" rIns="121899" bIns="60949" rtlCol="0" anchor="t">
            <a:spAutoFit/>
          </a:bodyPr>
          <a:lstStyle>
            <a:defPPr>
              <a:defRPr lang="en-UA"/>
            </a:defPPr>
            <a:lvl1pPr indent="0" defTabSz="1218987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990427" indent="-380933" defTabSz="1218987">
              <a:spcBef>
                <a:spcPct val="20000"/>
              </a:spcBef>
              <a:buFont typeface="Arial" pitchFamily="34" charset="0"/>
              <a:buChar char="–"/>
              <a:defRPr sz="1400">
                <a:latin typeface="+mj-lt"/>
              </a:defRPr>
            </a:lvl2pPr>
            <a:lvl3pPr marL="1523733" indent="-304747" defTabSz="1218987">
              <a:spcBef>
                <a:spcPct val="20000"/>
              </a:spcBef>
              <a:buFont typeface="Arial" pitchFamily="34" charset="0"/>
              <a:buChar char="•"/>
              <a:defRPr sz="1100">
                <a:latin typeface="+mj-lt"/>
              </a:defRPr>
            </a:lvl3pPr>
            <a:lvl4pPr marL="2133227" indent="-304747" defTabSz="1218987">
              <a:spcBef>
                <a:spcPct val="20000"/>
              </a:spcBef>
              <a:buFont typeface="Arial" pitchFamily="34" charset="0"/>
              <a:buChar char="–"/>
              <a:defRPr sz="1050">
                <a:latin typeface="+mj-lt"/>
              </a:defRPr>
            </a:lvl4pPr>
            <a:lvl5pPr marL="2742720" indent="-304747" defTabSz="1218987">
              <a:spcBef>
                <a:spcPct val="20000"/>
              </a:spcBef>
              <a:buFont typeface="Arial" pitchFamily="34" charset="0"/>
              <a:buChar char="»"/>
              <a:defRPr sz="1050">
                <a:latin typeface="+mj-lt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dirty="0"/>
              <a:t>As a first step we planned our work on Trello</a:t>
            </a:r>
          </a:p>
          <a:p>
            <a:r>
              <a:rPr lang="en-US" dirty="0"/>
              <a:t>Manage our Git Repository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DD569A-2C37-744A-8BF3-D62A2CA036C6}"/>
              </a:ext>
            </a:extLst>
          </p:cNvPr>
          <p:cNvSpPr/>
          <p:nvPr/>
        </p:nvSpPr>
        <p:spPr>
          <a:xfrm>
            <a:off x="3835168" y="2662140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BC5B0248-A7A9-9E41-9922-51187A8D198F}"/>
              </a:ext>
            </a:extLst>
          </p:cNvPr>
          <p:cNvSpPr txBox="1">
            <a:spLocks/>
          </p:cNvSpPr>
          <p:nvPr/>
        </p:nvSpPr>
        <p:spPr>
          <a:xfrm>
            <a:off x="4871891" y="2600727"/>
            <a:ext cx="7316933" cy="369310"/>
          </a:xfrm>
          <a:prstGeom prst="rect">
            <a:avLst/>
          </a:prstGeom>
        </p:spPr>
        <p:txBody>
          <a:bodyPr vert="horz" wrap="square" lIns="121899" tIns="60949" rIns="121899" bIns="60949" rtlCol="0" anchor="ctr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WRANGLING, CLEANING, MANIPULATION CODING WITH PANDAS</a:t>
            </a:r>
          </a:p>
        </p:txBody>
      </p:sp>
      <p:sp>
        <p:nvSpPr>
          <p:cNvPr id="53" name="Объект 2">
            <a:extLst>
              <a:ext uri="{FF2B5EF4-FFF2-40B4-BE49-F238E27FC236}">
                <a16:creationId xmlns:a16="http://schemas.microsoft.com/office/drawing/2014/main" id="{E93941DE-E631-AA48-A757-2AA4FEEB3162}"/>
              </a:ext>
            </a:extLst>
          </p:cNvPr>
          <p:cNvSpPr txBox="1">
            <a:spLocks/>
          </p:cNvSpPr>
          <p:nvPr/>
        </p:nvSpPr>
        <p:spPr>
          <a:xfrm>
            <a:off x="4871891" y="2965382"/>
            <a:ext cx="7316934" cy="1255706"/>
          </a:xfrm>
          <a:prstGeom prst="rect">
            <a:avLst/>
          </a:prstGeom>
        </p:spPr>
        <p:txBody>
          <a:bodyPr vert="horz" wrap="square" lIns="121899" tIns="60949" rIns="121899" bIns="60949" rtlCol="0" anchor="t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&amp; examine provided </a:t>
            </a:r>
            <a:r>
              <a:rPr lang="en-US" sz="1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salaries dataset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potential issues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cleaning/ manipulation techniques in Python explaining our used approaches (why and how)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(Convert data, look for missing data, check data inconsistencies &amp; outliers, remove duplicates, impute nulls, and encode)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A76505-5CC0-EA47-B750-38EC9898DEFB}"/>
              </a:ext>
            </a:extLst>
          </p:cNvPr>
          <p:cNvSpPr/>
          <p:nvPr/>
        </p:nvSpPr>
        <p:spPr>
          <a:xfrm>
            <a:off x="3438242" y="4052408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4F9BB820-E823-994E-B3BC-E87E90E609F1}"/>
              </a:ext>
            </a:extLst>
          </p:cNvPr>
          <p:cNvSpPr txBox="1">
            <a:spLocks/>
          </p:cNvSpPr>
          <p:nvPr/>
        </p:nvSpPr>
        <p:spPr>
          <a:xfrm>
            <a:off x="4610265" y="4331475"/>
            <a:ext cx="4320000" cy="369310"/>
          </a:xfrm>
          <a:prstGeom prst="rect">
            <a:avLst/>
          </a:prstGeom>
        </p:spPr>
        <p:txBody>
          <a:bodyPr vert="horz" wrap="square" lIns="121899" tIns="60949" rIns="121899" bIns="60949" rtlCol="0" anchor="ctr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CSV FILE </a:t>
            </a:r>
          </a:p>
        </p:txBody>
      </p:sp>
      <p:sp>
        <p:nvSpPr>
          <p:cNvPr id="56" name="Объект 2">
            <a:extLst>
              <a:ext uri="{FF2B5EF4-FFF2-40B4-BE49-F238E27FC236}">
                <a16:creationId xmlns:a16="http://schemas.microsoft.com/office/drawing/2014/main" id="{98710B37-1D14-5349-BF4B-C8E4078E28E0}"/>
              </a:ext>
            </a:extLst>
          </p:cNvPr>
          <p:cNvSpPr txBox="1">
            <a:spLocks/>
          </p:cNvSpPr>
          <p:nvPr/>
        </p:nvSpPr>
        <p:spPr>
          <a:xfrm>
            <a:off x="4610265" y="4696130"/>
            <a:ext cx="7460810" cy="400087"/>
          </a:xfrm>
          <a:prstGeom prst="rect">
            <a:avLst/>
          </a:prstGeom>
        </p:spPr>
        <p:txBody>
          <a:bodyPr vert="horz" wrap="square" lIns="121899" tIns="60949" rIns="121899" bIns="60949" rtlCol="0" anchor="t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Exporting the clean data into a CSV file using Pandas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AC6988E-1D3D-2C48-83A8-C1EABB7D5C60}"/>
              </a:ext>
            </a:extLst>
          </p:cNvPr>
          <p:cNvSpPr/>
          <p:nvPr/>
        </p:nvSpPr>
        <p:spPr>
          <a:xfrm>
            <a:off x="2494012" y="5250400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8D2808CC-9B93-324F-B575-7BE973E27624}"/>
              </a:ext>
            </a:extLst>
          </p:cNvPr>
          <p:cNvSpPr txBox="1">
            <a:spLocks/>
          </p:cNvSpPr>
          <p:nvPr/>
        </p:nvSpPr>
        <p:spPr>
          <a:xfrm>
            <a:off x="3666034" y="5445224"/>
            <a:ext cx="6172793" cy="369310"/>
          </a:xfrm>
          <a:prstGeom prst="rect">
            <a:avLst/>
          </a:prstGeom>
        </p:spPr>
        <p:txBody>
          <a:bodyPr vert="horz" wrap="square" lIns="121899" tIns="60949" rIns="121899" bIns="60949" rtlCol="0" anchor="ctr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ANALYSE THE DATASET IN MYSQL USING ALCHEMY LIBRARY</a:t>
            </a: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E10FA8F4-0E1D-2E4E-A4C2-A04C9C842105}"/>
              </a:ext>
            </a:extLst>
          </p:cNvPr>
          <p:cNvSpPr txBox="1">
            <a:spLocks/>
          </p:cNvSpPr>
          <p:nvPr/>
        </p:nvSpPr>
        <p:spPr>
          <a:xfrm>
            <a:off x="3666034" y="5809879"/>
            <a:ext cx="8522791" cy="400087"/>
          </a:xfrm>
          <a:prstGeom prst="rect">
            <a:avLst/>
          </a:prstGeom>
        </p:spPr>
        <p:txBody>
          <a:bodyPr vert="horz" wrap="square" lIns="121899" tIns="60949" rIns="121899" bIns="60949" rtlCol="0" anchor="t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Prepare at least 3 tables analyzing the dataset in MySQL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(using group by statement)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483AE-6AC4-DC4B-A3DC-CF3D11C6F1DF}"/>
              </a:ext>
            </a:extLst>
          </p:cNvPr>
          <p:cNvSpPr/>
          <p:nvPr/>
        </p:nvSpPr>
        <p:spPr>
          <a:xfrm>
            <a:off x="3620673" y="1617511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7803C5-256A-FA4D-BFCE-243A3A860219}"/>
              </a:ext>
            </a:extLst>
          </p:cNvPr>
          <p:cNvSpPr/>
          <p:nvPr/>
        </p:nvSpPr>
        <p:spPr>
          <a:xfrm>
            <a:off x="4017599" y="2929613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5EADEA-F7E3-5745-825A-EF85182EA50E}"/>
              </a:ext>
            </a:extLst>
          </p:cNvPr>
          <p:cNvSpPr/>
          <p:nvPr/>
        </p:nvSpPr>
        <p:spPr>
          <a:xfrm>
            <a:off x="2673566" y="5522528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79BE10-D555-9C44-AAA2-1F0C9153F29A}"/>
              </a:ext>
            </a:extLst>
          </p:cNvPr>
          <p:cNvSpPr/>
          <p:nvPr/>
        </p:nvSpPr>
        <p:spPr>
          <a:xfrm>
            <a:off x="3620673" y="4324536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" descr="Ironhack Paris (Paris, France) | Meetup">
            <a:extLst>
              <a:ext uri="{FF2B5EF4-FFF2-40B4-BE49-F238E27FC236}">
                <a16:creationId xmlns:a16="http://schemas.microsoft.com/office/drawing/2014/main" id="{448D256A-5128-8144-8781-F55F111A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12">
            <a:extLst>
              <a:ext uri="{FF2B5EF4-FFF2-40B4-BE49-F238E27FC236}">
                <a16:creationId xmlns:a16="http://schemas.microsoft.com/office/drawing/2014/main" id="{84E633D7-1F54-C942-84E0-91EC4C02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761D79D-CCE0-0E40-9C7D-98CBBA86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397694"/>
            <a:ext cx="11654721" cy="58303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9415E-E1C0-504F-86DF-55419FB1A5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8164" y="785178"/>
            <a:ext cx="1219200" cy="444500"/>
          </a:xfrm>
          <a:prstGeom prst="rect">
            <a:avLst/>
          </a:prstGeom>
        </p:spPr>
      </p:pic>
      <p:sp>
        <p:nvSpPr>
          <p:cNvPr id="30" name="Google Shape;127;p3">
            <a:extLst>
              <a:ext uri="{FF2B5EF4-FFF2-40B4-BE49-F238E27FC236}">
                <a16:creationId xmlns:a16="http://schemas.microsoft.com/office/drawing/2014/main" id="{C5F42E3F-0369-C34D-95EC-08596666DDA4}"/>
              </a:ext>
            </a:extLst>
          </p:cNvPr>
          <p:cNvSpPr txBox="1">
            <a:spLocks/>
          </p:cNvSpPr>
          <p:nvPr/>
        </p:nvSpPr>
        <p:spPr>
          <a:xfrm>
            <a:off x="1477703" y="1844824"/>
            <a:ext cx="10711121" cy="346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" indent="0">
              <a:spcBef>
                <a:spcPts val="0"/>
              </a:spcBef>
              <a:spcAft>
                <a:spcPts val="2400"/>
              </a:spcAft>
              <a:buSzPct val="92000"/>
              <a:buNone/>
            </a:pPr>
            <a:r>
              <a:rPr lang="en-GB" sz="2000" dirty="0">
                <a:ln w="0">
                  <a:noFill/>
                </a:ln>
                <a:latin typeface="+mn-lt"/>
              </a:rPr>
              <a:t>Data examination applying the manipulation methods and testing our hypotheses</a:t>
            </a:r>
          </a:p>
          <a:p>
            <a:pPr marL="1" indent="0">
              <a:spcBef>
                <a:spcPts val="0"/>
              </a:spcBef>
              <a:spcAft>
                <a:spcPts val="2400"/>
              </a:spcAft>
              <a:buSzPct val="92000"/>
              <a:buNone/>
            </a:pPr>
            <a:r>
              <a:rPr lang="en-GB" sz="2000" dirty="0">
                <a:ln w="0">
                  <a:noFill/>
                </a:ln>
                <a:latin typeface="+mn-lt"/>
              </a:rPr>
              <a:t>Project breakdown into different steps (checklist of covered topics in the process)</a:t>
            </a:r>
          </a:p>
          <a:p>
            <a:pPr marL="1" indent="0">
              <a:spcBef>
                <a:spcPts val="0"/>
              </a:spcBef>
              <a:spcAft>
                <a:spcPts val="2400"/>
              </a:spcAft>
              <a:buSzPct val="92000"/>
              <a:buNone/>
            </a:pPr>
            <a:r>
              <a:rPr lang="en-GB" sz="2000" dirty="0">
                <a:latin typeface="+mn-lt"/>
              </a:rPr>
              <a:t>Tools handling: </a:t>
            </a:r>
            <a:r>
              <a:rPr lang="en-GB" sz="2000" b="1" i="1" dirty="0">
                <a:latin typeface="+mn-lt"/>
              </a:rPr>
              <a:t>Trello, Github, Python </a:t>
            </a:r>
            <a:r>
              <a:rPr lang="en-GB" sz="2000" dirty="0">
                <a:latin typeface="+mn-lt"/>
              </a:rPr>
              <a:t>(using Pandas), </a:t>
            </a:r>
            <a:r>
              <a:rPr lang="en-GB" sz="2000" b="1" i="1" dirty="0">
                <a:latin typeface="+mn-lt"/>
              </a:rPr>
              <a:t>SQL</a:t>
            </a:r>
            <a:r>
              <a:rPr lang="en-GB" sz="2000" dirty="0">
                <a:latin typeface="+mn-lt"/>
              </a:rPr>
              <a:t> (using Alchemy Library, …)</a:t>
            </a:r>
          </a:p>
          <a:p>
            <a:pPr marL="1" indent="0">
              <a:spcBef>
                <a:spcPts val="0"/>
              </a:spcBef>
              <a:spcAft>
                <a:spcPts val="2400"/>
              </a:spcAft>
              <a:buSzPct val="92000"/>
              <a:buNone/>
            </a:pPr>
            <a:r>
              <a:rPr lang="en-GB" sz="2000" dirty="0">
                <a:latin typeface="+mn-lt"/>
              </a:rPr>
              <a:t>SQL queries difficulties and extracting the results </a:t>
            </a:r>
          </a:p>
          <a:p>
            <a:pPr marL="1" indent="0">
              <a:spcBef>
                <a:spcPts val="0"/>
              </a:spcBef>
              <a:spcAft>
                <a:spcPts val="2400"/>
              </a:spcAft>
              <a:buSzPct val="92000"/>
              <a:buNone/>
            </a:pPr>
            <a:r>
              <a:rPr lang="en-GB" sz="2000" dirty="0">
                <a:latin typeface="+mn-lt"/>
              </a:rPr>
              <a:t>Summarize our findings</a:t>
            </a:r>
          </a:p>
          <a:p>
            <a:pPr marL="1" indent="0">
              <a:spcBef>
                <a:spcPts val="0"/>
              </a:spcBef>
              <a:spcAft>
                <a:spcPts val="2400"/>
              </a:spcAft>
              <a:buSzPct val="92000"/>
              <a:buNone/>
            </a:pPr>
            <a:r>
              <a:rPr lang="en-GB" sz="2000" dirty="0">
                <a:ln w="0">
                  <a:noFill/>
                </a:ln>
                <a:latin typeface="+mn-lt"/>
              </a:rPr>
              <a:t>Teamwork and distribution of the tasks at hand</a:t>
            </a:r>
          </a:p>
        </p:txBody>
      </p:sp>
      <p:pic>
        <p:nvPicPr>
          <p:cNvPr id="33" name="Picture 2" descr="Ironhack Paris (Paris, France) | Meetup">
            <a:extLst>
              <a:ext uri="{FF2B5EF4-FFF2-40B4-BE49-F238E27FC236}">
                <a16:creationId xmlns:a16="http://schemas.microsoft.com/office/drawing/2014/main" id="{20FAD4F8-D518-E143-8EB0-7C38848B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D08221CE-89D0-0843-8299-9C958EDE6683}"/>
              </a:ext>
            </a:extLst>
          </p:cNvPr>
          <p:cNvSpPr/>
          <p:nvPr/>
        </p:nvSpPr>
        <p:spPr>
          <a:xfrm rot="10800000">
            <a:off x="1111300" y="1844824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B0FF5-8EB8-6043-95C7-1806F3310DED}"/>
              </a:ext>
            </a:extLst>
          </p:cNvPr>
          <p:cNvSpPr/>
          <p:nvPr/>
        </p:nvSpPr>
        <p:spPr>
          <a:xfrm>
            <a:off x="1102460" y="1873816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1400" b="1" cap="none" spc="0" dirty="0">
              <a:ln w="0">
                <a:noFill/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9DDE2A-C8FF-6F4B-A408-970902ED7DA9}"/>
              </a:ext>
            </a:extLst>
          </p:cNvPr>
          <p:cNvSpPr/>
          <p:nvPr/>
        </p:nvSpPr>
        <p:spPr>
          <a:xfrm rot="10800000">
            <a:off x="1111300" y="2492896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CA6816-BBD3-6549-B3B5-7807F5E3A6EE}"/>
              </a:ext>
            </a:extLst>
          </p:cNvPr>
          <p:cNvSpPr/>
          <p:nvPr/>
        </p:nvSpPr>
        <p:spPr>
          <a:xfrm rot="10800000">
            <a:off x="1120139" y="3068960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FB488D-5479-1340-B4C0-BECC8277AC80}"/>
              </a:ext>
            </a:extLst>
          </p:cNvPr>
          <p:cNvSpPr/>
          <p:nvPr/>
        </p:nvSpPr>
        <p:spPr>
          <a:xfrm rot="10800000">
            <a:off x="1120139" y="3683793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59F847-E069-3546-83C5-6273D4056278}"/>
              </a:ext>
            </a:extLst>
          </p:cNvPr>
          <p:cNvSpPr/>
          <p:nvPr/>
        </p:nvSpPr>
        <p:spPr>
          <a:xfrm rot="10800000">
            <a:off x="1120139" y="4293096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DD85FE-F57D-E742-8857-BBFC874A7470}"/>
              </a:ext>
            </a:extLst>
          </p:cNvPr>
          <p:cNvSpPr/>
          <p:nvPr/>
        </p:nvSpPr>
        <p:spPr>
          <a:xfrm rot="10800000">
            <a:off x="1120139" y="4935448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9ECED-E520-8645-83BF-9561C660EC3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074" y="781787"/>
            <a:ext cx="1234722" cy="44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015E0D-8521-E54E-AFB2-811F000435A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0204" y="4833169"/>
            <a:ext cx="906856" cy="877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659DF-540B-8E4C-B0B9-FE325AC3212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864" y="4987855"/>
            <a:ext cx="698500" cy="571500"/>
          </a:xfrm>
          <a:prstGeom prst="rect">
            <a:avLst/>
          </a:prstGeom>
        </p:spPr>
      </p:pic>
      <p:sp>
        <p:nvSpPr>
          <p:cNvPr id="22" name="Slide Number Placeholder 12">
            <a:extLst>
              <a:ext uri="{FF2B5EF4-FFF2-40B4-BE49-F238E27FC236}">
                <a16:creationId xmlns:a16="http://schemas.microsoft.com/office/drawing/2014/main" id="{BFEA6134-CCA5-9241-915A-48D06E60D1EF}"/>
              </a:ext>
            </a:extLst>
          </p:cNvPr>
          <p:cNvSpPr txBox="1">
            <a:spLocks/>
          </p:cNvSpPr>
          <p:nvPr/>
        </p:nvSpPr>
        <p:spPr>
          <a:xfrm>
            <a:off x="8778794" y="638572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7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E5706F-37ED-8848-B3C7-8C70F7BF5033}"/>
              </a:ext>
            </a:extLst>
          </p:cNvPr>
          <p:cNvSpPr/>
          <p:nvPr/>
        </p:nvSpPr>
        <p:spPr>
          <a:xfrm>
            <a:off x="189756" y="4221088"/>
            <a:ext cx="3024336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761D79D-CCE0-0E40-9C7D-98CBBA86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397694"/>
            <a:ext cx="11654721" cy="583034"/>
          </a:xfrm>
        </p:spPr>
        <p:txBody>
          <a:bodyPr/>
          <a:lstStyle/>
          <a:p>
            <a:r>
              <a:rPr lang="en-US" dirty="0"/>
              <a:t>Our learnings and the improvements we made</a:t>
            </a:r>
          </a:p>
        </p:txBody>
      </p:sp>
      <p:sp>
        <p:nvSpPr>
          <p:cNvPr id="27" name="Slide Number Placeholder 12">
            <a:extLst>
              <a:ext uri="{FF2B5EF4-FFF2-40B4-BE49-F238E27FC236}">
                <a16:creationId xmlns:a16="http://schemas.microsoft.com/office/drawing/2014/main" id="{0BE1832D-3A65-DB40-8BD6-E752DD4CFD8F}"/>
              </a:ext>
            </a:extLst>
          </p:cNvPr>
          <p:cNvSpPr txBox="1">
            <a:spLocks/>
          </p:cNvSpPr>
          <p:nvPr/>
        </p:nvSpPr>
        <p:spPr>
          <a:xfrm>
            <a:off x="8778794" y="638572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2" descr="Ironhack Paris (Paris, France) | Meetup">
            <a:extLst>
              <a:ext uri="{FF2B5EF4-FFF2-40B4-BE49-F238E27FC236}">
                <a16:creationId xmlns:a16="http://schemas.microsoft.com/office/drawing/2014/main" id="{3486994B-1DB0-ED45-A645-88F24A52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FF550C9-33F0-8A48-B92B-134F0055F402}"/>
              </a:ext>
            </a:extLst>
          </p:cNvPr>
          <p:cNvSpPr txBox="1"/>
          <p:nvPr/>
        </p:nvSpPr>
        <p:spPr>
          <a:xfrm>
            <a:off x="5361074" y="1363990"/>
            <a:ext cx="68277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FR" dirty="0"/>
              <a:t>We noticed </a:t>
            </a:r>
            <a:r>
              <a:rPr lang="en-FR" b="1" i="1" dirty="0"/>
              <a:t>data incosistencies </a:t>
            </a:r>
            <a:r>
              <a:rPr lang="en-FR" sz="1400" dirty="0"/>
              <a:t>(years of experience, </a:t>
            </a:r>
            <a:r>
              <a:rPr lang="en-GB" sz="1400" dirty="0"/>
              <a:t>base salary, bonus, etc.) 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Dealt with </a:t>
            </a:r>
            <a:r>
              <a:rPr lang="en-GB" b="1" i="1" dirty="0"/>
              <a:t>data anomalies </a:t>
            </a:r>
            <a:r>
              <a:rPr lang="en-GB" dirty="0"/>
              <a:t>when:</a:t>
            </a:r>
          </a:p>
          <a:p>
            <a:pPr marL="636588" lvl="1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FR" dirty="0"/>
              <a:t>Yearly salary &gt; yearly compensation</a:t>
            </a:r>
          </a:p>
          <a:p>
            <a:pPr marL="636588" lvl="1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FR" dirty="0"/>
              <a:t>Base salary 1.05 times &gt; total yearly compensation</a:t>
            </a:r>
          </a:p>
          <a:p>
            <a:pPr marL="636588" lvl="1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# of years in a company &gt; total experience</a:t>
            </a:r>
            <a:endParaRPr lang="en-FR" b="1" dirty="0"/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Dropped </a:t>
            </a:r>
            <a:r>
              <a:rPr lang="en-GB" b="1" i="1" dirty="0"/>
              <a:t>columns </a:t>
            </a:r>
            <a:r>
              <a:rPr lang="en-GB" dirty="0"/>
              <a:t>not relevant to the study </a:t>
            </a:r>
            <a:r>
              <a:rPr lang="en-GB" sz="1400" dirty="0"/>
              <a:t>(tag, gender, race, etc.)  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1" dirty="0"/>
              <a:t>Replaced</a:t>
            </a:r>
            <a:r>
              <a:rPr lang="en-GB" dirty="0"/>
              <a:t> </a:t>
            </a:r>
            <a:r>
              <a:rPr lang="en-GB" b="1" dirty="0"/>
              <a:t>zero and </a:t>
            </a:r>
            <a:r>
              <a:rPr lang="en-GB" b="1" dirty="0" err="1"/>
              <a:t>NaN</a:t>
            </a:r>
            <a:r>
              <a:rPr lang="en-GB" b="1" dirty="0"/>
              <a:t> </a:t>
            </a:r>
            <a:r>
              <a:rPr lang="en-GB" b="1" i="1" dirty="0"/>
              <a:t>values</a:t>
            </a:r>
            <a:r>
              <a:rPr lang="en-GB" dirty="0"/>
              <a:t> </a:t>
            </a:r>
            <a:r>
              <a:rPr lang="en-GB" sz="1400" dirty="0"/>
              <a:t>i.e. </a:t>
            </a:r>
            <a:r>
              <a:rPr lang="en-GB" sz="1400" i="1" dirty="0"/>
              <a:t>salaries</a:t>
            </a:r>
            <a:r>
              <a:rPr lang="en-GB" sz="1400" dirty="0"/>
              <a:t> by </a:t>
            </a:r>
            <a:r>
              <a:rPr lang="en-GB" sz="1400" i="1" dirty="0"/>
              <a:t>total year compensation 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1" dirty="0"/>
              <a:t>Added new columns</a:t>
            </a:r>
            <a:r>
              <a:rPr lang="en-GB" dirty="0"/>
              <a:t> </a:t>
            </a:r>
            <a:r>
              <a:rPr lang="en-GB" sz="1400" dirty="0"/>
              <a:t>i.e. </a:t>
            </a:r>
            <a:r>
              <a:rPr lang="en-GB" sz="1400" dirty="0" err="1"/>
              <a:t>avg_salary</a:t>
            </a:r>
            <a:r>
              <a:rPr lang="en-GB" sz="1400" dirty="0"/>
              <a:t> (by title, by company, etc.)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1" dirty="0"/>
              <a:t>Grouped data by rows </a:t>
            </a:r>
            <a:r>
              <a:rPr lang="en-GB" sz="1400" dirty="0"/>
              <a:t>i.e. employees by company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b="1" i="1" dirty="0"/>
              <a:t>used </a:t>
            </a:r>
            <a:r>
              <a:rPr lang="en-GB" b="1" i="1" dirty="0" err="1"/>
              <a:t>LabelEncoder</a:t>
            </a:r>
            <a:r>
              <a:rPr lang="en-GB" b="1" i="1" dirty="0"/>
              <a:t> </a:t>
            </a:r>
            <a:r>
              <a:rPr lang="en-GB" dirty="0"/>
              <a:t>for several columns </a:t>
            </a:r>
            <a:r>
              <a:rPr lang="en-GB" sz="1400" dirty="0"/>
              <a:t>(city, title, </a:t>
            </a:r>
            <a:r>
              <a:rPr lang="en-GB" sz="1400" dirty="0" err="1"/>
              <a:t>buz</a:t>
            </a:r>
            <a:r>
              <a:rPr lang="en-GB" sz="1400" dirty="0"/>
              <a:t> type, etc.)</a:t>
            </a:r>
            <a:endParaRPr lang="en-GB" dirty="0"/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1" dirty="0"/>
              <a:t>Consolidated our findings</a:t>
            </a:r>
            <a:r>
              <a:rPr lang="en-GB" dirty="0"/>
              <a:t> </a:t>
            </a:r>
            <a:r>
              <a:rPr lang="en-GB" sz="1400" dirty="0"/>
              <a:t>by using </a:t>
            </a:r>
            <a:r>
              <a:rPr lang="en-GB" sz="1400" b="1" i="1" dirty="0" err="1"/>
              <a:t>isna</a:t>
            </a:r>
            <a:r>
              <a:rPr lang="en-GB" sz="1400" b="1" i="1" dirty="0"/>
              <a:t>() </a:t>
            </a:r>
            <a:r>
              <a:rPr lang="en-GB" sz="1400" dirty="0"/>
              <a:t>for summing up values and </a:t>
            </a:r>
            <a:r>
              <a:rPr lang="en-GB" sz="1400" b="1" i="1" dirty="0" err="1"/>
              <a:t>cor</a:t>
            </a:r>
            <a:r>
              <a:rPr lang="en-GB" sz="1400" b="1" i="1" dirty="0"/>
              <a:t> ()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Finally, we </a:t>
            </a:r>
            <a:r>
              <a:rPr lang="en-GB" b="1" i="1" dirty="0"/>
              <a:t>copied </a:t>
            </a:r>
            <a:r>
              <a:rPr lang="en-GB" dirty="0"/>
              <a:t>the data file </a:t>
            </a:r>
            <a:r>
              <a:rPr lang="en-GB" b="1" i="1" dirty="0"/>
              <a:t>to a new excel file</a:t>
            </a:r>
            <a:endParaRPr lang="en-FR" b="1" i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EF313B-1582-A84B-8EEE-EECB9C92E35D}"/>
              </a:ext>
            </a:extLst>
          </p:cNvPr>
          <p:cNvGrpSpPr/>
          <p:nvPr/>
        </p:nvGrpSpPr>
        <p:grpSpPr>
          <a:xfrm>
            <a:off x="380176" y="2060848"/>
            <a:ext cx="4698854" cy="2112877"/>
            <a:chOff x="333772" y="1235966"/>
            <a:chExt cx="4698854" cy="211287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AE1855B-E100-8F41-8AA0-559EF106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72" y="1268760"/>
              <a:ext cx="3816424" cy="208008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69B5599-FF0B-E447-8C17-BBDB061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8362" y="1235966"/>
              <a:ext cx="874264" cy="2110598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8EF830-4DF1-B741-BB35-8B3DFD657164}"/>
              </a:ext>
            </a:extLst>
          </p:cNvPr>
          <p:cNvSpPr txBox="1"/>
          <p:nvPr/>
        </p:nvSpPr>
        <p:spPr>
          <a:xfrm>
            <a:off x="174766" y="1693208"/>
            <a:ext cx="146223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FR" sz="1600" dirty="0"/>
              <a:t>df.describe()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ADD876-ECC1-F94F-B7DC-5CBC33A3A653}"/>
              </a:ext>
            </a:extLst>
          </p:cNvPr>
          <p:cNvSpPr/>
          <p:nvPr/>
        </p:nvSpPr>
        <p:spPr>
          <a:xfrm>
            <a:off x="2468408" y="3955422"/>
            <a:ext cx="864096" cy="216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A5FABBD-3625-224F-937B-BE45730897A9}"/>
              </a:ext>
            </a:extLst>
          </p:cNvPr>
          <p:cNvSpPr/>
          <p:nvPr/>
        </p:nvSpPr>
        <p:spPr>
          <a:xfrm>
            <a:off x="3404512" y="3965850"/>
            <a:ext cx="720080" cy="216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464732-1D27-A645-B131-9B1D55CFE8F0}"/>
              </a:ext>
            </a:extLst>
          </p:cNvPr>
          <p:cNvSpPr/>
          <p:nvPr/>
        </p:nvSpPr>
        <p:spPr>
          <a:xfrm>
            <a:off x="4186044" y="3965850"/>
            <a:ext cx="892985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76DA17-D1EF-1D47-BD3D-0B3DA5C31573}"/>
              </a:ext>
            </a:extLst>
          </p:cNvPr>
          <p:cNvSpPr txBox="1"/>
          <p:nvPr/>
        </p:nvSpPr>
        <p:spPr>
          <a:xfrm>
            <a:off x="189756" y="1290246"/>
            <a:ext cx="96480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A"/>
            </a:defPPr>
            <a:lvl1pPr>
              <a:defRPr sz="1600"/>
            </a:lvl1pPr>
          </a:lstStyle>
          <a:p>
            <a:r>
              <a:rPr lang="en-FR" dirty="0"/>
              <a:t>df.shape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021A449-3C47-694B-AC4A-C90DCA47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54" y="1373047"/>
            <a:ext cx="1821417" cy="219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D81836A-1F9B-B042-B23B-A3FA070D4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97" y="4604758"/>
            <a:ext cx="2711179" cy="1200501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15FC2B54-DCB7-924F-A7D1-7B5785582F9D}"/>
              </a:ext>
            </a:extLst>
          </p:cNvPr>
          <p:cNvSpPr/>
          <p:nvPr/>
        </p:nvSpPr>
        <p:spPr>
          <a:xfrm>
            <a:off x="2494012" y="4978108"/>
            <a:ext cx="603976" cy="179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7F779E-D826-0D45-AEDD-C835D9B688CB}"/>
              </a:ext>
            </a:extLst>
          </p:cNvPr>
          <p:cNvSpPr/>
          <p:nvPr/>
        </p:nvSpPr>
        <p:spPr>
          <a:xfrm>
            <a:off x="2494012" y="5626180"/>
            <a:ext cx="603976" cy="179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1B1379-70E3-1F42-B749-E2B8B842C39C}"/>
              </a:ext>
            </a:extLst>
          </p:cNvPr>
          <p:cNvSpPr txBox="1"/>
          <p:nvPr/>
        </p:nvSpPr>
        <p:spPr>
          <a:xfrm>
            <a:off x="316858" y="4293096"/>
            <a:ext cx="11690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A"/>
            </a:defPPr>
            <a:lvl1pPr>
              <a:defRPr sz="1600"/>
            </a:lvl1pPr>
          </a:lstStyle>
          <a:p>
            <a:r>
              <a:rPr lang="en-FR" sz="1200" dirty="0"/>
              <a:t>df.loc[638]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6D3142-1D4F-A54C-B4C2-4239742D9B2A}"/>
              </a:ext>
            </a:extLst>
          </p:cNvPr>
          <p:cNvSpPr txBox="1"/>
          <p:nvPr/>
        </p:nvSpPr>
        <p:spPr>
          <a:xfrm>
            <a:off x="295314" y="5960313"/>
            <a:ext cx="160625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FR" sz="1200" dirty="0"/>
              <a:t>np.mean(df["bonus"])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A84059B-F9F9-AF4F-861B-58015C5D5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500" y="6004755"/>
            <a:ext cx="1254488" cy="2007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AA485D-8C40-8E4C-8F83-7F94E5874C63}"/>
              </a:ext>
            </a:extLst>
          </p:cNvPr>
          <p:cNvCxnSpPr>
            <a:cxnSpLocks/>
          </p:cNvCxnSpPr>
          <p:nvPr/>
        </p:nvCxnSpPr>
        <p:spPr>
          <a:xfrm flipH="1">
            <a:off x="2782044" y="4221088"/>
            <a:ext cx="1404000" cy="276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D1A42E-66B2-DF48-B34B-4F49AEF6A404}"/>
              </a:ext>
            </a:extLst>
          </p:cNvPr>
          <p:cNvSpPr txBox="1"/>
          <p:nvPr/>
        </p:nvSpPr>
        <p:spPr>
          <a:xfrm>
            <a:off x="1485900" y="427335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F73F103-75A0-424F-AD5D-38160D5CB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099" y="4545050"/>
            <a:ext cx="1821004" cy="14925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BE6563C-040C-6540-BFB4-CF9379FD6F6A}"/>
              </a:ext>
            </a:extLst>
          </p:cNvPr>
          <p:cNvSpPr txBox="1"/>
          <p:nvPr/>
        </p:nvSpPr>
        <p:spPr>
          <a:xfrm>
            <a:off x="3412099" y="4376137"/>
            <a:ext cx="1821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A"/>
            </a:defPPr>
            <a:lvl1pPr>
              <a:defRPr sz="1600"/>
            </a:lvl1pPr>
          </a:lstStyle>
          <a:p>
            <a:pPr algn="ctr"/>
            <a:r>
              <a:rPr lang="en-FR" sz="1200" b="1" dirty="0"/>
              <a:t>Yearly Compensation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2DF7E2-99C2-BB4C-89C6-93790E9B32FB}"/>
              </a:ext>
            </a:extLst>
          </p:cNvPr>
          <p:cNvSpPr txBox="1"/>
          <p:nvPr/>
        </p:nvSpPr>
        <p:spPr>
          <a:xfrm>
            <a:off x="3453886" y="5987590"/>
            <a:ext cx="173742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A"/>
            </a:defPPr>
            <a:lvl1pPr>
              <a:defRPr sz="1600"/>
            </a:lvl1pPr>
          </a:lstStyle>
          <a:p>
            <a:pPr algn="ctr"/>
            <a:r>
              <a:rPr lang="en-GB" sz="1200" dirty="0"/>
              <a:t>M</a:t>
            </a:r>
            <a:r>
              <a:rPr lang="en-FR" sz="1200" dirty="0"/>
              <a:t>atplotlib (for outliners)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C42FF17-CD63-674A-9011-779094B200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0796" y="2204864"/>
            <a:ext cx="565272" cy="242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ABAD3AE-6C45-9B4E-A27A-76AB05EB2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1544" y="2547233"/>
            <a:ext cx="478423" cy="2184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DDC429A-87BE-6045-91FC-D1228E034D53}"/>
              </a:ext>
            </a:extLst>
          </p:cNvPr>
          <p:cNvGrpSpPr/>
          <p:nvPr/>
        </p:nvGrpSpPr>
        <p:grpSpPr>
          <a:xfrm>
            <a:off x="11422811" y="3284984"/>
            <a:ext cx="648265" cy="265021"/>
            <a:chOff x="8326660" y="3715505"/>
            <a:chExt cx="1133642" cy="269522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631588E-DC86-F34D-B616-C291B716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47502" y="3718327"/>
              <a:ext cx="812800" cy="2667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9F3CC1C-7668-F04C-8921-691B06333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26660" y="3715505"/>
              <a:ext cx="320842" cy="254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582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Овал 7">
            <a:extLst>
              <a:ext uri="{FF2B5EF4-FFF2-40B4-BE49-F238E27FC236}">
                <a16:creationId xmlns:a16="http://schemas.microsoft.com/office/drawing/2014/main" id="{90E51834-648B-F44B-B28F-C3C3C4104B85}"/>
              </a:ext>
            </a:extLst>
          </p:cNvPr>
          <p:cNvSpPr/>
          <p:nvPr/>
        </p:nvSpPr>
        <p:spPr>
          <a:xfrm rot="1800000">
            <a:off x="2794864" y="1015284"/>
            <a:ext cx="2336726" cy="2336726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0" name="Овал 7">
            <a:extLst>
              <a:ext uri="{FF2B5EF4-FFF2-40B4-BE49-F238E27FC236}">
                <a16:creationId xmlns:a16="http://schemas.microsoft.com/office/drawing/2014/main" id="{188CD783-D053-C149-8A79-2FD0B6AE340E}"/>
              </a:ext>
            </a:extLst>
          </p:cNvPr>
          <p:cNvSpPr/>
          <p:nvPr/>
        </p:nvSpPr>
        <p:spPr>
          <a:xfrm rot="1800000">
            <a:off x="5035702" y="2085063"/>
            <a:ext cx="8695580" cy="869558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2060-C865-8149-9804-0B2B0E26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397694"/>
            <a:ext cx="11654721" cy="58303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Highlights: comparing the initial and final datasets</a:t>
            </a:r>
          </a:p>
        </p:txBody>
      </p:sp>
      <p:sp>
        <p:nvSpPr>
          <p:cNvPr id="52" name="Овал 7">
            <a:extLst>
              <a:ext uri="{FF2B5EF4-FFF2-40B4-BE49-F238E27FC236}">
                <a16:creationId xmlns:a16="http://schemas.microsoft.com/office/drawing/2014/main" id="{D4C22689-BC1A-9347-96DA-DB03781C4CF5}"/>
              </a:ext>
            </a:extLst>
          </p:cNvPr>
          <p:cNvSpPr/>
          <p:nvPr/>
        </p:nvSpPr>
        <p:spPr>
          <a:xfrm rot="1800000">
            <a:off x="3765854" y="1279776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3F3577-0F9B-A64C-843D-648F23CAE744}"/>
              </a:ext>
            </a:extLst>
          </p:cNvPr>
          <p:cNvGrpSpPr/>
          <p:nvPr/>
        </p:nvGrpSpPr>
        <p:grpSpPr>
          <a:xfrm>
            <a:off x="272339" y="948254"/>
            <a:ext cx="11726729" cy="5204442"/>
            <a:chOff x="1531930" y="1700808"/>
            <a:chExt cx="10467138" cy="445188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89147F-BBFB-A446-930E-944C8FF7FADA}"/>
                </a:ext>
              </a:extLst>
            </p:cNvPr>
            <p:cNvSpPr/>
            <p:nvPr/>
          </p:nvSpPr>
          <p:spPr>
            <a:xfrm>
              <a:off x="1531930" y="1700808"/>
              <a:ext cx="5138546" cy="4451888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F7FAA55-2755-BF44-A1AB-2EC4B2663631}"/>
                </a:ext>
              </a:extLst>
            </p:cNvPr>
            <p:cNvSpPr/>
            <p:nvPr/>
          </p:nvSpPr>
          <p:spPr>
            <a:xfrm>
              <a:off x="6860522" y="1700808"/>
              <a:ext cx="5138546" cy="4451888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5" name="Текст 4">
            <a:extLst>
              <a:ext uri="{FF2B5EF4-FFF2-40B4-BE49-F238E27FC236}">
                <a16:creationId xmlns:a16="http://schemas.microsoft.com/office/drawing/2014/main" id="{3A87A01E-DE3B-934F-9F11-842E1E7B1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470" y="941955"/>
            <a:ext cx="5210365" cy="470821"/>
          </a:xfrm>
        </p:spPr>
        <p:txBody>
          <a:bodyPr/>
          <a:lstStyle/>
          <a:p>
            <a:pPr algn="ctr"/>
            <a:r>
              <a:rPr lang="en-US" sz="1600" b="1" dirty="0"/>
              <a:t>Initial Datasets</a:t>
            </a:r>
          </a:p>
        </p:txBody>
      </p:sp>
      <p:sp>
        <p:nvSpPr>
          <p:cNvPr id="34" name="Slide Number Placeholder 12">
            <a:extLst>
              <a:ext uri="{FF2B5EF4-FFF2-40B4-BE49-F238E27FC236}">
                <a16:creationId xmlns:a16="http://schemas.microsoft.com/office/drawing/2014/main" id="{8EBC1692-E7B2-AE45-96D5-08DF8908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5" name="Picture 2" descr="Ironhack Paris (Paris, France) | Meetup">
            <a:extLst>
              <a:ext uri="{FF2B5EF4-FFF2-40B4-BE49-F238E27FC236}">
                <a16:creationId xmlns:a16="http://schemas.microsoft.com/office/drawing/2014/main" id="{CF7F124E-BD03-5242-8D9C-96D14A875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1834B-2E84-E140-829A-A01DEC864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072" y="1268760"/>
            <a:ext cx="5527084" cy="3119232"/>
          </a:xfrm>
          <a:prstGeom prst="rect">
            <a:avLst/>
          </a:prstGeom>
          <a:ln>
            <a:noFill/>
          </a:ln>
        </p:spPr>
      </p:pic>
      <p:sp>
        <p:nvSpPr>
          <p:cNvPr id="41" name="Текст 4">
            <a:extLst>
              <a:ext uri="{FF2B5EF4-FFF2-40B4-BE49-F238E27FC236}">
                <a16:creationId xmlns:a16="http://schemas.microsoft.com/office/drawing/2014/main" id="{279E00F9-0D0C-1246-B557-277D36A1A9AC}"/>
              </a:ext>
            </a:extLst>
          </p:cNvPr>
          <p:cNvSpPr txBox="1">
            <a:spLocks/>
          </p:cNvSpPr>
          <p:nvPr/>
        </p:nvSpPr>
        <p:spPr>
          <a:xfrm>
            <a:off x="6546512" y="941955"/>
            <a:ext cx="5164524" cy="47082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615282-600C-BE4A-B6CA-CB99124E4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88" y="1340768"/>
            <a:ext cx="5472608" cy="3112788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E47D8971-AB06-954C-9068-BA5920820D2A}"/>
              </a:ext>
            </a:extLst>
          </p:cNvPr>
          <p:cNvSpPr/>
          <p:nvPr/>
        </p:nvSpPr>
        <p:spPr>
          <a:xfrm>
            <a:off x="10869110" y="4489866"/>
            <a:ext cx="322764" cy="603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3" name="Текст 4">
            <a:extLst>
              <a:ext uri="{FF2B5EF4-FFF2-40B4-BE49-F238E27FC236}">
                <a16:creationId xmlns:a16="http://schemas.microsoft.com/office/drawing/2014/main" id="{2738E564-8955-574B-B72D-49F281E637D6}"/>
              </a:ext>
            </a:extLst>
          </p:cNvPr>
          <p:cNvSpPr txBox="1">
            <a:spLocks/>
          </p:cNvSpPr>
          <p:nvPr/>
        </p:nvSpPr>
        <p:spPr>
          <a:xfrm>
            <a:off x="10170476" y="5251991"/>
            <a:ext cx="1828592" cy="47082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new Excel file to SQL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0CEB71-FEB2-D44C-A975-2B2EC3E78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78" y="4453340"/>
            <a:ext cx="4847870" cy="1639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F12DD3-ED7C-DD4A-99A6-30BE75F4B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484" y="4413740"/>
            <a:ext cx="3372303" cy="15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7">
            <a:extLst>
              <a:ext uri="{FF2B5EF4-FFF2-40B4-BE49-F238E27FC236}">
                <a16:creationId xmlns:a16="http://schemas.microsoft.com/office/drawing/2014/main" id="{6580839F-BD21-6146-B229-0EBA6F203DEA}"/>
              </a:ext>
            </a:extLst>
          </p:cNvPr>
          <p:cNvSpPr/>
          <p:nvPr/>
        </p:nvSpPr>
        <p:spPr>
          <a:xfrm rot="1800000">
            <a:off x="5663998" y="751660"/>
            <a:ext cx="5762657" cy="5561942"/>
          </a:xfrm>
          <a:prstGeom prst="ellipse">
            <a:avLst/>
          </a:prstGeom>
          <a:solidFill>
            <a:srgbClr val="B5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1" name="Овал 7">
            <a:extLst>
              <a:ext uri="{FF2B5EF4-FFF2-40B4-BE49-F238E27FC236}">
                <a16:creationId xmlns:a16="http://schemas.microsoft.com/office/drawing/2014/main" id="{7EA86B03-4CC1-F04B-A545-0D74E989A9EE}"/>
              </a:ext>
            </a:extLst>
          </p:cNvPr>
          <p:cNvSpPr/>
          <p:nvPr/>
        </p:nvSpPr>
        <p:spPr>
          <a:xfrm rot="1800000">
            <a:off x="8835153" y="456228"/>
            <a:ext cx="3298298" cy="3298298"/>
          </a:xfrm>
          <a:prstGeom prst="ellipse">
            <a:avLst/>
          </a:prstGeom>
          <a:solidFill>
            <a:srgbClr val="90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2B1F7BE8-7270-2941-8C28-D81A73A2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397694"/>
            <a:ext cx="6157621" cy="583034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our dataframe to SQL using Alchemy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D19A69BD-B1A3-0B42-8891-61212C7724AB}"/>
              </a:ext>
            </a:extLst>
          </p:cNvPr>
          <p:cNvSpPr txBox="1">
            <a:spLocks/>
          </p:cNvSpPr>
          <p:nvPr/>
        </p:nvSpPr>
        <p:spPr>
          <a:xfrm>
            <a:off x="549796" y="1979570"/>
            <a:ext cx="4896544" cy="369310"/>
          </a:xfrm>
          <a:prstGeom prst="rect">
            <a:avLst/>
          </a:prstGeom>
        </p:spPr>
        <p:txBody>
          <a:bodyPr vert="horz" wrap="square" lIns="121899" tIns="60949" rIns="121899" bIns="60949" rtlCol="0" anchor="t">
            <a:spAutoFit/>
          </a:bodyPr>
          <a:lstStyle>
            <a:defPPr>
              <a:defRPr lang="en-UA"/>
            </a:defPPr>
            <a:lvl1pPr indent="0" defTabSz="1218987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990427" indent="-380933" defTabSz="1218987">
              <a:spcBef>
                <a:spcPct val="20000"/>
              </a:spcBef>
              <a:buFont typeface="Arial" pitchFamily="34" charset="0"/>
              <a:buChar char="–"/>
              <a:defRPr sz="1400">
                <a:latin typeface="+mj-lt"/>
              </a:defRPr>
            </a:lvl2pPr>
            <a:lvl3pPr marL="1523733" indent="-304747" defTabSz="1218987">
              <a:spcBef>
                <a:spcPct val="20000"/>
              </a:spcBef>
              <a:buFont typeface="Arial" pitchFamily="34" charset="0"/>
              <a:buChar char="•"/>
              <a:defRPr sz="1100">
                <a:latin typeface="+mj-lt"/>
              </a:defRPr>
            </a:lvl3pPr>
            <a:lvl4pPr marL="2133227" indent="-304747" defTabSz="1218987">
              <a:spcBef>
                <a:spcPct val="20000"/>
              </a:spcBef>
              <a:buFont typeface="Arial" pitchFamily="34" charset="0"/>
              <a:buChar char="–"/>
              <a:defRPr sz="1050">
                <a:latin typeface="+mj-lt"/>
              </a:defRPr>
            </a:lvl4pPr>
            <a:lvl5pPr marL="2742720" indent="-304747" defTabSz="1218987">
              <a:spcBef>
                <a:spcPct val="20000"/>
              </a:spcBef>
              <a:buFont typeface="Arial" pitchFamily="34" charset="0"/>
              <a:buChar char="»"/>
              <a:defRPr sz="1050">
                <a:latin typeface="+mj-lt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dirty="0"/>
              <a:t>We can edit our main highlights here. 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0AA690D4-247F-C241-B869-68A523AF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 vert="horz" lIns="91440" tIns="45720" rIns="91440" bIns="45720" rtlCol="0" anchor="ctr"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4" name="Picture 2" descr="Ironhack Paris (Paris, France) | Meetup">
            <a:extLst>
              <a:ext uri="{FF2B5EF4-FFF2-40B4-BE49-F238E27FC236}">
                <a16:creationId xmlns:a16="http://schemas.microsoft.com/office/drawing/2014/main" id="{E67AE65E-5B2E-C24E-9864-F82E5BA8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C58E6-8024-A046-B152-A0143908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6" y="1595278"/>
            <a:ext cx="6157621" cy="42236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D83D6-72C7-D34B-8380-1AC91B680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72" y="1102308"/>
            <a:ext cx="4065832" cy="1952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54EAB9-E1A6-DB42-ADA3-4CEE09548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645024"/>
            <a:ext cx="2622204" cy="1728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5442FC-49F6-9148-81F2-D2EBB58D4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5805264"/>
            <a:ext cx="450556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Текст 4">
            <a:extLst>
              <a:ext uri="{FF2B5EF4-FFF2-40B4-BE49-F238E27FC236}">
                <a16:creationId xmlns:a16="http://schemas.microsoft.com/office/drawing/2014/main" id="{823D6B50-006B-7A46-BD5F-8747C35F8B36}"/>
              </a:ext>
            </a:extLst>
          </p:cNvPr>
          <p:cNvSpPr txBox="1">
            <a:spLocks/>
          </p:cNvSpPr>
          <p:nvPr/>
        </p:nvSpPr>
        <p:spPr>
          <a:xfrm>
            <a:off x="7357172" y="795301"/>
            <a:ext cx="4065832" cy="30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Salary/ Title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2EFEE175-4143-1945-B807-A41378BA73F5}"/>
              </a:ext>
            </a:extLst>
          </p:cNvPr>
          <p:cNvSpPr txBox="1">
            <a:spLocks/>
          </p:cNvSpPr>
          <p:nvPr/>
        </p:nvSpPr>
        <p:spPr>
          <a:xfrm>
            <a:off x="6886500" y="3212976"/>
            <a:ext cx="2622204" cy="470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Salary &amp; Number of Employees/ Company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F5FE1-ED7A-394C-A857-15B968766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10" y="3683798"/>
            <a:ext cx="2388303" cy="1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Текст 4">
            <a:extLst>
              <a:ext uri="{FF2B5EF4-FFF2-40B4-BE49-F238E27FC236}">
                <a16:creationId xmlns:a16="http://schemas.microsoft.com/office/drawing/2014/main" id="{EB673FB8-CCBE-C843-B083-9213B3FE979C}"/>
              </a:ext>
            </a:extLst>
          </p:cNvPr>
          <p:cNvSpPr txBox="1">
            <a:spLocks/>
          </p:cNvSpPr>
          <p:nvPr/>
        </p:nvSpPr>
        <p:spPr>
          <a:xfrm>
            <a:off x="9576010" y="3212976"/>
            <a:ext cx="2388303" cy="470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Salary / Company</a:t>
            </a: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A8D68131-3A3A-254A-AD5F-C5FBDCA4FD39}"/>
              </a:ext>
            </a:extLst>
          </p:cNvPr>
          <p:cNvSpPr txBox="1">
            <a:spLocks/>
          </p:cNvSpPr>
          <p:nvPr/>
        </p:nvSpPr>
        <p:spPr>
          <a:xfrm>
            <a:off x="6670476" y="5550921"/>
            <a:ext cx="4505560" cy="261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Salary &amp; Years of Experience/ Title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15ABEEB4-6060-444E-9F04-781BC1BBF1BD}"/>
              </a:ext>
            </a:extLst>
          </p:cNvPr>
          <p:cNvSpPr txBox="1">
            <a:spLocks/>
          </p:cNvSpPr>
          <p:nvPr/>
        </p:nvSpPr>
        <p:spPr>
          <a:xfrm>
            <a:off x="6656552" y="212267"/>
            <a:ext cx="5532274" cy="4844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1120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E9CA3C3-F764-DD4E-89C1-9D8DA2B770AC}"/>
              </a:ext>
            </a:extLst>
          </p:cNvPr>
          <p:cNvSpPr/>
          <p:nvPr/>
        </p:nvSpPr>
        <p:spPr>
          <a:xfrm flipH="1">
            <a:off x="5318691" y="0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</a:rPr>
              <a:t>`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A1E691B-FAEB-E24B-9E81-DECDC941550B}"/>
              </a:ext>
            </a:extLst>
          </p:cNvPr>
          <p:cNvSpPr/>
          <p:nvPr/>
        </p:nvSpPr>
        <p:spPr>
          <a:xfrm flipH="1">
            <a:off x="5508448" y="0"/>
            <a:ext cx="6676849" cy="6856508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0C0602-2A66-3743-AEBB-DB012431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232" y="1973908"/>
            <a:ext cx="3240360" cy="1981214"/>
          </a:xfrm>
        </p:spPr>
        <p:txBody>
          <a:bodyPr>
            <a:normAutofit/>
          </a:bodyPr>
          <a:lstStyle/>
          <a:p>
            <a:pPr algn="r"/>
            <a:r>
              <a:rPr lang="en-IN" sz="5400" b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IN" sz="54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7DB5A-3B0E-D643-AFA2-EF43D8EA93E4}"/>
              </a:ext>
            </a:extLst>
          </p:cNvPr>
          <p:cNvSpPr txBox="1"/>
          <p:nvPr/>
        </p:nvSpPr>
        <p:spPr>
          <a:xfrm>
            <a:off x="811232" y="413978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  <p:cxnSp>
        <p:nvCxnSpPr>
          <p:cNvPr id="14" name="Прямая соединительная линия 7">
            <a:extLst>
              <a:ext uri="{FF2B5EF4-FFF2-40B4-BE49-F238E27FC236}">
                <a16:creationId xmlns:a16="http://schemas.microsoft.com/office/drawing/2014/main" id="{D1A5E261-9699-0742-BEE9-B45ACE9F4FA1}"/>
              </a:ext>
            </a:extLst>
          </p:cNvPr>
          <p:cNvCxnSpPr>
            <a:cxnSpLocks/>
          </p:cNvCxnSpPr>
          <p:nvPr/>
        </p:nvCxnSpPr>
        <p:spPr>
          <a:xfrm>
            <a:off x="811232" y="3955122"/>
            <a:ext cx="31683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ronhack Paris (Paris, France) | Meetup">
            <a:extLst>
              <a:ext uri="{FF2B5EF4-FFF2-40B4-BE49-F238E27FC236}">
                <a16:creationId xmlns:a16="http://schemas.microsoft.com/office/drawing/2014/main" id="{6BE84EA8-769D-2840-9949-1915555F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747" y="5274648"/>
            <a:ext cx="1274667" cy="127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1A6F8"/>
      </a:accent1>
      <a:accent2>
        <a:srgbClr val="F69200"/>
      </a:accent2>
      <a:accent3>
        <a:srgbClr val="11A6F8"/>
      </a:accent3>
      <a:accent4>
        <a:srgbClr val="838383"/>
      </a:accent4>
      <a:accent5>
        <a:srgbClr val="DF5327"/>
      </a:accent5>
      <a:accent6>
        <a:srgbClr val="418AB3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25524</TotalTime>
  <Words>466</Words>
  <Application>Microsoft Macintosh PowerPoint</Application>
  <PresentationFormat>Custom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Office Theme</vt:lpstr>
      <vt:lpstr>PROJECT 3: Data Cleaning</vt:lpstr>
      <vt:lpstr>Project Process</vt:lpstr>
      <vt:lpstr>Challenges</vt:lpstr>
      <vt:lpstr>Our learnings and the improvements we made</vt:lpstr>
      <vt:lpstr>Highlights: comparing the initial and final datasets</vt:lpstr>
      <vt:lpstr>Importing our dataframe to SQL using Alchemy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Nadim Saad</cp:lastModifiedBy>
  <cp:revision>228</cp:revision>
  <dcterms:created xsi:type="dcterms:W3CDTF">2013-09-12T13:05:01Z</dcterms:created>
  <dcterms:modified xsi:type="dcterms:W3CDTF">2022-01-03T15:51:11Z</dcterms:modified>
</cp:coreProperties>
</file>