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8" r:id="rId3"/>
    <p:sldId id="268" r:id="rId4"/>
    <p:sldId id="266" r:id="rId5"/>
    <p:sldId id="261" r:id="rId6"/>
    <p:sldId id="262" r:id="rId7"/>
    <p:sldId id="263" r:id="rId8"/>
    <p:sldId id="269" r:id="rId9"/>
    <p:sldId id="270" r:id="rId10"/>
    <p:sldId id="271" r:id="rId11"/>
    <p:sldId id="272" r:id="rId12"/>
    <p:sldId id="273" r:id="rId13"/>
    <p:sldId id="274"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F6B754-81E6-1545-8BCB-D5FBC7CF4EAF}">
          <p14:sldIdLst>
            <p14:sldId id="256"/>
            <p14:sldId id="258"/>
            <p14:sldId id="268"/>
            <p14:sldId id="266"/>
            <p14:sldId id="261"/>
          </p14:sldIdLst>
        </p14:section>
        <p14:section name="Raymon" id="{DF7BB347-1DA7-FA41-A335-83D8E51F90C3}">
          <p14:sldIdLst>
            <p14:sldId id="262"/>
            <p14:sldId id="263"/>
            <p14:sldId id="269"/>
          </p14:sldIdLst>
        </p14:section>
        <p14:section name="Vincent" id="{CCBEACBE-AE62-234C-8DD7-EE1F2C2E6D5D}">
          <p14:sldIdLst>
            <p14:sldId id="270"/>
            <p14:sldId id="271"/>
          </p14:sldIdLst>
        </p14:section>
        <p14:section name="jeffrey" id="{539946FB-9D3F-3F4E-A792-19AD3C331B78}">
          <p14:sldIdLst>
            <p14:sldId id="272"/>
            <p14:sldId id="273"/>
            <p14:sldId id="274"/>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729"/>
  </p:normalViewPr>
  <p:slideViewPr>
    <p:cSldViewPr snapToGrid="0">
      <p:cViewPr varScale="1">
        <p:scale>
          <a:sx n="88" d="100"/>
          <a:sy n="88" d="100"/>
        </p:scale>
        <p:origin x="17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7198B-AEAD-9944-8796-3E7DB06D033C}"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CD719-7A86-584C-AB9D-D6CC2339665A}" type="slidenum">
              <a:rPr lang="en-US" smtClean="0"/>
              <a:t>‹#›</a:t>
            </a:fld>
            <a:endParaRPr lang="en-US"/>
          </a:p>
        </p:txBody>
      </p:sp>
    </p:spTree>
    <p:extLst>
      <p:ext uri="{BB962C8B-B14F-4D97-AF65-F5344CB8AC3E}">
        <p14:creationId xmlns:p14="http://schemas.microsoft.com/office/powerpoint/2010/main" val="210457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As we delve into the intricacies of our dataset, it's essential to understand the breadth and richness of the values present in each column. Our visualization offers a comprehensive overview, with each bar representing a specific column and its height reflecting the count of unique values within that column. This arrangement allows us to easily discern the extent of diversity across our dataset.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Upon examining the graph, we observe columns with taller bars, signifying a high level of diversity and a wide range of unique values. Conversely, columns with shorter bars indicate lower diversity and fewer distinct values. This insight is invaluable as it provides us with a deeper understanding of the complexity inherent in our dataset.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Understanding the diversity of our data holds significant implications for our analysis and decision-making processes. It informs our approach to feature selection, guiding us in identifying and prioritizing the most relevant variables for our analyses. Additionally, it shapes our data preprocessing techniques, enabling us to effectively handle the diverse range of values present in our dataset.</a:t>
            </a:r>
          </a:p>
          <a:p>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4</a:t>
            </a:fld>
            <a:endParaRPr lang="en-CA"/>
          </a:p>
        </p:txBody>
      </p:sp>
    </p:spTree>
    <p:extLst>
      <p:ext uri="{BB962C8B-B14F-4D97-AF65-F5344CB8AC3E}">
        <p14:creationId xmlns:p14="http://schemas.microsoft.com/office/powerpoint/2010/main" val="111063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As we delve into the graph displayed before us, we witness a visual representation of the prevalence of different property types within our dataset.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Each bar signifies a specific </a:t>
            </a:r>
            <a:r>
              <a:rPr lang="en-US" b="0" i="0" dirty="0" err="1">
                <a:solidFill>
                  <a:srgbClr val="0D0D0D"/>
                </a:solidFill>
                <a:effectLst/>
                <a:highlight>
                  <a:srgbClr val="FFFFFF"/>
                </a:highlight>
                <a:latin typeface="Söhne"/>
              </a:rPr>
              <a:t>MSSubClass</a:t>
            </a:r>
            <a:r>
              <a:rPr lang="en-US" b="0" i="0" dirty="0">
                <a:solidFill>
                  <a:srgbClr val="0D0D0D"/>
                </a:solidFill>
                <a:effectLst/>
                <a:highlight>
                  <a:srgbClr val="FFFFFF"/>
                </a:highlight>
                <a:latin typeface="Söhne"/>
              </a:rPr>
              <a:t> category, with its length reflecting the count of properties falling under that category. This insightful visualization enables us to understand the distribution of property types and their relative frequencies, shedding light on the diverse array of properties present in our dataset.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By analyzing this graph, we gain valuable insights that inform our understanding of property characteristics and aid us in making informed decisions. </a:t>
            </a:r>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5</a:t>
            </a:fld>
            <a:endParaRPr lang="en-CA"/>
          </a:p>
        </p:txBody>
      </p:sp>
    </p:spTree>
    <p:extLst>
      <p:ext uri="{BB962C8B-B14F-4D97-AF65-F5344CB8AC3E}">
        <p14:creationId xmlns:p14="http://schemas.microsoft.com/office/powerpoint/2010/main" val="385508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CA" sz="1200" dirty="0"/>
          </a:p>
        </p:txBody>
      </p:sp>
      <p:sp>
        <p:nvSpPr>
          <p:cNvPr id="4" name="Slide Number Placeholder 3"/>
          <p:cNvSpPr>
            <a:spLocks noGrp="1"/>
          </p:cNvSpPr>
          <p:nvPr>
            <p:ph type="sldNum" sz="quarter" idx="5"/>
          </p:nvPr>
        </p:nvSpPr>
        <p:spPr/>
        <p:txBody>
          <a:bodyPr/>
          <a:lstStyle/>
          <a:p>
            <a:fld id="{97743A06-0C28-4511-AE07-04703D756B6D}" type="slidenum">
              <a:rPr lang="en-CA" smtClean="0"/>
              <a:t>6</a:t>
            </a:fld>
            <a:endParaRPr lang="en-CA"/>
          </a:p>
        </p:txBody>
      </p:sp>
    </p:spTree>
    <p:extLst>
      <p:ext uri="{BB962C8B-B14F-4D97-AF65-F5344CB8AC3E}">
        <p14:creationId xmlns:p14="http://schemas.microsoft.com/office/powerpoint/2010/main" val="252542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97743A06-0C28-4511-AE07-04703D756B6D}" type="slidenum">
              <a:rPr lang="en-CA" smtClean="0"/>
              <a:t>7</a:t>
            </a:fld>
            <a:endParaRPr lang="en-CA"/>
          </a:p>
        </p:txBody>
      </p:sp>
    </p:spTree>
    <p:extLst>
      <p:ext uri="{BB962C8B-B14F-4D97-AF65-F5344CB8AC3E}">
        <p14:creationId xmlns:p14="http://schemas.microsoft.com/office/powerpoint/2010/main" val="20362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47CD719-7A86-584C-AB9D-D6CC2339665A}" type="slidenum">
              <a:rPr lang="en-US" smtClean="0"/>
              <a:t>8</a:t>
            </a:fld>
            <a:endParaRPr lang="en-US"/>
          </a:p>
        </p:txBody>
      </p:sp>
    </p:spTree>
    <p:extLst>
      <p:ext uri="{BB962C8B-B14F-4D97-AF65-F5344CB8AC3E}">
        <p14:creationId xmlns:p14="http://schemas.microsoft.com/office/powerpoint/2010/main" val="334855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4/22/24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49177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4/22/24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8036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4/22/24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10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4/22/24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1197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4/22/24</a:t>
            </a:fld>
            <a:endParaRPr lang="en-US" dirty="0"/>
          </a:p>
        </p:txBody>
      </p:sp>
    </p:spTree>
    <p:extLst>
      <p:ext uri="{BB962C8B-B14F-4D97-AF65-F5344CB8AC3E}">
        <p14:creationId xmlns:p14="http://schemas.microsoft.com/office/powerpoint/2010/main" val="229870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4/22/24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134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4/22/24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585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4/22/24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3432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4/22/24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73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4/22/24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906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4/22/24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7139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4/22/24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6816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Four wooden houses with different sizes">
            <a:extLst>
              <a:ext uri="{FF2B5EF4-FFF2-40B4-BE49-F238E27FC236}">
                <a16:creationId xmlns:a16="http://schemas.microsoft.com/office/drawing/2014/main" id="{4FB33D6B-8EBA-DC29-8C62-989E5FC820E7}"/>
              </a:ext>
            </a:extLst>
          </p:cNvPr>
          <p:cNvPicPr>
            <a:picLocks noChangeAspect="1"/>
          </p:cNvPicPr>
          <p:nvPr/>
        </p:nvPicPr>
        <p:blipFill rotWithShape="1">
          <a:blip r:embed="rId2"/>
          <a:srcRect t="2100" r="-1" b="13608"/>
          <a:stretch/>
        </p:blipFill>
        <p:spPr>
          <a:xfrm>
            <a:off x="181374" y="296884"/>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1538412-799C-5213-1CEF-8A26C7930E75}"/>
              </a:ext>
            </a:extLst>
          </p:cNvPr>
          <p:cNvSpPr>
            <a:spLocks noGrp="1"/>
          </p:cNvSpPr>
          <p:nvPr>
            <p:ph type="ctrTitle"/>
          </p:nvPr>
        </p:nvSpPr>
        <p:spPr>
          <a:xfrm>
            <a:off x="1471463" y="1685678"/>
            <a:ext cx="4181444" cy="1428998"/>
          </a:xfrm>
        </p:spPr>
        <p:txBody>
          <a:bodyPr anchor="b">
            <a:normAutofit fontScale="90000"/>
          </a:bodyPr>
          <a:lstStyle/>
          <a:p>
            <a:pPr algn="ctr"/>
            <a:r>
              <a:rPr lang="en-US" sz="4800" dirty="0">
                <a:solidFill>
                  <a:schemeClr val="tx1">
                    <a:lumMod val="75000"/>
                    <a:lumOff val="25000"/>
                  </a:schemeClr>
                </a:solidFill>
                <a:latin typeface="Beirut" pitchFamily="2" charset="-78"/>
                <a:cs typeface="Beirut" pitchFamily="2" charset="-78"/>
              </a:rPr>
              <a:t>Housing prices</a:t>
            </a:r>
          </a:p>
        </p:txBody>
      </p:sp>
      <p:sp>
        <p:nvSpPr>
          <p:cNvPr id="3" name="Subtitle 2">
            <a:extLst>
              <a:ext uri="{FF2B5EF4-FFF2-40B4-BE49-F238E27FC236}">
                <a16:creationId xmlns:a16="http://schemas.microsoft.com/office/drawing/2014/main" id="{FD6DB011-26E3-8885-4960-09A8FECFBA9E}"/>
              </a:ext>
            </a:extLst>
          </p:cNvPr>
          <p:cNvSpPr>
            <a:spLocks noGrp="1"/>
          </p:cNvSpPr>
          <p:nvPr>
            <p:ph type="subTitle" idx="1"/>
          </p:nvPr>
        </p:nvSpPr>
        <p:spPr>
          <a:xfrm>
            <a:off x="1920240" y="3005349"/>
            <a:ext cx="2948643" cy="1958537"/>
          </a:xfrm>
        </p:spPr>
        <p:txBody>
          <a:bodyPr anchor="t">
            <a:noAutofit/>
          </a:bodyPr>
          <a:lstStyle/>
          <a:p>
            <a:pPr algn="ctr"/>
            <a:r>
              <a:rPr lang="en-US" sz="1600" b="1" dirty="0">
                <a:solidFill>
                  <a:schemeClr val="tx1">
                    <a:lumMod val="75000"/>
                    <a:lumOff val="25000"/>
                  </a:schemeClr>
                </a:solidFill>
              </a:rPr>
              <a:t>TEAM#4</a:t>
            </a:r>
          </a:p>
          <a:p>
            <a:pPr marL="285750" indent="-285750" algn="ctr">
              <a:buFont typeface="Wingdings" pitchFamily="2" charset="77"/>
              <a:buChar char="q"/>
            </a:pPr>
            <a:r>
              <a:rPr lang="en-US" sz="1200" b="1" dirty="0">
                <a:solidFill>
                  <a:schemeClr val="tx1">
                    <a:lumMod val="75000"/>
                    <a:lumOff val="25000"/>
                  </a:schemeClr>
                </a:solidFill>
              </a:rPr>
              <a:t>Vincent Wai Yeung Tsui</a:t>
            </a:r>
          </a:p>
          <a:p>
            <a:pPr marL="285750" indent="-285750" algn="ctr">
              <a:buFont typeface="Wingdings" pitchFamily="2" charset="77"/>
              <a:buChar char="q"/>
            </a:pPr>
            <a:r>
              <a:rPr lang="en-US" sz="1200" b="1" dirty="0">
                <a:solidFill>
                  <a:schemeClr val="tx1">
                    <a:lumMod val="75000"/>
                    <a:lumOff val="25000"/>
                  </a:schemeClr>
                </a:solidFill>
              </a:rPr>
              <a:t>Raymon Matiling</a:t>
            </a:r>
          </a:p>
          <a:p>
            <a:pPr marL="285750" indent="-285750" algn="ctr">
              <a:buFont typeface="Wingdings" pitchFamily="2" charset="77"/>
              <a:buChar char="q"/>
            </a:pPr>
            <a:r>
              <a:rPr lang="en-US" sz="1200" b="1" dirty="0">
                <a:solidFill>
                  <a:schemeClr val="tx1">
                    <a:lumMod val="75000"/>
                    <a:lumOff val="25000"/>
                  </a:schemeClr>
                </a:solidFill>
              </a:rPr>
              <a:t>Jeffrey Che</a:t>
            </a:r>
          </a:p>
          <a:p>
            <a:pPr marL="285750" indent="-285750" algn="ctr">
              <a:buFont typeface="Wingdings" pitchFamily="2" charset="77"/>
              <a:buChar char="q"/>
            </a:pPr>
            <a:r>
              <a:rPr lang="en-US" sz="1200" b="1" dirty="0">
                <a:solidFill>
                  <a:schemeClr val="tx1">
                    <a:lumMod val="75000"/>
                    <a:lumOff val="25000"/>
                  </a:schemeClr>
                </a:solidFill>
              </a:rPr>
              <a:t>Nadine Blaik</a:t>
            </a:r>
          </a:p>
        </p:txBody>
      </p:sp>
    </p:spTree>
    <p:extLst>
      <p:ext uri="{BB962C8B-B14F-4D97-AF65-F5344CB8AC3E}">
        <p14:creationId xmlns:p14="http://schemas.microsoft.com/office/powerpoint/2010/main" val="16016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2CD5-1001-C513-41C3-6F9F72A92741}"/>
              </a:ext>
            </a:extLst>
          </p:cNvPr>
          <p:cNvSpPr txBox="1">
            <a:spLocks/>
          </p:cNvSpPr>
          <p:nvPr/>
        </p:nvSpPr>
        <p:spPr>
          <a:xfrm>
            <a:off x="284230" y="329363"/>
            <a:ext cx="5592135" cy="1243943"/>
          </a:xfrm>
          <a:prstGeom prst="rect">
            <a:avLst/>
          </a:prstGeom>
        </p:spPr>
        <p:txBody>
          <a:bodyPr>
            <a:normAutofit fontScale="67500" lnSpcReduction="2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dirty="0"/>
              <a:t>Neuro Network Modeling</a:t>
            </a:r>
          </a:p>
          <a:p>
            <a:r>
              <a:rPr lang="en-US" dirty="0"/>
              <a:t>Attempt 2 Above and Below Avg </a:t>
            </a:r>
          </a:p>
        </p:txBody>
      </p:sp>
      <p:pic>
        <p:nvPicPr>
          <p:cNvPr id="6" name="Picture 5">
            <a:extLst>
              <a:ext uri="{FF2B5EF4-FFF2-40B4-BE49-F238E27FC236}">
                <a16:creationId xmlns:a16="http://schemas.microsoft.com/office/drawing/2014/main" id="{DAF1D629-B9FD-1312-E28F-D7FAB76C3614}"/>
              </a:ext>
            </a:extLst>
          </p:cNvPr>
          <p:cNvPicPr>
            <a:picLocks noChangeAspect="1"/>
          </p:cNvPicPr>
          <p:nvPr/>
        </p:nvPicPr>
        <p:blipFill>
          <a:blip r:embed="rId2"/>
          <a:stretch>
            <a:fillRect/>
          </a:stretch>
        </p:blipFill>
        <p:spPr>
          <a:xfrm>
            <a:off x="6212541" y="1033309"/>
            <a:ext cx="5710518" cy="2599139"/>
          </a:xfrm>
          <a:prstGeom prst="rect">
            <a:avLst/>
          </a:prstGeom>
        </p:spPr>
      </p:pic>
      <p:pic>
        <p:nvPicPr>
          <p:cNvPr id="8" name="Picture 7">
            <a:extLst>
              <a:ext uri="{FF2B5EF4-FFF2-40B4-BE49-F238E27FC236}">
                <a16:creationId xmlns:a16="http://schemas.microsoft.com/office/drawing/2014/main" id="{8A8F39D5-9AC5-BCC5-31D6-6E9B6463B790}"/>
              </a:ext>
            </a:extLst>
          </p:cNvPr>
          <p:cNvPicPr>
            <a:picLocks noChangeAspect="1"/>
          </p:cNvPicPr>
          <p:nvPr/>
        </p:nvPicPr>
        <p:blipFill>
          <a:blip r:embed="rId3"/>
          <a:stretch>
            <a:fillRect/>
          </a:stretch>
        </p:blipFill>
        <p:spPr>
          <a:xfrm>
            <a:off x="6212541" y="4017112"/>
            <a:ext cx="5710516" cy="1871870"/>
          </a:xfrm>
          <a:prstGeom prst="rect">
            <a:avLst/>
          </a:prstGeom>
        </p:spPr>
      </p:pic>
      <p:pic>
        <p:nvPicPr>
          <p:cNvPr id="10" name="Picture 9">
            <a:extLst>
              <a:ext uri="{FF2B5EF4-FFF2-40B4-BE49-F238E27FC236}">
                <a16:creationId xmlns:a16="http://schemas.microsoft.com/office/drawing/2014/main" id="{7026EA20-037B-9A43-1843-CF77D33C7FF3}"/>
              </a:ext>
            </a:extLst>
          </p:cNvPr>
          <p:cNvPicPr>
            <a:picLocks noChangeAspect="1"/>
          </p:cNvPicPr>
          <p:nvPr/>
        </p:nvPicPr>
        <p:blipFill>
          <a:blip r:embed="rId4"/>
          <a:stretch>
            <a:fillRect/>
          </a:stretch>
        </p:blipFill>
        <p:spPr>
          <a:xfrm>
            <a:off x="6212540" y="6177512"/>
            <a:ext cx="5710517" cy="444175"/>
          </a:xfrm>
          <a:prstGeom prst="rect">
            <a:avLst/>
          </a:prstGeom>
        </p:spPr>
      </p:pic>
      <p:sp>
        <p:nvSpPr>
          <p:cNvPr id="11" name="TextBox 10">
            <a:extLst>
              <a:ext uri="{FF2B5EF4-FFF2-40B4-BE49-F238E27FC236}">
                <a16:creationId xmlns:a16="http://schemas.microsoft.com/office/drawing/2014/main" id="{4A1A6C67-55B5-8ACC-E598-3E51F57D2A97}"/>
              </a:ext>
            </a:extLst>
          </p:cNvPr>
          <p:cNvSpPr txBox="1"/>
          <p:nvPr/>
        </p:nvSpPr>
        <p:spPr>
          <a:xfrm>
            <a:off x="6212540" y="696062"/>
            <a:ext cx="2756647" cy="369332"/>
          </a:xfrm>
          <a:prstGeom prst="rect">
            <a:avLst/>
          </a:prstGeom>
          <a:noFill/>
        </p:spPr>
        <p:txBody>
          <a:bodyPr wrap="square" rtlCol="0">
            <a:spAutoFit/>
          </a:bodyPr>
          <a:lstStyle/>
          <a:p>
            <a:r>
              <a:rPr lang="en-US" dirty="0"/>
              <a:t>Structure of the Model</a:t>
            </a:r>
          </a:p>
        </p:txBody>
      </p:sp>
      <p:sp>
        <p:nvSpPr>
          <p:cNvPr id="12" name="TextBox 11">
            <a:extLst>
              <a:ext uri="{FF2B5EF4-FFF2-40B4-BE49-F238E27FC236}">
                <a16:creationId xmlns:a16="http://schemas.microsoft.com/office/drawing/2014/main" id="{5A728FBF-F198-C865-4F8D-F7EEA320B517}"/>
              </a:ext>
            </a:extLst>
          </p:cNvPr>
          <p:cNvSpPr txBox="1"/>
          <p:nvPr/>
        </p:nvSpPr>
        <p:spPr>
          <a:xfrm>
            <a:off x="6212540" y="3647637"/>
            <a:ext cx="2756647" cy="369332"/>
          </a:xfrm>
          <a:prstGeom prst="rect">
            <a:avLst/>
          </a:prstGeom>
          <a:noFill/>
        </p:spPr>
        <p:txBody>
          <a:bodyPr wrap="square" rtlCol="0">
            <a:spAutoFit/>
          </a:bodyPr>
          <a:lstStyle/>
          <a:p>
            <a:r>
              <a:rPr lang="en-US" dirty="0"/>
              <a:t>Training the Model</a:t>
            </a:r>
          </a:p>
        </p:txBody>
      </p:sp>
      <p:sp>
        <p:nvSpPr>
          <p:cNvPr id="13" name="TextBox 12">
            <a:extLst>
              <a:ext uri="{FF2B5EF4-FFF2-40B4-BE49-F238E27FC236}">
                <a16:creationId xmlns:a16="http://schemas.microsoft.com/office/drawing/2014/main" id="{BDECB699-0CE0-9C7A-7327-268D3C581657}"/>
              </a:ext>
            </a:extLst>
          </p:cNvPr>
          <p:cNvSpPr txBox="1"/>
          <p:nvPr/>
        </p:nvSpPr>
        <p:spPr>
          <a:xfrm>
            <a:off x="6163234" y="5888982"/>
            <a:ext cx="2756647" cy="369332"/>
          </a:xfrm>
          <a:prstGeom prst="rect">
            <a:avLst/>
          </a:prstGeom>
          <a:noFill/>
        </p:spPr>
        <p:txBody>
          <a:bodyPr wrap="square" rtlCol="0">
            <a:spAutoFit/>
          </a:bodyPr>
          <a:lstStyle/>
          <a:p>
            <a:r>
              <a:rPr lang="en-US" dirty="0"/>
              <a:t>Model Accuracy</a:t>
            </a:r>
          </a:p>
        </p:txBody>
      </p:sp>
      <p:sp>
        <p:nvSpPr>
          <p:cNvPr id="15" name="TextBox 14">
            <a:extLst>
              <a:ext uri="{FF2B5EF4-FFF2-40B4-BE49-F238E27FC236}">
                <a16:creationId xmlns:a16="http://schemas.microsoft.com/office/drawing/2014/main" id="{FBC10EB5-7D3C-4A06-4934-85B78DEB2D4F}"/>
              </a:ext>
            </a:extLst>
          </p:cNvPr>
          <p:cNvSpPr txBox="1"/>
          <p:nvPr/>
        </p:nvSpPr>
        <p:spPr>
          <a:xfrm>
            <a:off x="440391" y="1573306"/>
            <a:ext cx="5220821" cy="2862322"/>
          </a:xfrm>
          <a:prstGeom prst="rect">
            <a:avLst/>
          </a:prstGeom>
          <a:noFill/>
        </p:spPr>
        <p:txBody>
          <a:bodyPr wrap="square">
            <a:spAutoFit/>
          </a:bodyPr>
          <a:lstStyle/>
          <a:p>
            <a:r>
              <a:rPr lang="en-CA" sz="1800" b="1" dirty="0"/>
              <a:t>Features and target array Split:</a:t>
            </a:r>
          </a:p>
          <a:p>
            <a:r>
              <a:rPr lang="en-CA" sz="1800" dirty="0"/>
              <a:t>Y =Above Avg , Below Avg</a:t>
            </a:r>
          </a:p>
          <a:p>
            <a:r>
              <a:rPr lang="en-CA" sz="1800" dirty="0"/>
              <a:t>X =Rest of the data</a:t>
            </a:r>
          </a:p>
          <a:p>
            <a:endParaRPr lang="en-CA" sz="1800" dirty="0"/>
          </a:p>
          <a:p>
            <a:r>
              <a:rPr lang="en-CA" sz="1800" b="1" dirty="0"/>
              <a:t>Insights:</a:t>
            </a:r>
          </a:p>
          <a:p>
            <a:pPr marL="171450" indent="-171450">
              <a:buFontTx/>
              <a:buChar char="-"/>
            </a:pPr>
            <a:r>
              <a:rPr lang="en-CA" sz="1800" dirty="0"/>
              <a:t>The model was inaccurate due to the small sample size of the data and the multiple categorizations.</a:t>
            </a:r>
          </a:p>
          <a:p>
            <a:pPr marL="171450" indent="-171450">
              <a:buFontTx/>
              <a:buChar char="-"/>
            </a:pPr>
            <a:endParaRPr lang="en-CA" dirty="0"/>
          </a:p>
          <a:p>
            <a:pPr marL="171450" indent="-171450">
              <a:buFontTx/>
              <a:buChar char="-"/>
            </a:pPr>
            <a:r>
              <a:rPr lang="en-CA" sz="1800" dirty="0"/>
              <a:t>Accuracy </a:t>
            </a:r>
            <a:r>
              <a:rPr lang="en-CA" dirty="0"/>
              <a:t>is less than a coin flip</a:t>
            </a:r>
            <a:endParaRPr lang="en-CA" sz="1800" dirty="0"/>
          </a:p>
        </p:txBody>
      </p:sp>
    </p:spTree>
    <p:extLst>
      <p:ext uri="{BB962C8B-B14F-4D97-AF65-F5344CB8AC3E}">
        <p14:creationId xmlns:p14="http://schemas.microsoft.com/office/powerpoint/2010/main" val="128503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2CD5-1001-C513-41C3-6F9F72A92741}"/>
              </a:ext>
            </a:extLst>
          </p:cNvPr>
          <p:cNvSpPr txBox="1">
            <a:spLocks/>
          </p:cNvSpPr>
          <p:nvPr/>
        </p:nvSpPr>
        <p:spPr>
          <a:xfrm>
            <a:off x="284230" y="329363"/>
            <a:ext cx="11418774" cy="1243943"/>
          </a:xfrm>
          <a:prstGeom prst="rect">
            <a:avLst/>
          </a:prstGeom>
        </p:spPr>
        <p:txBody>
          <a:bodyPr>
            <a:normAutofit fontScale="975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dirty="0"/>
              <a:t>Linear Regression Modeling</a:t>
            </a:r>
          </a:p>
        </p:txBody>
      </p:sp>
      <p:sp>
        <p:nvSpPr>
          <p:cNvPr id="11" name="TextBox 10">
            <a:extLst>
              <a:ext uri="{FF2B5EF4-FFF2-40B4-BE49-F238E27FC236}">
                <a16:creationId xmlns:a16="http://schemas.microsoft.com/office/drawing/2014/main" id="{4A1A6C67-55B5-8ACC-E598-3E51F57D2A97}"/>
              </a:ext>
            </a:extLst>
          </p:cNvPr>
          <p:cNvSpPr txBox="1"/>
          <p:nvPr/>
        </p:nvSpPr>
        <p:spPr>
          <a:xfrm>
            <a:off x="6409893" y="1573306"/>
            <a:ext cx="4516858" cy="369332"/>
          </a:xfrm>
          <a:prstGeom prst="rect">
            <a:avLst/>
          </a:prstGeom>
          <a:noFill/>
        </p:spPr>
        <p:txBody>
          <a:bodyPr wrap="square" rtlCol="0">
            <a:spAutoFit/>
          </a:bodyPr>
          <a:lstStyle/>
          <a:p>
            <a:r>
              <a:rPr lang="en-US" b="1" dirty="0"/>
              <a:t>Predicted Values</a:t>
            </a:r>
          </a:p>
        </p:txBody>
      </p:sp>
      <p:sp>
        <p:nvSpPr>
          <p:cNvPr id="15" name="TextBox 14">
            <a:extLst>
              <a:ext uri="{FF2B5EF4-FFF2-40B4-BE49-F238E27FC236}">
                <a16:creationId xmlns:a16="http://schemas.microsoft.com/office/drawing/2014/main" id="{FBC10EB5-7D3C-4A06-4934-85B78DEB2D4F}"/>
              </a:ext>
            </a:extLst>
          </p:cNvPr>
          <p:cNvSpPr txBox="1"/>
          <p:nvPr/>
        </p:nvSpPr>
        <p:spPr>
          <a:xfrm>
            <a:off x="440391" y="1573306"/>
            <a:ext cx="5220821" cy="3416320"/>
          </a:xfrm>
          <a:prstGeom prst="rect">
            <a:avLst/>
          </a:prstGeom>
          <a:noFill/>
        </p:spPr>
        <p:txBody>
          <a:bodyPr wrap="square">
            <a:spAutoFit/>
          </a:bodyPr>
          <a:lstStyle/>
          <a:p>
            <a:r>
              <a:rPr lang="en-CA" sz="1800" b="1" dirty="0"/>
              <a:t>Features and target array Split:</a:t>
            </a:r>
          </a:p>
          <a:p>
            <a:r>
              <a:rPr lang="en-CA" sz="1800" dirty="0"/>
              <a:t>Y =Sale Price</a:t>
            </a:r>
          </a:p>
          <a:p>
            <a:r>
              <a:rPr lang="en-CA" sz="1800" dirty="0"/>
              <a:t>X =Rest of the data</a:t>
            </a:r>
          </a:p>
          <a:p>
            <a:endParaRPr lang="en-CA" sz="1800" dirty="0"/>
          </a:p>
          <a:p>
            <a:r>
              <a:rPr lang="en-CA" sz="1800" b="1" dirty="0"/>
              <a:t>Insights:</a:t>
            </a:r>
          </a:p>
          <a:p>
            <a:pPr marL="171450" indent="-171450">
              <a:buFontTx/>
              <a:buChar char="-"/>
            </a:pPr>
            <a:r>
              <a:rPr lang="en-CA" dirty="0"/>
              <a:t>Large number of features(47 columns)</a:t>
            </a:r>
          </a:p>
          <a:p>
            <a:pPr marL="171450" indent="-171450">
              <a:buFontTx/>
              <a:buChar char="-"/>
            </a:pPr>
            <a:r>
              <a:rPr lang="en-CA" dirty="0"/>
              <a:t>Small number of rows(1500)</a:t>
            </a:r>
            <a:endParaRPr lang="en-CA" sz="1800" dirty="0"/>
          </a:p>
          <a:p>
            <a:pPr marL="171450" indent="-171450">
              <a:buFontTx/>
              <a:buChar char="-"/>
            </a:pPr>
            <a:r>
              <a:rPr lang="en-CA" sz="1800" dirty="0"/>
              <a:t>R^2 value </a:t>
            </a:r>
            <a:r>
              <a:rPr lang="en-CA" sz="1800"/>
              <a:t>is 0.87</a:t>
            </a:r>
            <a:endParaRPr lang="en-CA" dirty="0"/>
          </a:p>
          <a:p>
            <a:r>
              <a:rPr lang="en-CA" sz="1800" dirty="0"/>
              <a:t>- The model explains 87% of the data.</a:t>
            </a:r>
          </a:p>
          <a:p>
            <a:pPr marL="285750" indent="-285750">
              <a:buFontTx/>
              <a:buChar char="-"/>
            </a:pPr>
            <a:endParaRPr lang="en-CA" sz="1800" dirty="0"/>
          </a:p>
          <a:p>
            <a:r>
              <a:rPr lang="en-CA" sz="1800" b="1" dirty="0"/>
              <a:t>Results:</a:t>
            </a:r>
          </a:p>
          <a:p>
            <a:endParaRPr lang="en-CA" sz="1800" dirty="0"/>
          </a:p>
        </p:txBody>
      </p:sp>
      <p:pic>
        <p:nvPicPr>
          <p:cNvPr id="5" name="Picture 4">
            <a:extLst>
              <a:ext uri="{FF2B5EF4-FFF2-40B4-BE49-F238E27FC236}">
                <a16:creationId xmlns:a16="http://schemas.microsoft.com/office/drawing/2014/main" id="{86BE7191-8C8C-BFDB-198F-00A8440BD99F}"/>
              </a:ext>
            </a:extLst>
          </p:cNvPr>
          <p:cNvPicPr>
            <a:picLocks noChangeAspect="1"/>
          </p:cNvPicPr>
          <p:nvPr/>
        </p:nvPicPr>
        <p:blipFill>
          <a:blip r:embed="rId2"/>
          <a:stretch>
            <a:fillRect/>
          </a:stretch>
        </p:blipFill>
        <p:spPr>
          <a:xfrm>
            <a:off x="6530789" y="1942637"/>
            <a:ext cx="3602255" cy="4710641"/>
          </a:xfrm>
          <a:prstGeom prst="rect">
            <a:avLst/>
          </a:prstGeom>
        </p:spPr>
      </p:pic>
      <p:pic>
        <p:nvPicPr>
          <p:cNvPr id="8" name="Picture 7">
            <a:extLst>
              <a:ext uri="{FF2B5EF4-FFF2-40B4-BE49-F238E27FC236}">
                <a16:creationId xmlns:a16="http://schemas.microsoft.com/office/drawing/2014/main" id="{51537DDC-D74A-B9A0-8259-BE7B06078FA9}"/>
              </a:ext>
            </a:extLst>
          </p:cNvPr>
          <p:cNvPicPr>
            <a:picLocks noChangeAspect="1"/>
          </p:cNvPicPr>
          <p:nvPr/>
        </p:nvPicPr>
        <p:blipFill>
          <a:blip r:embed="rId3"/>
          <a:stretch>
            <a:fillRect/>
          </a:stretch>
        </p:blipFill>
        <p:spPr>
          <a:xfrm>
            <a:off x="547397" y="4880105"/>
            <a:ext cx="4439043" cy="1708250"/>
          </a:xfrm>
          <a:prstGeom prst="rect">
            <a:avLst/>
          </a:prstGeom>
        </p:spPr>
      </p:pic>
    </p:spTree>
    <p:extLst>
      <p:ext uri="{BB962C8B-B14F-4D97-AF65-F5344CB8AC3E}">
        <p14:creationId xmlns:p14="http://schemas.microsoft.com/office/powerpoint/2010/main" val="67913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2CD5-1001-C513-41C3-6F9F72A92741}"/>
              </a:ext>
            </a:extLst>
          </p:cNvPr>
          <p:cNvSpPr txBox="1">
            <a:spLocks/>
          </p:cNvSpPr>
          <p:nvPr/>
        </p:nvSpPr>
        <p:spPr>
          <a:xfrm>
            <a:off x="284230" y="329363"/>
            <a:ext cx="11418774" cy="1243943"/>
          </a:xfrm>
          <a:prstGeom prst="rect">
            <a:avLst/>
          </a:prstGeom>
        </p:spPr>
        <p:txBody>
          <a:bodyPr>
            <a:normAutofit fontScale="975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dirty="0"/>
              <a:t>Linear Regression Feature Analysis by Slope</a:t>
            </a:r>
          </a:p>
        </p:txBody>
      </p:sp>
      <p:sp>
        <p:nvSpPr>
          <p:cNvPr id="11" name="TextBox 10">
            <a:extLst>
              <a:ext uri="{FF2B5EF4-FFF2-40B4-BE49-F238E27FC236}">
                <a16:creationId xmlns:a16="http://schemas.microsoft.com/office/drawing/2014/main" id="{4A1A6C67-55B5-8ACC-E598-3E51F57D2A97}"/>
              </a:ext>
            </a:extLst>
          </p:cNvPr>
          <p:cNvSpPr txBox="1"/>
          <p:nvPr/>
        </p:nvSpPr>
        <p:spPr>
          <a:xfrm>
            <a:off x="390320" y="1290763"/>
            <a:ext cx="4516858" cy="369332"/>
          </a:xfrm>
          <a:prstGeom prst="rect">
            <a:avLst/>
          </a:prstGeom>
          <a:noFill/>
        </p:spPr>
        <p:txBody>
          <a:bodyPr wrap="square" rtlCol="0">
            <a:spAutoFit/>
          </a:bodyPr>
          <a:lstStyle/>
          <a:p>
            <a:r>
              <a:rPr lang="en-US" b="1" dirty="0"/>
              <a:t>Features:</a:t>
            </a:r>
          </a:p>
        </p:txBody>
      </p:sp>
      <p:pic>
        <p:nvPicPr>
          <p:cNvPr id="4" name="Picture 3">
            <a:extLst>
              <a:ext uri="{FF2B5EF4-FFF2-40B4-BE49-F238E27FC236}">
                <a16:creationId xmlns:a16="http://schemas.microsoft.com/office/drawing/2014/main" id="{09C19035-81D3-090C-6C23-B5F39B3BF3BE}"/>
              </a:ext>
            </a:extLst>
          </p:cNvPr>
          <p:cNvPicPr>
            <a:picLocks noChangeAspect="1"/>
          </p:cNvPicPr>
          <p:nvPr/>
        </p:nvPicPr>
        <p:blipFill>
          <a:blip r:embed="rId2"/>
          <a:stretch>
            <a:fillRect/>
          </a:stretch>
        </p:blipFill>
        <p:spPr>
          <a:xfrm>
            <a:off x="390320" y="1660095"/>
            <a:ext cx="3067050" cy="4010025"/>
          </a:xfrm>
          <a:prstGeom prst="rect">
            <a:avLst/>
          </a:prstGeom>
        </p:spPr>
      </p:pic>
      <p:pic>
        <p:nvPicPr>
          <p:cNvPr id="10" name="Picture 9">
            <a:extLst>
              <a:ext uri="{FF2B5EF4-FFF2-40B4-BE49-F238E27FC236}">
                <a16:creationId xmlns:a16="http://schemas.microsoft.com/office/drawing/2014/main" id="{81BC9629-86B9-C4F6-90D7-BB2E9D582200}"/>
              </a:ext>
            </a:extLst>
          </p:cNvPr>
          <p:cNvPicPr>
            <a:picLocks noChangeAspect="1"/>
          </p:cNvPicPr>
          <p:nvPr/>
        </p:nvPicPr>
        <p:blipFill>
          <a:blip r:embed="rId3"/>
          <a:stretch>
            <a:fillRect/>
          </a:stretch>
        </p:blipFill>
        <p:spPr>
          <a:xfrm>
            <a:off x="3563460" y="1660095"/>
            <a:ext cx="3267075" cy="4095750"/>
          </a:xfrm>
          <a:prstGeom prst="rect">
            <a:avLst/>
          </a:prstGeom>
        </p:spPr>
      </p:pic>
      <p:sp>
        <p:nvSpPr>
          <p:cNvPr id="14" name="TextBox 13">
            <a:extLst>
              <a:ext uri="{FF2B5EF4-FFF2-40B4-BE49-F238E27FC236}">
                <a16:creationId xmlns:a16="http://schemas.microsoft.com/office/drawing/2014/main" id="{7AE5A5A2-F13A-6D13-42E7-A10FCBEE30DC}"/>
              </a:ext>
            </a:extLst>
          </p:cNvPr>
          <p:cNvSpPr txBox="1"/>
          <p:nvPr/>
        </p:nvSpPr>
        <p:spPr>
          <a:xfrm>
            <a:off x="7111502" y="1290763"/>
            <a:ext cx="4697592" cy="2308324"/>
          </a:xfrm>
          <a:prstGeom prst="rect">
            <a:avLst/>
          </a:prstGeom>
          <a:noFill/>
        </p:spPr>
        <p:txBody>
          <a:bodyPr wrap="square">
            <a:spAutoFit/>
          </a:bodyPr>
          <a:lstStyle/>
          <a:p>
            <a:r>
              <a:rPr lang="en-CA" b="1" dirty="0"/>
              <a:t>Important Features</a:t>
            </a:r>
            <a:r>
              <a:rPr lang="en-CA" sz="1800" b="1" dirty="0"/>
              <a:t>:</a:t>
            </a:r>
          </a:p>
          <a:p>
            <a:pPr marL="171450" indent="-171450">
              <a:buFontTx/>
              <a:buChar char="-"/>
            </a:pPr>
            <a:endParaRPr lang="en-CA" sz="1800" dirty="0"/>
          </a:p>
          <a:p>
            <a:pPr marL="171450" indent="-171450">
              <a:buFontTx/>
              <a:buChar char="-"/>
            </a:pPr>
            <a:r>
              <a:rPr lang="en-CA" sz="1800" dirty="0"/>
              <a:t>Neighborhood</a:t>
            </a:r>
          </a:p>
          <a:p>
            <a:pPr marL="171450" indent="-171450">
              <a:buFontTx/>
              <a:buChar char="-"/>
            </a:pPr>
            <a:r>
              <a:rPr lang="en-CA" dirty="0"/>
              <a:t>Utilities</a:t>
            </a:r>
          </a:p>
          <a:p>
            <a:pPr marL="171450" indent="-171450">
              <a:buFontTx/>
              <a:buChar char="-"/>
            </a:pPr>
            <a:r>
              <a:rPr lang="en-CA" sz="1800" dirty="0"/>
              <a:t>Exterior Quality</a:t>
            </a:r>
          </a:p>
          <a:p>
            <a:pPr marL="171450" indent="-171450">
              <a:buFontTx/>
              <a:buChar char="-"/>
            </a:pPr>
            <a:r>
              <a:rPr lang="en-CA" dirty="0"/>
              <a:t>Building Type (Duplex, townhouse...)</a:t>
            </a:r>
          </a:p>
          <a:p>
            <a:pPr marL="171450" indent="-171450">
              <a:buFontTx/>
              <a:buChar char="-"/>
            </a:pPr>
            <a:r>
              <a:rPr lang="en-CA" sz="1800" dirty="0"/>
              <a:t>Functional (Damage)</a:t>
            </a:r>
          </a:p>
          <a:p>
            <a:pPr marL="171450" indent="-171450">
              <a:buFontTx/>
              <a:buChar char="-"/>
            </a:pPr>
            <a:endParaRPr lang="en-CA" sz="1800" dirty="0"/>
          </a:p>
        </p:txBody>
      </p:sp>
    </p:spTree>
    <p:extLst>
      <p:ext uri="{BB962C8B-B14F-4D97-AF65-F5344CB8AC3E}">
        <p14:creationId xmlns:p14="http://schemas.microsoft.com/office/powerpoint/2010/main" val="328269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3FFE0B2-A793-473F-831A-C710E9908ACD}"/>
              </a:ext>
            </a:extLst>
          </p:cNvPr>
          <p:cNvSpPr>
            <a:spLocks noGrp="1"/>
          </p:cNvSpPr>
          <p:nvPr>
            <p:ph type="title"/>
          </p:nvPr>
        </p:nvSpPr>
        <p:spPr>
          <a:xfrm>
            <a:off x="992518" y="442913"/>
            <a:ext cx="5271804" cy="1639888"/>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BF096D65-9D2A-E519-BCA6-EFDB0DF3B9A0}"/>
              </a:ext>
            </a:extLst>
          </p:cNvPr>
          <p:cNvSpPr>
            <a:spLocks noGrp="1"/>
          </p:cNvSpPr>
          <p:nvPr>
            <p:ph idx="1"/>
          </p:nvPr>
        </p:nvSpPr>
        <p:spPr>
          <a:xfrm>
            <a:off x="992519" y="2312988"/>
            <a:ext cx="5271804" cy="3651250"/>
          </a:xfrm>
        </p:spPr>
        <p:txBody>
          <a:bodyPr>
            <a:normAutofit/>
          </a:bodyPr>
          <a:lstStyle/>
          <a:p>
            <a:pPr>
              <a:lnSpc>
                <a:spcPct val="130000"/>
              </a:lnSpc>
            </a:pPr>
            <a:r>
              <a:rPr lang="en-US" sz="1300"/>
              <a:t>- Linear Regression over performed Neuro Network with our dataset.</a:t>
            </a:r>
          </a:p>
          <a:p>
            <a:pPr>
              <a:lnSpc>
                <a:spcPct val="130000"/>
              </a:lnSpc>
            </a:pPr>
            <a:endParaRPr lang="en-US" sz="1300"/>
          </a:p>
          <a:p>
            <a:pPr>
              <a:lnSpc>
                <a:spcPct val="130000"/>
              </a:lnSpc>
            </a:pPr>
            <a:r>
              <a:rPr lang="en-US" sz="1300"/>
              <a:t>Good Qualities: </a:t>
            </a:r>
          </a:p>
          <a:p>
            <a:pPr marL="171450" indent="-171450">
              <a:lnSpc>
                <a:spcPct val="130000"/>
              </a:lnSpc>
              <a:buFontTx/>
              <a:buChar char="-"/>
            </a:pPr>
            <a:r>
              <a:rPr lang="en-US" sz="1300"/>
              <a:t> Located in a demanding </a:t>
            </a:r>
            <a:r>
              <a:rPr lang="en-CA" sz="1300"/>
              <a:t>Neighborhood</a:t>
            </a:r>
          </a:p>
          <a:p>
            <a:pPr marL="285750" indent="-285750">
              <a:lnSpc>
                <a:spcPct val="130000"/>
              </a:lnSpc>
              <a:buFontTx/>
              <a:buChar char="-"/>
            </a:pPr>
            <a:r>
              <a:rPr lang="en-US" sz="1300"/>
              <a:t>All public Utilities Included (Water, Gas, Electricity)</a:t>
            </a:r>
          </a:p>
          <a:p>
            <a:pPr marL="285750" indent="-285750">
              <a:lnSpc>
                <a:spcPct val="130000"/>
              </a:lnSpc>
              <a:buFontTx/>
              <a:buChar char="-"/>
            </a:pPr>
            <a:r>
              <a:rPr lang="en-CA" sz="1300"/>
              <a:t>Exterior In Good Condition</a:t>
            </a:r>
          </a:p>
          <a:p>
            <a:pPr marL="285750" indent="-285750">
              <a:lnSpc>
                <a:spcPct val="130000"/>
              </a:lnSpc>
              <a:buFontTx/>
              <a:buChar char="-"/>
            </a:pPr>
            <a:r>
              <a:rPr lang="en-CA" sz="1300"/>
              <a:t>Two-family Conversion</a:t>
            </a:r>
          </a:p>
          <a:p>
            <a:pPr marL="285750" indent="-285750">
              <a:lnSpc>
                <a:spcPct val="130000"/>
              </a:lnSpc>
              <a:buFontTx/>
              <a:buChar char="-"/>
            </a:pPr>
            <a:r>
              <a:rPr lang="en-CA" sz="1300"/>
              <a:t>No Damage</a:t>
            </a:r>
          </a:p>
          <a:p>
            <a:pPr marL="285750" indent="-285750">
              <a:lnSpc>
                <a:spcPct val="130000"/>
              </a:lnSpc>
              <a:buFontTx/>
              <a:buChar char="-"/>
            </a:pPr>
            <a:endParaRPr lang="en-US" sz="1300"/>
          </a:p>
          <a:p>
            <a:pPr marL="285750" indent="-285750">
              <a:lnSpc>
                <a:spcPct val="130000"/>
              </a:lnSpc>
              <a:buFontTx/>
              <a:buChar char="-"/>
            </a:pPr>
            <a:endParaRPr lang="en-US" sz="130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House line vector icons">
            <a:extLst>
              <a:ext uri="{FF2B5EF4-FFF2-40B4-BE49-F238E27FC236}">
                <a16:creationId xmlns:a16="http://schemas.microsoft.com/office/drawing/2014/main" id="{CEE7EF83-E8F4-E51F-5384-47749E962F33}"/>
              </a:ext>
            </a:extLst>
          </p:cNvPr>
          <p:cNvPicPr>
            <a:picLocks noChangeAspect="1"/>
          </p:cNvPicPr>
          <p:nvPr/>
        </p:nvPicPr>
        <p:blipFill rotWithShape="1">
          <a:blip r:embed="rId2"/>
          <a:srcRect l="22942" r="20506"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59988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2" name="Rectangle 5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Four wooden houses with different sizes">
            <a:extLst>
              <a:ext uri="{FF2B5EF4-FFF2-40B4-BE49-F238E27FC236}">
                <a16:creationId xmlns:a16="http://schemas.microsoft.com/office/drawing/2014/main" id="{44843A41-847F-3A54-8AEE-CEFAD3E23C4F}"/>
              </a:ext>
            </a:extLst>
          </p:cNvPr>
          <p:cNvPicPr>
            <a:picLocks noChangeAspect="1"/>
          </p:cNvPicPr>
          <p:nvPr/>
        </p:nvPicPr>
        <p:blipFill rotWithShape="1">
          <a:blip r:embed="rId2"/>
          <a:srcRect l="18408" r="681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54" name="Freeform: Shape 53">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9" name="Freeform: Shape 55">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0" name="Freeform: Shape 5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A8730F8-E1BB-94DA-B816-01A24935D7A3}"/>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20000"/>
              </a:lnSpc>
            </a:pPr>
            <a:r>
              <a:rPr lang="en-US" sz="6000">
                <a:solidFill>
                  <a:schemeClr val="tx1">
                    <a:lumMod val="85000"/>
                    <a:lumOff val="15000"/>
                  </a:schemeClr>
                </a:solidFill>
              </a:rPr>
              <a:t> Q &amp; A</a:t>
            </a:r>
            <a:endParaRPr lang="en-US" sz="6000" dirty="0">
              <a:solidFill>
                <a:schemeClr val="tx1">
                  <a:lumMod val="85000"/>
                  <a:lumOff val="15000"/>
                </a:schemeClr>
              </a:solidFill>
            </a:endParaRPr>
          </a:p>
        </p:txBody>
      </p:sp>
    </p:spTree>
    <p:extLst>
      <p:ext uri="{BB962C8B-B14F-4D97-AF65-F5344CB8AC3E}">
        <p14:creationId xmlns:p14="http://schemas.microsoft.com/office/powerpoint/2010/main" val="76930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2" name="Rectangle 5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Figures of houses in different position and sizes">
            <a:extLst>
              <a:ext uri="{FF2B5EF4-FFF2-40B4-BE49-F238E27FC236}">
                <a16:creationId xmlns:a16="http://schemas.microsoft.com/office/drawing/2014/main" id="{A2023BEB-DC38-AEC4-0722-BCEA9C2EBD88}"/>
              </a:ext>
            </a:extLst>
          </p:cNvPr>
          <p:cNvPicPr>
            <a:picLocks noChangeAspect="1"/>
          </p:cNvPicPr>
          <p:nvPr/>
        </p:nvPicPr>
        <p:blipFill rotWithShape="1">
          <a:blip r:embed="rId2"/>
          <a:srcRect l="9748" r="27240"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54" name="Freeform: Shape 53">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6" name="Freeform: Shape 55">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BF0C704-5C7A-A93B-119C-AE2CD7FFA90E}"/>
              </a:ext>
            </a:extLst>
          </p:cNvPr>
          <p:cNvSpPr>
            <a:spLocks noGrp="1"/>
          </p:cNvSpPr>
          <p:nvPr>
            <p:ph type="title"/>
          </p:nvPr>
        </p:nvSpPr>
        <p:spPr>
          <a:xfrm>
            <a:off x="1180531" y="1957388"/>
            <a:ext cx="5274860" cy="2455586"/>
          </a:xfrm>
        </p:spPr>
        <p:txBody>
          <a:bodyPr vert="horz" lIns="109728" tIns="109728" rIns="109728" bIns="91440" rtlCol="0" anchor="b">
            <a:normAutofit/>
          </a:bodyPr>
          <a:lstStyle/>
          <a:p>
            <a:pPr>
              <a:lnSpc>
                <a:spcPct val="110000"/>
              </a:lnSpc>
            </a:pPr>
            <a:r>
              <a:rPr lang="en-CA" dirty="0">
                <a:solidFill>
                  <a:srgbClr val="C00000"/>
                </a:solidFill>
              </a:rPr>
              <a:t>How can we use different housing attributes to predict the sale price </a:t>
            </a:r>
            <a:r>
              <a:rPr lang="en-US" sz="2900" dirty="0">
                <a:solidFill>
                  <a:srgbClr val="C00000"/>
                </a:solidFill>
                <a:latin typeface="Beirut" pitchFamily="2" charset="-78"/>
                <a:cs typeface="Beirut" pitchFamily="2" charset="-78"/>
              </a:rPr>
              <a:t>? </a:t>
            </a:r>
          </a:p>
        </p:txBody>
      </p:sp>
    </p:spTree>
    <p:extLst>
      <p:ext uri="{BB962C8B-B14F-4D97-AF65-F5344CB8AC3E}">
        <p14:creationId xmlns:p14="http://schemas.microsoft.com/office/powerpoint/2010/main" val="4138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E0B2-A793-473F-831A-C710E9908ACD}"/>
              </a:ext>
            </a:extLst>
          </p:cNvPr>
          <p:cNvSpPr>
            <a:spLocks noGrp="1"/>
          </p:cNvSpPr>
          <p:nvPr>
            <p:ph type="title"/>
          </p:nvPr>
        </p:nvSpPr>
        <p:spPr>
          <a:xfrm>
            <a:off x="1920240" y="1021976"/>
            <a:ext cx="8770571" cy="765513"/>
          </a:xfrm>
        </p:spPr>
        <p:txBody>
          <a:bodyPr>
            <a:normAutofit fontScale="90000"/>
          </a:bodyPr>
          <a:lstStyle/>
          <a:p>
            <a:r>
              <a:rPr lang="en-US" dirty="0"/>
              <a:t>Data Set Overview</a:t>
            </a:r>
          </a:p>
        </p:txBody>
      </p:sp>
      <p:sp>
        <p:nvSpPr>
          <p:cNvPr id="3" name="Content Placeholder 2">
            <a:extLst>
              <a:ext uri="{FF2B5EF4-FFF2-40B4-BE49-F238E27FC236}">
                <a16:creationId xmlns:a16="http://schemas.microsoft.com/office/drawing/2014/main" id="{BF096D65-9D2A-E519-BCA6-EFDB0DF3B9A0}"/>
              </a:ext>
            </a:extLst>
          </p:cNvPr>
          <p:cNvSpPr>
            <a:spLocks noGrp="1"/>
          </p:cNvSpPr>
          <p:nvPr>
            <p:ph idx="1"/>
          </p:nvPr>
        </p:nvSpPr>
        <p:spPr/>
        <p:txBody>
          <a:bodyPr>
            <a:normAutofit fontScale="92500" lnSpcReduction="20000"/>
          </a:bodyPr>
          <a:lstStyle/>
          <a:p>
            <a:r>
              <a:rPr lang="en-US" dirty="0"/>
              <a:t>The team used a set of Ames housing data that had 2000 rows and 83 different columns to train our machine-learning model to answer our business question of predicting housing prices.</a:t>
            </a:r>
          </a:p>
          <a:p>
            <a:r>
              <a:rPr lang="en-US" dirty="0"/>
              <a:t>The 83 different columns of data were reduced to 47 columns from dropping 36 columns of data that were seen as less of an influencing factor, such as: </a:t>
            </a:r>
          </a:p>
          <a:p>
            <a:pPr marL="285750" indent="-285750">
              <a:buFontTx/>
              <a:buChar char="-"/>
            </a:pPr>
            <a:r>
              <a:rPr lang="en-US" dirty="0"/>
              <a:t>Month sold</a:t>
            </a:r>
          </a:p>
          <a:p>
            <a:pPr marL="285750" indent="-285750">
              <a:buFontTx/>
              <a:buChar char="-"/>
            </a:pPr>
            <a:r>
              <a:rPr lang="en-US" dirty="0" err="1"/>
              <a:t>Misc</a:t>
            </a:r>
            <a:r>
              <a:rPr lang="en-US" dirty="0"/>
              <a:t> Value </a:t>
            </a:r>
          </a:p>
          <a:p>
            <a:pPr marL="285750" indent="-285750">
              <a:buFontTx/>
              <a:buChar char="-"/>
            </a:pPr>
            <a:r>
              <a:rPr lang="en-US" dirty="0"/>
              <a:t>Sale Condition </a:t>
            </a:r>
          </a:p>
        </p:txBody>
      </p:sp>
    </p:spTree>
    <p:extLst>
      <p:ext uri="{BB962C8B-B14F-4D97-AF65-F5344CB8AC3E}">
        <p14:creationId xmlns:p14="http://schemas.microsoft.com/office/powerpoint/2010/main" val="225318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75982A-405B-77C0-EFDA-2FFE46FDC7C4}"/>
              </a:ext>
            </a:extLst>
          </p:cNvPr>
          <p:cNvPicPr>
            <a:picLocks noChangeAspect="1"/>
          </p:cNvPicPr>
          <p:nvPr/>
        </p:nvPicPr>
        <p:blipFill rotWithShape="1">
          <a:blip r:embed="rId3"/>
          <a:srcRect t="15414"/>
          <a:stretch/>
        </p:blipFill>
        <p:spPr>
          <a:xfrm>
            <a:off x="597212" y="1775636"/>
            <a:ext cx="10997577" cy="468263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C289DBE2-2C03-8B7F-055E-CA5044DD7603}"/>
              </a:ext>
            </a:extLst>
          </p:cNvPr>
          <p:cNvSpPr txBox="1"/>
          <p:nvPr/>
        </p:nvSpPr>
        <p:spPr>
          <a:xfrm>
            <a:off x="475340" y="454936"/>
            <a:ext cx="11241319" cy="1169551"/>
          </a:xfrm>
          <a:prstGeom prst="rect">
            <a:avLst/>
          </a:prstGeom>
          <a:noFill/>
        </p:spPr>
        <p:txBody>
          <a:bodyPr wrap="square" rtlCol="0">
            <a:spAutoFit/>
          </a:bodyPr>
          <a:lstStyle/>
          <a:p>
            <a:r>
              <a:rPr lang="en-US" sz="1400" b="0" i="0" dirty="0">
                <a:solidFill>
                  <a:srgbClr val="0D0D0D"/>
                </a:solidFill>
                <a:effectLst/>
                <a:latin typeface="Söhne"/>
              </a:rPr>
              <a:t>This provides a comprehensive overview of the uniqueness present within each column of our dataset. Each bar represents a specific column, with its height indicating the count of unique values within that column. The descending order of bars facilitates easy identification of columns with the highest and lowest numbers of unique values. Taller bars signify greater diversity, suggesting a wide range of distinct values, while shorter bars indicate less variation. This visualization offers valuable insights into the richness and complexity of our dataset, guiding subsequent analysis and decision-making processes.</a:t>
            </a:r>
            <a:endParaRPr lang="en-CA" sz="1400" dirty="0"/>
          </a:p>
        </p:txBody>
      </p:sp>
      <p:sp>
        <p:nvSpPr>
          <p:cNvPr id="4" name="TextBox 3">
            <a:extLst>
              <a:ext uri="{FF2B5EF4-FFF2-40B4-BE49-F238E27FC236}">
                <a16:creationId xmlns:a16="http://schemas.microsoft.com/office/drawing/2014/main" id="{9C55F09F-D89E-3E1C-8152-1A011AAA542E}"/>
              </a:ext>
            </a:extLst>
          </p:cNvPr>
          <p:cNvSpPr txBox="1"/>
          <p:nvPr/>
        </p:nvSpPr>
        <p:spPr>
          <a:xfrm>
            <a:off x="-1" y="30392"/>
            <a:ext cx="8259953" cy="400110"/>
          </a:xfrm>
          <a:prstGeom prst="rect">
            <a:avLst/>
          </a:prstGeom>
          <a:noFill/>
        </p:spPr>
        <p:txBody>
          <a:bodyPr wrap="none" rtlCol="0">
            <a:spAutoFit/>
          </a:bodyPr>
          <a:lstStyle/>
          <a:p>
            <a:r>
              <a:rPr lang="en-US" sz="2000" b="0" i="0" dirty="0">
                <a:solidFill>
                  <a:srgbClr val="0D0D0D"/>
                </a:solidFill>
                <a:effectLst/>
                <a:latin typeface="Söhne"/>
              </a:rPr>
              <a:t>Exploring the Diversity of Data: Visualization of Unique Values in Each Column</a:t>
            </a:r>
            <a:endParaRPr lang="en-CA" sz="2000" dirty="0"/>
          </a:p>
        </p:txBody>
      </p:sp>
    </p:spTree>
    <p:extLst>
      <p:ext uri="{BB962C8B-B14F-4D97-AF65-F5344CB8AC3E}">
        <p14:creationId xmlns:p14="http://schemas.microsoft.com/office/powerpoint/2010/main" val="218308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E6B132-C5C9-C8EF-3D49-8D507345BF36}"/>
              </a:ext>
            </a:extLst>
          </p:cNvPr>
          <p:cNvPicPr>
            <a:picLocks noChangeAspect="1"/>
          </p:cNvPicPr>
          <p:nvPr/>
        </p:nvPicPr>
        <p:blipFill>
          <a:blip r:embed="rId3"/>
          <a:stretch>
            <a:fillRect/>
          </a:stretch>
        </p:blipFill>
        <p:spPr>
          <a:xfrm>
            <a:off x="711717" y="1690577"/>
            <a:ext cx="10952199" cy="50183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a:extLst>
              <a:ext uri="{FF2B5EF4-FFF2-40B4-BE49-F238E27FC236}">
                <a16:creationId xmlns:a16="http://schemas.microsoft.com/office/drawing/2014/main" id="{B2767E73-B4B6-1A7C-36FA-F7C4A1103895}"/>
              </a:ext>
            </a:extLst>
          </p:cNvPr>
          <p:cNvSpPr txBox="1"/>
          <p:nvPr/>
        </p:nvSpPr>
        <p:spPr>
          <a:xfrm>
            <a:off x="0" y="0"/>
            <a:ext cx="6891245" cy="400110"/>
          </a:xfrm>
          <a:prstGeom prst="rect">
            <a:avLst/>
          </a:prstGeom>
          <a:noFill/>
        </p:spPr>
        <p:txBody>
          <a:bodyPr wrap="none" rtlCol="0">
            <a:spAutoFit/>
          </a:bodyPr>
          <a:lstStyle/>
          <a:p>
            <a:r>
              <a:rPr lang="en-US" sz="2000" b="0" i="0" dirty="0">
                <a:solidFill>
                  <a:srgbClr val="0D0D0D"/>
                </a:solidFill>
                <a:effectLst/>
                <a:latin typeface="Söhne"/>
              </a:rPr>
              <a:t>Analyzing Property Types: Distribution of </a:t>
            </a:r>
            <a:r>
              <a:rPr lang="en-US" sz="2000" b="0" i="0" dirty="0" err="1">
                <a:solidFill>
                  <a:srgbClr val="0D0D0D"/>
                </a:solidFill>
                <a:effectLst/>
                <a:latin typeface="Söhne"/>
              </a:rPr>
              <a:t>MSSubClass</a:t>
            </a:r>
            <a:r>
              <a:rPr lang="en-US" sz="2000" b="0" i="0" dirty="0">
                <a:solidFill>
                  <a:srgbClr val="0D0D0D"/>
                </a:solidFill>
                <a:effectLst/>
                <a:latin typeface="Söhne"/>
              </a:rPr>
              <a:t> Categories</a:t>
            </a:r>
            <a:endParaRPr lang="en-CA" sz="2000" dirty="0"/>
          </a:p>
        </p:txBody>
      </p:sp>
      <p:sp>
        <p:nvSpPr>
          <p:cNvPr id="4" name="TextBox 3">
            <a:extLst>
              <a:ext uri="{FF2B5EF4-FFF2-40B4-BE49-F238E27FC236}">
                <a16:creationId xmlns:a16="http://schemas.microsoft.com/office/drawing/2014/main" id="{89523168-6247-17E1-7F95-44847065AA7C}"/>
              </a:ext>
            </a:extLst>
          </p:cNvPr>
          <p:cNvSpPr txBox="1"/>
          <p:nvPr/>
        </p:nvSpPr>
        <p:spPr>
          <a:xfrm>
            <a:off x="489099" y="400110"/>
            <a:ext cx="10281683" cy="1169551"/>
          </a:xfrm>
          <a:prstGeom prst="rect">
            <a:avLst/>
          </a:prstGeom>
          <a:noFill/>
        </p:spPr>
        <p:txBody>
          <a:bodyPr wrap="square" rtlCol="0">
            <a:spAutoFit/>
          </a:bodyPr>
          <a:lstStyle/>
          <a:p>
            <a:r>
              <a:rPr lang="en-US" sz="1400" b="0" i="0" dirty="0">
                <a:solidFill>
                  <a:srgbClr val="0D0D0D"/>
                </a:solidFill>
                <a:effectLst/>
                <a:latin typeface="Söhne"/>
              </a:rPr>
              <a:t>This graph illustrates the distribution of various property types categorized by </a:t>
            </a:r>
            <a:r>
              <a:rPr lang="en-US" sz="1400" b="0" i="0" dirty="0" err="1">
                <a:solidFill>
                  <a:srgbClr val="0D0D0D"/>
                </a:solidFill>
                <a:effectLst/>
                <a:latin typeface="Söhne"/>
              </a:rPr>
              <a:t>MSSubClass</a:t>
            </a:r>
            <a:r>
              <a:rPr lang="en-US" sz="1400" b="0" i="0" dirty="0">
                <a:solidFill>
                  <a:srgbClr val="0D0D0D"/>
                </a:solidFill>
                <a:effectLst/>
                <a:latin typeface="Söhne"/>
              </a:rPr>
              <a:t> within our dataset. </a:t>
            </a:r>
          </a:p>
          <a:p>
            <a:r>
              <a:rPr lang="en-US" sz="1400" b="0" i="0" dirty="0">
                <a:solidFill>
                  <a:srgbClr val="0D0D0D"/>
                </a:solidFill>
                <a:effectLst/>
                <a:latin typeface="Söhne"/>
              </a:rPr>
              <a:t>Each horizontal bar represents a specific </a:t>
            </a:r>
            <a:r>
              <a:rPr lang="en-US" sz="1400" b="0" i="0" dirty="0" err="1">
                <a:solidFill>
                  <a:srgbClr val="0D0D0D"/>
                </a:solidFill>
                <a:effectLst/>
                <a:latin typeface="Söhne"/>
              </a:rPr>
              <a:t>MSSubClass</a:t>
            </a:r>
            <a:r>
              <a:rPr lang="en-US" sz="1400" b="0" i="0" dirty="0">
                <a:solidFill>
                  <a:srgbClr val="0D0D0D"/>
                </a:solidFill>
                <a:effectLst/>
                <a:latin typeface="Söhne"/>
              </a:rPr>
              <a:t> category, while the length of the bar corresponds to the count of properties belonging to that category. </a:t>
            </a:r>
          </a:p>
          <a:p>
            <a:r>
              <a:rPr lang="en-US" sz="1400" b="0" i="0" dirty="0">
                <a:solidFill>
                  <a:srgbClr val="0D0D0D"/>
                </a:solidFill>
                <a:effectLst/>
                <a:latin typeface="Söhne"/>
              </a:rPr>
              <a:t>By examining this visualization, we gain insights into the prevalence of different property types and their relative frequencies within the dataset.</a:t>
            </a:r>
            <a:endParaRPr lang="en-CA" sz="1400" dirty="0"/>
          </a:p>
        </p:txBody>
      </p:sp>
      <p:pic>
        <p:nvPicPr>
          <p:cNvPr id="6" name="Picture 5" descr="A screenshot of a computer&#10;&#10;Description automatically generated">
            <a:extLst>
              <a:ext uri="{FF2B5EF4-FFF2-40B4-BE49-F238E27FC236}">
                <a16:creationId xmlns:a16="http://schemas.microsoft.com/office/drawing/2014/main" id="{2656378A-DED9-6B09-361D-0639B106564A}"/>
              </a:ext>
            </a:extLst>
          </p:cNvPr>
          <p:cNvPicPr>
            <a:picLocks noChangeAspect="1"/>
          </p:cNvPicPr>
          <p:nvPr/>
        </p:nvPicPr>
        <p:blipFill rotWithShape="1">
          <a:blip r:embed="rId4"/>
          <a:srcRect l="-612" t="4265" r="26453" b="37941"/>
          <a:stretch/>
        </p:blipFill>
        <p:spPr>
          <a:xfrm>
            <a:off x="7580784" y="3628956"/>
            <a:ext cx="3973766" cy="2621987"/>
          </a:xfrm>
          <a:prstGeom prst="rect">
            <a:avLst/>
          </a:prstGeom>
        </p:spPr>
      </p:pic>
      <p:sp>
        <p:nvSpPr>
          <p:cNvPr id="7" name="TextBox 6">
            <a:extLst>
              <a:ext uri="{FF2B5EF4-FFF2-40B4-BE49-F238E27FC236}">
                <a16:creationId xmlns:a16="http://schemas.microsoft.com/office/drawing/2014/main" id="{F6BEE54C-C4E7-B8E6-24A2-51055714FE2F}"/>
              </a:ext>
            </a:extLst>
          </p:cNvPr>
          <p:cNvSpPr txBox="1"/>
          <p:nvPr/>
        </p:nvSpPr>
        <p:spPr>
          <a:xfrm>
            <a:off x="8505368" y="3207652"/>
            <a:ext cx="2989943" cy="369332"/>
          </a:xfrm>
          <a:prstGeom prst="rect">
            <a:avLst/>
          </a:prstGeom>
          <a:noFill/>
        </p:spPr>
        <p:txBody>
          <a:bodyPr wrap="square" rtlCol="0">
            <a:spAutoFit/>
          </a:bodyPr>
          <a:lstStyle/>
          <a:p>
            <a:r>
              <a:rPr lang="en-US" dirty="0"/>
              <a:t>Legend</a:t>
            </a:r>
          </a:p>
        </p:txBody>
      </p:sp>
    </p:spTree>
    <p:extLst>
      <p:ext uri="{BB962C8B-B14F-4D97-AF65-F5344CB8AC3E}">
        <p14:creationId xmlns:p14="http://schemas.microsoft.com/office/powerpoint/2010/main" val="267435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95DD44-4E6E-A23F-A35C-7C57406987CF}"/>
              </a:ext>
            </a:extLst>
          </p:cNvPr>
          <p:cNvPicPr>
            <a:picLocks noChangeAspect="1"/>
          </p:cNvPicPr>
          <p:nvPr/>
        </p:nvPicPr>
        <p:blipFill>
          <a:blip r:embed="rId3"/>
          <a:stretch>
            <a:fillRect/>
          </a:stretch>
        </p:blipFill>
        <p:spPr>
          <a:xfrm>
            <a:off x="452437" y="2215991"/>
            <a:ext cx="11287125" cy="4642009"/>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BA21A0E1-9E7E-DCF6-94F9-2E042AC24DED}"/>
              </a:ext>
            </a:extLst>
          </p:cNvPr>
          <p:cNvSpPr txBox="1"/>
          <p:nvPr/>
        </p:nvSpPr>
        <p:spPr>
          <a:xfrm>
            <a:off x="0" y="0"/>
            <a:ext cx="7317324" cy="400110"/>
          </a:xfrm>
          <a:prstGeom prst="rect">
            <a:avLst/>
          </a:prstGeom>
          <a:noFill/>
        </p:spPr>
        <p:txBody>
          <a:bodyPr wrap="none" rtlCol="0">
            <a:spAutoFit/>
          </a:bodyPr>
          <a:lstStyle/>
          <a:p>
            <a:r>
              <a:rPr lang="en-US" sz="2000" b="0" i="0" dirty="0">
                <a:solidFill>
                  <a:srgbClr val="0D0D0D"/>
                </a:solidFill>
                <a:effectLst/>
                <a:latin typeface="Söhne"/>
              </a:rPr>
              <a:t>Exploring Zoning Classifications: Distribution of </a:t>
            </a:r>
            <a:r>
              <a:rPr lang="en-US" sz="2000" b="0" i="0" dirty="0" err="1">
                <a:solidFill>
                  <a:srgbClr val="0D0D0D"/>
                </a:solidFill>
                <a:effectLst/>
                <a:latin typeface="Söhne"/>
              </a:rPr>
              <a:t>MSZoning</a:t>
            </a:r>
            <a:r>
              <a:rPr lang="en-US" sz="2000" b="0" i="0" dirty="0">
                <a:solidFill>
                  <a:srgbClr val="0D0D0D"/>
                </a:solidFill>
                <a:effectLst/>
                <a:latin typeface="Söhne"/>
              </a:rPr>
              <a:t> Categories</a:t>
            </a:r>
            <a:endParaRPr lang="en-CA" sz="2000" dirty="0"/>
          </a:p>
        </p:txBody>
      </p:sp>
      <p:sp>
        <p:nvSpPr>
          <p:cNvPr id="4" name="TextBox 3">
            <a:extLst>
              <a:ext uri="{FF2B5EF4-FFF2-40B4-BE49-F238E27FC236}">
                <a16:creationId xmlns:a16="http://schemas.microsoft.com/office/drawing/2014/main" id="{BACF2ADA-C0BD-4180-12A4-D6652353976B}"/>
              </a:ext>
            </a:extLst>
          </p:cNvPr>
          <p:cNvSpPr txBox="1"/>
          <p:nvPr/>
        </p:nvSpPr>
        <p:spPr>
          <a:xfrm>
            <a:off x="329610" y="400110"/>
            <a:ext cx="11409951" cy="1600438"/>
          </a:xfrm>
          <a:prstGeom prst="rect">
            <a:avLst/>
          </a:prstGeom>
          <a:noFill/>
        </p:spPr>
        <p:txBody>
          <a:bodyPr wrap="square" rtlCol="0">
            <a:spAutoFit/>
          </a:bodyPr>
          <a:lstStyle/>
          <a:p>
            <a:r>
              <a:rPr lang="en-US" sz="1400" b="0" i="0" dirty="0">
                <a:solidFill>
                  <a:srgbClr val="0D0D0D"/>
                </a:solidFill>
                <a:effectLst/>
                <a:latin typeface="Söhne"/>
              </a:rPr>
              <a:t>The bar chart visually represents the number of properties categorized under each zoning type. Taller bars indicate a higher prevalence of a particular zoning type in the dataset, providing a clear, comparative view of zoning distributions. The variety of bars shows the diversity of zoning types within the area covered by the dataset. This could indicate a region with a mix of agricultural, residential, commercial, and potentially industrial areas.</a:t>
            </a:r>
          </a:p>
          <a:p>
            <a:r>
              <a:rPr lang="en-US" sz="1400" b="0" i="0" dirty="0">
                <a:solidFill>
                  <a:srgbClr val="0D0D0D"/>
                </a:solidFill>
                <a:effectLst/>
                <a:latin typeface="Söhne"/>
              </a:rPr>
              <a:t>For urban planners and developers, understanding the distribution of zoning types is crucial for strategic planning, development, and resource allocation. For example, areas with high residential density might need more infrastructure development such as schools, parks, and roads. And for Real estate professionals it can identify opportunities for development or investment. For instance, a predominance of commercial zones could indicate potential for business real estate developments.</a:t>
            </a:r>
          </a:p>
        </p:txBody>
      </p:sp>
    </p:spTree>
    <p:extLst>
      <p:ext uri="{BB962C8B-B14F-4D97-AF65-F5344CB8AC3E}">
        <p14:creationId xmlns:p14="http://schemas.microsoft.com/office/powerpoint/2010/main" val="376727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09426B-8D49-A728-7CEB-7ECFA4977AA5}"/>
              </a:ext>
            </a:extLst>
          </p:cNvPr>
          <p:cNvPicPr>
            <a:picLocks noChangeAspect="1"/>
          </p:cNvPicPr>
          <p:nvPr/>
        </p:nvPicPr>
        <p:blipFill>
          <a:blip r:embed="rId3"/>
          <a:stretch>
            <a:fillRect/>
          </a:stretch>
        </p:blipFill>
        <p:spPr>
          <a:xfrm>
            <a:off x="557213" y="1456661"/>
            <a:ext cx="10801349" cy="5087014"/>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42607A9A-A81B-1BF4-3453-2FB0C3F0D8F6}"/>
              </a:ext>
            </a:extLst>
          </p:cNvPr>
          <p:cNvSpPr txBox="1"/>
          <p:nvPr/>
        </p:nvSpPr>
        <p:spPr>
          <a:xfrm>
            <a:off x="0" y="0"/>
            <a:ext cx="6496715" cy="338554"/>
          </a:xfrm>
          <a:prstGeom prst="rect">
            <a:avLst/>
          </a:prstGeom>
          <a:noFill/>
        </p:spPr>
        <p:txBody>
          <a:bodyPr wrap="none" rtlCol="0">
            <a:spAutoFit/>
          </a:bodyPr>
          <a:lstStyle/>
          <a:p>
            <a:r>
              <a:rPr lang="en-US" sz="1600" b="0" i="0" dirty="0">
                <a:solidFill>
                  <a:srgbClr val="0D0D0D"/>
                </a:solidFill>
                <a:effectLst/>
                <a:latin typeface="Söhne"/>
              </a:rPr>
              <a:t>Exploring Neighborhoods: Distribution of Property Counts by Neighborhood</a:t>
            </a:r>
            <a:endParaRPr lang="en-CA" sz="1600" dirty="0"/>
          </a:p>
        </p:txBody>
      </p:sp>
      <p:sp>
        <p:nvSpPr>
          <p:cNvPr id="4" name="TextBox 3">
            <a:extLst>
              <a:ext uri="{FF2B5EF4-FFF2-40B4-BE49-F238E27FC236}">
                <a16:creationId xmlns:a16="http://schemas.microsoft.com/office/drawing/2014/main" id="{6EE65DE7-6412-672D-57CB-02895AC57C20}"/>
              </a:ext>
            </a:extLst>
          </p:cNvPr>
          <p:cNvSpPr txBox="1"/>
          <p:nvPr/>
        </p:nvSpPr>
        <p:spPr>
          <a:xfrm>
            <a:off x="393403" y="338554"/>
            <a:ext cx="10801349" cy="954107"/>
          </a:xfrm>
          <a:prstGeom prst="rect">
            <a:avLst/>
          </a:prstGeom>
          <a:noFill/>
        </p:spPr>
        <p:txBody>
          <a:bodyPr wrap="square" rtlCol="0">
            <a:spAutoFit/>
          </a:bodyPr>
          <a:lstStyle/>
          <a:p>
            <a:pPr algn="l">
              <a:buFont typeface="Arial" panose="020B0604020202020204" pitchFamily="34" charset="0"/>
              <a:buNone/>
            </a:pPr>
            <a:r>
              <a:rPr lang="en-US" sz="1400" b="0" i="0" dirty="0">
                <a:solidFill>
                  <a:srgbClr val="0D0D0D"/>
                </a:solidFill>
                <a:effectLst/>
                <a:latin typeface="Söhne"/>
              </a:rPr>
              <a:t>The bar chart effectively displays the number of properties in each neighborhood, with each bar representing a different neighborhood. Taller bars suggest a higher concentration of properties, indicating popular or densely populated areas within the dataset's scope. Neighborhoods with higher counts might be more desirable, possibly due to better amenities, schools, safety, or other attractive features. Conversely, neighborhoods with fewer properties might be less developed or less popular among homebuyers.</a:t>
            </a:r>
          </a:p>
        </p:txBody>
      </p:sp>
    </p:spTree>
    <p:extLst>
      <p:ext uri="{BB962C8B-B14F-4D97-AF65-F5344CB8AC3E}">
        <p14:creationId xmlns:p14="http://schemas.microsoft.com/office/powerpoint/2010/main" val="343117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46441A-9CEF-263F-FEA5-22097D0A6B71}"/>
              </a:ext>
            </a:extLst>
          </p:cNvPr>
          <p:cNvPicPr>
            <a:picLocks noChangeAspect="1"/>
          </p:cNvPicPr>
          <p:nvPr/>
        </p:nvPicPr>
        <p:blipFill>
          <a:blip r:embed="rId3"/>
          <a:stretch>
            <a:fillRect/>
          </a:stretch>
        </p:blipFill>
        <p:spPr>
          <a:xfrm>
            <a:off x="7447994" y="524688"/>
            <a:ext cx="3655594" cy="2915336"/>
          </a:xfrm>
          <a:prstGeom prst="rect">
            <a:avLst/>
          </a:prstGeom>
          <a:ln w="88900" cap="sq" cmpd="thickThin">
            <a:noFill/>
            <a:prstDash val="solid"/>
            <a:miter lim="800000"/>
          </a:ln>
          <a:effectLst/>
        </p:spPr>
      </p:pic>
      <p:sp>
        <p:nvSpPr>
          <p:cNvPr id="3" name="Content Placeholder 2">
            <a:extLst>
              <a:ext uri="{FF2B5EF4-FFF2-40B4-BE49-F238E27FC236}">
                <a16:creationId xmlns:a16="http://schemas.microsoft.com/office/drawing/2014/main" id="{257B9FAA-989D-F91C-0C8D-E3B50C3E8325}"/>
              </a:ext>
            </a:extLst>
          </p:cNvPr>
          <p:cNvSpPr txBox="1">
            <a:spLocks/>
          </p:cNvSpPr>
          <p:nvPr/>
        </p:nvSpPr>
        <p:spPr>
          <a:xfrm>
            <a:off x="776655" y="1296246"/>
            <a:ext cx="5319345" cy="3651504"/>
          </a:xfrm>
          <a:prstGeom prst="rect">
            <a:avLst/>
          </a:prstGeom>
        </p:spPr>
        <p:txBody>
          <a:bodyPr>
            <a:normAutofit fontScale="92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 categorization approach was used where different housing prices were bucketed into four different quartiles and as above avg or below avg.</a:t>
            </a:r>
          </a:p>
          <a:p>
            <a:endParaRPr lang="en-US" dirty="0"/>
          </a:p>
          <a:p>
            <a:r>
              <a:rPr lang="en-US" dirty="0"/>
              <a:t>The goal of the neuro network was to see if, based on the different features of a property, the network can correctly predict which quartile the housing price would belong to.</a:t>
            </a:r>
          </a:p>
          <a:p>
            <a:endParaRPr lang="en-US" dirty="0"/>
          </a:p>
          <a:p>
            <a:endParaRPr lang="en-US" dirty="0"/>
          </a:p>
        </p:txBody>
      </p:sp>
      <p:sp>
        <p:nvSpPr>
          <p:cNvPr id="4" name="Title 1">
            <a:extLst>
              <a:ext uri="{FF2B5EF4-FFF2-40B4-BE49-F238E27FC236}">
                <a16:creationId xmlns:a16="http://schemas.microsoft.com/office/drawing/2014/main" id="{4F0AE448-BEEE-93E6-737E-52AB22D5530C}"/>
              </a:ext>
            </a:extLst>
          </p:cNvPr>
          <p:cNvSpPr txBox="1">
            <a:spLocks/>
          </p:cNvSpPr>
          <p:nvPr/>
        </p:nvSpPr>
        <p:spPr>
          <a:xfrm>
            <a:off x="938781" y="288687"/>
            <a:ext cx="5493973" cy="765513"/>
          </a:xfrm>
          <a:prstGeom prst="rect">
            <a:avLst/>
          </a:prstGeom>
        </p:spPr>
        <p:txBody>
          <a:bodyPr>
            <a:normAutofit fontScale="975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dirty="0"/>
              <a:t>Initial Methodology</a:t>
            </a:r>
          </a:p>
        </p:txBody>
      </p:sp>
      <p:pic>
        <p:nvPicPr>
          <p:cNvPr id="6" name="Picture 5">
            <a:extLst>
              <a:ext uri="{FF2B5EF4-FFF2-40B4-BE49-F238E27FC236}">
                <a16:creationId xmlns:a16="http://schemas.microsoft.com/office/drawing/2014/main" id="{5E74BA06-0034-F462-1EB5-F7CE17A3271F}"/>
              </a:ext>
            </a:extLst>
          </p:cNvPr>
          <p:cNvPicPr>
            <a:picLocks noChangeAspect="1"/>
          </p:cNvPicPr>
          <p:nvPr/>
        </p:nvPicPr>
        <p:blipFill>
          <a:blip r:embed="rId4"/>
          <a:stretch>
            <a:fillRect/>
          </a:stretch>
        </p:blipFill>
        <p:spPr>
          <a:xfrm>
            <a:off x="7447994" y="3770310"/>
            <a:ext cx="3655594" cy="2757403"/>
          </a:xfrm>
          <a:prstGeom prst="rect">
            <a:avLst/>
          </a:prstGeom>
        </p:spPr>
      </p:pic>
    </p:spTree>
    <p:extLst>
      <p:ext uri="{BB962C8B-B14F-4D97-AF65-F5344CB8AC3E}">
        <p14:creationId xmlns:p14="http://schemas.microsoft.com/office/powerpoint/2010/main" val="185846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634F-101B-7CD8-DED7-38EDEE13816E}"/>
              </a:ext>
            </a:extLst>
          </p:cNvPr>
          <p:cNvSpPr txBox="1">
            <a:spLocks/>
          </p:cNvSpPr>
          <p:nvPr/>
        </p:nvSpPr>
        <p:spPr>
          <a:xfrm>
            <a:off x="284230" y="329364"/>
            <a:ext cx="5928311" cy="1055684"/>
          </a:xfrm>
          <a:prstGeom prst="rect">
            <a:avLst/>
          </a:prstGeom>
        </p:spPr>
        <p:txBody>
          <a:bodyPr>
            <a:normAutofit fontScale="975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2400" dirty="0"/>
              <a:t>Neuro Network Modeling</a:t>
            </a:r>
          </a:p>
          <a:p>
            <a:r>
              <a:rPr lang="en-US" sz="2400" dirty="0"/>
              <a:t>Attempt 1 Four Quartiles</a:t>
            </a:r>
          </a:p>
        </p:txBody>
      </p:sp>
      <p:pic>
        <p:nvPicPr>
          <p:cNvPr id="3" name="Picture 2">
            <a:extLst>
              <a:ext uri="{FF2B5EF4-FFF2-40B4-BE49-F238E27FC236}">
                <a16:creationId xmlns:a16="http://schemas.microsoft.com/office/drawing/2014/main" id="{640C3A8C-7BCF-CDFD-B621-B7D779563D86}"/>
              </a:ext>
            </a:extLst>
          </p:cNvPr>
          <p:cNvPicPr>
            <a:picLocks noChangeAspect="1"/>
          </p:cNvPicPr>
          <p:nvPr/>
        </p:nvPicPr>
        <p:blipFill>
          <a:blip r:embed="rId2"/>
          <a:stretch>
            <a:fillRect/>
          </a:stretch>
        </p:blipFill>
        <p:spPr>
          <a:xfrm>
            <a:off x="6623076" y="426198"/>
            <a:ext cx="5284694" cy="2567387"/>
          </a:xfrm>
          <a:prstGeom prst="rect">
            <a:avLst/>
          </a:prstGeom>
        </p:spPr>
      </p:pic>
      <p:pic>
        <p:nvPicPr>
          <p:cNvPr id="4" name="Picture 3">
            <a:extLst>
              <a:ext uri="{FF2B5EF4-FFF2-40B4-BE49-F238E27FC236}">
                <a16:creationId xmlns:a16="http://schemas.microsoft.com/office/drawing/2014/main" id="{2AE6904E-8321-FA27-5409-8C13F90CA631}"/>
              </a:ext>
            </a:extLst>
          </p:cNvPr>
          <p:cNvPicPr>
            <a:picLocks noChangeAspect="1"/>
          </p:cNvPicPr>
          <p:nvPr/>
        </p:nvPicPr>
        <p:blipFill>
          <a:blip r:embed="rId3"/>
          <a:stretch>
            <a:fillRect/>
          </a:stretch>
        </p:blipFill>
        <p:spPr>
          <a:xfrm>
            <a:off x="6623076" y="6024488"/>
            <a:ext cx="5284694" cy="546100"/>
          </a:xfrm>
          <a:prstGeom prst="rect">
            <a:avLst/>
          </a:prstGeom>
        </p:spPr>
      </p:pic>
      <p:pic>
        <p:nvPicPr>
          <p:cNvPr id="5" name="Picture 4">
            <a:extLst>
              <a:ext uri="{FF2B5EF4-FFF2-40B4-BE49-F238E27FC236}">
                <a16:creationId xmlns:a16="http://schemas.microsoft.com/office/drawing/2014/main" id="{D97833FA-2FEB-9C37-9270-EDDD0A8DF5AA}"/>
              </a:ext>
            </a:extLst>
          </p:cNvPr>
          <p:cNvPicPr>
            <a:picLocks noChangeAspect="1"/>
          </p:cNvPicPr>
          <p:nvPr/>
        </p:nvPicPr>
        <p:blipFill>
          <a:blip r:embed="rId4"/>
          <a:stretch>
            <a:fillRect/>
          </a:stretch>
        </p:blipFill>
        <p:spPr>
          <a:xfrm>
            <a:off x="6623076" y="3362917"/>
            <a:ext cx="5284694" cy="2302416"/>
          </a:xfrm>
          <a:prstGeom prst="rect">
            <a:avLst/>
          </a:prstGeom>
        </p:spPr>
      </p:pic>
      <p:sp>
        <p:nvSpPr>
          <p:cNvPr id="6" name="Content Placeholder 2">
            <a:extLst>
              <a:ext uri="{FF2B5EF4-FFF2-40B4-BE49-F238E27FC236}">
                <a16:creationId xmlns:a16="http://schemas.microsoft.com/office/drawing/2014/main" id="{C39BD3E7-9C86-0017-26CC-F5F330086050}"/>
              </a:ext>
            </a:extLst>
          </p:cNvPr>
          <p:cNvSpPr txBox="1">
            <a:spLocks/>
          </p:cNvSpPr>
          <p:nvPr/>
        </p:nvSpPr>
        <p:spPr>
          <a:xfrm>
            <a:off x="240776" y="1602504"/>
            <a:ext cx="6119683" cy="3328147"/>
          </a:xfrm>
          <a:prstGeom prst="rect">
            <a:avLst/>
          </a:prstGeom>
        </p:spPr>
        <p:txBody>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CA" sz="1200" b="1" dirty="0"/>
              <a:t>Features and target array Split:</a:t>
            </a:r>
          </a:p>
          <a:p>
            <a:r>
              <a:rPr lang="en-CA" sz="1200" dirty="0"/>
              <a:t>Y =4 Different Types of </a:t>
            </a:r>
            <a:r>
              <a:rPr lang="en-CA" sz="1200" dirty="0" err="1"/>
              <a:t>SalesBins</a:t>
            </a:r>
            <a:endParaRPr lang="en-CA" sz="1200" dirty="0"/>
          </a:p>
          <a:p>
            <a:r>
              <a:rPr lang="en-CA" sz="1200" dirty="0"/>
              <a:t>X =Rest of the data</a:t>
            </a:r>
          </a:p>
          <a:p>
            <a:endParaRPr lang="en-CA" sz="1200" dirty="0"/>
          </a:p>
          <a:p>
            <a:r>
              <a:rPr lang="en-CA" sz="1200" b="1" dirty="0"/>
              <a:t>Insights:</a:t>
            </a:r>
          </a:p>
          <a:p>
            <a:pPr marL="171450" indent="-171450">
              <a:buFontTx/>
              <a:buChar char="-"/>
            </a:pPr>
            <a:r>
              <a:rPr lang="en-CA" sz="1200" dirty="0"/>
              <a:t>The model was inaccurate due to the small sample size of the data and the multiple categorizations.</a:t>
            </a:r>
          </a:p>
          <a:p>
            <a:pPr marL="171450" indent="-171450">
              <a:buFontTx/>
              <a:buChar char="-"/>
            </a:pPr>
            <a:r>
              <a:rPr lang="en-CA" sz="1200" dirty="0"/>
              <a:t>Using </a:t>
            </a:r>
            <a:r>
              <a:rPr lang="en-CA" sz="1200" dirty="0" err="1"/>
              <a:t>kerastuner</a:t>
            </a:r>
            <a:r>
              <a:rPr lang="en-CA" sz="1200" dirty="0"/>
              <a:t> we searched for the best hyperparameters to further optimize the model but could not produce a higher accuracy.</a:t>
            </a:r>
          </a:p>
          <a:p>
            <a:endParaRPr lang="en-CA" sz="1200" dirty="0">
              <a:solidFill>
                <a:srgbClr val="000000"/>
              </a:solidFill>
              <a:latin typeface="Courier New" panose="02070309020205020404" pitchFamily="49" charset="0"/>
            </a:endParaRPr>
          </a:p>
        </p:txBody>
      </p:sp>
      <p:pic>
        <p:nvPicPr>
          <p:cNvPr id="7" name="Picture 6">
            <a:extLst>
              <a:ext uri="{FF2B5EF4-FFF2-40B4-BE49-F238E27FC236}">
                <a16:creationId xmlns:a16="http://schemas.microsoft.com/office/drawing/2014/main" id="{528CE159-5FD2-D441-A344-B5F234082501}"/>
              </a:ext>
            </a:extLst>
          </p:cNvPr>
          <p:cNvPicPr>
            <a:picLocks noChangeAspect="1"/>
          </p:cNvPicPr>
          <p:nvPr/>
        </p:nvPicPr>
        <p:blipFill>
          <a:blip r:embed="rId5"/>
          <a:stretch>
            <a:fillRect/>
          </a:stretch>
        </p:blipFill>
        <p:spPr>
          <a:xfrm>
            <a:off x="397235" y="5479978"/>
            <a:ext cx="5815306" cy="1209839"/>
          </a:xfrm>
          <a:prstGeom prst="rect">
            <a:avLst/>
          </a:prstGeom>
        </p:spPr>
      </p:pic>
      <p:sp>
        <p:nvSpPr>
          <p:cNvPr id="8" name="TextBox 7">
            <a:extLst>
              <a:ext uri="{FF2B5EF4-FFF2-40B4-BE49-F238E27FC236}">
                <a16:creationId xmlns:a16="http://schemas.microsoft.com/office/drawing/2014/main" id="{F807980F-6E5F-95D1-7B0B-DDF87803CFCA}"/>
              </a:ext>
            </a:extLst>
          </p:cNvPr>
          <p:cNvSpPr txBox="1"/>
          <p:nvPr/>
        </p:nvSpPr>
        <p:spPr>
          <a:xfrm>
            <a:off x="6623076" y="144698"/>
            <a:ext cx="2756647" cy="369332"/>
          </a:xfrm>
          <a:prstGeom prst="rect">
            <a:avLst/>
          </a:prstGeom>
          <a:noFill/>
        </p:spPr>
        <p:txBody>
          <a:bodyPr wrap="square" rtlCol="0">
            <a:spAutoFit/>
          </a:bodyPr>
          <a:lstStyle/>
          <a:p>
            <a:r>
              <a:rPr lang="en-US" dirty="0"/>
              <a:t>Structure of the Model</a:t>
            </a:r>
          </a:p>
        </p:txBody>
      </p:sp>
      <p:sp>
        <p:nvSpPr>
          <p:cNvPr id="9" name="TextBox 8">
            <a:extLst>
              <a:ext uri="{FF2B5EF4-FFF2-40B4-BE49-F238E27FC236}">
                <a16:creationId xmlns:a16="http://schemas.microsoft.com/office/drawing/2014/main" id="{263777F7-FE64-2159-F14C-B8EB54B3D8A9}"/>
              </a:ext>
            </a:extLst>
          </p:cNvPr>
          <p:cNvSpPr txBox="1"/>
          <p:nvPr/>
        </p:nvSpPr>
        <p:spPr>
          <a:xfrm>
            <a:off x="6508776" y="3031736"/>
            <a:ext cx="2756647" cy="369332"/>
          </a:xfrm>
          <a:prstGeom prst="rect">
            <a:avLst/>
          </a:prstGeom>
          <a:noFill/>
        </p:spPr>
        <p:txBody>
          <a:bodyPr wrap="square" rtlCol="0">
            <a:spAutoFit/>
          </a:bodyPr>
          <a:lstStyle/>
          <a:p>
            <a:r>
              <a:rPr lang="en-US" dirty="0"/>
              <a:t>Training the Model</a:t>
            </a:r>
          </a:p>
        </p:txBody>
      </p:sp>
      <p:sp>
        <p:nvSpPr>
          <p:cNvPr id="10" name="TextBox 9">
            <a:extLst>
              <a:ext uri="{FF2B5EF4-FFF2-40B4-BE49-F238E27FC236}">
                <a16:creationId xmlns:a16="http://schemas.microsoft.com/office/drawing/2014/main" id="{731594AC-336F-F52D-861C-EE15FA4BDD4D}"/>
              </a:ext>
            </a:extLst>
          </p:cNvPr>
          <p:cNvSpPr txBox="1"/>
          <p:nvPr/>
        </p:nvSpPr>
        <p:spPr>
          <a:xfrm>
            <a:off x="6508775" y="5734108"/>
            <a:ext cx="2756647" cy="369332"/>
          </a:xfrm>
          <a:prstGeom prst="rect">
            <a:avLst/>
          </a:prstGeom>
          <a:noFill/>
        </p:spPr>
        <p:txBody>
          <a:bodyPr wrap="square" rtlCol="0">
            <a:spAutoFit/>
          </a:bodyPr>
          <a:lstStyle/>
          <a:p>
            <a:r>
              <a:rPr lang="en-US" dirty="0"/>
              <a:t>Model Accuracy</a:t>
            </a:r>
          </a:p>
        </p:txBody>
      </p:sp>
      <p:sp>
        <p:nvSpPr>
          <p:cNvPr id="11" name="TextBox 10">
            <a:extLst>
              <a:ext uri="{FF2B5EF4-FFF2-40B4-BE49-F238E27FC236}">
                <a16:creationId xmlns:a16="http://schemas.microsoft.com/office/drawing/2014/main" id="{E2E1D796-7ECC-1EF4-53B4-3E8FEE54A987}"/>
              </a:ext>
            </a:extLst>
          </p:cNvPr>
          <p:cNvSpPr txBox="1"/>
          <p:nvPr/>
        </p:nvSpPr>
        <p:spPr>
          <a:xfrm>
            <a:off x="397235" y="5148107"/>
            <a:ext cx="2756647" cy="369332"/>
          </a:xfrm>
          <a:prstGeom prst="rect">
            <a:avLst/>
          </a:prstGeom>
          <a:noFill/>
        </p:spPr>
        <p:txBody>
          <a:bodyPr wrap="square" rtlCol="0">
            <a:spAutoFit/>
          </a:bodyPr>
          <a:lstStyle/>
          <a:p>
            <a:r>
              <a:rPr lang="en-US" dirty="0"/>
              <a:t>Model Optimizations</a:t>
            </a:r>
          </a:p>
        </p:txBody>
      </p:sp>
    </p:spTree>
    <p:extLst>
      <p:ext uri="{BB962C8B-B14F-4D97-AF65-F5344CB8AC3E}">
        <p14:creationId xmlns:p14="http://schemas.microsoft.com/office/powerpoint/2010/main" val="1421250584"/>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TotalTime>
  <Words>1160</Words>
  <Application>Microsoft Macintosh PowerPoint</Application>
  <PresentationFormat>Widescreen</PresentationFormat>
  <Paragraphs>102</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Meiryo</vt:lpstr>
      <vt:lpstr>Aptos</vt:lpstr>
      <vt:lpstr>Arial</vt:lpstr>
      <vt:lpstr>Beirut</vt:lpstr>
      <vt:lpstr>Corbel</vt:lpstr>
      <vt:lpstr>Courier New</vt:lpstr>
      <vt:lpstr>Söhne</vt:lpstr>
      <vt:lpstr>Wingdings</vt:lpstr>
      <vt:lpstr>SketchLinesVTI</vt:lpstr>
      <vt:lpstr>Housing prices</vt:lpstr>
      <vt:lpstr>How can we use different housing attributes to predict the sale price ? </vt:lpstr>
      <vt:lpstr>Data 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nadine b</dc:creator>
  <cp:lastModifiedBy>nadine b</cp:lastModifiedBy>
  <cp:revision>14</cp:revision>
  <dcterms:created xsi:type="dcterms:W3CDTF">2024-04-18T22:53:52Z</dcterms:created>
  <dcterms:modified xsi:type="dcterms:W3CDTF">2024-04-23T00:17:59Z</dcterms:modified>
</cp:coreProperties>
</file>