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7f2a1b81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7f2a1b81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7f2a1b81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7f2a1b81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7f2a1b81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7f2a1b81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7f2a1b81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7f2a1b81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f2a1b81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7f2a1b81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7f2a1b81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7f2a1b81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7f2a1b81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7f2a1b81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7f2a1b81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7f2a1b81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7f2a1b81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7f2a1b81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7f2a1b81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7f2a1b8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7f2a1b81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7f2a1b81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7f2a1b81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7f2a1b81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7f2a1b8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7f2a1b8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7f2a1b8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7f2a1b8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7f2a1b81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7f2a1b81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7f2a1b81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7f2a1b81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7f2a1b81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7f2a1b81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7f2a1b81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7f2a1b81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7f2a1b81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7f2a1b81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aimacode/aima-pyth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aimacode/aima-python" TargetMode="External"/><Relationship Id="rId4" Type="http://schemas.openxmlformats.org/officeDocument/2006/relationships/hyperlink" Target="https://www.annytab.com/first-order-logic-in-python/" TargetMode="External"/><Relationship Id="rId9" Type="http://schemas.openxmlformats.org/officeDocument/2006/relationships/hyperlink" Target="https://www.youtube.com/watch?v=mkr1nmQJQ_E&amp;list=PL1JaO4n1WBl7pd04M17Xlaip8Krsdt_MT&amp;index=1" TargetMode="External"/><Relationship Id="rId5" Type="http://schemas.openxmlformats.org/officeDocument/2006/relationships/hyperlink" Target="https://www.javatpoint.com/difference-between-backward-chaining-and-forward-chaining#:~:text=Forward%20chaining%20is%20known%20as%20data%2Ddriven%20inference%20technique%20as,goal%20to%20extract%20the%20facts" TargetMode="External"/><Relationship Id="rId6" Type="http://schemas.openxmlformats.org/officeDocument/2006/relationships/hyperlink" Target="http://www.sista.arizona.edu/~clayton/courses/ai/projects/wumpus/docs/logic.html" TargetMode="External"/><Relationship Id="rId7" Type="http://schemas.openxmlformats.org/officeDocument/2006/relationships/hyperlink" Target="http://www.sista.arizona.edu/~clayton/courses/ai/projects/wumpus/docs/logic.html" TargetMode="External"/><Relationship Id="rId8" Type="http://schemas.openxmlformats.org/officeDocument/2006/relationships/hyperlink" Target="https://notebook.community/SnShine/aima-python/log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Knowledge representation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Week 11 &amp; 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1599763" y="408150"/>
            <a:ext cx="5944474" cy="439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am using code from aima-python in this tutorial (download </a:t>
            </a:r>
            <a:r>
              <a:rPr lang="en" u="sng">
                <a:solidFill>
                  <a:schemeClr val="hlink"/>
                </a:solidFill>
                <a:hlinkClick r:id="rId3"/>
              </a:rPr>
              <a:t>package</a:t>
            </a:r>
            <a:r>
              <a:rPr lang="en"/>
              <a:t>), these modules include all the necessary classes and functions for first-order logic in python. The knowledge base is created from the following sentence: The law says that it is a crime for an American to sell weapons to hostile nations. The country Nono, an enemy of America, has some missiles, and all of its missiles were sold to it by Colonel West, who is American.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4" name="Google Shape;124;p24"/>
          <p:cNvPicPr preferRelativeResize="0"/>
          <p:nvPr/>
        </p:nvPicPr>
        <p:blipFill>
          <a:blip r:embed="rId3">
            <a:alphaModFix/>
          </a:blip>
          <a:stretch>
            <a:fillRect/>
          </a:stretch>
        </p:blipFill>
        <p:spPr>
          <a:xfrm>
            <a:off x="270225" y="1694100"/>
            <a:ext cx="8229600" cy="1295400"/>
          </a:xfrm>
          <a:prstGeom prst="rect">
            <a:avLst/>
          </a:prstGeom>
          <a:noFill/>
          <a:ln>
            <a:noFill/>
          </a:ln>
        </p:spPr>
      </p:pic>
      <p:pic>
        <p:nvPicPr>
          <p:cNvPr id="125" name="Google Shape;125;p24"/>
          <p:cNvPicPr preferRelativeResize="0"/>
          <p:nvPr/>
        </p:nvPicPr>
        <p:blipFill>
          <a:blip r:embed="rId4">
            <a:alphaModFix/>
          </a:blip>
          <a:stretch>
            <a:fillRect/>
          </a:stretch>
        </p:blipFill>
        <p:spPr>
          <a:xfrm>
            <a:off x="402963" y="344888"/>
            <a:ext cx="4810125" cy="1114425"/>
          </a:xfrm>
          <a:prstGeom prst="rect">
            <a:avLst/>
          </a:prstGeom>
          <a:noFill/>
          <a:ln>
            <a:noFill/>
          </a:ln>
        </p:spPr>
      </p:pic>
      <p:pic>
        <p:nvPicPr>
          <p:cNvPr id="126" name="Google Shape;126;p24"/>
          <p:cNvPicPr preferRelativeResize="0"/>
          <p:nvPr/>
        </p:nvPicPr>
        <p:blipFill>
          <a:blip r:embed="rId5">
            <a:alphaModFix/>
          </a:blip>
          <a:stretch>
            <a:fillRect/>
          </a:stretch>
        </p:blipFill>
        <p:spPr>
          <a:xfrm>
            <a:off x="270225" y="2773800"/>
            <a:ext cx="5401110" cy="371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Chaining</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forward chaining algorithm looks at each rule in the knowledge base to see if the goal can be satisfied. This algorithm uses unification to form new sentences, new sentences are added to the knowledge base and this process is repeated until the question can be answered or until no more sentences can be added. A query can have multiple answers with forward chaining.</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38" name="Google Shape;138;p26"/>
          <p:cNvPicPr preferRelativeResize="0"/>
          <p:nvPr/>
        </p:nvPicPr>
        <p:blipFill>
          <a:blip r:embed="rId3">
            <a:alphaModFix/>
          </a:blip>
          <a:stretch>
            <a:fillRect/>
          </a:stretch>
        </p:blipFill>
        <p:spPr>
          <a:xfrm>
            <a:off x="270225" y="1478400"/>
            <a:ext cx="8229600" cy="1295400"/>
          </a:xfrm>
          <a:prstGeom prst="rect">
            <a:avLst/>
          </a:prstGeom>
          <a:noFill/>
          <a:ln>
            <a:noFill/>
          </a:ln>
        </p:spPr>
      </p:pic>
      <p:pic>
        <p:nvPicPr>
          <p:cNvPr id="139" name="Google Shape;139;p26"/>
          <p:cNvPicPr preferRelativeResize="0"/>
          <p:nvPr/>
        </p:nvPicPr>
        <p:blipFill>
          <a:blip r:embed="rId4">
            <a:alphaModFix/>
          </a:blip>
          <a:stretch>
            <a:fillRect/>
          </a:stretch>
        </p:blipFill>
        <p:spPr>
          <a:xfrm>
            <a:off x="311688" y="261938"/>
            <a:ext cx="4810125" cy="1114425"/>
          </a:xfrm>
          <a:prstGeom prst="rect">
            <a:avLst/>
          </a:prstGeom>
          <a:noFill/>
          <a:ln>
            <a:noFill/>
          </a:ln>
        </p:spPr>
      </p:pic>
      <p:pic>
        <p:nvPicPr>
          <p:cNvPr id="140" name="Google Shape;140;p26"/>
          <p:cNvPicPr preferRelativeResize="0"/>
          <p:nvPr/>
        </p:nvPicPr>
        <p:blipFill>
          <a:blip r:embed="rId5">
            <a:alphaModFix/>
          </a:blip>
          <a:stretch>
            <a:fillRect/>
          </a:stretch>
        </p:blipFill>
        <p:spPr>
          <a:xfrm>
            <a:off x="270225" y="2773800"/>
            <a:ext cx="5401110" cy="371850"/>
          </a:xfrm>
          <a:prstGeom prst="rect">
            <a:avLst/>
          </a:prstGeom>
          <a:noFill/>
          <a:ln>
            <a:noFill/>
          </a:ln>
        </p:spPr>
      </p:pic>
      <p:pic>
        <p:nvPicPr>
          <p:cNvPr id="141" name="Google Shape;141;p26"/>
          <p:cNvPicPr preferRelativeResize="0"/>
          <p:nvPr/>
        </p:nvPicPr>
        <p:blipFill>
          <a:blip r:embed="rId6">
            <a:alphaModFix/>
          </a:blip>
          <a:stretch>
            <a:fillRect/>
          </a:stretch>
        </p:blipFill>
        <p:spPr>
          <a:xfrm>
            <a:off x="311700" y="3247675"/>
            <a:ext cx="5745100" cy="181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2532125" y="1382350"/>
            <a:ext cx="3953700" cy="164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Backward Chaining</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backward chaining algorithm starts from the goal and chains through rules to find facts that support the goal. This backward algorithm will only find the first fact that supports the goal, even if it exists multiple answers in the knowledge base.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60" name="Google Shape;160;p29"/>
          <p:cNvPicPr preferRelativeResize="0"/>
          <p:nvPr/>
        </p:nvPicPr>
        <p:blipFill>
          <a:blip r:embed="rId3">
            <a:alphaModFix/>
          </a:blip>
          <a:stretch>
            <a:fillRect/>
          </a:stretch>
        </p:blipFill>
        <p:spPr>
          <a:xfrm>
            <a:off x="270225" y="1478400"/>
            <a:ext cx="8229600" cy="1295400"/>
          </a:xfrm>
          <a:prstGeom prst="rect">
            <a:avLst/>
          </a:prstGeom>
          <a:noFill/>
          <a:ln>
            <a:noFill/>
          </a:ln>
        </p:spPr>
      </p:pic>
      <p:pic>
        <p:nvPicPr>
          <p:cNvPr id="161" name="Google Shape;161;p29"/>
          <p:cNvPicPr preferRelativeResize="0"/>
          <p:nvPr/>
        </p:nvPicPr>
        <p:blipFill>
          <a:blip r:embed="rId4">
            <a:alphaModFix/>
          </a:blip>
          <a:stretch>
            <a:fillRect/>
          </a:stretch>
        </p:blipFill>
        <p:spPr>
          <a:xfrm>
            <a:off x="311688" y="261938"/>
            <a:ext cx="4810125" cy="1114425"/>
          </a:xfrm>
          <a:prstGeom prst="rect">
            <a:avLst/>
          </a:prstGeom>
          <a:noFill/>
          <a:ln>
            <a:noFill/>
          </a:ln>
        </p:spPr>
      </p:pic>
      <p:pic>
        <p:nvPicPr>
          <p:cNvPr id="162" name="Google Shape;162;p29"/>
          <p:cNvPicPr preferRelativeResize="0"/>
          <p:nvPr/>
        </p:nvPicPr>
        <p:blipFill>
          <a:blip r:embed="rId5">
            <a:alphaModFix/>
          </a:blip>
          <a:stretch>
            <a:fillRect/>
          </a:stretch>
        </p:blipFill>
        <p:spPr>
          <a:xfrm>
            <a:off x="270225" y="2773800"/>
            <a:ext cx="5401110" cy="371850"/>
          </a:xfrm>
          <a:prstGeom prst="rect">
            <a:avLst/>
          </a:prstGeom>
          <a:noFill/>
          <a:ln>
            <a:noFill/>
          </a:ln>
        </p:spPr>
      </p:pic>
      <p:pic>
        <p:nvPicPr>
          <p:cNvPr id="163" name="Google Shape;163;p29"/>
          <p:cNvPicPr preferRelativeResize="0"/>
          <p:nvPr/>
        </p:nvPicPr>
        <p:blipFill>
          <a:blip r:embed="rId6">
            <a:alphaModFix/>
          </a:blip>
          <a:stretch>
            <a:fillRect/>
          </a:stretch>
        </p:blipFill>
        <p:spPr>
          <a:xfrm>
            <a:off x="376400" y="3234475"/>
            <a:ext cx="4479186" cy="1693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30"/>
          <p:cNvPicPr preferRelativeResize="0"/>
          <p:nvPr/>
        </p:nvPicPr>
        <p:blipFill>
          <a:blip r:embed="rId3">
            <a:alphaModFix/>
          </a:blip>
          <a:stretch>
            <a:fillRect/>
          </a:stretch>
        </p:blipFill>
        <p:spPr>
          <a:xfrm>
            <a:off x="1114425" y="1747838"/>
            <a:ext cx="6915150" cy="1647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1"/>
          <p:cNvPicPr preferRelativeResize="0"/>
          <p:nvPr/>
        </p:nvPicPr>
        <p:blipFill>
          <a:blip r:embed="rId3">
            <a:alphaModFix/>
          </a:blip>
          <a:stretch>
            <a:fillRect/>
          </a:stretch>
        </p:blipFill>
        <p:spPr>
          <a:xfrm>
            <a:off x="152400" y="152400"/>
            <a:ext cx="8270621"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What is Knowledge Representation?</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Knowledge Representation in AI describes the representation of knowledge. Basically, it is a study of how the beliefs, intentions, and judgments of an intelligent agent can be expressed suitably for automated reasoning. One of the primary purposes of Knowledge Representation includes modeling intelligent behavior for an agent.</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334327" lvl="0" marL="457200" rtl="0" algn="l">
              <a:spcBef>
                <a:spcPts val="1200"/>
              </a:spcBef>
              <a:spcAft>
                <a:spcPts val="0"/>
              </a:spcAft>
              <a:buSzPct val="100000"/>
              <a:buChar char="●"/>
            </a:pPr>
            <a:r>
              <a:rPr lang="en" u="sng">
                <a:solidFill>
                  <a:schemeClr val="accent5"/>
                </a:solidFill>
                <a:hlinkClick r:id="rId3">
                  <a:extLst>
                    <a:ext uri="{A12FA001-AC4F-418D-AE19-62706E023703}">
                      <ahyp:hlinkClr val="tx"/>
                    </a:ext>
                  </a:extLst>
                </a:hlinkClick>
              </a:rPr>
              <a:t>https://github.com/aimacode/aima-python</a:t>
            </a:r>
            <a:r>
              <a:rPr lang="en"/>
              <a:t> </a:t>
            </a:r>
            <a:endParaRPr/>
          </a:p>
          <a:p>
            <a:pPr indent="-334327" lvl="0" marL="457200" rtl="0" algn="l">
              <a:spcBef>
                <a:spcPts val="0"/>
              </a:spcBef>
              <a:spcAft>
                <a:spcPts val="0"/>
              </a:spcAft>
              <a:buSzPct val="100000"/>
              <a:buChar char="●"/>
            </a:pPr>
            <a:r>
              <a:rPr lang="en" u="sng">
                <a:solidFill>
                  <a:schemeClr val="hlink"/>
                </a:solidFill>
                <a:hlinkClick r:id="rId4"/>
              </a:rPr>
              <a:t>https://www.annytab.com/first-order-logic-in-python/</a:t>
            </a:r>
            <a:endParaRPr/>
          </a:p>
          <a:p>
            <a:pPr indent="-334327" lvl="0" marL="457200" rtl="0" algn="l">
              <a:spcBef>
                <a:spcPts val="0"/>
              </a:spcBef>
              <a:spcAft>
                <a:spcPts val="0"/>
              </a:spcAft>
              <a:buSzPct val="100000"/>
              <a:buChar char="●"/>
            </a:pPr>
            <a:r>
              <a:rPr lang="en" u="sng">
                <a:solidFill>
                  <a:schemeClr val="hlink"/>
                </a:solidFill>
                <a:hlinkClick r:id="rId5"/>
              </a:rPr>
              <a:t>https://www.javatpoint.com/difference-between-backward-chaining-and-forward-chaining#:~:text=Forward%20chaining%20is%20known%20as%20data%2Ddriven%20inference%20technique%20as,goal%20to%20extract%20the%20facts</a:t>
            </a:r>
            <a:r>
              <a:rPr lang="en"/>
              <a:t>.</a:t>
            </a:r>
            <a:endParaRPr/>
          </a:p>
          <a:p>
            <a:pPr indent="-334327" lvl="0" marL="457200" rtl="0" algn="l">
              <a:spcBef>
                <a:spcPts val="0"/>
              </a:spcBef>
              <a:spcAft>
                <a:spcPts val="0"/>
              </a:spcAft>
              <a:buSzPct val="100000"/>
              <a:buChar char="●"/>
            </a:pPr>
            <a:r>
              <a:rPr lang="en" u="sng">
                <a:solidFill>
                  <a:schemeClr val="hlink"/>
                </a:solidFill>
                <a:hlinkClick r:id="rId6"/>
              </a:rPr>
              <a:t>http://www.sista.arizo</a:t>
            </a:r>
            <a:r>
              <a:rPr lang="en" u="sng">
                <a:solidFill>
                  <a:schemeClr val="hlink"/>
                </a:solidFill>
                <a:hlinkClick r:id="rId7"/>
              </a:rPr>
              <a:t>na.edu/~clayton/courses/ai/projects/wumpus/docs/logic.html</a:t>
            </a:r>
            <a:endParaRPr/>
          </a:p>
          <a:p>
            <a:pPr indent="-334327" lvl="0" marL="457200" rtl="0" algn="l">
              <a:spcBef>
                <a:spcPts val="0"/>
              </a:spcBef>
              <a:spcAft>
                <a:spcPts val="0"/>
              </a:spcAft>
              <a:buSzPct val="100000"/>
              <a:buChar char="●"/>
            </a:pPr>
            <a:r>
              <a:rPr lang="en" u="sng">
                <a:solidFill>
                  <a:schemeClr val="hlink"/>
                </a:solidFill>
                <a:hlinkClick r:id="rId8"/>
              </a:rPr>
              <a:t>https://notebook.community/SnShine/aima-python/logic</a:t>
            </a:r>
            <a:endParaRPr/>
          </a:p>
          <a:p>
            <a:pPr indent="-334327" lvl="0" marL="457200" rtl="0" algn="l">
              <a:spcBef>
                <a:spcPts val="0"/>
              </a:spcBef>
              <a:spcAft>
                <a:spcPts val="0"/>
              </a:spcAft>
              <a:buSzPct val="100000"/>
              <a:buChar char="●"/>
            </a:pPr>
            <a:r>
              <a:rPr lang="en" u="sng">
                <a:solidFill>
                  <a:schemeClr val="hlink"/>
                </a:solidFill>
                <a:hlinkClick r:id="rId9"/>
              </a:rPr>
              <a:t>https://www.youtube.com/watch?v=mkr1nmQJQ_E&amp;list=PL1JaO4n1WBl7pd04M17Xlaip8Krsdt_MT&amp;index=1</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Knowledge representation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a:t>
            </a:r>
            <a:r>
              <a:rPr lang="en"/>
              <a:t>ropositional logic </a:t>
            </a:r>
            <a:endParaRPr/>
          </a:p>
          <a:p>
            <a:pPr indent="-342900" lvl="0" marL="457200" rtl="0" algn="l">
              <a:spcBef>
                <a:spcPts val="0"/>
              </a:spcBef>
              <a:spcAft>
                <a:spcPts val="0"/>
              </a:spcAft>
              <a:buSzPts val="1800"/>
              <a:buAutoNum type="arabicPeriod"/>
            </a:pPr>
            <a:r>
              <a:rPr lang="en"/>
              <a:t>First order logic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Propositional</a:t>
            </a:r>
            <a:r>
              <a:rPr lang="en"/>
              <a:t> Logic</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Propositional logic, also known as sentential logic, is a language with some definite rules which deal with propositions and has no ambiguity in representation. It represents a conclusion based on various conditions and lays down some important communication rules. Also, it consists of precisely defined syntax and semantics which supports the sound inference. Each sentence can be translated into logics using syntax and semantics.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Advantages:</a:t>
            </a:r>
            <a:endParaRPr/>
          </a:p>
          <a:p>
            <a:pPr indent="-342900" lvl="0" marL="457200" rtl="0" algn="l">
              <a:spcBef>
                <a:spcPts val="1200"/>
              </a:spcBef>
              <a:spcAft>
                <a:spcPts val="0"/>
              </a:spcAft>
              <a:buSzPts val="1800"/>
              <a:buChar char="●"/>
            </a:pPr>
            <a:r>
              <a:rPr lang="en"/>
              <a:t>Logical representation helps to perform logical reasoning.</a:t>
            </a:r>
            <a:endParaRPr/>
          </a:p>
          <a:p>
            <a:pPr indent="-342900" lvl="0" marL="457200" rtl="0" algn="l">
              <a:spcBef>
                <a:spcPts val="0"/>
              </a:spcBef>
              <a:spcAft>
                <a:spcPts val="0"/>
              </a:spcAft>
              <a:buSzPts val="1800"/>
              <a:buChar char="●"/>
            </a:pPr>
            <a:r>
              <a:rPr lang="en"/>
              <a:t>This representation is the basis for the programming languages.</a:t>
            </a:r>
            <a:endParaRPr/>
          </a:p>
          <a:p>
            <a:pPr indent="0" lvl="0" marL="0" rtl="0" algn="l">
              <a:spcBef>
                <a:spcPts val="1200"/>
              </a:spcBef>
              <a:spcAft>
                <a:spcPts val="0"/>
              </a:spcAft>
              <a:buClr>
                <a:schemeClr val="dk1"/>
              </a:buClr>
              <a:buSzPts val="1100"/>
              <a:buFont typeface="Arial"/>
              <a:buNone/>
            </a:pPr>
            <a:r>
              <a:rPr lang="en"/>
              <a:t>Disadvantages:</a:t>
            </a:r>
            <a:endParaRPr/>
          </a:p>
          <a:p>
            <a:pPr indent="-342900" lvl="0" marL="457200" rtl="0" algn="l">
              <a:spcBef>
                <a:spcPts val="1200"/>
              </a:spcBef>
              <a:spcAft>
                <a:spcPts val="0"/>
              </a:spcAft>
              <a:buSzPts val="1800"/>
              <a:buChar char="●"/>
            </a:pPr>
            <a:r>
              <a:rPr lang="en"/>
              <a:t>Logical representations have some restrictions and are challenging to work with.</a:t>
            </a:r>
            <a:endParaRPr/>
          </a:p>
          <a:p>
            <a:pPr indent="-342900" lvl="0" marL="457200" rtl="0" algn="l">
              <a:spcBef>
                <a:spcPts val="0"/>
              </a:spcBef>
              <a:spcAft>
                <a:spcPts val="0"/>
              </a:spcAft>
              <a:buSzPts val="1800"/>
              <a:buChar char="●"/>
            </a:pPr>
            <a:r>
              <a:rPr lang="en"/>
              <a:t>This technique may not be very natural, and inference may not be very efficient.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harry.py</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2566500" y="1141400"/>
            <a:ext cx="4724400" cy="3438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order Logic</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First-Order Logic (FOL) is a logical way of allowing us to use statements to express relationships between things. It goes beyond fundamental logic by allowing us to talk about individual items by using variables and quantifiers. Based on what we already know, First-Order Logic helps us discover new knowledge or facts about a family. First-Order Logic is widely used in the field of Artificial Intelligence as a critical tool for tackling real-world issues.</a:t>
            </a:r>
            <a:endParaRPr/>
          </a:p>
          <a:p>
            <a:pPr indent="0" lvl="0" marL="0" rtl="0" algn="l">
              <a:spcBef>
                <a:spcPts val="1200"/>
              </a:spcBef>
              <a:spcAft>
                <a:spcPts val="1200"/>
              </a:spcAft>
              <a:buNone/>
            </a:pPr>
            <a:r>
              <a:rPr lang="en"/>
              <a:t>A first-order logic knowledge base can only contain definite clauses. A definite clause is a clause with at most one positive literal, you can use parentheses to ensure that your clauses are definite.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128575" y="812350"/>
            <a:ext cx="8740575" cy="357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Syntax and Notations of First-Order Logic</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918000"/>
          </a:xfrm>
          <a:prstGeom prst="rect">
            <a:avLst/>
          </a:prstGeom>
        </p:spPr>
        <p:txBody>
          <a:bodyPr anchorCtr="0" anchor="t" bIns="91425" lIns="91425" spcFirstLastPara="1" rIns="91425" wrap="square" tIns="91425">
            <a:normAutofit fontScale="55000" lnSpcReduction="20000"/>
          </a:bodyPr>
          <a:lstStyle/>
          <a:p>
            <a:pPr indent="-291465" lvl="0" marL="457200" rtl="0" algn="l">
              <a:spcBef>
                <a:spcPts val="0"/>
              </a:spcBef>
              <a:spcAft>
                <a:spcPts val="0"/>
              </a:spcAft>
              <a:buSzPct val="100000"/>
              <a:buChar char="●"/>
            </a:pPr>
            <a:r>
              <a:rPr b="1" lang="en"/>
              <a:t>Predicates</a:t>
            </a:r>
            <a:endParaRPr b="1"/>
          </a:p>
          <a:p>
            <a:pPr indent="0" lvl="0" marL="0" rtl="0" algn="l">
              <a:spcBef>
                <a:spcPts val="1200"/>
              </a:spcBef>
              <a:spcAft>
                <a:spcPts val="0"/>
              </a:spcAft>
              <a:buNone/>
            </a:pPr>
            <a:r>
              <a:rPr lang="en"/>
              <a:t>Predicates </a:t>
            </a:r>
            <a:r>
              <a:rPr lang="en"/>
              <a:t>are symbols that represent the attributes or connections of things. They are used to construct assertions about things and their properties. For instance, "human(x)" may be a predicate indicating that "x is a human."</a:t>
            </a:r>
            <a:endParaRPr/>
          </a:p>
          <a:p>
            <a:pPr indent="-291465" lvl="0" marL="457200" rtl="0" algn="l">
              <a:spcBef>
                <a:spcPts val="1200"/>
              </a:spcBef>
              <a:spcAft>
                <a:spcPts val="0"/>
              </a:spcAft>
              <a:buSzPct val="100000"/>
              <a:buChar char="●"/>
            </a:pPr>
            <a:r>
              <a:rPr b="1" lang="en"/>
              <a:t>Variables</a:t>
            </a:r>
            <a:endParaRPr b="1"/>
          </a:p>
          <a:p>
            <a:pPr indent="0" lvl="0" marL="0" rtl="0" algn="l">
              <a:spcBef>
                <a:spcPts val="1200"/>
              </a:spcBef>
              <a:spcAft>
                <a:spcPts val="0"/>
              </a:spcAft>
              <a:buNone/>
            </a:pPr>
            <a:r>
              <a:rPr lang="en"/>
              <a:t>Variables </a:t>
            </a:r>
            <a:r>
              <a:rPr lang="en"/>
              <a:t>are placeholders in logical statements that allow us to refer to undefined objects. They help in the creation of general statements that may be applied to any object. In the predicate "human(x)," for example, "x" is a variable that represents any human.</a:t>
            </a:r>
            <a:endParaRPr/>
          </a:p>
          <a:p>
            <a:pPr indent="-291465" lvl="0" marL="457200" rtl="0" algn="l">
              <a:spcBef>
                <a:spcPts val="1200"/>
              </a:spcBef>
              <a:spcAft>
                <a:spcPts val="0"/>
              </a:spcAft>
              <a:buSzPct val="100000"/>
              <a:buChar char="●"/>
            </a:pPr>
            <a:r>
              <a:rPr b="1" lang="en"/>
              <a:t>Constants </a:t>
            </a:r>
            <a:endParaRPr b="1"/>
          </a:p>
          <a:p>
            <a:pPr indent="0" lvl="0" marL="0" rtl="0" algn="l">
              <a:spcBef>
                <a:spcPts val="1200"/>
              </a:spcBef>
              <a:spcAft>
                <a:spcPts val="0"/>
              </a:spcAft>
              <a:buNone/>
            </a:pPr>
            <a:r>
              <a:rPr lang="en"/>
              <a:t>In First-Order Logic (FOL), a constant is a unique name of a certain item. It is like providing a label for the item in the logical statements.</a:t>
            </a:r>
            <a:endParaRPr/>
          </a:p>
          <a:p>
            <a:pPr indent="-291465" lvl="0" marL="457200" rtl="0" algn="l">
              <a:spcBef>
                <a:spcPts val="1200"/>
              </a:spcBef>
              <a:spcAft>
                <a:spcPts val="0"/>
              </a:spcAft>
              <a:buSzPct val="100000"/>
              <a:buChar char="●"/>
            </a:pPr>
            <a:r>
              <a:rPr b="1" lang="en"/>
              <a:t>Quantifiers</a:t>
            </a:r>
            <a:endParaRPr b="1"/>
          </a:p>
          <a:p>
            <a:pPr indent="0" lvl="0" marL="0" rtl="0" algn="l">
              <a:spcBef>
                <a:spcPts val="1200"/>
              </a:spcBef>
              <a:spcAft>
                <a:spcPts val="0"/>
              </a:spcAft>
              <a:buNone/>
            </a:pPr>
            <a:r>
              <a:rPr lang="en"/>
              <a:t>Quantifiers, namely universal () and existential (), allow us to make general statements about groups of items. The universal quantifier () means that a statement applies to all objects in the particular domain, whereas the existential quantifier denotes that there is at least one item in the particular domain.</a:t>
            </a:r>
            <a:endParaRPr/>
          </a:p>
          <a:p>
            <a:pPr indent="-291465" lvl="0" marL="457200" rtl="0" algn="l">
              <a:spcBef>
                <a:spcPts val="1200"/>
              </a:spcBef>
              <a:spcAft>
                <a:spcPts val="0"/>
              </a:spcAft>
              <a:buSzPct val="100000"/>
              <a:buChar char="●"/>
            </a:pPr>
            <a:r>
              <a:rPr b="1" lang="en"/>
              <a:t>Logical Connectives (AND, OR, NOT, IMPLIES )</a:t>
            </a:r>
            <a:endParaRPr b="1"/>
          </a:p>
          <a:p>
            <a:pPr indent="0" lvl="0" marL="0" rtl="0" algn="l">
              <a:spcBef>
                <a:spcPts val="1200"/>
              </a:spcBef>
              <a:spcAft>
                <a:spcPts val="1200"/>
              </a:spcAft>
              <a:buNone/>
            </a:pPr>
            <a:r>
              <a:rPr lang="en"/>
              <a:t>Logical connectives are basic symbols in logic that are used to combine or transform simple statements to produce more sophisticated logical expressions. These connectives enable us to think about the links between propositions and serve as the foundation for logical arguments and expressions.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