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3"/>
  </p:notesMasterIdLst>
  <p:sldIdLst>
    <p:sldId id="256" r:id="rId2"/>
    <p:sldId id="464" r:id="rId3"/>
    <p:sldId id="478" r:id="rId4"/>
    <p:sldId id="437" r:id="rId5"/>
    <p:sldId id="438" r:id="rId6"/>
    <p:sldId id="442" r:id="rId7"/>
    <p:sldId id="443" r:id="rId8"/>
    <p:sldId id="444" r:id="rId9"/>
    <p:sldId id="439" r:id="rId10"/>
    <p:sldId id="445" r:id="rId11"/>
    <p:sldId id="446" r:id="rId12"/>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A8F4"/>
    <a:srgbClr val="FF0000"/>
    <a:srgbClr val="0000EA"/>
    <a:srgbClr val="0000FF"/>
    <a:srgbClr val="3333FF"/>
    <a:srgbClr val="89B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9" autoAdjust="0"/>
    <p:restoredTop sz="91538" autoAdjust="0"/>
  </p:normalViewPr>
  <p:slideViewPr>
    <p:cSldViewPr>
      <p:cViewPr varScale="1">
        <p:scale>
          <a:sx n="75" d="100"/>
          <a:sy n="75" d="100"/>
        </p:scale>
        <p:origin x="1411" y="67"/>
      </p:cViewPr>
      <p:guideLst>
        <p:guide orient="horz" pos="2160"/>
        <p:guide pos="2880"/>
      </p:guideLst>
    </p:cSldViewPr>
  </p:slideViewPr>
  <p:outlineViewPr>
    <p:cViewPr>
      <p:scale>
        <a:sx n="33" d="100"/>
        <a:sy n="33" d="100"/>
      </p:scale>
      <p:origin x="42" y="111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2CC5C88-D8E7-4A95-BDDB-9525D808F111}" type="datetimeFigureOut">
              <a:rPr lang="en-US"/>
              <a:pPr>
                <a:defRPr/>
              </a:pPr>
              <a:t>4/22/2024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A634D53-4220-4CF2-9168-A2ED8172CADB}" type="slidenum">
              <a:rPr lang="en-US" altLang="en-US"/>
              <a:pPr>
                <a:defRPr/>
              </a:pPr>
              <a:t>‹#›</a:t>
            </a:fld>
            <a:endParaRPr lang="en-US" altLang="en-US"/>
          </a:p>
        </p:txBody>
      </p:sp>
    </p:spTree>
    <p:extLst>
      <p:ext uri="{BB962C8B-B14F-4D97-AF65-F5344CB8AC3E}">
        <p14:creationId xmlns:p14="http://schemas.microsoft.com/office/powerpoint/2010/main" val="2068453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5E12BD00-B0DC-4394-B78E-A0C7D79C207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GB"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GB"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GB" altLang="en-US"/>
          </a:p>
        </p:txBody>
      </p:sp>
      <p:sp>
        <p:nvSpPr>
          <p:cNvPr id="39" name="Rectangle 6"/>
          <p:cNvSpPr>
            <a:spLocks noGrp="1" noChangeArrowheads="1"/>
          </p:cNvSpPr>
          <p:nvPr>
            <p:ph type="ftr" sz="quarter" idx="11"/>
          </p:nvPr>
        </p:nvSpPr>
        <p:spPr/>
        <p:txBody>
          <a:bodyPr/>
          <a:lstStyle>
            <a:lvl1pPr>
              <a:defRPr/>
            </a:lvl1pPr>
          </a:lstStyle>
          <a:p>
            <a:pPr>
              <a:defRPr/>
            </a:pPr>
            <a:r>
              <a:rPr lang="en-GB" altLang="en-US"/>
              <a:t> </a:t>
            </a:r>
          </a:p>
        </p:txBody>
      </p:sp>
      <p:sp>
        <p:nvSpPr>
          <p:cNvPr id="40" name="Rectangle 7"/>
          <p:cNvSpPr>
            <a:spLocks noGrp="1" noChangeArrowheads="1"/>
          </p:cNvSpPr>
          <p:nvPr>
            <p:ph type="sldNum" sz="quarter" idx="12"/>
          </p:nvPr>
        </p:nvSpPr>
        <p:spPr/>
        <p:txBody>
          <a:bodyPr/>
          <a:lstStyle>
            <a:lvl1pPr>
              <a:defRPr smtClean="0"/>
            </a:lvl1pPr>
          </a:lstStyle>
          <a:p>
            <a:pPr>
              <a:defRPr/>
            </a:pPr>
            <a:fld id="{690CA4AE-966D-4773-8FC8-001AF182B17D}" type="slidenum">
              <a:rPr lang="en-GB" altLang="en-US"/>
              <a:pPr>
                <a:defRPr/>
              </a:pPr>
              <a:t>‹#›</a:t>
            </a:fld>
            <a:endParaRPr lang="en-GB" altLang="en-US"/>
          </a:p>
        </p:txBody>
      </p:sp>
    </p:spTree>
    <p:extLst>
      <p:ext uri="{BB962C8B-B14F-4D97-AF65-F5344CB8AC3E}">
        <p14:creationId xmlns:p14="http://schemas.microsoft.com/office/powerpoint/2010/main" val="3169779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6" name="Rectangle 7"/>
          <p:cNvSpPr>
            <a:spLocks noGrp="1" noChangeArrowheads="1"/>
          </p:cNvSpPr>
          <p:nvPr>
            <p:ph type="sldNum" sz="quarter" idx="12"/>
          </p:nvPr>
        </p:nvSpPr>
        <p:spPr>
          <a:ln/>
        </p:spPr>
        <p:txBody>
          <a:bodyPr/>
          <a:lstStyle>
            <a:lvl1pPr>
              <a:defRPr/>
            </a:lvl1pPr>
          </a:lstStyle>
          <a:p>
            <a:pPr>
              <a:defRPr/>
            </a:pPr>
            <a:fld id="{B2CF2B51-F432-4DC6-B88F-0DB30917A035}" type="slidenum">
              <a:rPr lang="en-GB" altLang="en-US"/>
              <a:pPr>
                <a:defRPr/>
              </a:pPr>
              <a:t>‹#›</a:t>
            </a:fld>
            <a:endParaRPr lang="en-GB" altLang="en-US"/>
          </a:p>
        </p:txBody>
      </p:sp>
    </p:spTree>
    <p:extLst>
      <p:ext uri="{BB962C8B-B14F-4D97-AF65-F5344CB8AC3E}">
        <p14:creationId xmlns:p14="http://schemas.microsoft.com/office/powerpoint/2010/main" val="132862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6" name="Rectangle 7"/>
          <p:cNvSpPr>
            <a:spLocks noGrp="1" noChangeArrowheads="1"/>
          </p:cNvSpPr>
          <p:nvPr>
            <p:ph type="sldNum" sz="quarter" idx="12"/>
          </p:nvPr>
        </p:nvSpPr>
        <p:spPr>
          <a:ln/>
        </p:spPr>
        <p:txBody>
          <a:bodyPr/>
          <a:lstStyle>
            <a:lvl1pPr>
              <a:defRPr/>
            </a:lvl1pPr>
          </a:lstStyle>
          <a:p>
            <a:pPr>
              <a:defRPr/>
            </a:pPr>
            <a:fld id="{E0A4416E-04F5-4D6C-86F5-B19C87E966B5}" type="slidenum">
              <a:rPr lang="en-GB" altLang="en-US"/>
              <a:pPr>
                <a:defRPr/>
              </a:pPr>
              <a:t>‹#›</a:t>
            </a:fld>
            <a:endParaRPr lang="en-GB" altLang="en-US"/>
          </a:p>
        </p:txBody>
      </p:sp>
    </p:spTree>
    <p:extLst>
      <p:ext uri="{BB962C8B-B14F-4D97-AF65-F5344CB8AC3E}">
        <p14:creationId xmlns:p14="http://schemas.microsoft.com/office/powerpoint/2010/main" val="17280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6" name="Rectangle 7"/>
          <p:cNvSpPr>
            <a:spLocks noGrp="1" noChangeArrowheads="1"/>
          </p:cNvSpPr>
          <p:nvPr>
            <p:ph type="sldNum" sz="quarter" idx="12"/>
          </p:nvPr>
        </p:nvSpPr>
        <p:spPr>
          <a:ln/>
        </p:spPr>
        <p:txBody>
          <a:bodyPr/>
          <a:lstStyle>
            <a:lvl1pPr>
              <a:defRPr/>
            </a:lvl1pPr>
          </a:lstStyle>
          <a:p>
            <a:pPr>
              <a:defRPr/>
            </a:pPr>
            <a:fld id="{73DA5AFE-D557-4FE5-8C4B-F31A5A351D39}" type="slidenum">
              <a:rPr lang="en-GB" altLang="en-US"/>
              <a:pPr>
                <a:defRPr/>
              </a:pPr>
              <a:t>‹#›</a:t>
            </a:fld>
            <a:endParaRPr lang="en-GB" altLang="en-US"/>
          </a:p>
        </p:txBody>
      </p:sp>
    </p:spTree>
    <p:extLst>
      <p:ext uri="{BB962C8B-B14F-4D97-AF65-F5344CB8AC3E}">
        <p14:creationId xmlns:p14="http://schemas.microsoft.com/office/powerpoint/2010/main" val="429286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6" name="Rectangle 7"/>
          <p:cNvSpPr>
            <a:spLocks noGrp="1" noChangeArrowheads="1"/>
          </p:cNvSpPr>
          <p:nvPr>
            <p:ph type="sldNum" sz="quarter" idx="12"/>
          </p:nvPr>
        </p:nvSpPr>
        <p:spPr>
          <a:ln/>
        </p:spPr>
        <p:txBody>
          <a:bodyPr/>
          <a:lstStyle>
            <a:lvl1pPr>
              <a:defRPr/>
            </a:lvl1pPr>
          </a:lstStyle>
          <a:p>
            <a:pPr>
              <a:defRPr/>
            </a:pPr>
            <a:fld id="{C0716262-CC46-40DD-B0A1-A4C25E25F4D5}" type="slidenum">
              <a:rPr lang="en-GB" altLang="en-US"/>
              <a:pPr>
                <a:defRPr/>
              </a:pPr>
              <a:t>‹#›</a:t>
            </a:fld>
            <a:endParaRPr lang="en-GB" altLang="en-US"/>
          </a:p>
        </p:txBody>
      </p:sp>
    </p:spTree>
    <p:extLst>
      <p:ext uri="{BB962C8B-B14F-4D97-AF65-F5344CB8AC3E}">
        <p14:creationId xmlns:p14="http://schemas.microsoft.com/office/powerpoint/2010/main" val="355175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7" name="Rectangle 7"/>
          <p:cNvSpPr>
            <a:spLocks noGrp="1" noChangeArrowheads="1"/>
          </p:cNvSpPr>
          <p:nvPr>
            <p:ph type="sldNum" sz="quarter" idx="12"/>
          </p:nvPr>
        </p:nvSpPr>
        <p:spPr>
          <a:ln/>
        </p:spPr>
        <p:txBody>
          <a:bodyPr/>
          <a:lstStyle>
            <a:lvl1pPr>
              <a:defRPr/>
            </a:lvl1pPr>
          </a:lstStyle>
          <a:p>
            <a:pPr>
              <a:defRPr/>
            </a:pPr>
            <a:fld id="{4E3E80AB-6B2E-4821-A554-E2381AE5AF0C}" type="slidenum">
              <a:rPr lang="en-GB" altLang="en-US"/>
              <a:pPr>
                <a:defRPr/>
              </a:pPr>
              <a:t>‹#›</a:t>
            </a:fld>
            <a:endParaRPr lang="en-GB" altLang="en-US"/>
          </a:p>
        </p:txBody>
      </p:sp>
    </p:spTree>
    <p:extLst>
      <p:ext uri="{BB962C8B-B14F-4D97-AF65-F5344CB8AC3E}">
        <p14:creationId xmlns:p14="http://schemas.microsoft.com/office/powerpoint/2010/main" val="182910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9" name="Rectangle 7"/>
          <p:cNvSpPr>
            <a:spLocks noGrp="1" noChangeArrowheads="1"/>
          </p:cNvSpPr>
          <p:nvPr>
            <p:ph type="sldNum" sz="quarter" idx="12"/>
          </p:nvPr>
        </p:nvSpPr>
        <p:spPr>
          <a:ln/>
        </p:spPr>
        <p:txBody>
          <a:bodyPr/>
          <a:lstStyle>
            <a:lvl1pPr>
              <a:defRPr/>
            </a:lvl1pPr>
          </a:lstStyle>
          <a:p>
            <a:pPr>
              <a:defRPr/>
            </a:pPr>
            <a:fld id="{D6124C78-77E1-4F43-8A1A-A65FB35D354E}" type="slidenum">
              <a:rPr lang="en-GB" altLang="en-US"/>
              <a:pPr>
                <a:defRPr/>
              </a:pPr>
              <a:t>‹#›</a:t>
            </a:fld>
            <a:endParaRPr lang="en-GB" altLang="en-US"/>
          </a:p>
        </p:txBody>
      </p:sp>
    </p:spTree>
    <p:extLst>
      <p:ext uri="{BB962C8B-B14F-4D97-AF65-F5344CB8AC3E}">
        <p14:creationId xmlns:p14="http://schemas.microsoft.com/office/powerpoint/2010/main" val="47845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5" name="Rectangle 7"/>
          <p:cNvSpPr>
            <a:spLocks noGrp="1" noChangeArrowheads="1"/>
          </p:cNvSpPr>
          <p:nvPr>
            <p:ph type="sldNum" sz="quarter" idx="12"/>
          </p:nvPr>
        </p:nvSpPr>
        <p:spPr>
          <a:ln/>
        </p:spPr>
        <p:txBody>
          <a:bodyPr/>
          <a:lstStyle>
            <a:lvl1pPr>
              <a:defRPr/>
            </a:lvl1pPr>
          </a:lstStyle>
          <a:p>
            <a:pPr>
              <a:defRPr/>
            </a:pPr>
            <a:fld id="{38674BFE-10E0-43A0-919C-B2085A9FEA54}" type="slidenum">
              <a:rPr lang="en-GB" altLang="en-US"/>
              <a:pPr>
                <a:defRPr/>
              </a:pPr>
              <a:t>‹#›</a:t>
            </a:fld>
            <a:endParaRPr lang="en-GB" altLang="en-US"/>
          </a:p>
        </p:txBody>
      </p:sp>
    </p:spTree>
    <p:extLst>
      <p:ext uri="{BB962C8B-B14F-4D97-AF65-F5344CB8AC3E}">
        <p14:creationId xmlns:p14="http://schemas.microsoft.com/office/powerpoint/2010/main" val="3708713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4" name="Rectangle 7"/>
          <p:cNvSpPr>
            <a:spLocks noGrp="1" noChangeArrowheads="1"/>
          </p:cNvSpPr>
          <p:nvPr>
            <p:ph type="sldNum" sz="quarter" idx="12"/>
          </p:nvPr>
        </p:nvSpPr>
        <p:spPr>
          <a:ln/>
        </p:spPr>
        <p:txBody>
          <a:bodyPr/>
          <a:lstStyle>
            <a:lvl1pPr>
              <a:defRPr/>
            </a:lvl1pPr>
          </a:lstStyle>
          <a:p>
            <a:pPr>
              <a:defRPr/>
            </a:pPr>
            <a:fld id="{F4D439FD-204B-40ED-A5E2-3C88C394889E}" type="slidenum">
              <a:rPr lang="en-GB" altLang="en-US"/>
              <a:pPr>
                <a:defRPr/>
              </a:pPr>
              <a:t>‹#›</a:t>
            </a:fld>
            <a:endParaRPr lang="en-GB" altLang="en-US"/>
          </a:p>
        </p:txBody>
      </p:sp>
    </p:spTree>
    <p:extLst>
      <p:ext uri="{BB962C8B-B14F-4D97-AF65-F5344CB8AC3E}">
        <p14:creationId xmlns:p14="http://schemas.microsoft.com/office/powerpoint/2010/main" val="70398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7" name="Rectangle 7"/>
          <p:cNvSpPr>
            <a:spLocks noGrp="1" noChangeArrowheads="1"/>
          </p:cNvSpPr>
          <p:nvPr>
            <p:ph type="sldNum" sz="quarter" idx="12"/>
          </p:nvPr>
        </p:nvSpPr>
        <p:spPr>
          <a:ln/>
        </p:spPr>
        <p:txBody>
          <a:bodyPr/>
          <a:lstStyle>
            <a:lvl1pPr>
              <a:defRPr/>
            </a:lvl1pPr>
          </a:lstStyle>
          <a:p>
            <a:pPr>
              <a:defRPr/>
            </a:pPr>
            <a:fld id="{4610F97D-E4E9-4E9D-8867-FFBCF25C90D7}" type="slidenum">
              <a:rPr lang="en-GB" altLang="en-US"/>
              <a:pPr>
                <a:defRPr/>
              </a:pPr>
              <a:t>‹#›</a:t>
            </a:fld>
            <a:endParaRPr lang="en-GB" altLang="en-US"/>
          </a:p>
        </p:txBody>
      </p:sp>
    </p:spTree>
    <p:extLst>
      <p:ext uri="{BB962C8B-B14F-4D97-AF65-F5344CB8AC3E}">
        <p14:creationId xmlns:p14="http://schemas.microsoft.com/office/powerpoint/2010/main" val="180382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GB" altLang="en-US"/>
              <a:t> </a:t>
            </a:r>
          </a:p>
        </p:txBody>
      </p:sp>
      <p:sp>
        <p:nvSpPr>
          <p:cNvPr id="7" name="Rectangle 7"/>
          <p:cNvSpPr>
            <a:spLocks noGrp="1" noChangeArrowheads="1"/>
          </p:cNvSpPr>
          <p:nvPr>
            <p:ph type="sldNum" sz="quarter" idx="12"/>
          </p:nvPr>
        </p:nvSpPr>
        <p:spPr>
          <a:ln/>
        </p:spPr>
        <p:txBody>
          <a:bodyPr/>
          <a:lstStyle>
            <a:lvl1pPr>
              <a:defRPr/>
            </a:lvl1pPr>
          </a:lstStyle>
          <a:p>
            <a:pPr>
              <a:defRPr/>
            </a:pPr>
            <a:fld id="{F7F7243B-B9E1-4E59-A081-4621A8EE970E}" type="slidenum">
              <a:rPr lang="en-GB" altLang="en-US"/>
              <a:pPr>
                <a:defRPr/>
              </a:pPr>
              <a:t>‹#›</a:t>
            </a:fld>
            <a:endParaRPr lang="en-GB" altLang="en-US"/>
          </a:p>
        </p:txBody>
      </p:sp>
    </p:spTree>
    <p:extLst>
      <p:ext uri="{BB962C8B-B14F-4D97-AF65-F5344CB8AC3E}">
        <p14:creationId xmlns:p14="http://schemas.microsoft.com/office/powerpoint/2010/main" val="2708197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cs typeface="Arial" charset="0"/>
              </a:defRPr>
            </a:lvl1pPr>
          </a:lstStyle>
          <a:p>
            <a:pPr>
              <a:defRPr/>
            </a:pPr>
            <a:endParaRPr lang="en-GB"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Arial" charset="0"/>
              </a:defRPr>
            </a:lvl1pPr>
          </a:lstStyle>
          <a:p>
            <a:pPr>
              <a:defRPr/>
            </a:pPr>
            <a:r>
              <a:rPr lang="en-GB" altLang="en-US"/>
              <a:t> </a:t>
            </a:r>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A83621D4-0539-4002-AA35-1ECA77EA0867}" type="slidenum">
              <a:rPr lang="en-GB" altLang="en-US"/>
              <a:pPr>
                <a:defRPr/>
              </a:pPr>
              <a:t>‹#›</a:t>
            </a:fld>
            <a:endParaRPr lang="en-GB"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4184"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cs typeface="Arial" charset="0"/>
        </a:defRPr>
      </a:lvl2pPr>
      <a:lvl3pPr algn="l" rtl="0" eaLnBrk="0" fontAlgn="base" hangingPunct="0">
        <a:spcBef>
          <a:spcPct val="0"/>
        </a:spcBef>
        <a:spcAft>
          <a:spcPct val="0"/>
        </a:spcAft>
        <a:defRPr sz="3900" b="1">
          <a:solidFill>
            <a:schemeClr val="tx2"/>
          </a:solidFill>
          <a:latin typeface="Arial" charset="0"/>
          <a:cs typeface="Arial" charset="0"/>
        </a:defRPr>
      </a:lvl3pPr>
      <a:lvl4pPr algn="l" rtl="0" eaLnBrk="0" fontAlgn="base" hangingPunct="0">
        <a:spcBef>
          <a:spcPct val="0"/>
        </a:spcBef>
        <a:spcAft>
          <a:spcPct val="0"/>
        </a:spcAft>
        <a:defRPr sz="3900" b="1">
          <a:solidFill>
            <a:schemeClr val="tx2"/>
          </a:solidFill>
          <a:latin typeface="Arial" charset="0"/>
          <a:cs typeface="Arial" charset="0"/>
        </a:defRPr>
      </a:lvl4pPr>
      <a:lvl5pPr algn="l" rtl="0" eaLnBrk="0" fontAlgn="base" hangingPunct="0">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833438"/>
            <a:ext cx="7162800" cy="1371600"/>
          </a:xfrm>
        </p:spPr>
        <p:txBody>
          <a:bodyPr/>
          <a:lstStyle/>
          <a:p>
            <a:pPr algn="ctr" eaLnBrk="1" hangingPunct="1"/>
            <a:r>
              <a:rPr lang="en-US" altLang="en-US" dirty="0">
                <a:solidFill>
                  <a:srgbClr val="330066"/>
                </a:solidFill>
              </a:rPr>
              <a:t>Lab 11</a:t>
            </a:r>
            <a:endParaRPr lang="en-US" altLang="en-US" sz="2400" dirty="0">
              <a:solidFill>
                <a:schemeClr val="tx1"/>
              </a:solidFill>
            </a:endParaRPr>
          </a:p>
        </p:txBody>
      </p:sp>
      <p:sp>
        <p:nvSpPr>
          <p:cNvPr id="3075" name="Rectangle 3"/>
          <p:cNvSpPr>
            <a:spLocks noGrp="1" noChangeArrowheads="1"/>
          </p:cNvSpPr>
          <p:nvPr>
            <p:ph type="subTitle" idx="1"/>
          </p:nvPr>
        </p:nvSpPr>
        <p:spPr>
          <a:xfrm>
            <a:off x="914400" y="2133600"/>
            <a:ext cx="6248400" cy="1295400"/>
          </a:xfrm>
        </p:spPr>
        <p:txBody>
          <a:bodyPr/>
          <a:lstStyle/>
          <a:p>
            <a:pPr algn="ctr"/>
            <a:r>
              <a:rPr lang="en-US" sz="2400" b="1" dirty="0">
                <a:latin typeface="Rod" pitchFamily="49" charset="0"/>
              </a:rPr>
              <a:t>Data Preprocessing</a:t>
            </a:r>
          </a:p>
        </p:txBody>
      </p:sp>
      <p:sp>
        <p:nvSpPr>
          <p:cNvPr id="3078"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endParaRPr lang="en-GB" altLang="en-US" dirty="0">
              <a:solidFill>
                <a:srgbClr val="000000"/>
              </a:solidFill>
            </a:endParaRPr>
          </a:p>
          <a:p>
            <a:endParaRPr lang="en-GB" altLang="en-US" dirty="0"/>
          </a:p>
        </p:txBody>
      </p:sp>
      <p:sp>
        <p:nvSpPr>
          <p:cNvPr id="30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2542AF6-4EC7-4F32-AD46-33EBAA0FCF1A}" type="slidenum">
              <a:rPr lang="en-GB" altLang="en-US"/>
              <a:pPr/>
              <a:t>1</a:t>
            </a:fld>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075">
                                            <p:txEl>
                                              <p:pRg st="0" end="0"/>
                                            </p:txEl>
                                          </p:spTgt>
                                        </p:tgtEl>
                                        <p:attrNameLst>
                                          <p:attrName>style.visibility</p:attrName>
                                        </p:attrNameLst>
                                      </p:cBhvr>
                                      <p:to>
                                        <p:strVal val="visible"/>
                                      </p:to>
                                    </p:set>
                                    <p:anim calcmode="lin" valueType="num">
                                      <p:cBhvr additive="base">
                                        <p:cTn id="14"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Handling Categorical Variables</a:t>
            </a:r>
            <a:br>
              <a:rPr lang="en-US" altLang="en-US" dirty="0"/>
            </a:br>
            <a:r>
              <a:rPr lang="en-US" altLang="en-US" dirty="0"/>
              <a:t>     </a:t>
            </a:r>
            <a:r>
              <a:rPr lang="en-US" altLang="en-US" sz="2000" dirty="0"/>
              <a:t>Mean Encoding</a:t>
            </a:r>
          </a:p>
        </p:txBody>
      </p:sp>
      <p:sp>
        <p:nvSpPr>
          <p:cNvPr id="5123" name="Rectangle 3"/>
          <p:cNvSpPr>
            <a:spLocks noGrp="1" noChangeArrowheads="1"/>
          </p:cNvSpPr>
          <p:nvPr>
            <p:ph type="body" idx="1"/>
          </p:nvPr>
        </p:nvSpPr>
        <p:spPr>
          <a:xfrm>
            <a:off x="543511" y="1676400"/>
            <a:ext cx="8229600" cy="4876800"/>
          </a:xfrm>
        </p:spPr>
        <p:txBody>
          <a:bodyPr/>
          <a:lstStyle/>
          <a:p>
            <a:pPr algn="just"/>
            <a:r>
              <a:rPr lang="en-US" sz="2000" b="1" u="sng" dirty="0">
                <a:solidFill>
                  <a:srgbClr val="FF0000"/>
                </a:solidFill>
              </a:rPr>
              <a:t>Mean Encoding: </a:t>
            </a:r>
            <a:r>
              <a:rPr lang="en-US" sz="2000" dirty="0"/>
              <a:t>Till now, we have seen the methods which simply converted unique categories to binary columns representing the presence or absence that particular category. It is simple to use without making any prior assumptions.</a:t>
            </a:r>
          </a:p>
          <a:p>
            <a:pPr lvl="1"/>
            <a:r>
              <a:rPr lang="en-US" sz="1600" b="1" dirty="0"/>
              <a:t>Mean encoding </a:t>
            </a:r>
            <a:r>
              <a:rPr lang="en-US" sz="1600" dirty="0"/>
              <a:t>is a technique which encodes categorical variables by capturing information from the target variable. Here, the categorical variable is converted according to the mean of output.</a:t>
            </a:r>
          </a:p>
          <a:p>
            <a:pPr lvl="1"/>
            <a:r>
              <a:rPr lang="en-US" sz="1600" dirty="0"/>
              <a:t>This method creates a </a:t>
            </a:r>
            <a:r>
              <a:rPr lang="en-US" sz="1600" b="1" dirty="0">
                <a:solidFill>
                  <a:srgbClr val="FF0000"/>
                </a:solidFill>
              </a:rPr>
              <a:t>monotonic</a:t>
            </a:r>
            <a:r>
              <a:rPr lang="en-US" sz="1600" dirty="0"/>
              <a:t> relationship between the categorical variable and the target.</a:t>
            </a:r>
          </a:p>
          <a:p>
            <a:pPr marL="0" indent="0">
              <a:buNone/>
            </a:pPr>
            <a:r>
              <a:rPr lang="en-US" sz="1600" dirty="0"/>
              <a:t>  </a:t>
            </a:r>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40733"/>
            <a:ext cx="36576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038600"/>
            <a:ext cx="3387026" cy="2607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477BDA21-F863-4D16-B4C3-D9A4E8313B0B}"/>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12814C0A-7A26-47CB-9259-D7DC5103D4D4}"/>
              </a:ext>
            </a:extLst>
          </p:cNvPr>
          <p:cNvSpPr>
            <a:spLocks noGrp="1"/>
          </p:cNvSpPr>
          <p:nvPr>
            <p:ph type="sldNum" sz="quarter" idx="12"/>
          </p:nvPr>
        </p:nvSpPr>
        <p:spPr/>
        <p:txBody>
          <a:bodyPr/>
          <a:lstStyle/>
          <a:p>
            <a:pPr>
              <a:defRPr/>
            </a:pPr>
            <a:fld id="{73DA5AFE-D557-4FE5-8C4B-F31A5A351D39}" type="slidenum">
              <a:rPr lang="en-GB" altLang="en-US" smtClean="0"/>
              <a:pPr>
                <a:defRPr/>
              </a:pPr>
              <a:t>10</a:t>
            </a:fld>
            <a:endParaRPr lang="en-GB" altLang="en-US"/>
          </a:p>
        </p:txBody>
      </p:sp>
    </p:spTree>
    <p:extLst>
      <p:ext uri="{BB962C8B-B14F-4D97-AF65-F5344CB8AC3E}">
        <p14:creationId xmlns:p14="http://schemas.microsoft.com/office/powerpoint/2010/main" val="178635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Handling Categorical Variables</a:t>
            </a:r>
            <a:br>
              <a:rPr lang="en-US" altLang="en-US" dirty="0"/>
            </a:br>
            <a:r>
              <a:rPr lang="en-US" altLang="en-US" sz="2400" dirty="0"/>
              <a:t>     Ordinal Features</a:t>
            </a:r>
          </a:p>
        </p:txBody>
      </p:sp>
      <p:sp>
        <p:nvSpPr>
          <p:cNvPr id="5123" name="Rectangle 3"/>
          <p:cNvSpPr>
            <a:spLocks noGrp="1" noChangeArrowheads="1"/>
          </p:cNvSpPr>
          <p:nvPr>
            <p:ph type="body" idx="1"/>
          </p:nvPr>
        </p:nvSpPr>
        <p:spPr>
          <a:xfrm>
            <a:off x="543511" y="1676400"/>
            <a:ext cx="8229600" cy="4876800"/>
          </a:xfrm>
        </p:spPr>
        <p:txBody>
          <a:bodyPr/>
          <a:lstStyle/>
          <a:p>
            <a:r>
              <a:rPr lang="en-US" sz="2000" dirty="0"/>
              <a:t>Three simple and neat techniques to transform ordinal CVs</a:t>
            </a:r>
          </a:p>
          <a:p>
            <a:pPr lvl="1"/>
            <a:r>
              <a:rPr lang="en-US" sz="1600" dirty="0"/>
              <a:t>Mapping   {'M':1,'L':2}</a:t>
            </a:r>
          </a:p>
          <a:p>
            <a:pPr lvl="1"/>
            <a:r>
              <a:rPr lang="en-US" sz="1600" dirty="0"/>
              <a:t>Label Encoder 0,1,2</a:t>
            </a:r>
          </a:p>
          <a:p>
            <a:pPr lvl="1"/>
            <a:r>
              <a:rPr lang="en-US" sz="1600" b="1" i="1" dirty="0"/>
              <a:t>Target guided ordinal encoding: give label according to the mean of the target variable with each </a:t>
            </a:r>
            <a:endParaRPr lang="en-US" sz="1600" dirty="0"/>
          </a:p>
          <a:p>
            <a:pPr lvl="2"/>
            <a:r>
              <a:rPr lang="en-US" sz="1600" dirty="0">
                <a:solidFill>
                  <a:srgbClr val="FF0000"/>
                </a:solidFill>
              </a:rPr>
              <a:t>Mean encoding </a:t>
            </a:r>
            <a:r>
              <a:rPr lang="en-US" sz="1600" dirty="0"/>
              <a:t>is a technique which encodes categorical variables by capturing information from the target variable. Here, the categorical variable is converted according to the mean of output.</a:t>
            </a:r>
          </a:p>
          <a:p>
            <a:pPr lvl="2"/>
            <a:r>
              <a:rPr lang="en-US" sz="1600" dirty="0"/>
              <a:t>This method creates a </a:t>
            </a:r>
            <a:r>
              <a:rPr lang="en-US" sz="1600" dirty="0">
                <a:solidFill>
                  <a:srgbClr val="FF0000"/>
                </a:solidFill>
              </a:rPr>
              <a:t>monotonic</a:t>
            </a:r>
            <a:r>
              <a:rPr lang="en-US" sz="1600" dirty="0"/>
              <a:t> relationship between the categorical variable and the target.</a:t>
            </a:r>
          </a:p>
          <a:p>
            <a:pPr marL="0" indent="0">
              <a:buNone/>
            </a:pPr>
            <a:r>
              <a:rPr lang="en-US" sz="1600" dirty="0"/>
              <a:t>  </a:t>
            </a:r>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Ways of encoding categorical variables | by Sejal Chandra | SejalChandra |  Me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4" y="4648200"/>
            <a:ext cx="3221736"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863" y="4038600"/>
            <a:ext cx="4017963"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F53AEF83-ADB1-4992-9F44-29A128F24FDF}"/>
              </a:ext>
            </a:extLst>
          </p:cNvPr>
          <p:cNvSpPr>
            <a:spLocks noGrp="1"/>
          </p:cNvSpPr>
          <p:nvPr>
            <p:ph type="ftr" sz="quarter" idx="11"/>
          </p:nvPr>
        </p:nvSpPr>
        <p:spPr/>
        <p:txBody>
          <a:bodyPr/>
          <a:lstStyle/>
          <a:p>
            <a:pPr>
              <a:defRPr/>
            </a:pPr>
            <a:r>
              <a:rPr lang="en-GB" altLang="en-US"/>
              <a:t> </a:t>
            </a:r>
          </a:p>
        </p:txBody>
      </p:sp>
      <p:sp>
        <p:nvSpPr>
          <p:cNvPr id="5" name="Slide Number Placeholder 4">
            <a:extLst>
              <a:ext uri="{FF2B5EF4-FFF2-40B4-BE49-F238E27FC236}">
                <a16:creationId xmlns:a16="http://schemas.microsoft.com/office/drawing/2014/main" id="{195FC61F-D3B3-4A24-A6E6-F67C11C9F4A5}"/>
              </a:ext>
            </a:extLst>
          </p:cNvPr>
          <p:cNvSpPr>
            <a:spLocks noGrp="1"/>
          </p:cNvSpPr>
          <p:nvPr>
            <p:ph type="sldNum" sz="quarter" idx="12"/>
          </p:nvPr>
        </p:nvSpPr>
        <p:spPr/>
        <p:txBody>
          <a:bodyPr/>
          <a:lstStyle/>
          <a:p>
            <a:pPr>
              <a:defRPr/>
            </a:pPr>
            <a:fld id="{73DA5AFE-D557-4FE5-8C4B-F31A5A351D39}" type="slidenum">
              <a:rPr lang="en-GB" altLang="en-US" smtClean="0"/>
              <a:pPr>
                <a:defRPr/>
              </a:pPr>
              <a:t>11</a:t>
            </a:fld>
            <a:endParaRPr lang="en-GB" altLang="en-US"/>
          </a:p>
        </p:txBody>
      </p:sp>
    </p:spTree>
    <p:extLst>
      <p:ext uri="{BB962C8B-B14F-4D97-AF65-F5344CB8AC3E}">
        <p14:creationId xmlns:p14="http://schemas.microsoft.com/office/powerpoint/2010/main" val="218319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4525-6F32-4CFA-992E-3788F91C66DB}"/>
              </a:ext>
            </a:extLst>
          </p:cNvPr>
          <p:cNvSpPr>
            <a:spLocks noGrp="1"/>
          </p:cNvSpPr>
          <p:nvPr>
            <p:ph type="title"/>
          </p:nvPr>
        </p:nvSpPr>
        <p:spPr/>
        <p:txBody>
          <a:bodyPr/>
          <a:lstStyle/>
          <a:p>
            <a:pPr algn="ctr"/>
            <a:r>
              <a:rPr lang="en-US" dirty="0"/>
              <a:t>Different data science roles in industry</a:t>
            </a:r>
          </a:p>
        </p:txBody>
      </p:sp>
      <p:sp>
        <p:nvSpPr>
          <p:cNvPr id="3" name="Content Placeholder 2">
            <a:extLst>
              <a:ext uri="{FF2B5EF4-FFF2-40B4-BE49-F238E27FC236}">
                <a16:creationId xmlns:a16="http://schemas.microsoft.com/office/drawing/2014/main" id="{E8090353-C32C-49D6-AF47-88EF67D26D02}"/>
              </a:ext>
            </a:extLst>
          </p:cNvPr>
          <p:cNvSpPr>
            <a:spLocks noGrp="1"/>
          </p:cNvSpPr>
          <p:nvPr>
            <p:ph idx="1"/>
          </p:nvPr>
        </p:nvSpPr>
        <p:spPr/>
        <p:txBody>
          <a:bodyPr/>
          <a:lstStyle/>
          <a:p>
            <a:pPr algn="l"/>
            <a:r>
              <a:rPr lang="en-US" sz="2800" b="1" i="0" dirty="0">
                <a:solidFill>
                  <a:srgbClr val="111111"/>
                </a:solidFill>
                <a:effectLst/>
                <a:latin typeface="Open Sans"/>
              </a:rPr>
              <a:t>The Data Analyst</a:t>
            </a:r>
          </a:p>
        </p:txBody>
      </p:sp>
      <p:sp>
        <p:nvSpPr>
          <p:cNvPr id="4" name="Footer Placeholder 3">
            <a:extLst>
              <a:ext uri="{FF2B5EF4-FFF2-40B4-BE49-F238E27FC236}">
                <a16:creationId xmlns:a16="http://schemas.microsoft.com/office/drawing/2014/main" id="{D964FA75-5B28-4F5A-B05D-8D1EC6BC70DA}"/>
              </a:ext>
            </a:extLst>
          </p:cNvPr>
          <p:cNvSpPr>
            <a:spLocks noGrp="1"/>
          </p:cNvSpPr>
          <p:nvPr>
            <p:ph type="ftr" sz="quarter" idx="11"/>
          </p:nvPr>
        </p:nvSpPr>
        <p:spPr/>
        <p:txBody>
          <a:bodyPr/>
          <a:lstStyle/>
          <a:p>
            <a:pPr>
              <a:defRPr/>
            </a:pPr>
            <a:r>
              <a:rPr lang="en-GB" altLang="en-US"/>
              <a:t> </a:t>
            </a:r>
          </a:p>
        </p:txBody>
      </p:sp>
      <p:sp>
        <p:nvSpPr>
          <p:cNvPr id="5" name="Slide Number Placeholder 4">
            <a:extLst>
              <a:ext uri="{FF2B5EF4-FFF2-40B4-BE49-F238E27FC236}">
                <a16:creationId xmlns:a16="http://schemas.microsoft.com/office/drawing/2014/main" id="{0A9A9EA6-4A51-427B-BA48-A7A1CC3779DD}"/>
              </a:ext>
            </a:extLst>
          </p:cNvPr>
          <p:cNvSpPr>
            <a:spLocks noGrp="1"/>
          </p:cNvSpPr>
          <p:nvPr>
            <p:ph type="sldNum" sz="quarter" idx="12"/>
          </p:nvPr>
        </p:nvSpPr>
        <p:spPr/>
        <p:txBody>
          <a:bodyPr/>
          <a:lstStyle/>
          <a:p>
            <a:pPr>
              <a:defRPr/>
            </a:pPr>
            <a:fld id="{73DA5AFE-D557-4FE5-8C4B-F31A5A351D39}" type="slidenum">
              <a:rPr lang="en-GB" altLang="en-US" smtClean="0"/>
              <a:pPr>
                <a:defRPr/>
              </a:pPr>
              <a:t>2</a:t>
            </a:fld>
            <a:endParaRPr lang="en-GB" altLang="en-US"/>
          </a:p>
        </p:txBody>
      </p:sp>
      <p:pic>
        <p:nvPicPr>
          <p:cNvPr id="7" name="Picture 6">
            <a:extLst>
              <a:ext uri="{FF2B5EF4-FFF2-40B4-BE49-F238E27FC236}">
                <a16:creationId xmlns:a16="http://schemas.microsoft.com/office/drawing/2014/main" id="{BD403621-FBA9-4963-8087-A0C8783622C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7250" y="2514600"/>
            <a:ext cx="7429500" cy="3500472"/>
          </a:xfrm>
          <a:prstGeom prst="rect">
            <a:avLst/>
          </a:prstGeom>
        </p:spPr>
      </p:pic>
    </p:spTree>
    <p:extLst>
      <p:ext uri="{BB962C8B-B14F-4D97-AF65-F5344CB8AC3E}">
        <p14:creationId xmlns:p14="http://schemas.microsoft.com/office/powerpoint/2010/main" val="189348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Tabular Data Problems &amp; Preprocessing Techniques</a:t>
            </a:r>
          </a:p>
        </p:txBody>
      </p:sp>
      <p:sp>
        <p:nvSpPr>
          <p:cNvPr id="5123" name="Rectangle 3"/>
          <p:cNvSpPr>
            <a:spLocks noGrp="1" noChangeArrowheads="1"/>
          </p:cNvSpPr>
          <p:nvPr>
            <p:ph type="body" idx="1"/>
          </p:nvPr>
        </p:nvSpPr>
        <p:spPr>
          <a:xfrm>
            <a:off x="543511" y="1676400"/>
            <a:ext cx="8229600" cy="4376737"/>
          </a:xfrm>
        </p:spPr>
        <p:txBody>
          <a:bodyPr/>
          <a:lstStyle/>
          <a:p>
            <a:r>
              <a:rPr lang="en-US" sz="2000" b="1" u="sng" dirty="0"/>
              <a:t>Data preprocessing </a:t>
            </a:r>
            <a:r>
              <a:rPr lang="en-US" sz="2000" dirty="0"/>
              <a:t>is a way of converting data from the raw form to a much more usable or desired form, i.e., making data more meaningful by </a:t>
            </a:r>
            <a:r>
              <a:rPr lang="en-US" sz="2000" dirty="0">
                <a:solidFill>
                  <a:srgbClr val="FF0000"/>
                </a:solidFill>
              </a:rPr>
              <a:t>rescaling</a:t>
            </a:r>
            <a:r>
              <a:rPr lang="en-US" sz="2000" dirty="0"/>
              <a:t>, </a:t>
            </a:r>
            <a:r>
              <a:rPr lang="en-US" sz="2000" dirty="0">
                <a:solidFill>
                  <a:srgbClr val="FF0000"/>
                </a:solidFill>
              </a:rPr>
              <a:t>standardizing</a:t>
            </a:r>
            <a:r>
              <a:rPr lang="en-US" sz="2000" dirty="0"/>
              <a:t>, </a:t>
            </a:r>
            <a:r>
              <a:rPr lang="en-US" sz="2000" dirty="0" err="1">
                <a:solidFill>
                  <a:srgbClr val="FF0000"/>
                </a:solidFill>
              </a:rPr>
              <a:t>binarizing</a:t>
            </a:r>
            <a:r>
              <a:rPr lang="en-US" sz="2000" dirty="0"/>
              <a:t>, </a:t>
            </a:r>
            <a:r>
              <a:rPr lang="en-US" sz="2000" dirty="0">
                <a:solidFill>
                  <a:srgbClr val="FF0000"/>
                </a:solidFill>
              </a:rPr>
              <a:t>one hot encoding</a:t>
            </a:r>
            <a:r>
              <a:rPr lang="en-US" sz="2000" dirty="0"/>
              <a:t>, and </a:t>
            </a:r>
            <a:r>
              <a:rPr lang="en-US" sz="2000" dirty="0">
                <a:solidFill>
                  <a:srgbClr val="FF0000"/>
                </a:solidFill>
              </a:rPr>
              <a:t>label encoding</a:t>
            </a:r>
            <a:r>
              <a:rPr lang="en-US" sz="2000" dirty="0"/>
              <a:t>.</a:t>
            </a:r>
          </a:p>
          <a:p>
            <a:r>
              <a:rPr lang="en-US" sz="2000" dirty="0"/>
              <a:t>The process of getting raw data ready for a Machine Learning algorithm can be summarized in the below steps:</a:t>
            </a:r>
          </a:p>
          <a:p>
            <a:endParaRPr lang="en-US" sz="1600" dirty="0"/>
          </a:p>
          <a:p>
            <a:pPr marL="0" indent="0">
              <a:buNone/>
            </a:pPr>
            <a:endParaRPr lang="en-US" sz="1600" dirty="0"/>
          </a:p>
          <a:p>
            <a:endParaRPr lang="en-US" dirty="0"/>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81400"/>
            <a:ext cx="4648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547ABE0E-95C1-4F6D-8D78-5C198E677081}"/>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CD385481-DD36-4EBD-AA54-D2AB0A2ADF12}"/>
              </a:ext>
            </a:extLst>
          </p:cNvPr>
          <p:cNvSpPr>
            <a:spLocks noGrp="1"/>
          </p:cNvSpPr>
          <p:nvPr>
            <p:ph type="sldNum" sz="quarter" idx="12"/>
          </p:nvPr>
        </p:nvSpPr>
        <p:spPr/>
        <p:txBody>
          <a:bodyPr/>
          <a:lstStyle/>
          <a:p>
            <a:pPr>
              <a:defRPr/>
            </a:pPr>
            <a:fld id="{73DA5AFE-D557-4FE5-8C4B-F31A5A351D39}" type="slidenum">
              <a:rPr lang="en-GB" altLang="en-US" smtClean="0"/>
              <a:pPr>
                <a:defRPr/>
              </a:pPr>
              <a:t>3</a:t>
            </a:fld>
            <a:endParaRPr lang="en-GB" altLang="en-US"/>
          </a:p>
        </p:txBody>
      </p:sp>
    </p:spTree>
    <p:extLst>
      <p:ext uri="{BB962C8B-B14F-4D97-AF65-F5344CB8AC3E}">
        <p14:creationId xmlns:p14="http://schemas.microsoft.com/office/powerpoint/2010/main" val="192561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Handling Categorical Variables</a:t>
            </a:r>
          </a:p>
        </p:txBody>
      </p:sp>
      <p:sp>
        <p:nvSpPr>
          <p:cNvPr id="5123" name="Rectangle 3"/>
          <p:cNvSpPr>
            <a:spLocks noGrp="1" noChangeArrowheads="1"/>
          </p:cNvSpPr>
          <p:nvPr>
            <p:ph type="body" idx="1"/>
          </p:nvPr>
        </p:nvSpPr>
        <p:spPr>
          <a:xfrm>
            <a:off x="543511" y="1676400"/>
            <a:ext cx="8229600" cy="4876800"/>
          </a:xfrm>
        </p:spPr>
        <p:txBody>
          <a:bodyPr/>
          <a:lstStyle/>
          <a:p>
            <a:r>
              <a:rPr lang="en-US" sz="2000" dirty="0">
                <a:solidFill>
                  <a:srgbClr val="FF0000"/>
                </a:solidFill>
              </a:rPr>
              <a:t>Categorical variables </a:t>
            </a:r>
            <a:r>
              <a:rPr lang="en-US" sz="2000" dirty="0"/>
              <a:t>are basically the variables that are </a:t>
            </a:r>
            <a:r>
              <a:rPr lang="en-US" sz="2000" dirty="0">
                <a:solidFill>
                  <a:srgbClr val="FF0000"/>
                </a:solidFill>
              </a:rPr>
              <a:t>discrete</a:t>
            </a:r>
            <a:r>
              <a:rPr lang="en-US" sz="2000" dirty="0"/>
              <a:t> and not continuous. Ex — </a:t>
            </a:r>
            <a:r>
              <a:rPr lang="en-US" sz="2000" dirty="0">
                <a:solidFill>
                  <a:srgbClr val="FF0000"/>
                </a:solidFill>
              </a:rPr>
              <a:t>color</a:t>
            </a:r>
            <a:r>
              <a:rPr lang="en-US" sz="2000" dirty="0"/>
              <a:t> of an item is a discrete variable whereas its </a:t>
            </a:r>
            <a:r>
              <a:rPr lang="en-US" sz="2000" dirty="0">
                <a:solidFill>
                  <a:srgbClr val="FF0000"/>
                </a:solidFill>
              </a:rPr>
              <a:t>price</a:t>
            </a:r>
            <a:r>
              <a:rPr lang="en-US" sz="2000" dirty="0"/>
              <a:t> is a continuous variable.</a:t>
            </a:r>
          </a:p>
          <a:p>
            <a:r>
              <a:rPr lang="en-US" sz="2000" b="1" dirty="0"/>
              <a:t>Categorical variables are further divided into 2 types                 </a:t>
            </a:r>
            <a:endParaRPr lang="en-US" sz="2000" dirty="0"/>
          </a:p>
          <a:p>
            <a:pPr lvl="1"/>
            <a:r>
              <a:rPr lang="en-US" sz="1600" b="1" dirty="0">
                <a:solidFill>
                  <a:srgbClr val="FF0000"/>
                </a:solidFill>
              </a:rPr>
              <a:t>Ordinal categorical variables </a:t>
            </a:r>
            <a:r>
              <a:rPr lang="en-US" sz="1600" b="1" dirty="0"/>
              <a:t>— </a:t>
            </a:r>
            <a:r>
              <a:rPr lang="en-US" sz="1600" dirty="0"/>
              <a:t>These variables can be ordered. Ex — </a:t>
            </a:r>
            <a:r>
              <a:rPr lang="en-US" sz="1600" dirty="0">
                <a:solidFill>
                  <a:srgbClr val="FF0000"/>
                </a:solidFill>
              </a:rPr>
              <a:t>Size</a:t>
            </a:r>
            <a:r>
              <a:rPr lang="en-US" sz="1600" dirty="0"/>
              <a:t> of a T-shirt. We can say that </a:t>
            </a:r>
            <a:r>
              <a:rPr lang="en-US" sz="1600" b="1" dirty="0"/>
              <a:t>M&lt;L&lt;XL</a:t>
            </a:r>
            <a:r>
              <a:rPr lang="en-US" sz="1600" dirty="0"/>
              <a:t>.</a:t>
            </a:r>
          </a:p>
          <a:p>
            <a:pPr lvl="1"/>
            <a:r>
              <a:rPr lang="en-US" sz="1600" b="1" dirty="0">
                <a:solidFill>
                  <a:srgbClr val="FF0000"/>
                </a:solidFill>
              </a:rPr>
              <a:t>Nominal categorical variables </a:t>
            </a:r>
            <a:r>
              <a:rPr lang="en-US" sz="1600" b="1" dirty="0"/>
              <a:t>— </a:t>
            </a:r>
            <a:r>
              <a:rPr lang="en-US" sz="1600" dirty="0"/>
              <a:t>These variables can’t be ordered. Ex — </a:t>
            </a:r>
            <a:r>
              <a:rPr lang="en-US" sz="1600" dirty="0">
                <a:solidFill>
                  <a:srgbClr val="FF0000"/>
                </a:solidFill>
              </a:rPr>
              <a:t>Color</a:t>
            </a:r>
            <a:r>
              <a:rPr lang="en-US" sz="1600" dirty="0"/>
              <a:t> of a T-shirt. We can’t say that </a:t>
            </a:r>
            <a:r>
              <a:rPr lang="en-US" sz="1600" b="1" dirty="0">
                <a:solidFill>
                  <a:srgbClr val="FF0000"/>
                </a:solidFill>
              </a:rPr>
              <a:t>Blue</a:t>
            </a:r>
            <a:r>
              <a:rPr lang="ar-EG" sz="1600" b="1" dirty="0">
                <a:solidFill>
                  <a:srgbClr val="FF0000"/>
                </a:solidFill>
              </a:rPr>
              <a:t> </a:t>
            </a:r>
            <a:r>
              <a:rPr lang="en-US" sz="1600" b="1" dirty="0">
                <a:solidFill>
                  <a:srgbClr val="FF0000"/>
                </a:solidFill>
              </a:rPr>
              <a:t>&lt;</a:t>
            </a:r>
            <a:r>
              <a:rPr lang="ar-EG" sz="1600" b="1" dirty="0">
                <a:solidFill>
                  <a:srgbClr val="FF0000"/>
                </a:solidFill>
              </a:rPr>
              <a:t> </a:t>
            </a:r>
            <a:r>
              <a:rPr lang="en-US" sz="1600" b="1" dirty="0">
                <a:solidFill>
                  <a:srgbClr val="FF0000"/>
                </a:solidFill>
              </a:rPr>
              <a:t>Green</a:t>
            </a:r>
            <a:r>
              <a:rPr lang="en-US" sz="1600" dirty="0">
                <a:solidFill>
                  <a:srgbClr val="FF0000"/>
                </a:solidFill>
              </a:rPr>
              <a:t> </a:t>
            </a:r>
            <a:r>
              <a:rPr lang="en-US" sz="1600" dirty="0"/>
              <a:t>as it doesn’t make any sense to compare the colors as they don’t have any relationship.</a:t>
            </a:r>
          </a:p>
          <a:p>
            <a:endParaRPr lang="en-US" sz="1600" dirty="0"/>
          </a:p>
          <a:p>
            <a:pPr marL="0" indent="0">
              <a:buNone/>
            </a:pPr>
            <a:endParaRPr lang="en-US" sz="1600" dirty="0"/>
          </a:p>
          <a:p>
            <a:pPr marL="0" indent="0">
              <a:buNone/>
            </a:pPr>
            <a:endParaRPr lang="en-US" dirty="0"/>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4419600"/>
            <a:ext cx="182879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4419600"/>
            <a:ext cx="1447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337561" y="6282294"/>
            <a:ext cx="2576513" cy="369332"/>
          </a:xfrm>
          <a:prstGeom prst="rect">
            <a:avLst/>
          </a:prstGeom>
        </p:spPr>
        <p:txBody>
          <a:bodyPr wrap="square">
            <a:spAutoFit/>
          </a:bodyPr>
          <a:lstStyle/>
          <a:p>
            <a:r>
              <a:rPr lang="en-US" b="1" dirty="0"/>
              <a:t>Ordinal features</a:t>
            </a:r>
          </a:p>
        </p:txBody>
      </p:sp>
      <p:sp>
        <p:nvSpPr>
          <p:cNvPr id="9" name="Rectangle 8"/>
          <p:cNvSpPr/>
          <p:nvPr/>
        </p:nvSpPr>
        <p:spPr>
          <a:xfrm>
            <a:off x="1219200" y="6262299"/>
            <a:ext cx="2576513" cy="369332"/>
          </a:xfrm>
          <a:prstGeom prst="rect">
            <a:avLst/>
          </a:prstGeom>
        </p:spPr>
        <p:txBody>
          <a:bodyPr wrap="square">
            <a:spAutoFit/>
          </a:bodyPr>
          <a:lstStyle/>
          <a:p>
            <a:r>
              <a:rPr lang="en-US" b="1" dirty="0"/>
              <a:t>Nominal features</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4498031"/>
            <a:ext cx="3657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2AD9606D-6318-4E6C-8386-81CDAACF1C8B}"/>
              </a:ext>
            </a:extLst>
          </p:cNvPr>
          <p:cNvSpPr>
            <a:spLocks noGrp="1"/>
          </p:cNvSpPr>
          <p:nvPr>
            <p:ph type="ftr" sz="quarter" idx="11"/>
          </p:nvPr>
        </p:nvSpPr>
        <p:spPr/>
        <p:txBody>
          <a:bodyPr/>
          <a:lstStyle/>
          <a:p>
            <a:pPr>
              <a:defRPr/>
            </a:pPr>
            <a:r>
              <a:rPr lang="en-GB" altLang="en-US"/>
              <a:t> </a:t>
            </a:r>
          </a:p>
        </p:txBody>
      </p:sp>
      <p:sp>
        <p:nvSpPr>
          <p:cNvPr id="5" name="Slide Number Placeholder 4">
            <a:extLst>
              <a:ext uri="{FF2B5EF4-FFF2-40B4-BE49-F238E27FC236}">
                <a16:creationId xmlns:a16="http://schemas.microsoft.com/office/drawing/2014/main" id="{6BCE9917-B48D-4D3B-B753-73F6ED4E75F6}"/>
              </a:ext>
            </a:extLst>
          </p:cNvPr>
          <p:cNvSpPr>
            <a:spLocks noGrp="1"/>
          </p:cNvSpPr>
          <p:nvPr>
            <p:ph type="sldNum" sz="quarter" idx="12"/>
          </p:nvPr>
        </p:nvSpPr>
        <p:spPr/>
        <p:txBody>
          <a:bodyPr/>
          <a:lstStyle/>
          <a:p>
            <a:pPr>
              <a:defRPr/>
            </a:pPr>
            <a:fld id="{73DA5AFE-D557-4FE5-8C4B-F31A5A351D39}" type="slidenum">
              <a:rPr lang="en-GB" altLang="en-US" smtClean="0"/>
              <a:pPr>
                <a:defRPr/>
              </a:pPr>
              <a:t>4</a:t>
            </a:fld>
            <a:endParaRPr lang="en-GB" altLang="en-US"/>
          </a:p>
        </p:txBody>
      </p:sp>
    </p:spTree>
    <p:extLst>
      <p:ext uri="{BB962C8B-B14F-4D97-AF65-F5344CB8AC3E}">
        <p14:creationId xmlns:p14="http://schemas.microsoft.com/office/powerpoint/2010/main" val="232712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Handling Categorical Variables</a:t>
            </a:r>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Image for 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010400" cy="40386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27E85E28-F1BD-4DBA-81C6-7A767DB6F146}"/>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59B6CB58-F97D-4E9A-BF86-5024AFCD9BE3}"/>
              </a:ext>
            </a:extLst>
          </p:cNvPr>
          <p:cNvSpPr>
            <a:spLocks noGrp="1"/>
          </p:cNvSpPr>
          <p:nvPr>
            <p:ph type="sldNum" sz="quarter" idx="12"/>
          </p:nvPr>
        </p:nvSpPr>
        <p:spPr/>
        <p:txBody>
          <a:bodyPr/>
          <a:lstStyle/>
          <a:p>
            <a:pPr>
              <a:defRPr/>
            </a:pPr>
            <a:fld id="{73DA5AFE-D557-4FE5-8C4B-F31A5A351D39}" type="slidenum">
              <a:rPr lang="en-GB" altLang="en-US" smtClean="0"/>
              <a:pPr>
                <a:defRPr/>
              </a:pPr>
              <a:t>5</a:t>
            </a:fld>
            <a:endParaRPr lang="en-GB" altLang="en-US"/>
          </a:p>
        </p:txBody>
      </p:sp>
    </p:spTree>
    <p:extLst>
      <p:ext uri="{BB962C8B-B14F-4D97-AF65-F5344CB8AC3E}">
        <p14:creationId xmlns:p14="http://schemas.microsoft.com/office/powerpoint/2010/main" val="253012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Handling Categorical Variables</a:t>
            </a:r>
            <a:br>
              <a:rPr lang="en-US" altLang="en-US" dirty="0"/>
            </a:br>
            <a:r>
              <a:rPr lang="en-US" altLang="en-US" dirty="0"/>
              <a:t>     </a:t>
            </a:r>
            <a:r>
              <a:rPr lang="en-US" altLang="en-US" sz="2400" dirty="0"/>
              <a:t>One Hot Encoding</a:t>
            </a:r>
          </a:p>
        </p:txBody>
      </p:sp>
      <p:sp>
        <p:nvSpPr>
          <p:cNvPr id="5123" name="Rectangle 3"/>
          <p:cNvSpPr>
            <a:spLocks noGrp="1" noChangeArrowheads="1"/>
          </p:cNvSpPr>
          <p:nvPr>
            <p:ph type="body" idx="1"/>
          </p:nvPr>
        </p:nvSpPr>
        <p:spPr>
          <a:xfrm>
            <a:off x="543511" y="1676400"/>
            <a:ext cx="8229600" cy="4876800"/>
          </a:xfrm>
        </p:spPr>
        <p:txBody>
          <a:bodyPr/>
          <a:lstStyle/>
          <a:p>
            <a:r>
              <a:rPr lang="en-US" sz="2000" b="1" u="sng" dirty="0">
                <a:solidFill>
                  <a:srgbClr val="FF0000"/>
                </a:solidFill>
              </a:rPr>
              <a:t>One hot encoding: </a:t>
            </a:r>
            <a:r>
              <a:rPr lang="en-US" sz="2000" dirty="0"/>
              <a:t>It is a technique to encode nominal features in which each category of the feature is mapped to a vector 0 or 1, which represents the presence or absence of that category. </a:t>
            </a:r>
            <a:endParaRPr lang="ar-EG" sz="2000" dirty="0"/>
          </a:p>
          <a:p>
            <a:r>
              <a:rPr lang="en-US" sz="2000" dirty="0"/>
              <a:t>In this, dummy variables are created equal to the number of categories present in the feature but to avoid the dummy variable trap; one column is removed, which basically mean:</a:t>
            </a:r>
          </a:p>
          <a:p>
            <a:pPr marL="0" indent="0">
              <a:buNone/>
            </a:pPr>
            <a:r>
              <a:rPr lang="en-US" sz="1600" b="1" i="1" dirty="0"/>
              <a:t>                     Number of columns= Number of categories-1    </a:t>
            </a:r>
            <a:r>
              <a:rPr lang="en-US" sz="1600" b="1" i="1" dirty="0">
                <a:solidFill>
                  <a:srgbClr val="FF0000"/>
                </a:solidFill>
              </a:rPr>
              <a:t>Why?</a:t>
            </a:r>
          </a:p>
          <a:p>
            <a:pPr marL="0" indent="0">
              <a:buNone/>
            </a:pPr>
            <a:endParaRPr lang="en-US" sz="1600" dirty="0"/>
          </a:p>
          <a:p>
            <a:pPr marL="0" indent="0">
              <a:buNone/>
            </a:pPr>
            <a:endParaRPr lang="en-US" sz="1600" dirty="0"/>
          </a:p>
          <a:p>
            <a:pPr marL="0" indent="0">
              <a:buNone/>
            </a:pPr>
            <a:endParaRPr lang="en-US" dirty="0"/>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Img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736" y="4267200"/>
            <a:ext cx="6800850" cy="21336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0809306-B550-4E86-A701-4926F88F7265}"/>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789372A9-C9A3-4434-A4A3-E700E1E80534}"/>
              </a:ext>
            </a:extLst>
          </p:cNvPr>
          <p:cNvSpPr>
            <a:spLocks noGrp="1"/>
          </p:cNvSpPr>
          <p:nvPr>
            <p:ph type="sldNum" sz="quarter" idx="12"/>
          </p:nvPr>
        </p:nvSpPr>
        <p:spPr/>
        <p:txBody>
          <a:bodyPr/>
          <a:lstStyle/>
          <a:p>
            <a:pPr>
              <a:defRPr/>
            </a:pPr>
            <a:fld id="{73DA5AFE-D557-4FE5-8C4B-F31A5A351D39}" type="slidenum">
              <a:rPr lang="en-GB" altLang="en-US" smtClean="0"/>
              <a:pPr>
                <a:defRPr/>
              </a:pPr>
              <a:t>6</a:t>
            </a:fld>
            <a:endParaRPr lang="en-GB" altLang="en-US"/>
          </a:p>
        </p:txBody>
      </p:sp>
    </p:spTree>
    <p:extLst>
      <p:ext uri="{BB962C8B-B14F-4D97-AF65-F5344CB8AC3E}">
        <p14:creationId xmlns:p14="http://schemas.microsoft.com/office/powerpoint/2010/main" val="171230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altLang="en-US" dirty="0"/>
              <a:t>Handling Categorical Variables</a:t>
            </a:r>
            <a:br>
              <a:rPr lang="en-US" altLang="en-US" dirty="0"/>
            </a:br>
            <a:r>
              <a:rPr lang="en-US" altLang="en-US" dirty="0"/>
              <a:t>     </a:t>
            </a:r>
            <a:r>
              <a:rPr lang="en-US" altLang="en-US" sz="2400" dirty="0"/>
              <a:t>Dummy variable trap</a:t>
            </a:r>
          </a:p>
        </p:txBody>
      </p:sp>
      <p:sp>
        <p:nvSpPr>
          <p:cNvPr id="5123" name="Rectangle 3"/>
          <p:cNvSpPr>
            <a:spLocks noGrp="1" noChangeArrowheads="1"/>
          </p:cNvSpPr>
          <p:nvPr>
            <p:ph type="body" idx="1"/>
          </p:nvPr>
        </p:nvSpPr>
        <p:spPr>
          <a:xfrm>
            <a:off x="543511" y="1676400"/>
            <a:ext cx="8229600" cy="4876800"/>
          </a:xfrm>
        </p:spPr>
        <p:txBody>
          <a:bodyPr/>
          <a:lstStyle/>
          <a:p>
            <a:r>
              <a:rPr lang="en-US" sz="2000" dirty="0"/>
              <a:t>Let's say, we have a column of countries as a categorical data. Having unique values as ['India', 'USA', 'Japan']. As this is categorical data, we need to preprocess the data. </a:t>
            </a:r>
            <a:endParaRPr lang="ar-EG" sz="2000" dirty="0"/>
          </a:p>
          <a:p>
            <a:r>
              <a:rPr lang="en-US" sz="2000" dirty="0"/>
              <a:t>we will apply One</a:t>
            </a:r>
            <a:r>
              <a:rPr lang="ar-EG" sz="2000" dirty="0"/>
              <a:t> </a:t>
            </a:r>
            <a:r>
              <a:rPr lang="en-US" sz="2000" dirty="0"/>
              <a:t>Hot</a:t>
            </a:r>
            <a:r>
              <a:rPr lang="ar-EG" sz="2000" dirty="0"/>
              <a:t> </a:t>
            </a:r>
            <a:r>
              <a:rPr lang="en-US" sz="2000" dirty="0"/>
              <a:t>Encoder.</a:t>
            </a:r>
          </a:p>
          <a:p>
            <a:r>
              <a:rPr lang="en-US" sz="2000" dirty="0"/>
              <a:t>Now, Our mathematical equation for the linear model will be like this:-</a:t>
            </a:r>
          </a:p>
          <a:p>
            <a:pPr lvl="1"/>
            <a:r>
              <a:rPr lang="en-US" sz="1800" b="1" dirty="0">
                <a:solidFill>
                  <a:srgbClr val="FF0000"/>
                </a:solidFill>
              </a:rPr>
              <a:t>y = c1*f1 + c2*f2 + c3*f3 + c0 </a:t>
            </a:r>
            <a:r>
              <a:rPr lang="en-US" sz="1800" dirty="0"/>
              <a:t>, where f1, f2, f3 are the features of India, USA, Japan as binary data respectively.</a:t>
            </a:r>
          </a:p>
          <a:p>
            <a:pPr lvl="1"/>
            <a:r>
              <a:rPr lang="en-US" sz="1800" dirty="0"/>
              <a:t>Now, we are trapped in </a:t>
            </a:r>
            <a:r>
              <a:rPr lang="en-US" sz="1800" b="1" dirty="0">
                <a:solidFill>
                  <a:srgbClr val="FF0000"/>
                </a:solidFill>
              </a:rPr>
              <a:t>dummy variable trap </a:t>
            </a:r>
            <a:r>
              <a:rPr lang="en-US" sz="1800" dirty="0"/>
              <a:t>as if we add all the three features in this equation, machine learning algorithm will be confused to give weightage to each coefficient as they are dependent on each other by following equation:-</a:t>
            </a:r>
          </a:p>
          <a:p>
            <a:pPr lvl="2"/>
            <a:r>
              <a:rPr lang="en-US" sz="1800" b="1" dirty="0">
                <a:solidFill>
                  <a:srgbClr val="FF0000"/>
                </a:solidFill>
              </a:rPr>
              <a:t>f1 + f2 + f3 = 1</a:t>
            </a:r>
            <a:r>
              <a:rPr lang="ar-EG" sz="1800" b="1" dirty="0">
                <a:solidFill>
                  <a:srgbClr val="FF0000"/>
                </a:solidFill>
              </a:rPr>
              <a:t>    </a:t>
            </a:r>
            <a:endParaRPr lang="en-US" sz="1800" b="1" dirty="0">
              <a:solidFill>
                <a:srgbClr val="FF0000"/>
              </a:solidFill>
            </a:endParaRPr>
          </a:p>
          <a:p>
            <a:pPr marL="0" indent="0">
              <a:buNone/>
            </a:pPr>
            <a:endParaRPr lang="en-US" dirty="0"/>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ooter Placeholder 2">
            <a:extLst>
              <a:ext uri="{FF2B5EF4-FFF2-40B4-BE49-F238E27FC236}">
                <a16:creationId xmlns:a16="http://schemas.microsoft.com/office/drawing/2014/main" id="{61530F0B-6606-46B4-B22E-294D68402647}"/>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3A8F04A9-1680-4A33-9A2B-7D0E73CF2084}"/>
              </a:ext>
            </a:extLst>
          </p:cNvPr>
          <p:cNvSpPr>
            <a:spLocks noGrp="1"/>
          </p:cNvSpPr>
          <p:nvPr>
            <p:ph type="sldNum" sz="quarter" idx="12"/>
          </p:nvPr>
        </p:nvSpPr>
        <p:spPr/>
        <p:txBody>
          <a:bodyPr/>
          <a:lstStyle/>
          <a:p>
            <a:pPr>
              <a:defRPr/>
            </a:pPr>
            <a:fld id="{73DA5AFE-D557-4FE5-8C4B-F31A5A351D39}" type="slidenum">
              <a:rPr lang="en-GB" altLang="en-US" smtClean="0"/>
              <a:pPr>
                <a:defRPr/>
              </a:pPr>
              <a:t>7</a:t>
            </a:fld>
            <a:endParaRPr lang="en-GB" altLang="en-US"/>
          </a:p>
        </p:txBody>
      </p:sp>
    </p:spTree>
    <p:extLst>
      <p:ext uri="{BB962C8B-B14F-4D97-AF65-F5344CB8AC3E}">
        <p14:creationId xmlns:p14="http://schemas.microsoft.com/office/powerpoint/2010/main" val="552682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Handling Categorical Variables</a:t>
            </a:r>
            <a:br>
              <a:rPr lang="en-US" altLang="en-US" dirty="0"/>
            </a:br>
            <a:r>
              <a:rPr lang="en-US" altLang="en-US" dirty="0"/>
              <a:t>                 </a:t>
            </a:r>
            <a:r>
              <a:rPr lang="en-US" altLang="en-US" sz="1800" dirty="0"/>
              <a:t>Dummy variable trap</a:t>
            </a:r>
          </a:p>
        </p:txBody>
      </p:sp>
      <p:sp>
        <p:nvSpPr>
          <p:cNvPr id="5123" name="Rectangle 3"/>
          <p:cNvSpPr>
            <a:spLocks noGrp="1" noChangeArrowheads="1"/>
          </p:cNvSpPr>
          <p:nvPr>
            <p:ph type="body" idx="1"/>
          </p:nvPr>
        </p:nvSpPr>
        <p:spPr>
          <a:xfrm>
            <a:off x="543511" y="1676400"/>
            <a:ext cx="8229600" cy="4876800"/>
          </a:xfrm>
        </p:spPr>
        <p:txBody>
          <a:bodyPr/>
          <a:lstStyle/>
          <a:p>
            <a:pPr algn="just"/>
            <a:r>
              <a:rPr lang="en-US" sz="2000" dirty="0"/>
              <a:t>If we increase weightage of one variable then weightage of other two will be affected (i.e., will decease) and most of the computation will be </a:t>
            </a:r>
            <a:r>
              <a:rPr lang="en-US" sz="2000" dirty="0">
                <a:solidFill>
                  <a:srgbClr val="FF0000"/>
                </a:solidFill>
              </a:rPr>
              <a:t>consumed to iteratively calculate the weightage and cannot get to the good decision and return the non efficient results</a:t>
            </a:r>
            <a:r>
              <a:rPr lang="en-US" sz="2000" dirty="0"/>
              <a:t>.</a:t>
            </a:r>
          </a:p>
          <a:p>
            <a:pPr marL="0" indent="0" algn="just">
              <a:buNone/>
            </a:pPr>
            <a:endParaRPr lang="en-US" sz="2000" dirty="0"/>
          </a:p>
          <a:p>
            <a:pPr algn="just"/>
            <a:r>
              <a:rPr lang="en-US" sz="2000" dirty="0"/>
              <a:t>The Dummy Variable trap is a scenario in which the independent variables are </a:t>
            </a:r>
            <a:r>
              <a:rPr lang="en-US" sz="2000" dirty="0">
                <a:solidFill>
                  <a:srgbClr val="FF0000"/>
                </a:solidFill>
              </a:rPr>
              <a:t>multicollinear </a:t>
            </a:r>
            <a:r>
              <a:rPr lang="en-US" sz="2000" dirty="0"/>
              <a:t>- a scenario in which two or more variables are highly correlated; in simple terms </a:t>
            </a:r>
            <a:r>
              <a:rPr lang="en-US" sz="2000" dirty="0">
                <a:solidFill>
                  <a:srgbClr val="FF0000"/>
                </a:solidFill>
              </a:rPr>
              <a:t>one variable can be predicted from the others</a:t>
            </a:r>
            <a:r>
              <a:rPr lang="en-US" sz="2000" dirty="0"/>
              <a:t>.</a:t>
            </a:r>
          </a:p>
          <a:p>
            <a:pPr marL="0" indent="0" algn="just">
              <a:buNone/>
            </a:pPr>
            <a:endParaRPr lang="en-US" sz="2000" dirty="0"/>
          </a:p>
          <a:p>
            <a:pPr algn="just"/>
            <a:r>
              <a:rPr lang="en-US" sz="2000" b="1" u="sng" dirty="0">
                <a:solidFill>
                  <a:srgbClr val="FF0000"/>
                </a:solidFill>
              </a:rPr>
              <a:t>Solution</a:t>
            </a:r>
            <a:r>
              <a:rPr lang="en-US" sz="2000" b="1" u="sng" dirty="0"/>
              <a:t> </a:t>
            </a:r>
            <a:r>
              <a:rPr lang="en-US" sz="2000" dirty="0"/>
              <a:t>to this problem is to remove one feature after using OneHotEncoder technique i.e. If we are having 10 unique values for the particular column then use 9 and drop one column.</a:t>
            </a:r>
          </a:p>
          <a:p>
            <a:pPr algn="just"/>
            <a:endParaRPr lang="en-US" sz="1600" dirty="0"/>
          </a:p>
          <a:p>
            <a:pPr marL="0" indent="0">
              <a:buNone/>
            </a:pPr>
            <a:r>
              <a:rPr lang="en-US" dirty="0"/>
              <a:t>  </a:t>
            </a:r>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ooter Placeholder 2">
            <a:extLst>
              <a:ext uri="{FF2B5EF4-FFF2-40B4-BE49-F238E27FC236}">
                <a16:creationId xmlns:a16="http://schemas.microsoft.com/office/drawing/2014/main" id="{E2FB60CA-F63A-421E-9967-BA9D28369005}"/>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25887E13-A3E2-41AA-8D49-BC6ECE73CBC1}"/>
              </a:ext>
            </a:extLst>
          </p:cNvPr>
          <p:cNvSpPr>
            <a:spLocks noGrp="1"/>
          </p:cNvSpPr>
          <p:nvPr>
            <p:ph type="sldNum" sz="quarter" idx="12"/>
          </p:nvPr>
        </p:nvSpPr>
        <p:spPr/>
        <p:txBody>
          <a:bodyPr/>
          <a:lstStyle/>
          <a:p>
            <a:pPr>
              <a:defRPr/>
            </a:pPr>
            <a:fld id="{73DA5AFE-D557-4FE5-8C4B-F31A5A351D39}" type="slidenum">
              <a:rPr lang="en-GB" altLang="en-US" smtClean="0"/>
              <a:pPr>
                <a:defRPr/>
              </a:pPr>
              <a:t>8</a:t>
            </a:fld>
            <a:endParaRPr lang="en-GB" altLang="en-US"/>
          </a:p>
        </p:txBody>
      </p:sp>
    </p:spTree>
    <p:extLst>
      <p:ext uri="{BB962C8B-B14F-4D97-AF65-F5344CB8AC3E}">
        <p14:creationId xmlns:p14="http://schemas.microsoft.com/office/powerpoint/2010/main" val="163477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t>Handling Categorical Variables</a:t>
            </a:r>
            <a:br>
              <a:rPr lang="en-US" altLang="en-US" dirty="0"/>
            </a:br>
            <a:r>
              <a:rPr lang="en-US" altLang="en-US" dirty="0"/>
              <a:t>     </a:t>
            </a:r>
            <a:r>
              <a:rPr lang="en-US" altLang="en-US" sz="2000" dirty="0"/>
              <a:t>One Hot Encoding with Many Categorical Variables</a:t>
            </a:r>
          </a:p>
        </p:txBody>
      </p:sp>
      <p:sp>
        <p:nvSpPr>
          <p:cNvPr id="5123" name="Rectangle 3"/>
          <p:cNvSpPr>
            <a:spLocks noGrp="1" noChangeArrowheads="1"/>
          </p:cNvSpPr>
          <p:nvPr>
            <p:ph type="body" idx="1"/>
          </p:nvPr>
        </p:nvSpPr>
        <p:spPr>
          <a:xfrm>
            <a:off x="543511" y="1676400"/>
            <a:ext cx="8229600" cy="4876800"/>
          </a:xfrm>
        </p:spPr>
        <p:txBody>
          <a:bodyPr/>
          <a:lstStyle/>
          <a:p>
            <a:r>
              <a:rPr lang="en-US" sz="2400" dirty="0"/>
              <a:t>One Hot Encoding with many categorical variables: Many times, we come across features having multiple unique values. It becomes infeasible to make separate columns for each of the categories which leads to “</a:t>
            </a:r>
            <a:r>
              <a:rPr lang="en-US" sz="2400" dirty="0">
                <a:solidFill>
                  <a:srgbClr val="FF0000"/>
                </a:solidFill>
              </a:rPr>
              <a:t>curse of dimensionality</a:t>
            </a:r>
            <a:r>
              <a:rPr lang="en-US" sz="2400" dirty="0"/>
              <a:t>”.</a:t>
            </a:r>
          </a:p>
          <a:p>
            <a:r>
              <a:rPr lang="en-US" sz="2400" b="1" u="sng" dirty="0"/>
              <a:t>Solution: </a:t>
            </a:r>
          </a:p>
          <a:p>
            <a:pPr lvl="1"/>
            <a:r>
              <a:rPr lang="en-US" sz="2400" dirty="0"/>
              <a:t>limit one-hot encoding to the </a:t>
            </a:r>
            <a:r>
              <a:rPr lang="en-US" sz="2400" dirty="0">
                <a:solidFill>
                  <a:srgbClr val="FF0000"/>
                </a:solidFill>
              </a:rPr>
              <a:t>10 most frequent labels </a:t>
            </a:r>
            <a:r>
              <a:rPr lang="en-US" sz="2400" dirty="0"/>
              <a:t>of the variable which means that they would make one binary variable for each of the 10 most frequent labels only.</a:t>
            </a:r>
          </a:p>
          <a:p>
            <a:pPr marL="0" indent="0">
              <a:buNone/>
            </a:pPr>
            <a:endParaRPr lang="en-US" sz="1600" dirty="0"/>
          </a:p>
          <a:p>
            <a:pPr marL="0" indent="0">
              <a:buNone/>
            </a:pPr>
            <a:r>
              <a:rPr lang="en-US" dirty="0"/>
              <a:t>  </a:t>
            </a:r>
          </a:p>
        </p:txBody>
      </p:sp>
      <p:sp>
        <p:nvSpPr>
          <p:cNvPr id="2" name="AutoShape 2" descr="Data Preprocessing in Machine Learning | 6 Steps for Data Pre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ooter Placeholder 2">
            <a:extLst>
              <a:ext uri="{FF2B5EF4-FFF2-40B4-BE49-F238E27FC236}">
                <a16:creationId xmlns:a16="http://schemas.microsoft.com/office/drawing/2014/main" id="{8462C926-0C4A-4601-B654-A21F2BF7F8FE}"/>
              </a:ext>
            </a:extLst>
          </p:cNvPr>
          <p:cNvSpPr>
            <a:spLocks noGrp="1"/>
          </p:cNvSpPr>
          <p:nvPr>
            <p:ph type="ftr" sz="quarter" idx="11"/>
          </p:nvPr>
        </p:nvSpPr>
        <p:spPr/>
        <p:txBody>
          <a:bodyPr/>
          <a:lstStyle/>
          <a:p>
            <a:pPr>
              <a:defRPr/>
            </a:pPr>
            <a:r>
              <a:rPr lang="en-GB" altLang="en-US"/>
              <a:t> </a:t>
            </a:r>
          </a:p>
        </p:txBody>
      </p:sp>
      <p:sp>
        <p:nvSpPr>
          <p:cNvPr id="4" name="Slide Number Placeholder 3">
            <a:extLst>
              <a:ext uri="{FF2B5EF4-FFF2-40B4-BE49-F238E27FC236}">
                <a16:creationId xmlns:a16="http://schemas.microsoft.com/office/drawing/2014/main" id="{F2E58AC5-2F6F-46F1-83F3-6886E894C8C8}"/>
              </a:ext>
            </a:extLst>
          </p:cNvPr>
          <p:cNvSpPr>
            <a:spLocks noGrp="1"/>
          </p:cNvSpPr>
          <p:nvPr>
            <p:ph type="sldNum" sz="quarter" idx="12"/>
          </p:nvPr>
        </p:nvSpPr>
        <p:spPr/>
        <p:txBody>
          <a:bodyPr/>
          <a:lstStyle/>
          <a:p>
            <a:pPr>
              <a:defRPr/>
            </a:pPr>
            <a:fld id="{73DA5AFE-D557-4FE5-8C4B-F31A5A351D39}" type="slidenum">
              <a:rPr lang="en-GB" altLang="en-US" smtClean="0"/>
              <a:pPr>
                <a:defRPr/>
              </a:pPr>
              <a:t>9</a:t>
            </a:fld>
            <a:endParaRPr lang="en-GB" altLang="en-US"/>
          </a:p>
        </p:txBody>
      </p:sp>
    </p:spTree>
    <p:extLst>
      <p:ext uri="{BB962C8B-B14F-4D97-AF65-F5344CB8AC3E}">
        <p14:creationId xmlns:p14="http://schemas.microsoft.com/office/powerpoint/2010/main" val="7583441"/>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16018</TotalTime>
  <Words>870</Words>
  <Application>Microsoft Office PowerPoint</Application>
  <PresentationFormat>On-screen Show (4:3)</PresentationFormat>
  <Paragraphs>78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Open Sans</vt:lpstr>
      <vt:lpstr>Rod</vt:lpstr>
      <vt:lpstr>Wingdings</vt:lpstr>
      <vt:lpstr>Network</vt:lpstr>
      <vt:lpstr>Lab 11</vt:lpstr>
      <vt:lpstr>Different data science roles in industry</vt:lpstr>
      <vt:lpstr>Tabular Data Problems &amp; Preprocessing Techniques</vt:lpstr>
      <vt:lpstr>Handling Categorical Variables</vt:lpstr>
      <vt:lpstr>Handling Categorical Variables</vt:lpstr>
      <vt:lpstr>Handling Categorical Variables      One Hot Encoding</vt:lpstr>
      <vt:lpstr>Handling Categorical Variables      Dummy variable trap</vt:lpstr>
      <vt:lpstr>Handling Categorical Variables                  Dummy variable trap</vt:lpstr>
      <vt:lpstr>Handling Categorical Variables      One Hot Encoding with Many Categorical Variables</vt:lpstr>
      <vt:lpstr>Handling Categorical Variables      Mean Encoding</vt:lpstr>
      <vt:lpstr>Handling Categorical Variables      Ordinal Features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Programming</dc:title>
  <dc:creator>User</dc:creator>
  <cp:lastModifiedBy>Mai Mohamed</cp:lastModifiedBy>
  <cp:revision>875</cp:revision>
  <dcterms:created xsi:type="dcterms:W3CDTF">2007-03-22T20:55:04Z</dcterms:created>
  <dcterms:modified xsi:type="dcterms:W3CDTF">2024-04-22T08:31:10Z</dcterms:modified>
</cp:coreProperties>
</file>