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T Sans Narrow"/>
      <p:regular r:id="rId20"/>
      <p:bold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regular.fntdata"/><Relationship Id="rId22" Type="http://schemas.openxmlformats.org/officeDocument/2006/relationships/font" Target="fonts/OpenSans-regular.fntdata"/><Relationship Id="rId21" Type="http://schemas.openxmlformats.org/officeDocument/2006/relationships/font" Target="fonts/PTSansNarrow-bold.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492b75ca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9492b75ca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ea551b3eb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ea551b3eb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9492b75ca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9492b75ca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9492b75ca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9492b75ca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9492b75ca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9492b75ca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492b75ca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492b75ca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492b75ca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492b75ca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492b75ca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492b75ca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9492b75ca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9492b75ca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9492b75ca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9492b75ca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492b75ca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492b75ca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492b75ca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492b75ca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492b75ca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492b75ca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Business</a:t>
            </a:r>
            <a:r>
              <a:rPr lang="en"/>
              <a:t> Model Canvas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Innovation Team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9. REVENUE STREAMS</a:t>
            </a:r>
            <a:endParaRPr/>
          </a:p>
        </p:txBody>
      </p:sp>
      <p:sp>
        <p:nvSpPr>
          <p:cNvPr id="127" name="Google Shape;127;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what value are your customers willing to pay?</a:t>
            </a:r>
            <a:endParaRPr/>
          </a:p>
          <a:p>
            <a:pPr indent="0" lvl="0" marL="0" rtl="0" algn="l">
              <a:spcBef>
                <a:spcPts val="1200"/>
              </a:spcBef>
              <a:spcAft>
                <a:spcPts val="0"/>
              </a:spcAft>
              <a:buNone/>
            </a:pPr>
            <a:r>
              <a:rPr lang="en"/>
              <a:t>What and how do they recently pay? How would they prefer to pay?</a:t>
            </a:r>
            <a:endParaRPr/>
          </a:p>
          <a:p>
            <a:pPr indent="0" lvl="0" marL="0" rtl="0" algn="l">
              <a:spcBef>
                <a:spcPts val="1200"/>
              </a:spcBef>
              <a:spcAft>
                <a:spcPts val="1200"/>
              </a:spcAft>
              <a:buNone/>
            </a:pPr>
            <a:r>
              <a:rPr lang="en"/>
              <a:t>How much does every revenue stream contribute to the overall revenues?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3"/>
          <p:cNvPicPr preferRelativeResize="0"/>
          <p:nvPr/>
        </p:nvPicPr>
        <p:blipFill>
          <a:blip r:embed="rId3">
            <a:alphaModFix/>
          </a:blip>
          <a:stretch>
            <a:fillRect/>
          </a:stretch>
        </p:blipFill>
        <p:spPr>
          <a:xfrm>
            <a:off x="2083875" y="152400"/>
            <a:ext cx="4838702" cy="48387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4"/>
          <p:cNvPicPr preferRelativeResize="0"/>
          <p:nvPr/>
        </p:nvPicPr>
        <p:blipFill>
          <a:blip r:embed="rId3">
            <a:alphaModFix/>
          </a:blip>
          <a:stretch>
            <a:fillRect/>
          </a:stretch>
        </p:blipFill>
        <p:spPr>
          <a:xfrm>
            <a:off x="819738" y="625275"/>
            <a:ext cx="7000875" cy="4457700"/>
          </a:xfrm>
          <a:prstGeom prst="rect">
            <a:avLst/>
          </a:prstGeom>
          <a:noFill/>
          <a:ln>
            <a:noFill/>
          </a:ln>
        </p:spPr>
      </p:pic>
      <p:sp>
        <p:nvSpPr>
          <p:cNvPr id="138" name="Google Shape;138;p24"/>
          <p:cNvSpPr txBox="1"/>
          <p:nvPr>
            <p:ph type="title"/>
          </p:nvPr>
        </p:nvSpPr>
        <p:spPr>
          <a:xfrm>
            <a:off x="311700" y="6347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840"/>
              <a:t>Google’s BMC</a:t>
            </a:r>
            <a:endParaRPr sz="284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5"/>
          <p:cNvPicPr preferRelativeResize="0"/>
          <p:nvPr/>
        </p:nvPicPr>
        <p:blipFill>
          <a:blip r:embed="rId3">
            <a:alphaModFix/>
          </a:blip>
          <a:stretch>
            <a:fillRect/>
          </a:stretch>
        </p:blipFill>
        <p:spPr>
          <a:xfrm>
            <a:off x="152400" y="152400"/>
            <a:ext cx="8052981" cy="4838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6"/>
          <p:cNvPicPr preferRelativeResize="0"/>
          <p:nvPr/>
        </p:nvPicPr>
        <p:blipFill>
          <a:blip r:embed="rId3">
            <a:alphaModFix/>
          </a:blip>
          <a:stretch>
            <a:fillRect/>
          </a:stretch>
        </p:blipFill>
        <p:spPr>
          <a:xfrm>
            <a:off x="2320650" y="300575"/>
            <a:ext cx="4502702" cy="3975926"/>
          </a:xfrm>
          <a:prstGeom prst="rect">
            <a:avLst/>
          </a:prstGeom>
          <a:noFill/>
          <a:ln>
            <a:noFill/>
          </a:ln>
        </p:spPr>
      </p:pic>
      <p:sp>
        <p:nvSpPr>
          <p:cNvPr id="149" name="Google Shape;149;p26"/>
          <p:cNvSpPr txBox="1"/>
          <p:nvPr>
            <p:ph idx="1" type="body"/>
          </p:nvPr>
        </p:nvSpPr>
        <p:spPr>
          <a:xfrm>
            <a:off x="1572600" y="4276500"/>
            <a:ext cx="5998800" cy="598800"/>
          </a:xfrm>
          <a:prstGeom prst="rect">
            <a:avLst/>
          </a:prstGeom>
        </p:spPr>
        <p:txBody>
          <a:bodyPr anchorCtr="0" anchor="ctr" bIns="91425" lIns="91425" spcFirstLastPara="1" rIns="91425" wrap="square" tIns="91425">
            <a:normAutofit fontScale="70000" lnSpcReduction="20000"/>
          </a:bodyPr>
          <a:lstStyle/>
          <a:p>
            <a:pPr indent="0" lvl="0" marL="0" rtl="0" algn="ctr">
              <a:spcBef>
                <a:spcPts val="0"/>
              </a:spcBef>
              <a:spcAft>
                <a:spcPts val="0"/>
              </a:spcAft>
              <a:buNone/>
            </a:pPr>
            <a:r>
              <a:rPr lang="en"/>
              <a:t>Download the BMC template from here!</a:t>
            </a:r>
            <a:br>
              <a:rPr lang="en"/>
            </a:br>
            <a:r>
              <a:rPr lang="en"/>
              <a:t>U have 20 mins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BUSINESS MODEL CANVAS</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Business Model Canvas reflects systematically on your business model, so you can focus on your business model segment by segment. This also means you can start with a brain dump, filling out the segments the spring to your mind first and then work on the empty segments to close the gaps. The following list with questions will help you brainstorm and compare several variations and ideas for your next business model innovation.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to create the Business model</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proper time to develop a business model is following the feasibility</a:t>
            </a:r>
            <a:endParaRPr/>
          </a:p>
          <a:p>
            <a:pPr indent="0" lvl="0" marL="0" rtl="0" algn="l">
              <a:spcBef>
                <a:spcPts val="1200"/>
              </a:spcBef>
              <a:spcAft>
                <a:spcPts val="0"/>
              </a:spcAft>
              <a:buNone/>
            </a:pPr>
            <a:r>
              <a:rPr lang="en"/>
              <a:t>analysis stage and prior to fleshing out the operational details of the</a:t>
            </a:r>
            <a:endParaRPr/>
          </a:p>
          <a:p>
            <a:pPr indent="0" lvl="0" marL="0" rtl="0" algn="l">
              <a:spcBef>
                <a:spcPts val="1200"/>
              </a:spcBef>
              <a:spcAft>
                <a:spcPts val="0"/>
              </a:spcAft>
              <a:buNone/>
            </a:pPr>
            <a:r>
              <a:rPr lang="en"/>
              <a:t>company.</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6"/>
          <p:cNvPicPr preferRelativeResize="0"/>
          <p:nvPr/>
        </p:nvPicPr>
        <p:blipFill>
          <a:blip r:embed="rId3">
            <a:alphaModFix/>
          </a:blip>
          <a:stretch>
            <a:fillRect/>
          </a:stretch>
        </p:blipFill>
        <p:spPr>
          <a:xfrm>
            <a:off x="1766888" y="219000"/>
            <a:ext cx="5610225" cy="4629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7"/>
          <p:cNvPicPr preferRelativeResize="0"/>
          <p:nvPr/>
        </p:nvPicPr>
        <p:blipFill>
          <a:blip r:embed="rId3">
            <a:alphaModFix/>
          </a:blip>
          <a:stretch>
            <a:fillRect/>
          </a:stretch>
        </p:blipFill>
        <p:spPr>
          <a:xfrm>
            <a:off x="1152425" y="152400"/>
            <a:ext cx="6839154" cy="4838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434340" lvl="0" marL="457200" rtl="0" algn="l">
              <a:spcBef>
                <a:spcPts val="0"/>
              </a:spcBef>
              <a:spcAft>
                <a:spcPts val="0"/>
              </a:spcAft>
              <a:buSzPct val="100000"/>
              <a:buAutoNum type="arabicPeriod"/>
            </a:pPr>
            <a:r>
              <a:rPr lang="en"/>
              <a:t>Key partners</a:t>
            </a:r>
            <a:endParaRPr/>
          </a:p>
        </p:txBody>
      </p:sp>
      <p:sp>
        <p:nvSpPr>
          <p:cNvPr id="95" name="Google Shape;95;p18"/>
          <p:cNvSpPr txBox="1"/>
          <p:nvPr>
            <p:ph idx="1" type="body"/>
          </p:nvPr>
        </p:nvSpPr>
        <p:spPr>
          <a:xfrm>
            <a:off x="311700" y="1266325"/>
            <a:ext cx="8520600" cy="1236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Who are your key partners/suppliers?</a:t>
            </a:r>
            <a:endParaRPr/>
          </a:p>
          <a:p>
            <a:pPr indent="0" lvl="0" marL="0" rtl="0" algn="l">
              <a:spcBef>
                <a:spcPts val="1200"/>
              </a:spcBef>
              <a:spcAft>
                <a:spcPts val="0"/>
              </a:spcAft>
              <a:buNone/>
            </a:pPr>
            <a:r>
              <a:rPr lang="en"/>
              <a:t>What are the motivations for the partnerships?</a:t>
            </a:r>
            <a:endParaRPr/>
          </a:p>
          <a:p>
            <a:pPr indent="0" lvl="0" marL="0" rtl="0" algn="l">
              <a:spcBef>
                <a:spcPts val="1200"/>
              </a:spcBef>
              <a:spcAft>
                <a:spcPts val="1200"/>
              </a:spcAft>
              <a:buNone/>
            </a:pPr>
            <a:r>
              <a:t/>
            </a:r>
            <a:endParaRPr/>
          </a:p>
        </p:txBody>
      </p:sp>
      <p:sp>
        <p:nvSpPr>
          <p:cNvPr id="96" name="Google Shape;96;p18"/>
          <p:cNvSpPr txBox="1"/>
          <p:nvPr>
            <p:ph type="title"/>
          </p:nvPr>
        </p:nvSpPr>
        <p:spPr>
          <a:xfrm>
            <a:off x="250425" y="24260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Key </a:t>
            </a:r>
            <a:r>
              <a:rPr lang="en"/>
              <a:t>Activities</a:t>
            </a:r>
            <a:endParaRPr/>
          </a:p>
        </p:txBody>
      </p:sp>
      <p:sp>
        <p:nvSpPr>
          <p:cNvPr id="97" name="Google Shape;97;p18"/>
          <p:cNvSpPr txBox="1"/>
          <p:nvPr>
            <p:ph idx="1" type="body"/>
          </p:nvPr>
        </p:nvSpPr>
        <p:spPr>
          <a:xfrm>
            <a:off x="250425" y="3247350"/>
            <a:ext cx="8520600" cy="1236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What key activities does your value proposition require?</a:t>
            </a:r>
            <a:endParaRPr/>
          </a:p>
          <a:p>
            <a:pPr indent="0" lvl="0" marL="0" rtl="0" algn="l">
              <a:spcBef>
                <a:spcPts val="1200"/>
              </a:spcBef>
              <a:spcAft>
                <a:spcPts val="1200"/>
              </a:spcAft>
              <a:buNone/>
            </a:pPr>
            <a:r>
              <a:rPr lang="en"/>
              <a:t>What activities are important the most in distribution channels, customer relationships, revenue stream…?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Value </a:t>
            </a:r>
            <a:r>
              <a:rPr lang="en"/>
              <a:t>proposition</a:t>
            </a:r>
            <a:endParaRPr/>
          </a:p>
        </p:txBody>
      </p:sp>
      <p:sp>
        <p:nvSpPr>
          <p:cNvPr id="103" name="Google Shape;103;p19"/>
          <p:cNvSpPr txBox="1"/>
          <p:nvPr>
            <p:ph idx="1" type="body"/>
          </p:nvPr>
        </p:nvSpPr>
        <p:spPr>
          <a:xfrm>
            <a:off x="311700" y="1266325"/>
            <a:ext cx="8520600" cy="123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core value do you deliver to the customer?</a:t>
            </a:r>
            <a:endParaRPr/>
          </a:p>
          <a:p>
            <a:pPr indent="0" lvl="0" marL="0" rtl="0" algn="l">
              <a:spcBef>
                <a:spcPts val="1200"/>
              </a:spcBef>
              <a:spcAft>
                <a:spcPts val="1200"/>
              </a:spcAft>
              <a:buNone/>
            </a:pPr>
            <a:r>
              <a:rPr lang="en"/>
              <a:t>Which customer needs are you satisfying?</a:t>
            </a:r>
            <a:endParaRPr/>
          </a:p>
        </p:txBody>
      </p:sp>
      <p:sp>
        <p:nvSpPr>
          <p:cNvPr id="104" name="Google Shape;104;p19"/>
          <p:cNvSpPr txBox="1"/>
          <p:nvPr>
            <p:ph type="title"/>
          </p:nvPr>
        </p:nvSpPr>
        <p:spPr>
          <a:xfrm>
            <a:off x="250425" y="24260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Customer relationships</a:t>
            </a:r>
            <a:endParaRPr/>
          </a:p>
        </p:txBody>
      </p:sp>
      <p:sp>
        <p:nvSpPr>
          <p:cNvPr id="105" name="Google Shape;105;p19"/>
          <p:cNvSpPr txBox="1"/>
          <p:nvPr>
            <p:ph idx="1" type="body"/>
          </p:nvPr>
        </p:nvSpPr>
        <p:spPr>
          <a:xfrm>
            <a:off x="250425" y="3247350"/>
            <a:ext cx="8520600" cy="123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relationship that the target customer expects you to establish?</a:t>
            </a:r>
            <a:endParaRPr/>
          </a:p>
          <a:p>
            <a:pPr indent="0" lvl="0" marL="0" rtl="0" algn="l">
              <a:spcBef>
                <a:spcPts val="1200"/>
              </a:spcBef>
              <a:spcAft>
                <a:spcPts val="1200"/>
              </a:spcAft>
              <a:buNone/>
            </a:pPr>
            <a:r>
              <a:rPr lang="en"/>
              <a:t>How can you integrate that into your business in terms of cost and format?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customer segment</a:t>
            </a:r>
            <a:endParaRPr/>
          </a:p>
        </p:txBody>
      </p:sp>
      <p:sp>
        <p:nvSpPr>
          <p:cNvPr id="111" name="Google Shape;111;p20"/>
          <p:cNvSpPr txBox="1"/>
          <p:nvPr>
            <p:ph idx="1" type="body"/>
          </p:nvPr>
        </p:nvSpPr>
        <p:spPr>
          <a:xfrm>
            <a:off x="311700" y="1266325"/>
            <a:ext cx="8520600" cy="1236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Which classes are you creating values for?</a:t>
            </a:r>
            <a:endParaRPr/>
          </a:p>
          <a:p>
            <a:pPr indent="0" lvl="0" marL="0" rtl="0" algn="l">
              <a:spcBef>
                <a:spcPts val="1200"/>
              </a:spcBef>
              <a:spcAft>
                <a:spcPts val="0"/>
              </a:spcAft>
              <a:buNone/>
            </a:pPr>
            <a:r>
              <a:rPr lang="en"/>
              <a:t>Who is your most important customer?</a:t>
            </a:r>
            <a:endParaRPr/>
          </a:p>
          <a:p>
            <a:pPr indent="0" lvl="0" marL="0" rtl="0" algn="l">
              <a:spcBef>
                <a:spcPts val="1200"/>
              </a:spcBef>
              <a:spcAft>
                <a:spcPts val="1200"/>
              </a:spcAft>
              <a:buNone/>
            </a:pPr>
            <a:r>
              <a:rPr lang="en"/>
              <a:t>What are the motivations for the partnerships?</a:t>
            </a:r>
            <a:endParaRPr/>
          </a:p>
        </p:txBody>
      </p:sp>
      <p:sp>
        <p:nvSpPr>
          <p:cNvPr id="112" name="Google Shape;112;p20"/>
          <p:cNvSpPr txBox="1"/>
          <p:nvPr>
            <p:ph type="title"/>
          </p:nvPr>
        </p:nvSpPr>
        <p:spPr>
          <a:xfrm>
            <a:off x="250425" y="24260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a:t>
            </a:r>
            <a:r>
              <a:rPr lang="en"/>
              <a:t>. Key resources</a:t>
            </a:r>
            <a:endParaRPr/>
          </a:p>
        </p:txBody>
      </p:sp>
      <p:sp>
        <p:nvSpPr>
          <p:cNvPr id="113" name="Google Shape;113;p20"/>
          <p:cNvSpPr txBox="1"/>
          <p:nvPr>
            <p:ph idx="1" type="body"/>
          </p:nvPr>
        </p:nvSpPr>
        <p:spPr>
          <a:xfrm>
            <a:off x="250425" y="3247350"/>
            <a:ext cx="8520600" cy="1236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What key resources does your value proposition require?</a:t>
            </a:r>
            <a:endParaRPr/>
          </a:p>
          <a:p>
            <a:pPr indent="0" lvl="0" marL="0" rtl="0" algn="l">
              <a:spcBef>
                <a:spcPts val="1200"/>
              </a:spcBef>
              <a:spcAft>
                <a:spcPts val="1200"/>
              </a:spcAft>
              <a:buNone/>
            </a:pPr>
            <a:r>
              <a:rPr lang="en"/>
              <a:t>What resources are important the most in distribution channels, customer relationships, revenue stream…?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a:t>
            </a:r>
            <a:r>
              <a:rPr lang="en"/>
              <a:t>. channels</a:t>
            </a:r>
            <a:endParaRPr/>
          </a:p>
        </p:txBody>
      </p:sp>
      <p:sp>
        <p:nvSpPr>
          <p:cNvPr id="119" name="Google Shape;119;p21"/>
          <p:cNvSpPr txBox="1"/>
          <p:nvPr>
            <p:ph idx="1" type="body"/>
          </p:nvPr>
        </p:nvSpPr>
        <p:spPr>
          <a:xfrm>
            <a:off x="311700" y="1266325"/>
            <a:ext cx="8520600" cy="1236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Through which channels that your customers want to be reached?</a:t>
            </a:r>
            <a:endParaRPr/>
          </a:p>
          <a:p>
            <a:pPr indent="0" lvl="0" marL="0" rtl="0" algn="l">
              <a:spcBef>
                <a:spcPts val="1200"/>
              </a:spcBef>
              <a:spcAft>
                <a:spcPts val="1200"/>
              </a:spcAft>
              <a:buNone/>
            </a:pPr>
            <a:r>
              <a:rPr lang="en"/>
              <a:t>Which channels work best? How much do they cost? How can they be integrated into your and your customers’ routines?</a:t>
            </a:r>
            <a:endParaRPr/>
          </a:p>
        </p:txBody>
      </p:sp>
      <p:sp>
        <p:nvSpPr>
          <p:cNvPr id="120" name="Google Shape;120;p21"/>
          <p:cNvSpPr txBox="1"/>
          <p:nvPr>
            <p:ph type="title"/>
          </p:nvPr>
        </p:nvSpPr>
        <p:spPr>
          <a:xfrm>
            <a:off x="250425" y="24260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 Cost </a:t>
            </a:r>
            <a:r>
              <a:rPr lang="en"/>
              <a:t>structure</a:t>
            </a:r>
            <a:r>
              <a:rPr lang="en"/>
              <a:t> </a:t>
            </a:r>
            <a:endParaRPr/>
          </a:p>
        </p:txBody>
      </p:sp>
      <p:sp>
        <p:nvSpPr>
          <p:cNvPr id="121" name="Google Shape;121;p21"/>
          <p:cNvSpPr txBox="1"/>
          <p:nvPr>
            <p:ph idx="1" type="body"/>
          </p:nvPr>
        </p:nvSpPr>
        <p:spPr>
          <a:xfrm>
            <a:off x="250425" y="3247350"/>
            <a:ext cx="8520600" cy="123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are the most cost in your business?</a:t>
            </a:r>
            <a:endParaRPr/>
          </a:p>
          <a:p>
            <a:pPr indent="0" lvl="0" marL="0" rtl="0" algn="l">
              <a:spcBef>
                <a:spcPts val="1200"/>
              </a:spcBef>
              <a:spcAft>
                <a:spcPts val="1200"/>
              </a:spcAft>
              <a:buNone/>
            </a:pPr>
            <a:r>
              <a:rPr lang="en"/>
              <a:t>Which key resources/ activities are most expensive?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