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stax.org/books/entrepreneurship/pages/6-1-problem-solving-to-find-entrepreneurial-solution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382ecc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d382ecc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94fe7d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94fe7d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968a4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968a4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8968a47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8968a47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8968a47a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8968a47a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382ec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382ec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d382ecc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d382ecc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d382ec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d382ec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 summary, entrepreneurs can create business opportunities by identifying problems that need solving and then developing innovative solutions to fill those gaps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d382ecc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d382ecc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382ecc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382ecc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stax.org/books/entrepreneurship/pages/6-1-problem-solving-to-find-entrepreneurial-solutions" TargetMode="External"/><Relationship Id="rId4" Type="http://schemas.openxmlformats.org/officeDocument/2006/relationships/hyperlink" Target="https://openstax.org/books/entrepreneurship/pages/6-1-problem-solving-to-find-entrepreneurial-solutions" TargetMode="External"/><Relationship Id="rId11" Type="http://schemas.openxmlformats.org/officeDocument/2006/relationships/hyperlink" Target="https://openstax.org/books/entrepreneurship/pages/6-1-problem-solving-to-find-entrepreneurial-solutions" TargetMode="External"/><Relationship Id="rId10" Type="http://schemas.openxmlformats.org/officeDocument/2006/relationships/hyperlink" Target="https://openstax.org/books/entrepreneurship/pages/6-1-problem-solving-to-find-entrepreneurial-solutions" TargetMode="External"/><Relationship Id="rId12" Type="http://schemas.openxmlformats.org/officeDocument/2006/relationships/hyperlink" Target="https://openstax.org/books/entrepreneurship/pages/6-1-problem-solving-to-find-entrepreneurial-solutions" TargetMode="External"/><Relationship Id="rId9" Type="http://schemas.openxmlformats.org/officeDocument/2006/relationships/hyperlink" Target="https://openstax.org/books/entrepreneurship/pages/6-1-problem-solving-to-find-entrepreneurial-solutions" TargetMode="External"/><Relationship Id="rId5" Type="http://schemas.openxmlformats.org/officeDocument/2006/relationships/hyperlink" Target="https://openstax.org/books/entrepreneurship/pages/6-1-problem-solving-to-find-entrepreneurial-solutions" TargetMode="External"/><Relationship Id="rId6" Type="http://schemas.openxmlformats.org/officeDocument/2006/relationships/hyperlink" Target="https://openstax.org/books/entrepreneurship/pages/6-1-problem-solving-to-find-entrepreneurial-solutions" TargetMode="External"/><Relationship Id="rId7" Type="http://schemas.openxmlformats.org/officeDocument/2006/relationships/hyperlink" Target="https://openstax.org/books/entrepreneurship/pages/6-1-problem-solving-to-find-entrepreneurial-solutions" TargetMode="External"/><Relationship Id="rId8" Type="http://schemas.openxmlformats.org/officeDocument/2006/relationships/hyperlink" Target="https://openstax.org/books/entrepreneurship/pages/6-1-problem-solving-to-find-entrepreneurial-solu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stax.org/books/entrepreneurship/pages/6-1-problem-solving-to-find-entrepreneurial-solutions" TargetMode="External"/><Relationship Id="rId4" Type="http://schemas.openxmlformats.org/officeDocument/2006/relationships/hyperlink" Target="https://openstax.org/books/entrepreneurship/pages/6-1-problem-solving-to-find-entrepreneurial-solutions" TargetMode="External"/><Relationship Id="rId5" Type="http://schemas.openxmlformats.org/officeDocument/2006/relationships/hyperlink" Target="https://openstax.org/books/entrepreneurship/pages/6-1-problem-solving-to-find-entrepreneurial-solutions" TargetMode="External"/><Relationship Id="rId6" Type="http://schemas.openxmlformats.org/officeDocument/2006/relationships/hyperlink" Target="https://openstax.org/books/entrepreneurship/pages/6-1-problem-solving-to-find-entrepreneurial-solu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stax.org/books/entrepreneurship/pages/6-1-problem-solving-to-find-entrepreneurial-solutions" TargetMode="External"/><Relationship Id="rId4" Type="http://schemas.openxmlformats.org/officeDocument/2006/relationships/hyperlink" Target="https://openstax.org/books/entrepreneurship/pages/6-1-problem-solving-to-find-entrepreneurial-solu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Ideation and </a:t>
            </a:r>
            <a:r>
              <a:rPr lang="en">
                <a:solidFill>
                  <a:schemeClr val="accent3"/>
                </a:solidFill>
              </a:rPr>
              <a:t>Opportunity Spotting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82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Shaymaa El-Kaliouby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99575" cy="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68100" y="1318650"/>
            <a:ext cx="8115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6. </a:t>
            </a:r>
            <a:r>
              <a:rPr lang="en" sz="2500"/>
              <a:t>What is meant by the term opportunity recognition?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038075" y="2238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Opportunity recognition</a:t>
            </a:r>
            <a:r>
              <a:rPr lang="en" sz="2000"/>
              <a:t> refers to the process of perceiving the possibility of a profitable </a:t>
            </a:r>
            <a:r>
              <a:rPr lang="en" sz="2000">
                <a:solidFill>
                  <a:srgbClr val="FF0000"/>
                </a:solidFill>
              </a:rPr>
              <a:t>new </a:t>
            </a:r>
            <a:r>
              <a:rPr lang="en" sz="2000"/>
              <a:t>business or a new product or service.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Task</a:t>
            </a:r>
            <a:endParaRPr sz="25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Each group will do the following: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Generate a business idea by applying any of the techniques you learnt.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Mention the approach you followed to identify the opportunity.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116825" y="1412875"/>
            <a:ext cx="689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is a product opportunity gap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How can an entrepreneur tell if a product opportunity gap exists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is opportunity and what are the qualities of an opportunity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How can “solving a problem” create a business opportunity for an entrepreneur to pursue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How can finding a gap in the marketplace create a business opportunity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Opportunity Recognition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2325" y="135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What is a product opportunity gap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515887" y="18857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product opportunity gap is the </a:t>
            </a:r>
            <a:r>
              <a:rPr lang="en" sz="1900">
                <a:solidFill>
                  <a:srgbClr val="FF0000"/>
                </a:solidFill>
              </a:rPr>
              <a:t>gap </a:t>
            </a:r>
            <a:r>
              <a:rPr lang="en" sz="1900"/>
              <a:t>between what is currently on the market and the possibility for a new or significantly </a:t>
            </a:r>
            <a:r>
              <a:rPr lang="en" sz="1900">
                <a:solidFill>
                  <a:srgbClr val="6AA84F"/>
                </a:solidFill>
              </a:rPr>
              <a:t>improved product</a:t>
            </a:r>
            <a:r>
              <a:rPr lang="en" sz="1900"/>
              <a:t>, service, or business that results from emerging trends.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20900" y="139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 </a:t>
            </a:r>
            <a:r>
              <a:rPr lang="en" sz="2500"/>
              <a:t>How can an entrepreneur tell if a product opportunity gap exists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40950" y="2364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careful observation and the following: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(1) </a:t>
            </a:r>
            <a:r>
              <a:rPr b="1" lang="en" sz="1700">
                <a:solidFill>
                  <a:srgbClr val="93C47D"/>
                </a:solidFill>
              </a:rPr>
              <a:t>Emphasizing </a:t>
            </a:r>
            <a:r>
              <a:rPr lang="en" sz="1700"/>
              <a:t>or </a:t>
            </a:r>
            <a:r>
              <a:rPr b="1" lang="en" sz="1700">
                <a:solidFill>
                  <a:srgbClr val="6AA84F"/>
                </a:solidFill>
              </a:rPr>
              <a:t>enhancing </a:t>
            </a:r>
            <a:r>
              <a:rPr lang="en" sz="1700"/>
              <a:t>personal characteristics that contribute to opportunity recognition, such as prior experience, cognitive factors, social networks, and </a:t>
            </a:r>
            <a:r>
              <a:rPr lang="en" sz="1700"/>
              <a:t>creativity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(2) Utilizing the techniques for improving opportunity recognition, such as </a:t>
            </a:r>
            <a:r>
              <a:rPr b="1" lang="en" sz="1700"/>
              <a:t>brainstorming</a:t>
            </a:r>
            <a:r>
              <a:rPr lang="en" sz="1700"/>
              <a:t>, </a:t>
            </a:r>
            <a:r>
              <a:rPr b="1" lang="en" sz="1700"/>
              <a:t>focus groups</a:t>
            </a:r>
            <a:r>
              <a:rPr lang="en" sz="1700"/>
              <a:t>, and </a:t>
            </a:r>
            <a:r>
              <a:rPr b="1" lang="en" sz="1700"/>
              <a:t>library </a:t>
            </a:r>
            <a:r>
              <a:rPr lang="en" sz="1700"/>
              <a:t>and </a:t>
            </a:r>
            <a:r>
              <a:rPr b="1" lang="en" sz="1700"/>
              <a:t>Internet research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</a:t>
            </a:r>
            <a:r>
              <a:rPr lang="en" sz="2500"/>
              <a:t>What is opportunity, and what are the qualities of an opportunity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opportunity is a </a:t>
            </a:r>
            <a:r>
              <a:rPr lang="en" sz="1900">
                <a:solidFill>
                  <a:schemeClr val="dk1"/>
                </a:solidFill>
              </a:rPr>
              <a:t>favorable </a:t>
            </a:r>
            <a:r>
              <a:rPr lang="en" sz="1900"/>
              <a:t>set of circumstances that creates a need for a new product, service, or business.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opportunity has four essential qualities: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(1) Attractive.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(2) Durable.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(3) Timely.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(4) Is anchored in a product, service, or business that creates or adds value for its buyer or end user.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opportunity would </a:t>
            </a:r>
            <a:r>
              <a:rPr lang="en" sz="1900">
                <a:solidFill>
                  <a:srgbClr val="FF0000"/>
                </a:solidFill>
              </a:rPr>
              <a:t>not </a:t>
            </a:r>
            <a:r>
              <a:rPr lang="en" sz="1900"/>
              <a:t>be attractive if any of the qualities were missing.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80250" y="1387475"/>
            <a:ext cx="787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4. How </a:t>
            </a:r>
            <a:r>
              <a:rPr lang="en" sz="2500"/>
              <a:t>can “Solving a problem” create a business opportunity for an entrepreneur to pursue?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190972" y="2338750"/>
            <a:ext cx="7818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Entrepreneurial </a:t>
            </a:r>
            <a:r>
              <a:rPr lang="en" sz="1700">
                <a:uFill>
                  <a:noFill/>
                </a:uFill>
                <a:hlinkClick r:id="rId4"/>
              </a:rPr>
              <a:t>problem </a:t>
            </a:r>
            <a:r>
              <a:rPr lang="en" sz="17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solving is the process of using innovation and creative solutions to resolve societal, business, or technological problems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Entrepreneurs often visualize an opportunity gap, a gap between </a:t>
            </a:r>
            <a:r>
              <a:rPr lang="en" sz="1700">
                <a:solidFill>
                  <a:srgbClr val="93C47D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exists</a:t>
            </a:r>
            <a:r>
              <a:rPr lang="en" sz="1700">
                <a:solidFill>
                  <a:srgbClr val="00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and what </a:t>
            </a:r>
            <a:r>
              <a:rPr lang="en" sz="1700">
                <a:solidFill>
                  <a:srgbClr val="FF0000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could exist</a:t>
            </a:r>
            <a:r>
              <a:rPr lang="en" sz="1700">
                <a:solidFill>
                  <a:srgbClr val="000000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Sometimes, personal problems can lead to entrepreneurial opportunities if validated in the market</a:t>
            </a:r>
            <a:r>
              <a:rPr baseline="30000" lang="en" sz="1700">
                <a:solidFill>
                  <a:srgbClr val="000000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43750" y="199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uFill>
                  <a:noFill/>
                </a:uFill>
                <a:hlinkClick r:id="rId3"/>
              </a:rPr>
              <a:t>The entrepreneur </a:t>
            </a:r>
            <a:r>
              <a:rPr lang="en" sz="1700">
                <a:solidFill>
                  <a:schemeClr val="accent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visualizes </a:t>
            </a:r>
            <a:r>
              <a:rPr lang="en" sz="1700">
                <a:uFill>
                  <a:noFill/>
                </a:uFill>
                <a:hlinkClick r:id="rId5"/>
              </a:rPr>
              <a:t>the prospect of filling the gap with an innovative solution that might entail the revision of a product or the creation of an entirely new product</a:t>
            </a:r>
            <a:r>
              <a:rPr lang="en" sz="1700"/>
              <a:t>.</a:t>
            </a:r>
            <a:r>
              <a:rPr lang="en" sz="1700">
                <a:uFill>
                  <a:noFill/>
                </a:uFill>
                <a:hlinkClick r:id="rId6"/>
              </a:rPr>
              <a:t> In any case, the entrepreneur approaches the problem-solving process in various ways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20900" y="2033175"/>
            <a:ext cx="82683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/>
              <a:t>Sara Blakely</a:t>
            </a:r>
            <a:r>
              <a:rPr lang="en" sz="1700"/>
              <a:t> saw a need for body contouring and smoothing undergarments one day in the late 1990s when she was getting dressed for a party and couldn’t find what she needed to give her a silhouette she’d be pleased with in a pair of slacks. She saw a </a:t>
            </a:r>
            <a:r>
              <a:rPr lang="en" sz="1700">
                <a:solidFill>
                  <a:srgbClr val="FF0000"/>
                </a:solidFill>
              </a:rPr>
              <a:t>problem</a:t>
            </a:r>
            <a:r>
              <a:rPr lang="en" sz="1700"/>
              <a:t>: a market need.</a:t>
            </a:r>
            <a:r>
              <a:rPr lang="en" sz="1700">
                <a:uFill>
                  <a:noFill/>
                </a:uFill>
                <a:hlinkClick r:id="rId3"/>
              </a:rPr>
              <a:t> But her problem-solving efforts are what drove her to turn her solution (Undergarments) into a </a:t>
            </a:r>
            <a:r>
              <a:rPr lang="en" sz="1700">
                <a:solidFill>
                  <a:srgbClr val="93C47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viable product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5. </a:t>
            </a:r>
            <a:r>
              <a:rPr lang="en" sz="2500"/>
              <a:t>How can finding a gap in the marketplace create a business opportunity?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900900" y="227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gap in the marketplace </a:t>
            </a:r>
            <a:r>
              <a:rPr lang="en" sz="1700">
                <a:solidFill>
                  <a:schemeClr val="accent3"/>
                </a:solidFill>
              </a:rPr>
              <a:t>suggests </a:t>
            </a:r>
            <a:r>
              <a:rPr lang="en" sz="1700"/>
              <a:t>that particular clientele, such as people who need plus-sized clothing or people who are </a:t>
            </a:r>
            <a:r>
              <a:rPr lang="en" sz="1700">
                <a:solidFill>
                  <a:srgbClr val="FF0000"/>
                </a:solidFill>
              </a:rPr>
              <a:t>hard </a:t>
            </a:r>
            <a:r>
              <a:rPr lang="en" sz="1700"/>
              <a:t>to fit, are not being adequately serviced.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3C47D"/>
                </a:solidFill>
              </a:rPr>
              <a:t>Providing </a:t>
            </a:r>
            <a:r>
              <a:rPr lang="en" sz="1700"/>
              <a:t>products or services for these people represents a business opportunity.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trick is whether there is a </a:t>
            </a:r>
            <a:r>
              <a:rPr b="1" lang="en" sz="1700"/>
              <a:t>large enough critical mass </a:t>
            </a:r>
            <a:r>
              <a:rPr lang="en" sz="1700"/>
              <a:t>of people in a particular area to support a business that fills a gap in their marketplace for a specific clientele.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