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b0d36f54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b0d36f54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b0d36f54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b0d36f54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b0d36f54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b0d36f54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b0d36f54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b0d36f54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b0d36f54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b0d36f54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b0d36f54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b0d36f54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b0d36f54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b0d36f5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b0d36f5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b0d36f5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b0d36f54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b0d36f54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b0d36f54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b0d36f54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b0d36f54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b0d36f54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b0d36f54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b0d36f54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b0d36f54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b0d36f54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b0d36f54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b0d36f54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Porter’s Five Forces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Nadine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of New Entrants</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likelihood of new competitors entering the market and eroding the market share of established firms.</a:t>
            </a:r>
            <a:endParaRPr/>
          </a:p>
          <a:p>
            <a:pPr indent="0" lvl="0" marL="0" rtl="0" algn="l">
              <a:spcBef>
                <a:spcPts val="1200"/>
              </a:spcBef>
              <a:spcAft>
                <a:spcPts val="0"/>
              </a:spcAft>
              <a:buNone/>
            </a:pPr>
            <a:r>
              <a:rPr lang="en"/>
              <a:t>Significant entry barriers include exclusive access to critical resources, substantial investment requirements, economies of scale, and well-established brands that deter potential entrants from competing directly. Incumbents possessing such advantages can discourage newcomers and protect their turf.</a:t>
            </a:r>
            <a:endParaRPr/>
          </a:p>
          <a:p>
            <a:pPr indent="0" lvl="0" marL="0" rtl="0" algn="l">
              <a:spcBef>
                <a:spcPts val="1200"/>
              </a:spcBef>
              <a:spcAft>
                <a:spcPts val="1200"/>
              </a:spcAft>
              <a:buNone/>
            </a:pPr>
            <a:r>
              <a:rPr b="1" i="1" lang="en"/>
              <a:t>Illustrative example: </a:t>
            </a:r>
            <a:r>
              <a:rPr lang="en"/>
              <a:t>The aviation industry presents significant entry barriers for new airlines due to the high cost of acquiring aircraft, obtaining operating licenses, and establishing routes. These obstacles allow established carriers like American Airlines and Delta Air Lines to maintain their market position and limit the threat of new entrants.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of Substitutes</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r</a:t>
            </a:r>
            <a:r>
              <a:rPr lang="en"/>
              <a:t>efers to the ease with which consumers can switch to alternative products or services offered by competitors or other providers. </a:t>
            </a:r>
            <a:endParaRPr/>
          </a:p>
          <a:p>
            <a:pPr indent="0" lvl="0" marL="0" rtl="0" algn="l">
              <a:spcBef>
                <a:spcPts val="1200"/>
              </a:spcBef>
              <a:spcAft>
                <a:spcPts val="1200"/>
              </a:spcAft>
              <a:buNone/>
            </a:pPr>
            <a:r>
              <a:rPr lang="en"/>
              <a:t>The availability and quality of substitutes depend on several factors, including price differences, quality gaps, and the convenience of switching. If alternatives are abundant, comparable in quality, and easily accessible, consumers are more likely to switch, posing a significant threat to established companies.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401050"/>
            <a:ext cx="8520600" cy="416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To mitigate this risk, businesses can focus on building strong brand loyalty through exceptional customer experiences, offering unique features and benefits, and cultivating long-term relationships with clients.</a:t>
            </a:r>
            <a:endParaRPr/>
          </a:p>
          <a:p>
            <a:pPr indent="0" lvl="0" marL="0" rtl="0" algn="l">
              <a:spcBef>
                <a:spcPts val="1200"/>
              </a:spcBef>
              <a:spcAft>
                <a:spcPts val="0"/>
              </a:spcAft>
              <a:buNone/>
            </a:pPr>
            <a:r>
              <a:rPr lang="en"/>
              <a:t>In addition, investing in research and development to stay ahead of emerging trends and technologies can help companies maintain their competitive edge. </a:t>
            </a:r>
            <a:endParaRPr/>
          </a:p>
          <a:p>
            <a:pPr indent="0" lvl="0" marL="0" rtl="0" algn="l">
              <a:spcBef>
                <a:spcPts val="1200"/>
              </a:spcBef>
              <a:spcAft>
                <a:spcPts val="0"/>
              </a:spcAft>
              <a:buNone/>
            </a:pPr>
            <a:r>
              <a:rPr b="1" lang="en"/>
              <a:t>Illustrative example:</a:t>
            </a:r>
            <a:r>
              <a:rPr lang="en"/>
              <a:t> The coffee industry provides an excellent case study to illustrate the threat of substitutes.</a:t>
            </a:r>
            <a:endParaRPr/>
          </a:p>
          <a:p>
            <a:pPr indent="0" lvl="0" marL="0" rtl="0" algn="l">
              <a:spcBef>
                <a:spcPts val="1200"/>
              </a:spcBef>
              <a:spcAft>
                <a:spcPts val="0"/>
              </a:spcAft>
              <a:buNone/>
            </a:pPr>
            <a:r>
              <a:rPr lang="en"/>
              <a:t>such as Starbucks, that differentiate themselves from traditional diner-style coffee houses by offering distinct flavors, ambiances, and customer experiences.</a:t>
            </a:r>
            <a:endParaRPr/>
          </a:p>
          <a:p>
            <a:pPr indent="0" lvl="0" marL="0" rtl="0" algn="l">
              <a:spcBef>
                <a:spcPts val="1200"/>
              </a:spcBef>
              <a:spcAft>
                <a:spcPts val="1200"/>
              </a:spcAft>
              <a:buNone/>
            </a:pPr>
            <a:r>
              <a:rPr lang="en"/>
              <a:t>As a result, they are able to attract a loyal following and command higher prices. Established brands like Folgers and Maxwell House faced a significant threat from these upstart coffee shops, prompting them to adapt their strategies and introduce premium lines to remain competitive.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1190125" y="152400"/>
            <a:ext cx="6964337" cy="4838700"/>
          </a:xfrm>
          <a:prstGeom prst="rect">
            <a:avLst/>
          </a:prstGeom>
          <a:noFill/>
          <a:ln>
            <a:noFill/>
          </a:ln>
        </p:spPr>
      </p:pic>
      <p:sp>
        <p:nvSpPr>
          <p:cNvPr id="137" name="Google Shape;137;p25"/>
          <p:cNvSpPr txBox="1"/>
          <p:nvPr/>
        </p:nvSpPr>
        <p:spPr>
          <a:xfrm>
            <a:off x="305800" y="310825"/>
            <a:ext cx="24966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Starbucks</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1607725" y="152400"/>
            <a:ext cx="5928549" cy="4838700"/>
          </a:xfrm>
          <a:prstGeom prst="rect">
            <a:avLst/>
          </a:prstGeom>
          <a:noFill/>
          <a:ln>
            <a:noFill/>
          </a:ln>
        </p:spPr>
      </p:pic>
      <p:sp>
        <p:nvSpPr>
          <p:cNvPr id="143" name="Google Shape;143;p26"/>
          <p:cNvSpPr txBox="1"/>
          <p:nvPr/>
        </p:nvSpPr>
        <p:spPr>
          <a:xfrm>
            <a:off x="65175" y="265700"/>
            <a:ext cx="16695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Auto Industry</a:t>
            </a:r>
            <a:endParaRPr sz="18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Your turn!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5 Porter’s Five Forces Templates to Help You Understand the Competitive Landscape</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5 FORCES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Porter's Five Forces is a framework used to analyze the competitive forces within an industry. It helps businesses and investors understand the key factors that influence the profitability and competitiveness of a particular industry.</a:t>
            </a:r>
            <a:endParaRPr/>
          </a:p>
          <a:p>
            <a:pPr indent="-342900" lvl="0" marL="457200" rtl="0" algn="l">
              <a:spcBef>
                <a:spcPts val="0"/>
              </a:spcBef>
              <a:spcAft>
                <a:spcPts val="0"/>
              </a:spcAft>
              <a:buSzPts val="1800"/>
              <a:buChar char="●"/>
            </a:pPr>
            <a:r>
              <a:rPr lang="en"/>
              <a:t>The Five Forces Framework makes it easy for marketers or investors to understand the market, spot opportunities for gaining a competitive advantage, make informed decisions and proactively manage risk.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effectively make the most of the five forces framework, use a customizable template, understand your industry and analyze the forces within the context of your industry</a:t>
            </a:r>
            <a:endParaRPr/>
          </a:p>
          <a:p>
            <a:pPr indent="-342900" lvl="0" marL="457200" rtl="0" algn="l">
              <a:spcBef>
                <a:spcPts val="0"/>
              </a:spcBef>
              <a:spcAft>
                <a:spcPts val="0"/>
              </a:spcAft>
              <a:buSzPts val="1800"/>
              <a:buChar char="●"/>
            </a:pPr>
            <a:r>
              <a:rPr lang="en"/>
              <a:t>Gather data about each force and assess the impact, develop strategies to address each force and implement and monitor changes in the forces.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345500" y="152400"/>
            <a:ext cx="645300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or Competitive Rivalry</a:t>
            </a:r>
            <a:endParaRPr/>
          </a:p>
        </p:txBody>
      </p:sp>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analyzes the level of competition within the industry, considering the number of existing competitors and their respective capabilities.</a:t>
            </a:r>
            <a:endParaRPr/>
          </a:p>
          <a:p>
            <a:pPr indent="0" lvl="0" marL="0" rtl="0" algn="l">
              <a:spcBef>
                <a:spcPts val="1200"/>
              </a:spcBef>
              <a:spcAft>
                <a:spcPts val="0"/>
              </a:spcAft>
              <a:buNone/>
            </a:pPr>
            <a:r>
              <a:rPr lang="en"/>
              <a:t>A high degree of rivalry among firms increases the intensity of competition, leading to lower profit margins due to increased price competition and advertising expenses.</a:t>
            </a:r>
            <a:endParaRPr/>
          </a:p>
          <a:p>
            <a:pPr indent="0" lvl="0" marL="0" rtl="0" algn="l">
              <a:spcBef>
                <a:spcPts val="1200"/>
              </a:spcBef>
              <a:spcAft>
                <a:spcPts val="1200"/>
              </a:spcAft>
              <a:buNone/>
            </a:pPr>
            <a:r>
              <a:rPr b="1" i="1" lang="en"/>
              <a:t>Illustrative example:</a:t>
            </a:r>
            <a:r>
              <a:rPr lang="en"/>
              <a:t> The soft drink market is dominated by a few major players, such as Coca-Cola and Pepsi. Due to the high level of competition, these companies invest significantly in advertising and promotions to differentiate themselves and attract customers. As a result, profit margins are relatively low, and prices are competitive.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Bargaining Power of Suppliers</a:t>
            </a:r>
            <a:endParaRPr/>
          </a:p>
        </p:txBody>
      </p:sp>
      <p:sp>
        <p:nvSpPr>
          <p:cNvPr id="102" name="Google Shape;102;p19"/>
          <p:cNvSpPr txBox="1"/>
          <p:nvPr>
            <p:ph idx="1" type="body"/>
          </p:nvPr>
        </p:nvSpPr>
        <p:spPr>
          <a:xfrm>
            <a:off x="311700" y="1266325"/>
            <a:ext cx="8520600" cy="369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force assesses the ability of suppliers to dictate terms and conditions, including prices, affecting the profitability of businesses. With fewer suppliers, their collective bargaining power increases, allowing them to manipulate prices upward or reduce quality without compromising demand.</a:t>
            </a:r>
            <a:endParaRPr/>
          </a:p>
          <a:p>
            <a:pPr indent="0" lvl="0" marL="0" rtl="0" algn="l">
              <a:spcBef>
                <a:spcPts val="1200"/>
              </a:spcBef>
              <a:spcAft>
                <a:spcPts val="0"/>
              </a:spcAft>
              <a:buNone/>
            </a:pPr>
            <a:r>
              <a:rPr lang="en"/>
              <a:t>However, multiple suppliers give businesses the advantage of negotiating better deals and avoiding dependence on any single supplier.</a:t>
            </a:r>
            <a:endParaRPr/>
          </a:p>
          <a:p>
            <a:pPr indent="0" lvl="0" marL="0" rtl="0" algn="l">
              <a:spcBef>
                <a:spcPts val="1200"/>
              </a:spcBef>
              <a:spcAft>
                <a:spcPts val="1200"/>
              </a:spcAft>
              <a:buNone/>
            </a:pPr>
            <a:r>
              <a:rPr b="1" i="1" lang="en"/>
              <a:t>Illustrative example</a:t>
            </a:r>
            <a:r>
              <a:rPr lang="en"/>
              <a:t>: The global semiconductor industry is dominated by a few large suppliers, such as Intel and Samsung. Due to their substantial influence or oligopolistic power, these suppliers can charge premium prices for their chips, which affects the profitability of downstream manufacturers that rely on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Bargaining Power of Buyers</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force gauges the extent to which consumers can pressure businesses to modify prices or product offerings through individual or collective actions. When there are fewer buyers relative to the number of sellers, each buyer has greater leverage in setting prices and determining quality standards.</a:t>
            </a:r>
            <a:endParaRPr/>
          </a:p>
          <a:p>
            <a:pPr indent="0" lvl="0" marL="0" rtl="0" algn="l">
              <a:spcBef>
                <a:spcPts val="1200"/>
              </a:spcBef>
              <a:spcAft>
                <a:spcPts val="1200"/>
              </a:spcAft>
              <a:buNone/>
            </a:pPr>
            <a:r>
              <a:rPr lang="en"/>
              <a:t>Assessing buyer concentration, purchase volume, and the ease of switching between vendors is essential to understanding the magnitude of this force.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t>Illustrative example:</a:t>
            </a:r>
            <a:r>
              <a:rPr lang="en"/>
              <a:t> The automobile industry caters to a diverse range of customers, from individuals to fleet operators.</a:t>
            </a:r>
            <a:endParaRPr/>
          </a:p>
          <a:p>
            <a:pPr indent="0" lvl="0" marL="0" rtl="0" algn="l">
              <a:spcBef>
                <a:spcPts val="1200"/>
              </a:spcBef>
              <a:spcAft>
                <a:spcPts val="0"/>
              </a:spcAft>
              <a:buNone/>
            </a:pPr>
            <a:r>
              <a:rPr lang="en"/>
              <a:t>With a few big players dominating the market and high switching costs, individual consumers have limited bargaining power.</a:t>
            </a:r>
            <a:endParaRPr/>
          </a:p>
          <a:p>
            <a:pPr indent="0" lvl="0" marL="0" rtl="0" algn="l">
              <a:spcBef>
                <a:spcPts val="1200"/>
              </a:spcBef>
              <a:spcAft>
                <a:spcPts val="0"/>
              </a:spcAft>
              <a:buNone/>
            </a:pPr>
            <a:r>
              <a:rPr lang="en"/>
              <a:t>However, large fleet operators, such as corporations, commercial fleets, government agencies rental car companies, can negotiate better prices and customized features with manufacturers due to their significant purchasing power.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