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FA5-18D0-47EC-8118-D73CAAA1B1A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0F06C24A-5E09-4EF2-9516-2CD4EEC76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8551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FA5-18D0-47EC-8118-D73CAAA1B1A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24A-5E09-4EF2-9516-2CD4EEC76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FA5-18D0-47EC-8118-D73CAAA1B1A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24A-5E09-4EF2-9516-2CD4EEC76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338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FA5-18D0-47EC-8118-D73CAAA1B1A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24A-5E09-4EF2-9516-2CD4EEC76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0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0647BFA5-18D0-47EC-8118-D73CAAA1B1A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0F06C24A-5E09-4EF2-9516-2CD4EEC76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FA5-18D0-47EC-8118-D73CAAA1B1A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24A-5E09-4EF2-9516-2CD4EEC76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0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FA5-18D0-47EC-8118-D73CAAA1B1A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24A-5E09-4EF2-9516-2CD4EEC76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7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FA5-18D0-47EC-8118-D73CAAA1B1A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24A-5E09-4EF2-9516-2CD4EEC76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5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FA5-18D0-47EC-8118-D73CAAA1B1A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24A-5E09-4EF2-9516-2CD4EEC76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22369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BFA5-18D0-47EC-8118-D73CAAA1B1A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24A-5E09-4EF2-9516-2CD4EEC76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0852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647BFA5-18D0-47EC-8118-D73CAAA1B1AA}" type="datetimeFigureOut">
              <a:rPr lang="en-US" smtClean="0"/>
              <a:t>12/24/2018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6C24A-5E09-4EF2-9516-2CD4EEC76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7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647BFA5-18D0-47EC-8118-D73CAAA1B1AA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j-lt"/>
              </a:defRPr>
            </a:lvl1pPr>
          </a:lstStyle>
          <a:p>
            <a:fld id="{0F06C24A-5E09-4EF2-9516-2CD4EEC76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05" r:id="rId6"/>
    <p:sldLayoutId id="2147484506" r:id="rId7"/>
    <p:sldLayoutId id="2147484507" r:id="rId8"/>
    <p:sldLayoutId id="2147484508" r:id="rId9"/>
    <p:sldLayoutId id="2147484509" r:id="rId10"/>
    <p:sldLayoutId id="21474845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Infix to prefix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32" y="-187424"/>
            <a:ext cx="8229600" cy="1600200"/>
          </a:xfrm>
        </p:spPr>
        <p:txBody>
          <a:bodyPr/>
          <a:lstStyle/>
          <a:p>
            <a:pPr algn="l"/>
            <a:r>
              <a:rPr lang="en-US" dirty="0" err="1"/>
              <a:t>Pseudocode</a:t>
            </a:r>
            <a:r>
              <a:rPr lang="en-US" dirty="0"/>
              <a:t>: </a:t>
            </a:r>
            <a:br>
              <a:rPr lang="en-US" dirty="0"/>
            </a:br>
            <a:endParaRPr lang="en-US" sz="20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688632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Kozuka Gothic Pro L" panose="020B0200000000000000" pitchFamily="34" charset="-128"/>
                <a:ea typeface="Kozuka Gothic Pro L" panose="020B0200000000000000" pitchFamily="34" charset="-128"/>
                <a:cs typeface="+mj-cs"/>
              </a:rPr>
              <a:t>Create an empty stack called </a:t>
            </a:r>
            <a:r>
              <a:rPr lang="en-US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+mj-lt"/>
                <a:ea typeface="Adobe Gothic Std B" panose="020B0800000000000000" pitchFamily="34" charset="-128"/>
                <a:cs typeface="+mj-cs"/>
              </a:rPr>
              <a:t>operandStack</a:t>
            </a:r>
            <a:r>
              <a:rPr lang="en-US" b="1" u="sng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+mj-lt"/>
                <a:ea typeface="Adobe Gothic Std B" panose="020B0800000000000000" pitchFamily="34" charset="-128"/>
                <a:cs typeface="+mj-cs"/>
              </a:rPr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Kozuka Gothic Pro L" panose="020B0200000000000000" pitchFamily="34" charset="-128"/>
                <a:ea typeface="Kozuka Gothic Pro L" panose="020B0200000000000000" pitchFamily="34" charset="-128"/>
                <a:cs typeface="+mj-cs"/>
              </a:rPr>
              <a:t>Convert the string to a list, then reverse it.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Kozuka Gothic Pro L" panose="020B0200000000000000" pitchFamily="34" charset="-128"/>
                <a:ea typeface="Kozuka Gothic Pro L" panose="020B0200000000000000" pitchFamily="34" charset="-128"/>
                <a:cs typeface="+mj-cs"/>
              </a:rPr>
              <a:t>Scan the token list from left to right.</a:t>
            </a:r>
          </a:p>
          <a:p>
            <a:pPr marL="457200" lvl="4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Kozuka Gothic Pro L" panose="020B0200000000000000" pitchFamily="34" charset="-128"/>
                <a:ea typeface="Kozuka Gothic Pro L" panose="020B0200000000000000" pitchFamily="34" charset="-128"/>
                <a:cs typeface="+mj-cs"/>
              </a:rPr>
              <a:t>If the token is an operand, convert it from a string to an integer and push the value onto the </a:t>
            </a:r>
            <a:r>
              <a:rPr lang="en-US" sz="20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+mj-lt"/>
                <a:ea typeface="Adobe Gothic Std B" panose="020B0800000000000000" pitchFamily="34" charset="-128"/>
                <a:cs typeface="+mj-cs"/>
              </a:rPr>
              <a:t>operandStack</a:t>
            </a:r>
            <a:r>
              <a:rPr lang="en-US" sz="2000" b="1" u="sng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+mj-lt"/>
                <a:ea typeface="Adobe Gothic Std B" panose="020B0800000000000000" pitchFamily="34" charset="-128"/>
                <a:cs typeface="+mj-cs"/>
              </a:rPr>
              <a:t>.</a:t>
            </a:r>
          </a:p>
          <a:p>
            <a:pPr marL="731520" lvl="4" indent="-457200">
              <a:lnSpc>
                <a:spcPct val="12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Kozuka Gothic Pro L" panose="020B0200000000000000" pitchFamily="34" charset="-128"/>
                <a:ea typeface="Kozuka Gothic Pro L" panose="020B0200000000000000" pitchFamily="34" charset="-128"/>
                <a:cs typeface="+mj-cs"/>
              </a:rPr>
              <a:t>If </a:t>
            </a: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Kozuka Gothic Pro L" panose="020B0200000000000000" pitchFamily="34" charset="-128"/>
                <a:ea typeface="Kozuka Gothic Pro L" panose="020B0200000000000000" pitchFamily="34" charset="-128"/>
                <a:cs typeface="+mj-cs"/>
              </a:rPr>
              <a:t>the token is an operator (^, *, /, +, -), it will need two operands. </a:t>
            </a:r>
          </a:p>
          <a:p>
            <a:pPr lvl="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Kozuka Gothic Pro L" panose="020B0200000000000000" pitchFamily="34" charset="-128"/>
                <a:ea typeface="Kozuka Gothic Pro L" panose="020B0200000000000000" pitchFamily="34" charset="-128"/>
                <a:cs typeface="+mj-cs"/>
              </a:rPr>
              <a:t>Pop the </a:t>
            </a:r>
            <a:r>
              <a:rPr lang="en-US" sz="2000" b="1" u="sng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+mj-lt"/>
                <a:ea typeface="Adobe Gothic Std B" panose="020B0800000000000000" pitchFamily="34" charset="-128"/>
                <a:cs typeface="+mj-cs"/>
              </a:rPr>
              <a:t>operandStack</a:t>
            </a: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Kozuka Gothic Pro L" panose="020B0200000000000000" pitchFamily="34" charset="-128"/>
                <a:ea typeface="Kozuka Gothic Pro L" panose="020B0200000000000000" pitchFamily="34" charset="-128"/>
                <a:cs typeface="+mj-cs"/>
              </a:rPr>
              <a:t> twice. The first pop is the first operand and the second pop is the second operand. </a:t>
            </a:r>
            <a:endParaRPr lang="en-US" sz="20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Kozuka Gothic Pro L" panose="020B0200000000000000" pitchFamily="34" charset="-128"/>
              <a:ea typeface="Kozuka Gothic Pro L" panose="020B0200000000000000" pitchFamily="34" charset="-128"/>
              <a:cs typeface="+mj-cs"/>
            </a:endParaRPr>
          </a:p>
          <a:p>
            <a:pPr lvl="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Kozuka Gothic Pro L" panose="020B0200000000000000" pitchFamily="34" charset="-128"/>
                <a:ea typeface="Kozuka Gothic Pro L" panose="020B0200000000000000" pitchFamily="34" charset="-128"/>
                <a:cs typeface="+mj-cs"/>
              </a:rPr>
              <a:t>Perform </a:t>
            </a: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Kozuka Gothic Pro L" panose="020B0200000000000000" pitchFamily="34" charset="-128"/>
                <a:ea typeface="Kozuka Gothic Pro L" panose="020B0200000000000000" pitchFamily="34" charset="-128"/>
                <a:cs typeface="+mj-cs"/>
              </a:rPr>
              <a:t>the arithmetic operation, then push the result back to the </a:t>
            </a:r>
            <a:r>
              <a:rPr lang="en-US" sz="20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+mj-lt"/>
                <a:ea typeface="Adobe Gothic Std B" panose="020B0800000000000000" pitchFamily="34" charset="-128"/>
                <a:cs typeface="+mj-cs"/>
              </a:rPr>
              <a:t>operandStack</a:t>
            </a:r>
            <a:r>
              <a:rPr lang="en-US" sz="2000" b="1" u="sng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+mj-lt"/>
                <a:ea typeface="Adobe Gothic Std B" panose="020B0800000000000000" pitchFamily="34" charset="-128"/>
                <a:cs typeface="+mj-cs"/>
              </a:rPr>
              <a:t>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Kozuka Gothic Pro L" panose="020B0200000000000000" pitchFamily="34" charset="-128"/>
                <a:ea typeface="Kozuka Gothic Pro L" panose="020B0200000000000000" pitchFamily="34" charset="-128"/>
                <a:cs typeface="+mj-cs"/>
              </a:rPr>
              <a:t>When the input expression has been completely processed, the result is on the stack.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Kozuka Gothic Pro L" panose="020B0200000000000000" pitchFamily="34" charset="-128"/>
                <a:ea typeface="Kozuka Gothic Pro L" panose="020B0200000000000000" pitchFamily="34" charset="-128"/>
                <a:cs typeface="+mj-cs"/>
              </a:rPr>
              <a:t>Pop the operandStack and return the </a:t>
            </a:r>
            <a:r>
              <a:rPr lang="en-US" sz="20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Kozuka Gothic Pro L" panose="020B0200000000000000" pitchFamily="34" charset="-128"/>
                <a:ea typeface="Kozuka Gothic Pro L" panose="020B0200000000000000" pitchFamily="34" charset="-128"/>
                <a:cs typeface="+mj-cs"/>
              </a:rPr>
              <a:t>value.</a:t>
            </a: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Kozuka Gothic Pro L" panose="020B0200000000000000" pitchFamily="34" charset="-128"/>
                <a:ea typeface="Kozuka Gothic Pro L" panose="020B0200000000000000" pitchFamily="34" charset="-128"/>
                <a:cs typeface="+mj-cs"/>
              </a:rPr>
              <a:t/>
            </a:r>
            <a:b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Kozuka Gothic Pro L" panose="020B0200000000000000" pitchFamily="34" charset="-128"/>
                <a:ea typeface="Kozuka Gothic Pro L" panose="020B0200000000000000" pitchFamily="34" charset="-128"/>
                <a:cs typeface="+mj-cs"/>
              </a:rPr>
            </a:br>
            <a:endParaRPr lang="en-US" sz="20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Kozuka Gothic Pro L" panose="020B0200000000000000" pitchFamily="34" charset="-128"/>
              <a:ea typeface="Kozuka Gothic Pro L" panose="020B0200000000000000" pitchFamily="34" charset="-128"/>
              <a:cs typeface="+mj-cs"/>
            </a:endParaRPr>
          </a:p>
          <a:p>
            <a:pPr lvl="2"/>
            <a:endParaRPr lang="en-US" sz="20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lvl="2"/>
            <a:endParaRPr lang="en-US" sz="2000" dirty="0" smtClean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0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</p:spPr>
        <p:txBody>
          <a:bodyPr/>
          <a:lstStyle/>
          <a:p>
            <a:pPr algn="l"/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52736"/>
            <a:ext cx="8229600" cy="5256584"/>
          </a:xfrm>
        </p:spPr>
      </p:pic>
    </p:spTree>
    <p:extLst>
      <p:ext uri="{BB962C8B-B14F-4D97-AF65-F5344CB8AC3E}">
        <p14:creationId xmlns:p14="http://schemas.microsoft.com/office/powerpoint/2010/main" val="427464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36712"/>
          </a:xfrm>
        </p:spPr>
        <p:txBody>
          <a:bodyPr/>
          <a:lstStyle/>
          <a:p>
            <a:pPr algn="l"/>
            <a:r>
              <a:rPr lang="en-US" dirty="0" err="1" smtClean="0"/>
              <a:t>Cont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11" y="2120900"/>
            <a:ext cx="4949978" cy="4051300"/>
          </a:xfrm>
        </p:spPr>
      </p:pic>
    </p:spTree>
    <p:extLst>
      <p:ext uri="{BB962C8B-B14F-4D97-AF65-F5344CB8AC3E}">
        <p14:creationId xmlns:p14="http://schemas.microsoft.com/office/powerpoint/2010/main" val="87222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1" y="0"/>
            <a:ext cx="9150361" cy="6858000"/>
          </a:xfrm>
        </p:spPr>
      </p:pic>
    </p:spTree>
    <p:extLst>
      <p:ext uri="{BB962C8B-B14F-4D97-AF65-F5344CB8AC3E}">
        <p14:creationId xmlns:p14="http://schemas.microsoft.com/office/powerpoint/2010/main" val="42312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539736"/>
            <a:ext cx="7772400" cy="1609344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23928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399032"/>
          </a:xfrm>
        </p:spPr>
        <p:txBody>
          <a:bodyPr/>
          <a:lstStyle/>
          <a:p>
            <a:r>
              <a:rPr lang="en-US" dirty="0" smtClean="0"/>
              <a:t>Pseudocode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544616"/>
          </a:xfrm>
        </p:spPr>
        <p:txBody>
          <a:bodyPr>
            <a:normAutofit fontScale="62500" lnSpcReduction="20000"/>
          </a:bodyPr>
          <a:lstStyle/>
          <a:p>
            <a:pPr marL="578358" lvl="1" indent="-514350">
              <a:lnSpc>
                <a:spcPct val="170000"/>
              </a:lnSpc>
              <a:buSzPct val="80000"/>
              <a:buFont typeface="+mj-lt"/>
              <a:buAutoNum type="arabicPeriod"/>
            </a:pPr>
            <a:r>
              <a:rPr lang="en-US" sz="3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Create </a:t>
            </a:r>
            <a:r>
              <a:rPr lang="en-US" sz="3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two  empty  </a:t>
            </a:r>
            <a:r>
              <a:rPr lang="en-US" sz="3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stacks, </a:t>
            </a:r>
            <a:r>
              <a:rPr lang="en-US" sz="34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varStack</a:t>
            </a:r>
            <a:r>
              <a:rPr lang="en-US" sz="3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for keeping the operands and</a:t>
            </a:r>
            <a:r>
              <a:rPr lang="en-US" sz="3400" b="1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 </a:t>
            </a:r>
            <a:r>
              <a:rPr lang="en-US" sz="34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opStack</a:t>
            </a:r>
            <a:r>
              <a:rPr lang="en-US" sz="3400" b="1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 </a:t>
            </a:r>
            <a:r>
              <a:rPr lang="en-US" sz="3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for the operators </a:t>
            </a:r>
            <a:r>
              <a:rPr lang="en-US" sz="3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marL="578358" lvl="1" indent="-514350">
              <a:buSzPct val="80000"/>
              <a:buFont typeface="+mj-lt"/>
              <a:buAutoNum type="arabicPeriod"/>
            </a:pPr>
            <a:endParaRPr lang="en-US" sz="3400" dirty="0" smtClean="0"/>
          </a:p>
          <a:p>
            <a:pPr marL="578358" lvl="1" indent="-514350">
              <a:buSzPct val="80000"/>
              <a:buFont typeface="+mj-lt"/>
              <a:buAutoNum type="arabicPeriod"/>
            </a:pPr>
            <a:r>
              <a:rPr lang="en-US" sz="3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Scan the expression from left to </a:t>
            </a:r>
            <a:r>
              <a:rPr lang="en-US" sz="3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right.</a:t>
            </a:r>
          </a:p>
          <a:p>
            <a:pPr marL="578358" lvl="1" indent="-514350">
              <a:buSzPct val="80000"/>
              <a:buFont typeface="Courier New" panose="02070309020205020404" pitchFamily="49" charset="0"/>
              <a:buChar char="o"/>
            </a:pPr>
            <a:endParaRPr lang="en-US" sz="28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861822" lvl="2" indent="-514350">
              <a:lnSpc>
                <a:spcPct val="170000"/>
              </a:lnSpc>
              <a:buSzPct val="80000"/>
              <a:buFont typeface="Courier New" panose="02070309020205020404" pitchFamily="49" charset="0"/>
              <a:buChar char="o"/>
            </a:pPr>
            <a:r>
              <a:rPr lang="en-US" sz="29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I</a:t>
            </a:r>
            <a:r>
              <a:rPr lang="en-US" sz="29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f </a:t>
            </a:r>
            <a:r>
              <a:rPr lang="en-US" sz="29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the token is a left parenthesis, push it </a:t>
            </a:r>
            <a:r>
              <a:rPr lang="en-US" sz="29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onto </a:t>
            </a:r>
            <a:r>
              <a:rPr lang="en-US" sz="29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the </a:t>
            </a:r>
            <a:r>
              <a:rPr lang="en-US" sz="34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opStack</a:t>
            </a:r>
            <a:endParaRPr lang="en-US" sz="3400" b="1" u="sng" dirty="0">
              <a:ln w="6350">
                <a:solidFill>
                  <a:schemeClr val="accent1">
                    <a:shade val="43000"/>
                  </a:schemeClr>
                </a:solidFill>
              </a:ln>
              <a:latin typeface="Adobe Gothic Std B" panose="020B0800000000000000" pitchFamily="34" charset="-128"/>
              <a:ea typeface="Adobe Gothic Std B" panose="020B0800000000000000" pitchFamily="34" charset="-128"/>
              <a:cs typeface="+mj-cs"/>
            </a:endParaRPr>
          </a:p>
          <a:p>
            <a:pPr marL="861822" lvl="2" indent="-514350">
              <a:lnSpc>
                <a:spcPct val="170000"/>
              </a:lnSpc>
              <a:buSzPct val="80000"/>
              <a:buFont typeface="Courier New" panose="02070309020205020404" pitchFamily="49" charset="0"/>
              <a:buChar char="o"/>
            </a:pPr>
            <a:r>
              <a:rPr lang="en-US" sz="29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I</a:t>
            </a:r>
            <a:r>
              <a:rPr lang="en-US" sz="29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f </a:t>
            </a:r>
            <a:r>
              <a:rPr lang="en-US" sz="29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the token is a right parenthesis, pop 2 elements from the </a:t>
            </a:r>
            <a:r>
              <a:rPr lang="en-US" sz="34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varStack</a:t>
            </a:r>
            <a:r>
              <a:rPr lang="en-US" sz="29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 </a:t>
            </a:r>
            <a:r>
              <a:rPr lang="en-US" sz="29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into </a:t>
            </a:r>
            <a:r>
              <a:rPr lang="en-US" sz="29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two strings </a:t>
            </a:r>
            <a:r>
              <a:rPr lang="en-US" sz="3400" b="1" u="sng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(opearnd1 &amp; operand2), </a:t>
            </a:r>
            <a:r>
              <a:rPr lang="en-US" sz="29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then </a:t>
            </a:r>
            <a:r>
              <a:rPr lang="en-US" sz="29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pop an element from the </a:t>
            </a:r>
            <a:r>
              <a:rPr lang="en-US" sz="34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opStack</a:t>
            </a:r>
            <a:r>
              <a:rPr lang="en-US" sz="29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 </a:t>
            </a:r>
            <a:r>
              <a:rPr lang="en-US" sz="29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into </a:t>
            </a:r>
            <a:r>
              <a:rPr lang="en-US" sz="29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string </a:t>
            </a:r>
            <a:r>
              <a:rPr lang="en-US" sz="3400" b="1" u="sng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(operator).</a:t>
            </a:r>
          </a:p>
          <a:p>
            <a:pPr marL="861822" lvl="2" indent="-514350">
              <a:lnSpc>
                <a:spcPct val="170000"/>
              </a:lnSpc>
              <a:buSzPct val="80000"/>
              <a:buFont typeface="Courier New" panose="02070309020205020404" pitchFamily="49" charset="0"/>
              <a:buChar char="o"/>
            </a:pPr>
            <a:r>
              <a:rPr lang="en-US" sz="29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C</a:t>
            </a:r>
            <a:r>
              <a:rPr lang="en-US" sz="29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oncatenate </a:t>
            </a:r>
            <a:r>
              <a:rPr lang="en-US" sz="29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the 3 </a:t>
            </a:r>
            <a:r>
              <a:rPr lang="en-US" sz="29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strings </a:t>
            </a:r>
            <a:r>
              <a:rPr lang="en-US" sz="29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into one string </a:t>
            </a:r>
            <a:r>
              <a:rPr lang="en-US" sz="29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called </a:t>
            </a:r>
            <a:r>
              <a:rPr lang="en-US" sz="28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tmpString</a:t>
            </a:r>
            <a:r>
              <a:rPr lang="en-US" sz="29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, </a:t>
            </a:r>
            <a:r>
              <a:rPr lang="en-US" sz="29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then push it back again </a:t>
            </a:r>
            <a:r>
              <a:rPr lang="en-US" sz="29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onto </a:t>
            </a:r>
            <a:r>
              <a:rPr lang="en-US" sz="29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the </a:t>
            </a:r>
            <a:r>
              <a:rPr lang="en-US" sz="33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varSatck</a:t>
            </a:r>
            <a:r>
              <a:rPr lang="en-US" sz="2900" b="1" i="1" u="sng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.</a:t>
            </a:r>
            <a:endParaRPr lang="en-US" sz="2900" b="1" i="1" u="sng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ea typeface="+mj-ea"/>
              <a:cs typeface="+mj-cs"/>
            </a:endParaRPr>
          </a:p>
          <a:p>
            <a:pPr marL="861822" lvl="2" indent="-514350">
              <a:lnSpc>
                <a:spcPct val="170000"/>
              </a:lnSpc>
              <a:buSzPct val="80000"/>
              <a:buFont typeface="Courier New" panose="02070309020205020404" pitchFamily="49" charset="0"/>
              <a:buChar char="o"/>
            </a:pPr>
            <a:r>
              <a:rPr lang="en-US" sz="29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Repeat </a:t>
            </a:r>
            <a:r>
              <a:rPr lang="en-US" sz="29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again till finding the left parenthesis then pop </a:t>
            </a:r>
            <a:r>
              <a:rPr lang="en-US" sz="29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it</a:t>
            </a:r>
            <a:r>
              <a:rPr lang="en-US" sz="2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.</a:t>
            </a:r>
          </a:p>
          <a:p>
            <a:pPr marL="921258" lvl="2" indent="-457200">
              <a:buSzPct val="80000"/>
              <a:buFont typeface="+mj-lt"/>
              <a:buAutoNum type="arabicPeriod"/>
            </a:pPr>
            <a:endParaRPr lang="ar-EG" sz="24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ea typeface="+mj-ea"/>
              <a:cs typeface="+mj-cs"/>
            </a:endParaRPr>
          </a:p>
          <a:p>
            <a:pPr marL="978408" lvl="2" indent="-514350">
              <a:buSzPct val="80000"/>
              <a:buFont typeface="+mj-lt"/>
              <a:buAutoNum type="arabicPeriod"/>
            </a:pPr>
            <a:endParaRPr lang="en-US" sz="28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10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0"/>
            <a:ext cx="889248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 </a:t>
            </a:r>
          </a:p>
          <a:p>
            <a:pPr marL="521208" lvl="1" indent="-457200">
              <a:lnSpc>
                <a:spcPct val="70000"/>
              </a:lnSpc>
              <a:buSzPct val="80000"/>
              <a:buFont typeface="+mj-lt"/>
              <a:buAutoNum type="arabicPeriod" startAt="3"/>
            </a:pPr>
            <a:r>
              <a:rPr lang="en-US" sz="2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If the token is an operator </a:t>
            </a:r>
            <a:r>
              <a:rPr lang="en-US" sz="2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“^, *, /, +, -” :</a:t>
            </a:r>
          </a:p>
          <a:p>
            <a:pPr marL="274320" lvl="1" indent="0">
              <a:buNone/>
            </a:pPr>
            <a:endParaRPr lang="en-US" sz="20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ea typeface="+mj-ea"/>
              <a:cs typeface="+mj-cs"/>
            </a:endParaRP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If </a:t>
            </a:r>
            <a:r>
              <a:rPr lang="en-US" sz="20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opStack</a:t>
            </a: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 isn’t empty or the operator in the top of the </a:t>
            </a:r>
            <a:r>
              <a:rPr lang="en-US" sz="20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opStack</a:t>
            </a: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 is higher or equal in priority, push it onto the </a:t>
            </a:r>
            <a:r>
              <a:rPr lang="en-US" sz="20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opStack</a:t>
            </a: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P</a:t>
            </a:r>
            <a:r>
              <a:rPr lang="en-US" sz="20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op </a:t>
            </a: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2 elements from the </a:t>
            </a:r>
            <a:r>
              <a:rPr lang="en-US" sz="20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varStack</a:t>
            </a: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 to two strings </a:t>
            </a:r>
            <a:r>
              <a:rPr lang="en-US" sz="2000" b="1" u="sng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(opearnd1 &amp; operand2) </a:t>
            </a: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then pop an element from the </a:t>
            </a:r>
            <a:r>
              <a:rPr lang="en-US" sz="20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opStack</a:t>
            </a: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 to string </a:t>
            </a:r>
            <a:r>
              <a:rPr lang="en-US" sz="2000" b="1" u="sng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(operator).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C</a:t>
            </a:r>
            <a:r>
              <a:rPr lang="en-US" sz="20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oncatenate </a:t>
            </a: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the 3 strings into one string called </a:t>
            </a:r>
            <a:r>
              <a:rPr lang="en-US" sz="20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tmpString</a:t>
            </a: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, then push it b</a:t>
            </a:r>
            <a:r>
              <a:rPr lang="en-US" sz="20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ack </a:t>
            </a: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again onto the </a:t>
            </a:r>
            <a:r>
              <a:rPr lang="en-US" sz="20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varSatck</a:t>
            </a: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 </a:t>
            </a:r>
            <a:r>
              <a:rPr lang="en-US" sz="20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.</a:t>
            </a:r>
            <a:endParaRPr lang="en-US" sz="20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ea typeface="+mj-ea"/>
              <a:cs typeface="+mj-cs"/>
            </a:endParaRP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Repeat again till one of the conditions isn’t satisfied, then push the token to the </a:t>
            </a:r>
            <a:r>
              <a:rPr lang="en-US" sz="20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opStack</a:t>
            </a:r>
            <a:r>
              <a:rPr lang="en-US" sz="20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.</a:t>
            </a:r>
            <a:endParaRPr lang="ar-EG" sz="20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ea typeface="+mj-ea"/>
              <a:cs typeface="+mj-cs"/>
            </a:endParaRPr>
          </a:p>
          <a:p>
            <a:pPr lvl="1">
              <a:lnSpc>
                <a:spcPct val="150000"/>
              </a:lnSpc>
            </a:pPr>
            <a:endParaRPr lang="en-US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ea typeface="+mj-ea"/>
              <a:cs typeface="+mj-cs"/>
            </a:endParaRPr>
          </a:p>
          <a:p>
            <a:endParaRPr lang="en-US" sz="18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ea typeface="+mj-ea"/>
              <a:cs typeface="+mj-cs"/>
            </a:endParaRPr>
          </a:p>
          <a:p>
            <a:pPr marL="0" indent="0">
              <a:buNone/>
            </a:pPr>
            <a:endParaRPr lang="en-US" sz="18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ea typeface="+mj-ea"/>
              <a:cs typeface="+mj-cs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44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When </a:t>
            </a:r>
            <a:r>
              <a:rPr lang="en-US" sz="2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the input expression has been completely </a:t>
            </a:r>
            <a:r>
              <a:rPr lang="en-US" sz="2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           processed check</a:t>
            </a:r>
          </a:p>
          <a:p>
            <a:pPr lvl="1"/>
            <a:endParaRPr lang="en-US" sz="12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ea typeface="+mj-ea"/>
              <a:cs typeface="+mj-cs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If </a:t>
            </a:r>
            <a:r>
              <a:rPr lang="en-US" sz="20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opStack</a:t>
            </a:r>
            <a:r>
              <a:rPr lang="en-US" sz="2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 isn’t </a:t>
            </a:r>
            <a:r>
              <a:rPr lang="en-US" sz="2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empty, </a:t>
            </a:r>
            <a:r>
              <a:rPr lang="en-US" sz="2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pop 2 elements from the </a:t>
            </a:r>
            <a:r>
              <a:rPr lang="en-US" sz="20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varStack</a:t>
            </a:r>
            <a:r>
              <a:rPr lang="en-US" sz="2400" b="1" u="sng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to two strings </a:t>
            </a:r>
            <a:r>
              <a:rPr lang="en-US" sz="2000" b="1" u="sng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(opearnd1 &amp; operand2) </a:t>
            </a:r>
            <a:r>
              <a:rPr lang="en-US" sz="2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then pop an element from the </a:t>
            </a:r>
            <a:r>
              <a:rPr lang="en-US" sz="20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opStack</a:t>
            </a:r>
            <a:r>
              <a:rPr lang="en-US" sz="2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 to string </a:t>
            </a:r>
            <a:r>
              <a:rPr lang="en-US" sz="2000" b="1" u="sng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(operator).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concatenate the 3 </a:t>
            </a:r>
            <a:r>
              <a:rPr lang="en-US" sz="2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strings </a:t>
            </a:r>
            <a:r>
              <a:rPr lang="en-US" sz="2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into one string called</a:t>
            </a:r>
            <a:r>
              <a:rPr lang="en-US" sz="2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n-US" sz="20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tmpString</a:t>
            </a:r>
            <a:r>
              <a:rPr lang="en-US" sz="2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, then push it back again </a:t>
            </a:r>
            <a:r>
              <a:rPr lang="en-US" sz="2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onto </a:t>
            </a:r>
            <a:r>
              <a:rPr lang="en-US" sz="2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the </a:t>
            </a:r>
            <a:r>
              <a:rPr lang="en-US" sz="2000" b="1" u="sng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varSatck</a:t>
            </a:r>
            <a:r>
              <a:rPr lang="en-US" sz="2400" i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Repeat </a:t>
            </a:r>
            <a:r>
              <a:rPr lang="en-US" sz="2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again till the </a:t>
            </a:r>
            <a:r>
              <a:rPr lang="en-US" sz="2000" b="1" u="sng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rPr>
              <a:t>opStack</a:t>
            </a:r>
            <a:r>
              <a:rPr lang="en-US" sz="2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 is empty</a:t>
            </a:r>
            <a:r>
              <a:rPr lang="en-US" sz="2400" b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ar-EG" sz="2400" b="1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endParaRPr lang="en-US" sz="20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</a:pPr>
            <a:endParaRPr lang="en-US" sz="20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ea typeface="+mj-ea"/>
              <a:cs typeface="+mj-cs"/>
            </a:endParaRPr>
          </a:p>
          <a:p>
            <a:pPr marL="0" indent="0">
              <a:buNone/>
            </a:pPr>
            <a:endParaRPr lang="en-US" sz="200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7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115416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642242" cy="4968552"/>
          </a:xfrm>
        </p:spPr>
      </p:pic>
    </p:spTree>
    <p:extLst>
      <p:ext uri="{BB962C8B-B14F-4D97-AF65-F5344CB8AC3E}">
        <p14:creationId xmlns:p14="http://schemas.microsoft.com/office/powerpoint/2010/main" val="1168498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1440"/>
            <a:ext cx="8229600" cy="1440160"/>
          </a:xfrm>
        </p:spPr>
        <p:txBody>
          <a:bodyPr/>
          <a:lstStyle/>
          <a:p>
            <a:pPr algn="l"/>
            <a:r>
              <a:rPr lang="en-US" dirty="0" smtClean="0"/>
              <a:t> Cont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20"/>
            <a:ext cx="8712968" cy="5544616"/>
          </a:xfrm>
        </p:spPr>
      </p:pic>
    </p:spTree>
    <p:extLst>
      <p:ext uri="{BB962C8B-B14F-4D97-AF65-F5344CB8AC3E}">
        <p14:creationId xmlns:p14="http://schemas.microsoft.com/office/powerpoint/2010/main" val="282079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pPr algn="l"/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640960" cy="5184576"/>
          </a:xfrm>
        </p:spPr>
      </p:pic>
    </p:spTree>
    <p:extLst>
      <p:ext uri="{BB962C8B-B14F-4D97-AF65-F5344CB8AC3E}">
        <p14:creationId xmlns:p14="http://schemas.microsoft.com/office/powerpoint/2010/main" val="206038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1440"/>
            <a:ext cx="8229600" cy="1600200"/>
          </a:xfrm>
        </p:spPr>
        <p:txBody>
          <a:bodyPr/>
          <a:lstStyle/>
          <a:p>
            <a:pPr algn="l"/>
            <a:r>
              <a:rPr lang="en-US" dirty="0" smtClean="0"/>
              <a:t>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8229600" cy="4896545"/>
          </a:xfrm>
        </p:spPr>
      </p:pic>
    </p:spTree>
    <p:extLst>
      <p:ext uri="{BB962C8B-B14F-4D97-AF65-F5344CB8AC3E}">
        <p14:creationId xmlns:p14="http://schemas.microsoft.com/office/powerpoint/2010/main" val="43641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Prefix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143</TotalTime>
  <Words>422</Words>
  <Application>Microsoft Office PowerPoint</Application>
  <PresentationFormat>On-screen Show (4:3)</PresentationFormat>
  <Paragraphs>45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Wood Type</vt:lpstr>
      <vt:lpstr>Infix to prefix conversion</vt:lpstr>
      <vt:lpstr>Pseudocode:  </vt:lpstr>
      <vt:lpstr>PowerPoint Presentation</vt:lpstr>
      <vt:lpstr>PowerPoint Presentation</vt:lpstr>
      <vt:lpstr>Code:</vt:lpstr>
      <vt:lpstr> Cont.</vt:lpstr>
      <vt:lpstr>Cont.</vt:lpstr>
      <vt:lpstr> Cont.</vt:lpstr>
      <vt:lpstr>Prefix Evaluation</vt:lpstr>
      <vt:lpstr>Pseudocode:  </vt:lpstr>
      <vt:lpstr>Code:</vt:lpstr>
      <vt:lpstr>Cont: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Infix to prefix conversion</dc:title>
  <dc:creator>My Computer</dc:creator>
  <cp:lastModifiedBy>My Computer</cp:lastModifiedBy>
  <cp:revision>16</cp:revision>
  <dcterms:created xsi:type="dcterms:W3CDTF">2018-11-11T18:09:22Z</dcterms:created>
  <dcterms:modified xsi:type="dcterms:W3CDTF">2018-12-24T09:21:04Z</dcterms:modified>
</cp:coreProperties>
</file>