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709B-5913-444D-BB0E-87A3F9241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F1872-ADB1-4451-A19C-7EDF26BC2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5B8F-7095-48DA-B305-B4D3F58F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2E17-96CB-45E3-98DF-91DF3365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A642-C2A6-49DC-896D-2781469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1356-D4A9-4328-BA34-7B4F40E4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114E-8E62-4A97-AB4F-385FA7AD6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B0E3-BA65-49BF-BC5F-31256DB1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6182-23CA-4D22-AADA-A01C86C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9108-984A-4D61-81B6-E88AD707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9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07C0E-E70A-4959-ABB5-D8C37F39A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507D-CCBB-4453-8F53-74A6A0CBB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6A35-46A4-4B14-B18A-B282F395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768A-951E-435F-B6AC-A6DE22C8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C4E7-9762-44AA-9461-34467579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38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82DC-83BE-441C-812F-7D1D4205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9CE1-2EFA-4B28-AB74-A576407C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C4EC-32D7-493F-991A-CFD3E989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271D-4F92-4349-AF28-AA8AA9A1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30C3-AFA4-4417-BB75-808A952B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9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3E8-9D1C-45BD-B610-CA7ABB36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C046-A554-4ABE-8B06-200149C5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23924-5B08-4A44-907E-E1649EBF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FE42-2B00-4952-A0CB-7C12890C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442D-A030-4F3E-86CA-882C965F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64FB-002F-42D8-A38E-528B8F08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A80A-B0DF-4083-821C-43B875D06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7B40-F2A5-49C8-AA0F-5D5F7792A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558A-22CA-43E9-9D8E-F3786D03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3A332-B3A2-41CF-A81D-0FB978D2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54C1C-6451-462C-87BB-66CB49C1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2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D8CB-87F1-4C3D-94FC-AD9682A3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EEB3-6346-47E9-B58B-9ABC01B0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2F765-7E2D-47C6-8CA5-8A81E18D0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25FD0-9EE6-49AE-8367-1467D483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A122C-0824-49BF-8793-0A6A9F881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CD3BC-F885-43A1-A1C6-652ADD55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42A30-AF86-44C4-999E-FBB6579B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DE162-A9DE-49A8-9F99-9E718CE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9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CD4-F09C-4BB6-B37B-1873B385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DE041-BFEE-4CDC-8DD7-028BBE61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6CD2D-073A-48FB-9385-91488F36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40E56-4EA5-4832-9AB1-E2FB0115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38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861C0-7629-49DB-A1E0-C11B15A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50548-3697-4DEC-AF9C-0A713794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48946-DD7A-492A-A94F-A9AD6AE1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37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8709-5EC7-4288-A865-6B0B52E8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2DB8-6930-4CAF-A5B6-30BC241C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5615A-6ECB-45FF-99C3-982EC69C4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FD86A-1505-49B3-83C9-8BA67E23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29A7-F7D6-41F3-878B-A577511D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33F83-50F4-4C15-9C2B-36B77352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5E6B-6E7A-481D-968D-36CD93A5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5F05B-9076-4B21-9F4E-2E34E2575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A782-42C6-4C43-8F01-D00B4709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C3B1B-0020-4D43-BCCC-49CF09DC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65E3E-590B-43D5-A38B-8469E254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2C20F-DA7E-47BE-9FC2-73FBA968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6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77B68-702E-4446-A701-131CA7D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F2859-C475-42AD-8274-E1D3D5DC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4FDD-AA07-492D-ABBF-11DCECEB7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339D-BF80-4039-9D21-D0901B52599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68D7-AED5-4504-B5C1-4175AAF37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40B8-5CF6-4805-8B30-61770617D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3F47E-7929-4DAC-A9B7-D2CFD8B2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2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6B9C46-1AC0-4459-9A7C-37AB15EEF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28700"/>
              </p:ext>
            </p:extLst>
          </p:nvPr>
        </p:nvGraphicFramePr>
        <p:xfrm>
          <a:off x="336550" y="76200"/>
          <a:ext cx="11252199" cy="61656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1961">
                  <a:extLst>
                    <a:ext uri="{9D8B030D-6E8A-4147-A177-3AD203B41FA5}">
                      <a16:colId xmlns:a16="http://schemas.microsoft.com/office/drawing/2014/main" val="2886164363"/>
                    </a:ext>
                  </a:extLst>
                </a:gridCol>
                <a:gridCol w="1271877">
                  <a:extLst>
                    <a:ext uri="{9D8B030D-6E8A-4147-A177-3AD203B41FA5}">
                      <a16:colId xmlns:a16="http://schemas.microsoft.com/office/drawing/2014/main" val="1398058298"/>
                    </a:ext>
                  </a:extLst>
                </a:gridCol>
                <a:gridCol w="606987">
                  <a:extLst>
                    <a:ext uri="{9D8B030D-6E8A-4147-A177-3AD203B41FA5}">
                      <a16:colId xmlns:a16="http://schemas.microsoft.com/office/drawing/2014/main" val="22654787"/>
                    </a:ext>
                  </a:extLst>
                </a:gridCol>
                <a:gridCol w="2646202">
                  <a:extLst>
                    <a:ext uri="{9D8B030D-6E8A-4147-A177-3AD203B41FA5}">
                      <a16:colId xmlns:a16="http://schemas.microsoft.com/office/drawing/2014/main" val="2463727466"/>
                    </a:ext>
                  </a:extLst>
                </a:gridCol>
                <a:gridCol w="739951">
                  <a:extLst>
                    <a:ext uri="{9D8B030D-6E8A-4147-A177-3AD203B41FA5}">
                      <a16:colId xmlns:a16="http://schemas.microsoft.com/office/drawing/2014/main" val="4279855927"/>
                    </a:ext>
                  </a:extLst>
                </a:gridCol>
                <a:gridCol w="2728897">
                  <a:extLst>
                    <a:ext uri="{9D8B030D-6E8A-4147-A177-3AD203B41FA5}">
                      <a16:colId xmlns:a16="http://schemas.microsoft.com/office/drawing/2014/main" val="862669398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1311213048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2994167004"/>
                    </a:ext>
                  </a:extLst>
                </a:gridCol>
              </a:tblGrid>
              <a:tr h="442517"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/>
                        <a:t>Id </a:t>
                      </a:r>
                      <a:r>
                        <a:rPr lang="fr-FR" sz="1400" baseline="0" dirty="0" err="1"/>
                        <a:t>Feature</a:t>
                      </a:r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err="1"/>
                        <a:t>Feature</a:t>
                      </a:r>
                      <a:endParaRPr lang="fr-FR" sz="1400" baseline="0" dirty="0"/>
                    </a:p>
                    <a:p>
                      <a:pPr algn="ctr"/>
                      <a:endParaRPr lang="fr-F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/>
                        <a:t>Id User Story</a:t>
                      </a:r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/>
                        <a:t>User Story</a:t>
                      </a:r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/>
                        <a:t>Id Tache</a:t>
                      </a: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/>
                        <a:t>Tache Technique</a:t>
                      </a:r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/>
                        <a:t>Estimation</a:t>
                      </a:r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/>
                        <a:t>Responsable</a:t>
                      </a:r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95213"/>
                  </a:ext>
                </a:extLst>
              </a:tr>
              <a:tr h="313450">
                <a:tc rowSpan="5">
                  <a:txBody>
                    <a:bodyPr/>
                    <a:lstStyle/>
                    <a:p>
                      <a:pPr algn="ctr"/>
                      <a:endParaRPr lang="fr-FR" sz="1400" baseline="0" dirty="0"/>
                    </a:p>
                    <a:p>
                      <a:pPr algn="ctr"/>
                      <a:endParaRPr lang="fr-FR" sz="1400" baseline="0" dirty="0"/>
                    </a:p>
                    <a:p>
                      <a:pPr algn="ctr"/>
                      <a:endParaRPr lang="fr-FR" sz="1400" baseline="0" dirty="0"/>
                    </a:p>
                    <a:p>
                      <a:pPr algn="ctr"/>
                      <a:endParaRPr lang="fr-FR" sz="1400" baseline="0" dirty="0"/>
                    </a:p>
                    <a:p>
                      <a:pPr algn="ctr"/>
                      <a:endParaRPr lang="fr-FR" sz="1400" baseline="0" dirty="0"/>
                    </a:p>
                    <a:p>
                      <a:pPr algn="ctr"/>
                      <a:r>
                        <a:rPr lang="fr-FR" sz="1400" baseline="0" dirty="0"/>
                        <a:t>1</a:t>
                      </a:r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Inscription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sz="1400" baseline="0" dirty="0"/>
                    </a:p>
                    <a:p>
                      <a:pPr algn="ctr"/>
                      <a:endParaRPr lang="fr-FR" sz="1400" baseline="0" dirty="0"/>
                    </a:p>
                    <a:p>
                      <a:pPr algn="ctr"/>
                      <a:endParaRPr lang="fr-FR" sz="1400" baseline="0" dirty="0"/>
                    </a:p>
                    <a:p>
                      <a:pPr algn="ctr"/>
                      <a:r>
                        <a:rPr lang="fr-FR" sz="1400" baseline="0" dirty="0"/>
                        <a:t>1.1</a:t>
                      </a:r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qu’utilisateur , je veux créer  un compte</a:t>
                      </a:r>
                    </a:p>
                    <a:p>
                      <a:pPr algn="l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/>
                        <a:t>1.1.1</a:t>
                      </a:r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aseline="0" dirty="0"/>
                        <a:t>-Mise en place de la conception</a:t>
                      </a:r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="1" baseline="0" dirty="0" err="1">
                          <a:latin typeface="Times New Roman" panose="02020603050405020304" pitchFamily="18" charset="0"/>
                        </a:rPr>
                        <a:t>Houssem</a:t>
                      </a:r>
                      <a:r>
                        <a:rPr lang="fr-FR" sz="1400" b="1" baseline="0" dirty="0">
                          <a:latin typeface="Times New Roman" panose="02020603050405020304" pitchFamily="18" charset="0"/>
                        </a:rPr>
                        <a:t> Eddine </a:t>
                      </a:r>
                      <a:r>
                        <a:rPr lang="fr-FR" sz="1400" b="1" baseline="0" dirty="0" err="1">
                          <a:latin typeface="Times New Roman" panose="02020603050405020304" pitchFamily="18" charset="0"/>
                        </a:rPr>
                        <a:t>Weslati</a:t>
                      </a:r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98987"/>
                  </a:ext>
                </a:extLst>
              </a:tr>
              <a:tr h="4143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/>
                        <a:t>1.1.2</a:t>
                      </a:r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fr-FR" sz="1400" dirty="0"/>
                        <a:t>-Création de la table User dans la base de données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801"/>
                  </a:ext>
                </a:extLst>
              </a:tr>
              <a:tr h="5850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aseline="0" dirty="0"/>
                    </a:p>
                    <a:p>
                      <a:pPr algn="ctr"/>
                      <a:r>
                        <a:rPr lang="fr-FR" sz="1400" baseline="0" dirty="0"/>
                        <a:t>1.1.3</a:t>
                      </a:r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 d’ajout  du compte et la récupération des données pour l’admin et la tester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47849"/>
                  </a:ext>
                </a:extLst>
              </a:tr>
              <a:tr h="414397">
                <a:tc vMerge="1">
                  <a:txBody>
                    <a:bodyPr/>
                    <a:lstStyle/>
                    <a:p>
                      <a:pPr algn="ctr"/>
                      <a:endParaRPr lang="fr-FR" sz="1400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1400" baseline="0" dirty="0"/>
                    </a:p>
                    <a:p>
                      <a:pPr algn="ctr"/>
                      <a:endParaRPr lang="fr-FR" sz="1400" baseline="0" dirty="0"/>
                    </a:p>
                    <a:p>
                      <a:pPr algn="ctr"/>
                      <a:endParaRPr lang="fr-FR" sz="1400" baseline="0" dirty="0"/>
                    </a:p>
                    <a:p>
                      <a:pPr algn="ctr"/>
                      <a:r>
                        <a:rPr lang="fr-FR" sz="1400" baseline="0" dirty="0"/>
                        <a:t>1.2</a:t>
                      </a:r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En tant qu’utilisateur , je veux valider mon compte avec un email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aseline="0" dirty="0"/>
                    </a:p>
                    <a:p>
                      <a:pPr algn="ctr"/>
                      <a:r>
                        <a:rPr lang="fr-FR" sz="1400" baseline="0" dirty="0"/>
                        <a:t>1.2.1</a:t>
                      </a:r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-Ajout d’un Bundle externe pour la vérification 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18638"/>
                  </a:ext>
                </a:extLst>
              </a:tr>
              <a:tr h="17216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1.2.2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-Création de la fonction de validation du compte par un email 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98884"/>
                  </a:ext>
                </a:extLst>
              </a:tr>
              <a:tr h="313450">
                <a:tc rowSpan="3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2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200" b="1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200" b="1" baseline="0" dirty="0">
                          <a:latin typeface="Times New Roman" panose="02020603050405020304" pitchFamily="18" charset="0"/>
                        </a:rPr>
                        <a:t>Authentification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que (Admin /Utilisateur ) je veux m’authentifier </a:t>
                      </a: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-Mise en place de la conception</a:t>
                      </a: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4 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70473"/>
                  </a:ext>
                </a:extLst>
              </a:tr>
              <a:tr h="4143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-Création de la table Admin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97722"/>
                  </a:ext>
                </a:extLst>
              </a:tr>
              <a:tr h="33030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-Création de fonction de login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18880"/>
                  </a:ext>
                </a:extLst>
              </a:tr>
              <a:tr h="442517">
                <a:tc rowSpan="3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Gestion   des utilisateurs</a:t>
                      </a:r>
                    </a:p>
                    <a:p>
                      <a:pPr algn="ctr"/>
                      <a:endParaRPr lang="fr-FR" sz="14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3.1</a:t>
                      </a: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 , je veux vérifier et valider  les comptes</a:t>
                      </a: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3.1.1</a:t>
                      </a: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-Création des fonctions de contrôle sur les comptes ajoutés 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2795"/>
                  </a:ext>
                </a:extLst>
              </a:tr>
              <a:tr h="44251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3.1.2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-Création de fonction de suppression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8394392"/>
                  </a:ext>
                </a:extLst>
              </a:tr>
              <a:tr h="2792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 , je veux supprimer un compte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-Test du fonctionnalité et ajout au GitHub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8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5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95A0A9-E8BD-453E-B1A3-15DCF6743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309795"/>
              </p:ext>
            </p:extLst>
          </p:nvPr>
        </p:nvGraphicFramePr>
        <p:xfrm>
          <a:off x="627321" y="375672"/>
          <a:ext cx="11078905" cy="555492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30463">
                  <a:extLst>
                    <a:ext uri="{9D8B030D-6E8A-4147-A177-3AD203B41FA5}">
                      <a16:colId xmlns:a16="http://schemas.microsoft.com/office/drawing/2014/main" val="1449569898"/>
                    </a:ext>
                  </a:extLst>
                </a:gridCol>
                <a:gridCol w="1936734">
                  <a:extLst>
                    <a:ext uri="{9D8B030D-6E8A-4147-A177-3AD203B41FA5}">
                      <a16:colId xmlns:a16="http://schemas.microsoft.com/office/drawing/2014/main" val="1371933020"/>
                    </a:ext>
                  </a:extLst>
                </a:gridCol>
                <a:gridCol w="541744">
                  <a:extLst>
                    <a:ext uri="{9D8B030D-6E8A-4147-A177-3AD203B41FA5}">
                      <a16:colId xmlns:a16="http://schemas.microsoft.com/office/drawing/2014/main" val="1193966607"/>
                    </a:ext>
                  </a:extLst>
                </a:gridCol>
                <a:gridCol w="2424304">
                  <a:extLst>
                    <a:ext uri="{9D8B030D-6E8A-4147-A177-3AD203B41FA5}">
                      <a16:colId xmlns:a16="http://schemas.microsoft.com/office/drawing/2014/main" val="2828974807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143798441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91007162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3362855584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434137142"/>
                    </a:ext>
                  </a:extLst>
                </a:gridCol>
              </a:tblGrid>
              <a:tr h="651250">
                <a:tc rowSpan="8">
                  <a:txBody>
                    <a:bodyPr/>
                    <a:lstStyle/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Gestion Des Jeux</a:t>
                      </a: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 ajouter un jeu</a:t>
                      </a:r>
                    </a:p>
                    <a:p>
                      <a:pPr algn="ctr"/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4.1.1</a:t>
                      </a: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Mise en place de la conception</a:t>
                      </a:r>
                    </a:p>
                    <a:p>
                      <a:pPr algn="l"/>
                      <a:endParaRPr lang="fr-FR" sz="1400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Nadine Mili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17785"/>
                  </a:ext>
                </a:extLst>
              </a:tr>
              <a:tr h="46130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4.1.2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table Game  dans la base de données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97337"/>
                  </a:ext>
                </a:extLst>
              </a:tr>
              <a:tr h="69364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4.1.3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fonction d’ajout d’un  jeu et la tester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01447"/>
                  </a:ext>
                </a:extLst>
              </a:tr>
              <a:tr h="8954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mettre à jour un jeu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fonction de modification d’un  jeu et la tester</a:t>
                      </a:r>
                    </a:p>
                    <a:p>
                      <a:pPr algn="l"/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66849"/>
                  </a:ext>
                </a:extLst>
              </a:tr>
              <a:tr h="89546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supprimer un jeu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fonction de suppression d’un  jeu et la tester</a:t>
                      </a:r>
                    </a:p>
                    <a:p>
                      <a:pPr algn="l"/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46723"/>
                  </a:ext>
                </a:extLst>
              </a:tr>
              <a:tr h="65125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qu’utilisateur, je veux ajouter  un commentaire ou une réaction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4.3.1</a:t>
                      </a: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-Ajout d’un Bundle externe pour l’ajout d’un commentaire</a:t>
                      </a:r>
                    </a:p>
                  </a:txBody>
                  <a:tcP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90132"/>
                  </a:ext>
                </a:extLst>
              </a:tr>
              <a:tr h="5194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4.3.2</a:t>
                      </a: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fonction de gestion des commentaires </a:t>
                      </a:r>
                    </a:p>
                    <a:p>
                      <a:pPr algn="l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73578"/>
                  </a:ext>
                </a:extLst>
              </a:tr>
              <a:tr h="32174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4.3.3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-Test du fonctionnalité et ajout au GitHub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7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EE61-4AF7-43DF-82A9-0E1B89D11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38679"/>
              </p:ext>
            </p:extLst>
          </p:nvPr>
        </p:nvGraphicFramePr>
        <p:xfrm>
          <a:off x="737192" y="866775"/>
          <a:ext cx="10717616" cy="381571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4038">
                  <a:extLst>
                    <a:ext uri="{9D8B030D-6E8A-4147-A177-3AD203B41FA5}">
                      <a16:colId xmlns:a16="http://schemas.microsoft.com/office/drawing/2014/main" val="2376736682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3797958920"/>
                    </a:ext>
                  </a:extLst>
                </a:gridCol>
                <a:gridCol w="425302">
                  <a:extLst>
                    <a:ext uri="{9D8B030D-6E8A-4147-A177-3AD203B41FA5}">
                      <a16:colId xmlns:a16="http://schemas.microsoft.com/office/drawing/2014/main" val="17017996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69004889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858620434"/>
                    </a:ext>
                  </a:extLst>
                </a:gridCol>
                <a:gridCol w="2775097">
                  <a:extLst>
                    <a:ext uri="{9D8B030D-6E8A-4147-A177-3AD203B41FA5}">
                      <a16:colId xmlns:a16="http://schemas.microsoft.com/office/drawing/2014/main" val="1715856359"/>
                    </a:ext>
                  </a:extLst>
                </a:gridCol>
                <a:gridCol w="1010090">
                  <a:extLst>
                    <a:ext uri="{9D8B030D-6E8A-4147-A177-3AD203B41FA5}">
                      <a16:colId xmlns:a16="http://schemas.microsoft.com/office/drawing/2014/main" val="2314746109"/>
                    </a:ext>
                  </a:extLst>
                </a:gridCol>
                <a:gridCol w="1339702">
                  <a:extLst>
                    <a:ext uri="{9D8B030D-6E8A-4147-A177-3AD203B41FA5}">
                      <a16:colId xmlns:a16="http://schemas.microsoft.com/office/drawing/2014/main" val="3532494308"/>
                    </a:ext>
                  </a:extLst>
                </a:gridCol>
              </a:tblGrid>
              <a:tr h="304800">
                <a:tc rowSpan="7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Gestion des Tournois</a:t>
                      </a: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 ajouter , modifier , consulter et supprimer un tournoi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5.1.1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Mise en place de la conception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 err="1">
                          <a:latin typeface="Times New Roman" panose="02020603050405020304" pitchFamily="18" charset="0"/>
                        </a:rPr>
                        <a:t>Raed</a:t>
                      </a: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 Kharrat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96059"/>
                  </a:ext>
                </a:extLst>
              </a:tr>
              <a:tr h="2457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5.1.2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table Tournoi  dans la base de données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8226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5.1.3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de gestion  d’un  tournoi  et les tester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70434"/>
                  </a:ext>
                </a:extLst>
              </a:tr>
              <a:tr h="483870">
                <a:tc vMerge="1">
                  <a:txBody>
                    <a:bodyPr/>
                    <a:lstStyle/>
                    <a:p>
                      <a:pPr algn="ctr"/>
                      <a:endParaRPr lang="fr-FR" sz="1400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5.2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 ajouter , modifier , consulter et supprimer un match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5.2.1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table Match  dans la base de données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5.2.2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de gestion  d’un  match  et les tester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6634"/>
                  </a:ext>
                </a:extLst>
              </a:tr>
              <a:tr h="737235">
                <a:tc vMerge="1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5.3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 tant qu’utilisateur , je veux participer a un tournoi </a:t>
                      </a: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5.3.1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nécessaires pour que l’utilisateur choisit le tournoi et le match a participer 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47100"/>
                  </a:ext>
                </a:extLst>
              </a:tr>
              <a:tr h="42100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5.3.2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-Test du fonctionnalité et ajout au GitHub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1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34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6C5DA8-198F-4F51-932F-27609B89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07650"/>
              </p:ext>
            </p:extLst>
          </p:nvPr>
        </p:nvGraphicFramePr>
        <p:xfrm>
          <a:off x="542926" y="304800"/>
          <a:ext cx="10648949" cy="546235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84617">
                  <a:extLst>
                    <a:ext uri="{9D8B030D-6E8A-4147-A177-3AD203B41FA5}">
                      <a16:colId xmlns:a16="http://schemas.microsoft.com/office/drawing/2014/main" val="948995088"/>
                    </a:ext>
                  </a:extLst>
                </a:gridCol>
                <a:gridCol w="1310857">
                  <a:extLst>
                    <a:ext uri="{9D8B030D-6E8A-4147-A177-3AD203B41FA5}">
                      <a16:colId xmlns:a16="http://schemas.microsoft.com/office/drawing/2014/main" val="396964296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4184150638"/>
                    </a:ext>
                  </a:extLst>
                </a:gridCol>
                <a:gridCol w="2676525">
                  <a:extLst>
                    <a:ext uri="{9D8B030D-6E8A-4147-A177-3AD203B41FA5}">
                      <a16:colId xmlns:a16="http://schemas.microsoft.com/office/drawing/2014/main" val="412170762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49501844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023669264"/>
                    </a:ext>
                  </a:extLst>
                </a:gridCol>
                <a:gridCol w="665559">
                  <a:extLst>
                    <a:ext uri="{9D8B030D-6E8A-4147-A177-3AD203B41FA5}">
                      <a16:colId xmlns:a16="http://schemas.microsoft.com/office/drawing/2014/main" val="732122192"/>
                    </a:ext>
                  </a:extLst>
                </a:gridCol>
                <a:gridCol w="1172766">
                  <a:extLst>
                    <a:ext uri="{9D8B030D-6E8A-4147-A177-3AD203B41FA5}">
                      <a16:colId xmlns:a16="http://schemas.microsoft.com/office/drawing/2014/main" val="418029239"/>
                    </a:ext>
                  </a:extLst>
                </a:gridCol>
              </a:tblGrid>
              <a:tr h="314325">
                <a:tc rowSpan="9">
                  <a:txBody>
                    <a:bodyPr/>
                    <a:lstStyle/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  </a:t>
                      </a:r>
                    </a:p>
                    <a:p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  </a:t>
                      </a:r>
                    </a:p>
                    <a:p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  </a:t>
                      </a: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   6</a:t>
                      </a: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Vente en ligne</a:t>
                      </a: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sz="1400" b="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Ajouter, Modifier , Consulter et Supprimer un produit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6.1.1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Mise en place de conception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 err="1">
                          <a:latin typeface="Times New Roman" panose="02020603050405020304" pitchFamily="18" charset="0"/>
                        </a:rPr>
                        <a:t>Yosra</a:t>
                      </a: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 Ben </a:t>
                      </a:r>
                      <a:r>
                        <a:rPr lang="fr-FR" sz="1400" baseline="0" dirty="0" err="1">
                          <a:latin typeface="Times New Roman" panose="02020603050405020304" pitchFamily="18" charset="0"/>
                        </a:rPr>
                        <a:t>Chaaben</a:t>
                      </a:r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05658"/>
                  </a:ext>
                </a:extLst>
              </a:tr>
              <a:tr h="56555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6.1.2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table Product dans la base de données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99886"/>
                  </a:ext>
                </a:extLst>
              </a:tr>
              <a:tr h="13190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>
                          <a:latin typeface="Times New Roman" panose="02020603050405020304" pitchFamily="18" charset="0"/>
                        </a:rPr>
                        <a:t>6.1.3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de gestion  de produit  et les tester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04390"/>
                  </a:ext>
                </a:extLst>
              </a:tr>
              <a:tr h="878435">
                <a:tc vMerge="1">
                  <a:txBody>
                    <a:bodyPr/>
                    <a:lstStyle/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catégoriser les produits selon leurs date d’ajout au stock ou par leurs nombre de vente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de gestion  de stock   et les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58019"/>
                  </a:ext>
                </a:extLst>
              </a:tr>
              <a:tr h="620079">
                <a:tc vMerge="1">
                  <a:txBody>
                    <a:bodyPr/>
                    <a:lstStyle/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6.3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qu’utilisateur, je veux consulter la liste des produits et les ajouter  au panier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6.3.1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table </a:t>
                      </a:r>
                      <a:r>
                        <a:rPr lang="fr-FR" sz="14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</a:t>
                      </a: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dans la base de données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86034"/>
                  </a:ext>
                </a:extLst>
              </a:tr>
              <a:tr h="3273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6.3.2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d’affichage des produits  , gestion du panier et les tester 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75953"/>
                  </a:ext>
                </a:extLst>
              </a:tr>
              <a:tr h="486956">
                <a:tc vMerge="1">
                  <a:txBody>
                    <a:bodyPr/>
                    <a:lstStyle/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6.4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qu’utilisateur, je veux passer une commande et la payer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6.4.1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table Commande dans la base de données</a:t>
                      </a:r>
                    </a:p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02902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6.4.2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-Création des fonction de gestion de commande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75856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6.4.3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-Test du fonctionnalité et ajout au GitHub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28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18D43F-DD9C-4FE0-8122-C8D509661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40422"/>
              </p:ext>
            </p:extLst>
          </p:nvPr>
        </p:nvGraphicFramePr>
        <p:xfrm>
          <a:off x="895349" y="209550"/>
          <a:ext cx="9572627" cy="604075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2695">
                  <a:extLst>
                    <a:ext uri="{9D8B030D-6E8A-4147-A177-3AD203B41FA5}">
                      <a16:colId xmlns:a16="http://schemas.microsoft.com/office/drawing/2014/main" val="1271743375"/>
                    </a:ext>
                  </a:extLst>
                </a:gridCol>
                <a:gridCol w="1435351">
                  <a:extLst>
                    <a:ext uri="{9D8B030D-6E8A-4147-A177-3AD203B41FA5}">
                      <a16:colId xmlns:a16="http://schemas.microsoft.com/office/drawing/2014/main" val="2835756017"/>
                    </a:ext>
                  </a:extLst>
                </a:gridCol>
                <a:gridCol w="538256">
                  <a:extLst>
                    <a:ext uri="{9D8B030D-6E8A-4147-A177-3AD203B41FA5}">
                      <a16:colId xmlns:a16="http://schemas.microsoft.com/office/drawing/2014/main" val="1768079190"/>
                    </a:ext>
                  </a:extLst>
                </a:gridCol>
                <a:gridCol w="2346456">
                  <a:extLst>
                    <a:ext uri="{9D8B030D-6E8A-4147-A177-3AD203B41FA5}">
                      <a16:colId xmlns:a16="http://schemas.microsoft.com/office/drawing/2014/main" val="913493170"/>
                    </a:ext>
                  </a:extLst>
                </a:gridCol>
                <a:gridCol w="563618">
                  <a:extLst>
                    <a:ext uri="{9D8B030D-6E8A-4147-A177-3AD203B41FA5}">
                      <a16:colId xmlns:a16="http://schemas.microsoft.com/office/drawing/2014/main" val="3267224391"/>
                    </a:ext>
                  </a:extLst>
                </a:gridCol>
                <a:gridCol w="2418619">
                  <a:extLst>
                    <a:ext uri="{9D8B030D-6E8A-4147-A177-3AD203B41FA5}">
                      <a16:colId xmlns:a16="http://schemas.microsoft.com/office/drawing/2014/main" val="1203033896"/>
                    </a:ext>
                  </a:extLst>
                </a:gridCol>
                <a:gridCol w="591765">
                  <a:extLst>
                    <a:ext uri="{9D8B030D-6E8A-4147-A177-3AD203B41FA5}">
                      <a16:colId xmlns:a16="http://schemas.microsoft.com/office/drawing/2014/main" val="745485192"/>
                    </a:ext>
                  </a:extLst>
                </a:gridCol>
                <a:gridCol w="1275867">
                  <a:extLst>
                    <a:ext uri="{9D8B030D-6E8A-4147-A177-3AD203B41FA5}">
                      <a16:colId xmlns:a16="http://schemas.microsoft.com/office/drawing/2014/main" val="3406420383"/>
                    </a:ext>
                  </a:extLst>
                </a:gridCol>
              </a:tblGrid>
              <a:tr h="280459">
                <a:tc rowSpan="5">
                  <a:txBody>
                    <a:bodyPr/>
                    <a:lstStyle/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Gestion des </a:t>
                      </a:r>
                      <a:r>
                        <a:rPr lang="fr-FR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Streams</a:t>
                      </a: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gérer les </a:t>
                      </a:r>
                      <a:r>
                        <a:rPr lang="fr-FR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Streams</a:t>
                      </a: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Mise en place de conception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Fourat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Ben </a:t>
                      </a:r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Dhafer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57494"/>
                  </a:ext>
                </a:extLst>
              </a:tr>
              <a:tr h="51477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table Stream dans la base de données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31826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7.1.3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de gestion  des </a:t>
                      </a:r>
                      <a:r>
                        <a:rPr lang="fr-FR" sz="14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streams</a:t>
                      </a: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et les tester 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44209"/>
                  </a:ext>
                </a:extLst>
              </a:tr>
              <a:tr h="624840">
                <a:tc vMerge="1">
                  <a:txBody>
                    <a:bodyPr/>
                    <a:lstStyle/>
                    <a:p>
                      <a:endParaRPr lang="fr-FR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qu’utilisateur, je veux créer un Stream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nécessaires pour le passage en direct des jeu des utilisateurs 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(Auto formation )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2644"/>
                  </a:ext>
                </a:extLst>
              </a:tr>
              <a:tr h="47201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-Test du fonctionnalité et ajout au GitHub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49508"/>
                  </a:ext>
                </a:extLst>
              </a:tr>
              <a:tr h="310515">
                <a:tc rowSpan="5">
                  <a:txBody>
                    <a:bodyPr/>
                    <a:lstStyle/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Gestion de newsletter</a:t>
                      </a: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envoyer régulièrement des emails aux utilisateurs contenant les nouvelles actualités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Mise en place de conception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36767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table Newsletter dans la base de données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77958"/>
                  </a:ext>
                </a:extLst>
              </a:tr>
              <a:tr h="72771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8.1.3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permettant l’envoi des emails  des nouveautés aux utilisateurs   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720820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fr-FR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qu’utilisateur , je veux consulter la liste des newsletter</a:t>
                      </a: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du fonction permettant de récupérer les emails du site 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02576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-Test du fonctionnalité et ajout au GitHub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2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12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742FD2-365D-48F0-927F-F1DEA0A75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89394"/>
              </p:ext>
            </p:extLst>
          </p:nvPr>
        </p:nvGraphicFramePr>
        <p:xfrm>
          <a:off x="485775" y="1138765"/>
          <a:ext cx="10401298" cy="345990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6414">
                  <a:extLst>
                    <a:ext uri="{9D8B030D-6E8A-4147-A177-3AD203B41FA5}">
                      <a16:colId xmlns:a16="http://schemas.microsoft.com/office/drawing/2014/main" val="2967569019"/>
                    </a:ext>
                  </a:extLst>
                </a:gridCol>
                <a:gridCol w="1522865">
                  <a:extLst>
                    <a:ext uri="{9D8B030D-6E8A-4147-A177-3AD203B41FA5}">
                      <a16:colId xmlns:a16="http://schemas.microsoft.com/office/drawing/2014/main" val="922271104"/>
                    </a:ext>
                  </a:extLst>
                </a:gridCol>
                <a:gridCol w="434833">
                  <a:extLst>
                    <a:ext uri="{9D8B030D-6E8A-4147-A177-3AD203B41FA5}">
                      <a16:colId xmlns:a16="http://schemas.microsoft.com/office/drawing/2014/main" val="2674291355"/>
                    </a:ext>
                  </a:extLst>
                </a:gridCol>
                <a:gridCol w="3095350">
                  <a:extLst>
                    <a:ext uri="{9D8B030D-6E8A-4147-A177-3AD203B41FA5}">
                      <a16:colId xmlns:a16="http://schemas.microsoft.com/office/drawing/2014/main" val="2374742192"/>
                    </a:ext>
                  </a:extLst>
                </a:gridCol>
                <a:gridCol w="494136">
                  <a:extLst>
                    <a:ext uri="{9D8B030D-6E8A-4147-A177-3AD203B41FA5}">
                      <a16:colId xmlns:a16="http://schemas.microsoft.com/office/drawing/2014/main" val="3536629631"/>
                    </a:ext>
                  </a:extLst>
                </a:gridCol>
                <a:gridCol w="2573990">
                  <a:extLst>
                    <a:ext uri="{9D8B030D-6E8A-4147-A177-3AD203B41FA5}">
                      <a16:colId xmlns:a16="http://schemas.microsoft.com/office/drawing/2014/main" val="1668163026"/>
                    </a:ext>
                  </a:extLst>
                </a:gridCol>
                <a:gridCol w="610758">
                  <a:extLst>
                    <a:ext uri="{9D8B030D-6E8A-4147-A177-3AD203B41FA5}">
                      <a16:colId xmlns:a16="http://schemas.microsoft.com/office/drawing/2014/main" val="1321431708"/>
                    </a:ext>
                  </a:extLst>
                </a:gridCol>
                <a:gridCol w="1302952">
                  <a:extLst>
                    <a:ext uri="{9D8B030D-6E8A-4147-A177-3AD203B41FA5}">
                      <a16:colId xmlns:a16="http://schemas.microsoft.com/office/drawing/2014/main" val="922766564"/>
                    </a:ext>
                  </a:extLst>
                </a:gridCol>
              </a:tblGrid>
              <a:tr h="269557">
                <a:tc rowSpan="5">
                  <a:txBody>
                    <a:bodyPr/>
                    <a:lstStyle/>
                    <a:p>
                      <a:pPr algn="ctr"/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Gestion des Publicités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qu’administrateur, je veux ajouter , modifier , supprimer un publicité dans toutes les fonctionnalités de l’application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Mise en place de conception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Anis </a:t>
                      </a:r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Chennaoui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60306"/>
                  </a:ext>
                </a:extLst>
              </a:tr>
              <a:tr h="45824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 la table </a:t>
                      </a:r>
                      <a:r>
                        <a:rPr lang="fr-FR" sz="14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Advertissment</a:t>
                      </a:r>
                      <a:r>
                        <a:rPr lang="fr-FR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dans la base de données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30723"/>
                  </a:ext>
                </a:extLst>
              </a:tr>
              <a:tr h="5132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-Création des fonctions nécessaires pour la gestion des publicités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95240"/>
                  </a:ext>
                </a:extLst>
              </a:tr>
              <a:tr h="48344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-Mise en place des publicités dans tout les fonctionnalités de notre site « Design » (shop/</a:t>
                      </a:r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games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/tournois/</a:t>
                      </a:r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streams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5101"/>
                  </a:ext>
                </a:extLst>
              </a:tr>
              <a:tr h="74718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latin typeface="Times New Roman" panose="02020603050405020304" pitchFamily="18" charset="0"/>
                        </a:rPr>
                        <a:t>-Test du fonctionnalité et ajout au GitHub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183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12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956</Words>
  <Application>Microsoft Office PowerPoint</Application>
  <PresentationFormat>Widescreen</PresentationFormat>
  <Paragraphs>469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</cp:revision>
  <dcterms:created xsi:type="dcterms:W3CDTF">2022-02-06T09:41:43Z</dcterms:created>
  <dcterms:modified xsi:type="dcterms:W3CDTF">2022-02-20T11:57:52Z</dcterms:modified>
</cp:coreProperties>
</file>