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6"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32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5CECA-29BE-4AC4-B8DC-018B7C9BD0A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CAA05F-3634-4269-957F-06DA3F97476F}">
      <dgm:prSet/>
      <dgm:spPr/>
      <dgm:t>
        <a:bodyPr/>
        <a:lstStyle/>
        <a:p>
          <a:pPr>
            <a:lnSpc>
              <a:spcPct val="100000"/>
            </a:lnSpc>
          </a:pPr>
          <a:r>
            <a:rPr lang="en-US" b="0" i="0" dirty="0"/>
            <a:t>Explain the difference between Acyclic and Cyclic graphs.</a:t>
          </a:r>
          <a:endParaRPr lang="en-US" dirty="0"/>
        </a:p>
      </dgm:t>
    </dgm:pt>
    <dgm:pt modelId="{EAA24ED8-D674-4811-94F6-7CFDAC4786BC}" type="parTrans" cxnId="{233BD3CA-269C-4622-9F22-3876FE1C4346}">
      <dgm:prSet/>
      <dgm:spPr/>
      <dgm:t>
        <a:bodyPr/>
        <a:lstStyle/>
        <a:p>
          <a:endParaRPr lang="en-US"/>
        </a:p>
      </dgm:t>
    </dgm:pt>
    <dgm:pt modelId="{D9461C61-A6F1-4C86-9D0F-A602B83CD862}" type="sibTrans" cxnId="{233BD3CA-269C-4622-9F22-3876FE1C4346}">
      <dgm:prSet/>
      <dgm:spPr/>
      <dgm:t>
        <a:bodyPr/>
        <a:lstStyle/>
        <a:p>
          <a:endParaRPr lang="en-US"/>
        </a:p>
      </dgm:t>
    </dgm:pt>
    <dgm:pt modelId="{C184E7A2-D89B-496D-ADA7-8C236C09B806}">
      <dgm:prSet/>
      <dgm:spPr/>
      <dgm:t>
        <a:bodyPr/>
        <a:lstStyle/>
        <a:p>
          <a:pPr>
            <a:lnSpc>
              <a:spcPct val="100000"/>
            </a:lnSpc>
          </a:pPr>
          <a:r>
            <a:rPr lang="en-US" b="0" i="0" dirty="0"/>
            <a:t>Illustrate the difference between connected and disconnected graphs.</a:t>
          </a:r>
          <a:endParaRPr lang="en-US" dirty="0"/>
        </a:p>
      </dgm:t>
    </dgm:pt>
    <dgm:pt modelId="{AA3DEFF6-5F65-4B24-A2AA-CB09B658E46F}" type="parTrans" cxnId="{2BE81287-82C1-4AD0-A818-C80E5F7C09E3}">
      <dgm:prSet/>
      <dgm:spPr/>
      <dgm:t>
        <a:bodyPr/>
        <a:lstStyle/>
        <a:p>
          <a:endParaRPr lang="en-US"/>
        </a:p>
      </dgm:t>
    </dgm:pt>
    <dgm:pt modelId="{A08DB48B-3F3F-481B-BFEB-A951914E9EF3}" type="sibTrans" cxnId="{2BE81287-82C1-4AD0-A818-C80E5F7C09E3}">
      <dgm:prSet/>
      <dgm:spPr/>
      <dgm:t>
        <a:bodyPr/>
        <a:lstStyle/>
        <a:p>
          <a:endParaRPr lang="en-US"/>
        </a:p>
      </dgm:t>
    </dgm:pt>
    <dgm:pt modelId="{0478E63F-1726-427C-A67E-77D38EDBF797}">
      <dgm:prSet/>
      <dgm:spPr/>
      <dgm:t>
        <a:bodyPr/>
        <a:lstStyle/>
        <a:p>
          <a:pPr>
            <a:lnSpc>
              <a:spcPct val="100000"/>
            </a:lnSpc>
          </a:pPr>
          <a:r>
            <a:rPr lang="en-US" b="0" i="0" dirty="0"/>
            <a:t>Explain the code implementation and demonstrate graph visualization.</a:t>
          </a:r>
          <a:endParaRPr lang="en-US" dirty="0"/>
        </a:p>
      </dgm:t>
    </dgm:pt>
    <dgm:pt modelId="{537F0D71-DE99-4B4E-B862-55D352DF4321}" type="parTrans" cxnId="{C1D6CB71-7F78-4452-BD52-78E9D2D2E76E}">
      <dgm:prSet/>
      <dgm:spPr/>
      <dgm:t>
        <a:bodyPr/>
        <a:lstStyle/>
        <a:p>
          <a:endParaRPr lang="en-US"/>
        </a:p>
      </dgm:t>
    </dgm:pt>
    <dgm:pt modelId="{C4031627-0086-41EB-9012-A09B273CE022}" type="sibTrans" cxnId="{C1D6CB71-7F78-4452-BD52-78E9D2D2E76E}">
      <dgm:prSet/>
      <dgm:spPr/>
      <dgm:t>
        <a:bodyPr/>
        <a:lstStyle/>
        <a:p>
          <a:endParaRPr lang="en-US"/>
        </a:p>
      </dgm:t>
    </dgm:pt>
    <dgm:pt modelId="{4DA7CE62-CEBD-4417-9BEB-53DAAC10F223}">
      <dgm:prSet/>
      <dgm:spPr/>
      <dgm:t>
        <a:bodyPr/>
        <a:lstStyle/>
        <a:p>
          <a:pPr>
            <a:lnSpc>
              <a:spcPct val="100000"/>
            </a:lnSpc>
          </a:pPr>
          <a:r>
            <a:rPr lang="en-US" b="0" i="0" dirty="0"/>
            <a:t>Present and discuss different inputs to showcase the differences.</a:t>
          </a:r>
          <a:endParaRPr lang="en-US" dirty="0"/>
        </a:p>
      </dgm:t>
    </dgm:pt>
    <dgm:pt modelId="{19B7C600-4E20-4123-86D7-CE0E6F085DC5}" type="parTrans" cxnId="{06AB0C0A-DA07-42BF-B498-FC05EFCDAFA9}">
      <dgm:prSet/>
      <dgm:spPr/>
      <dgm:t>
        <a:bodyPr/>
        <a:lstStyle/>
        <a:p>
          <a:endParaRPr lang="en-US"/>
        </a:p>
      </dgm:t>
    </dgm:pt>
    <dgm:pt modelId="{25311F92-65A0-41EE-B302-6193FB826D1F}" type="sibTrans" cxnId="{06AB0C0A-DA07-42BF-B498-FC05EFCDAFA9}">
      <dgm:prSet/>
      <dgm:spPr/>
      <dgm:t>
        <a:bodyPr/>
        <a:lstStyle/>
        <a:p>
          <a:endParaRPr lang="en-US"/>
        </a:p>
      </dgm:t>
    </dgm:pt>
    <dgm:pt modelId="{40DD45B3-1FDF-4613-9B7B-AE3D549B56AC}" type="pres">
      <dgm:prSet presAssocID="{9DB5CECA-29BE-4AC4-B8DC-018B7C9BD0AE}" presName="root" presStyleCnt="0">
        <dgm:presLayoutVars>
          <dgm:dir/>
          <dgm:resizeHandles val="exact"/>
        </dgm:presLayoutVars>
      </dgm:prSet>
      <dgm:spPr/>
    </dgm:pt>
    <dgm:pt modelId="{E2076321-5100-434D-A8F0-FB0A619E4891}" type="pres">
      <dgm:prSet presAssocID="{8ECAA05F-3634-4269-957F-06DA3F97476F}" presName="compNode" presStyleCnt="0"/>
      <dgm:spPr/>
    </dgm:pt>
    <dgm:pt modelId="{8D7D3654-BAF0-4961-900F-EA9C863E8845}" type="pres">
      <dgm:prSet presAssocID="{8ECAA05F-3634-4269-957F-06DA3F97476F}" presName="bgRect" presStyleLbl="bgShp" presStyleIdx="0" presStyleCnt="4"/>
      <dgm:spPr/>
    </dgm:pt>
    <dgm:pt modelId="{A4DDC724-10A0-467C-B0B2-DBDAB8F210C5}" type="pres">
      <dgm:prSet presAssocID="{8ECAA05F-3634-4269-957F-06DA3F9747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EAAAE7A3-D423-4454-A660-BF9FB9D3F205}" type="pres">
      <dgm:prSet presAssocID="{8ECAA05F-3634-4269-957F-06DA3F97476F}" presName="spaceRect" presStyleCnt="0"/>
      <dgm:spPr/>
    </dgm:pt>
    <dgm:pt modelId="{AF03DC38-0924-45F7-B1DD-6FF401BC14EB}" type="pres">
      <dgm:prSet presAssocID="{8ECAA05F-3634-4269-957F-06DA3F97476F}" presName="parTx" presStyleLbl="revTx" presStyleIdx="0" presStyleCnt="4">
        <dgm:presLayoutVars>
          <dgm:chMax val="0"/>
          <dgm:chPref val="0"/>
        </dgm:presLayoutVars>
      </dgm:prSet>
      <dgm:spPr/>
    </dgm:pt>
    <dgm:pt modelId="{E5583059-C018-4DCB-BDA8-D8F2887376FC}" type="pres">
      <dgm:prSet presAssocID="{D9461C61-A6F1-4C86-9D0F-A602B83CD862}" presName="sibTrans" presStyleCnt="0"/>
      <dgm:spPr/>
    </dgm:pt>
    <dgm:pt modelId="{E27D1737-9225-46D5-A548-95C603DAB1D2}" type="pres">
      <dgm:prSet presAssocID="{C184E7A2-D89B-496D-ADA7-8C236C09B806}" presName="compNode" presStyleCnt="0"/>
      <dgm:spPr/>
    </dgm:pt>
    <dgm:pt modelId="{921391FC-1CF1-402E-ACC8-124F68B2ED6E}" type="pres">
      <dgm:prSet presAssocID="{C184E7A2-D89B-496D-ADA7-8C236C09B806}" presName="bgRect" presStyleLbl="bgShp" presStyleIdx="1" presStyleCnt="4"/>
      <dgm:spPr/>
    </dgm:pt>
    <dgm:pt modelId="{E226CC03-491C-409A-9314-9E2D45D068E6}" type="pres">
      <dgm:prSet presAssocID="{C184E7A2-D89B-496D-ADA7-8C236C09B8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ed"/>
        </a:ext>
      </dgm:extLst>
    </dgm:pt>
    <dgm:pt modelId="{749D344F-ADDB-40F9-BD37-D9C3B7F4D0EB}" type="pres">
      <dgm:prSet presAssocID="{C184E7A2-D89B-496D-ADA7-8C236C09B806}" presName="spaceRect" presStyleCnt="0"/>
      <dgm:spPr/>
    </dgm:pt>
    <dgm:pt modelId="{A8B89ACF-AB3A-40B8-AD3F-D04CDC495CD3}" type="pres">
      <dgm:prSet presAssocID="{C184E7A2-D89B-496D-ADA7-8C236C09B806}" presName="parTx" presStyleLbl="revTx" presStyleIdx="1" presStyleCnt="4">
        <dgm:presLayoutVars>
          <dgm:chMax val="0"/>
          <dgm:chPref val="0"/>
        </dgm:presLayoutVars>
      </dgm:prSet>
      <dgm:spPr/>
    </dgm:pt>
    <dgm:pt modelId="{08C03DD0-F08E-4D6E-8D8E-973B86C267BA}" type="pres">
      <dgm:prSet presAssocID="{A08DB48B-3F3F-481B-BFEB-A951914E9EF3}" presName="sibTrans" presStyleCnt="0"/>
      <dgm:spPr/>
    </dgm:pt>
    <dgm:pt modelId="{51EE14FE-4BD3-44BA-86A2-151819019EF0}" type="pres">
      <dgm:prSet presAssocID="{0478E63F-1726-427C-A67E-77D38EDBF797}" presName="compNode" presStyleCnt="0"/>
      <dgm:spPr/>
    </dgm:pt>
    <dgm:pt modelId="{F168CC17-37AC-441F-A059-66684D9EF408}" type="pres">
      <dgm:prSet presAssocID="{0478E63F-1726-427C-A67E-77D38EDBF797}" presName="bgRect" presStyleLbl="bgShp" presStyleIdx="2" presStyleCnt="4"/>
      <dgm:spPr/>
    </dgm:pt>
    <dgm:pt modelId="{B3E7B7C8-F22C-422B-A3F2-001B24552D15}" type="pres">
      <dgm:prSet presAssocID="{0478E63F-1726-427C-A67E-77D38EDBF7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90DC2607-7769-44D0-879E-3EB0ED0AA426}" type="pres">
      <dgm:prSet presAssocID="{0478E63F-1726-427C-A67E-77D38EDBF797}" presName="spaceRect" presStyleCnt="0"/>
      <dgm:spPr/>
    </dgm:pt>
    <dgm:pt modelId="{459FF269-AB71-46A7-92E1-E5B1EEE371D5}" type="pres">
      <dgm:prSet presAssocID="{0478E63F-1726-427C-A67E-77D38EDBF797}" presName="parTx" presStyleLbl="revTx" presStyleIdx="2" presStyleCnt="4">
        <dgm:presLayoutVars>
          <dgm:chMax val="0"/>
          <dgm:chPref val="0"/>
        </dgm:presLayoutVars>
      </dgm:prSet>
      <dgm:spPr/>
    </dgm:pt>
    <dgm:pt modelId="{00EB0F64-903E-454C-A57F-5393F1F7ADD7}" type="pres">
      <dgm:prSet presAssocID="{C4031627-0086-41EB-9012-A09B273CE022}" presName="sibTrans" presStyleCnt="0"/>
      <dgm:spPr/>
    </dgm:pt>
    <dgm:pt modelId="{B54C7829-F88A-44B7-8315-5428E1080385}" type="pres">
      <dgm:prSet presAssocID="{4DA7CE62-CEBD-4417-9BEB-53DAAC10F223}" presName="compNode" presStyleCnt="0"/>
      <dgm:spPr/>
    </dgm:pt>
    <dgm:pt modelId="{7DB5D266-F0F4-4A35-88E6-1C98A94238EB}" type="pres">
      <dgm:prSet presAssocID="{4DA7CE62-CEBD-4417-9BEB-53DAAC10F223}" presName="bgRect" presStyleLbl="bgShp" presStyleIdx="3" presStyleCnt="4"/>
      <dgm:spPr/>
    </dgm:pt>
    <dgm:pt modelId="{04650D8D-1D4E-4CC9-BC99-5A5EB9E2A54E}" type="pres">
      <dgm:prSet presAssocID="{4DA7CE62-CEBD-4417-9BEB-53DAAC10F2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acher"/>
        </a:ext>
      </dgm:extLst>
    </dgm:pt>
    <dgm:pt modelId="{450636DE-0484-4FF1-AD91-6319978EAD05}" type="pres">
      <dgm:prSet presAssocID="{4DA7CE62-CEBD-4417-9BEB-53DAAC10F223}" presName="spaceRect" presStyleCnt="0"/>
      <dgm:spPr/>
    </dgm:pt>
    <dgm:pt modelId="{CAAC9B34-531D-4982-9DB1-19016D6433D6}" type="pres">
      <dgm:prSet presAssocID="{4DA7CE62-CEBD-4417-9BEB-53DAAC10F223}" presName="parTx" presStyleLbl="revTx" presStyleIdx="3" presStyleCnt="4">
        <dgm:presLayoutVars>
          <dgm:chMax val="0"/>
          <dgm:chPref val="0"/>
        </dgm:presLayoutVars>
      </dgm:prSet>
      <dgm:spPr/>
    </dgm:pt>
  </dgm:ptLst>
  <dgm:cxnLst>
    <dgm:cxn modelId="{06AB0C0A-DA07-42BF-B498-FC05EFCDAFA9}" srcId="{9DB5CECA-29BE-4AC4-B8DC-018B7C9BD0AE}" destId="{4DA7CE62-CEBD-4417-9BEB-53DAAC10F223}" srcOrd="3" destOrd="0" parTransId="{19B7C600-4E20-4123-86D7-CE0E6F085DC5}" sibTransId="{25311F92-65A0-41EE-B302-6193FB826D1F}"/>
    <dgm:cxn modelId="{A40C1221-E4F4-4D52-A29C-5B6F836DF40F}" type="presOf" srcId="{0478E63F-1726-427C-A67E-77D38EDBF797}" destId="{459FF269-AB71-46A7-92E1-E5B1EEE371D5}" srcOrd="0" destOrd="0" presId="urn:microsoft.com/office/officeart/2018/2/layout/IconVerticalSolidList"/>
    <dgm:cxn modelId="{BA1F483E-F86B-4593-A2DF-B751F39076D2}" type="presOf" srcId="{8ECAA05F-3634-4269-957F-06DA3F97476F}" destId="{AF03DC38-0924-45F7-B1DD-6FF401BC14EB}" srcOrd="0" destOrd="0" presId="urn:microsoft.com/office/officeart/2018/2/layout/IconVerticalSolidList"/>
    <dgm:cxn modelId="{B922C544-804B-4015-A00A-58A04D4BD2E0}" type="presOf" srcId="{4DA7CE62-CEBD-4417-9BEB-53DAAC10F223}" destId="{CAAC9B34-531D-4982-9DB1-19016D6433D6}" srcOrd="0" destOrd="0" presId="urn:microsoft.com/office/officeart/2018/2/layout/IconVerticalSolidList"/>
    <dgm:cxn modelId="{C1D6CB71-7F78-4452-BD52-78E9D2D2E76E}" srcId="{9DB5CECA-29BE-4AC4-B8DC-018B7C9BD0AE}" destId="{0478E63F-1726-427C-A67E-77D38EDBF797}" srcOrd="2" destOrd="0" parTransId="{537F0D71-DE99-4B4E-B862-55D352DF4321}" sibTransId="{C4031627-0086-41EB-9012-A09B273CE022}"/>
    <dgm:cxn modelId="{2BE81287-82C1-4AD0-A818-C80E5F7C09E3}" srcId="{9DB5CECA-29BE-4AC4-B8DC-018B7C9BD0AE}" destId="{C184E7A2-D89B-496D-ADA7-8C236C09B806}" srcOrd="1" destOrd="0" parTransId="{AA3DEFF6-5F65-4B24-A2AA-CB09B658E46F}" sibTransId="{A08DB48B-3F3F-481B-BFEB-A951914E9EF3}"/>
    <dgm:cxn modelId="{A80BE38A-C8FA-460C-AADC-39F67EDB37F2}" type="presOf" srcId="{9DB5CECA-29BE-4AC4-B8DC-018B7C9BD0AE}" destId="{40DD45B3-1FDF-4613-9B7B-AE3D549B56AC}" srcOrd="0" destOrd="0" presId="urn:microsoft.com/office/officeart/2018/2/layout/IconVerticalSolidList"/>
    <dgm:cxn modelId="{233BD3CA-269C-4622-9F22-3876FE1C4346}" srcId="{9DB5CECA-29BE-4AC4-B8DC-018B7C9BD0AE}" destId="{8ECAA05F-3634-4269-957F-06DA3F97476F}" srcOrd="0" destOrd="0" parTransId="{EAA24ED8-D674-4811-94F6-7CFDAC4786BC}" sibTransId="{D9461C61-A6F1-4C86-9D0F-A602B83CD862}"/>
    <dgm:cxn modelId="{C8DF74DD-F87B-4F1C-B69B-FD890501B4FE}" type="presOf" srcId="{C184E7A2-D89B-496D-ADA7-8C236C09B806}" destId="{A8B89ACF-AB3A-40B8-AD3F-D04CDC495CD3}" srcOrd="0" destOrd="0" presId="urn:microsoft.com/office/officeart/2018/2/layout/IconVerticalSolidList"/>
    <dgm:cxn modelId="{A07466C2-9264-43B0-9D17-B25E6399D05D}" type="presParOf" srcId="{40DD45B3-1FDF-4613-9B7B-AE3D549B56AC}" destId="{E2076321-5100-434D-A8F0-FB0A619E4891}" srcOrd="0" destOrd="0" presId="urn:microsoft.com/office/officeart/2018/2/layout/IconVerticalSolidList"/>
    <dgm:cxn modelId="{7988810C-F7F1-4A85-9774-7B2ED93BC263}" type="presParOf" srcId="{E2076321-5100-434D-A8F0-FB0A619E4891}" destId="{8D7D3654-BAF0-4961-900F-EA9C863E8845}" srcOrd="0" destOrd="0" presId="urn:microsoft.com/office/officeart/2018/2/layout/IconVerticalSolidList"/>
    <dgm:cxn modelId="{97555606-07D2-4946-AD21-4A7340D98BD6}" type="presParOf" srcId="{E2076321-5100-434D-A8F0-FB0A619E4891}" destId="{A4DDC724-10A0-467C-B0B2-DBDAB8F210C5}" srcOrd="1" destOrd="0" presId="urn:microsoft.com/office/officeart/2018/2/layout/IconVerticalSolidList"/>
    <dgm:cxn modelId="{1BF3BC25-842F-4420-909D-A8A83D91A7AD}" type="presParOf" srcId="{E2076321-5100-434D-A8F0-FB0A619E4891}" destId="{EAAAE7A3-D423-4454-A660-BF9FB9D3F205}" srcOrd="2" destOrd="0" presId="urn:microsoft.com/office/officeart/2018/2/layout/IconVerticalSolidList"/>
    <dgm:cxn modelId="{016AE59B-9082-4E4E-A3A1-05D98952D140}" type="presParOf" srcId="{E2076321-5100-434D-A8F0-FB0A619E4891}" destId="{AF03DC38-0924-45F7-B1DD-6FF401BC14EB}" srcOrd="3" destOrd="0" presId="urn:microsoft.com/office/officeart/2018/2/layout/IconVerticalSolidList"/>
    <dgm:cxn modelId="{4CEC46E1-46F1-4CD0-9947-0B43E153C18B}" type="presParOf" srcId="{40DD45B3-1FDF-4613-9B7B-AE3D549B56AC}" destId="{E5583059-C018-4DCB-BDA8-D8F2887376FC}" srcOrd="1" destOrd="0" presId="urn:microsoft.com/office/officeart/2018/2/layout/IconVerticalSolidList"/>
    <dgm:cxn modelId="{F9EADE4E-C96D-422F-9A78-811632F81FD6}" type="presParOf" srcId="{40DD45B3-1FDF-4613-9B7B-AE3D549B56AC}" destId="{E27D1737-9225-46D5-A548-95C603DAB1D2}" srcOrd="2" destOrd="0" presId="urn:microsoft.com/office/officeart/2018/2/layout/IconVerticalSolidList"/>
    <dgm:cxn modelId="{38FBE5AA-5A37-4131-8705-8B5B6E74BAF9}" type="presParOf" srcId="{E27D1737-9225-46D5-A548-95C603DAB1D2}" destId="{921391FC-1CF1-402E-ACC8-124F68B2ED6E}" srcOrd="0" destOrd="0" presId="urn:microsoft.com/office/officeart/2018/2/layout/IconVerticalSolidList"/>
    <dgm:cxn modelId="{954D03BC-3F19-48A0-9950-E1EFF21002D8}" type="presParOf" srcId="{E27D1737-9225-46D5-A548-95C603DAB1D2}" destId="{E226CC03-491C-409A-9314-9E2D45D068E6}" srcOrd="1" destOrd="0" presId="urn:microsoft.com/office/officeart/2018/2/layout/IconVerticalSolidList"/>
    <dgm:cxn modelId="{01BF44E0-E3D9-4548-8274-9958981BA865}" type="presParOf" srcId="{E27D1737-9225-46D5-A548-95C603DAB1D2}" destId="{749D344F-ADDB-40F9-BD37-D9C3B7F4D0EB}" srcOrd="2" destOrd="0" presId="urn:microsoft.com/office/officeart/2018/2/layout/IconVerticalSolidList"/>
    <dgm:cxn modelId="{322B790C-2A6C-4A6F-9CDE-FBF731CEB87F}" type="presParOf" srcId="{E27D1737-9225-46D5-A548-95C603DAB1D2}" destId="{A8B89ACF-AB3A-40B8-AD3F-D04CDC495CD3}" srcOrd="3" destOrd="0" presId="urn:microsoft.com/office/officeart/2018/2/layout/IconVerticalSolidList"/>
    <dgm:cxn modelId="{6E834932-E5AC-40B1-83E8-99F172D39B53}" type="presParOf" srcId="{40DD45B3-1FDF-4613-9B7B-AE3D549B56AC}" destId="{08C03DD0-F08E-4D6E-8D8E-973B86C267BA}" srcOrd="3" destOrd="0" presId="urn:microsoft.com/office/officeart/2018/2/layout/IconVerticalSolidList"/>
    <dgm:cxn modelId="{4EADB82F-36B6-4F0D-87C6-806B6584C427}" type="presParOf" srcId="{40DD45B3-1FDF-4613-9B7B-AE3D549B56AC}" destId="{51EE14FE-4BD3-44BA-86A2-151819019EF0}" srcOrd="4" destOrd="0" presId="urn:microsoft.com/office/officeart/2018/2/layout/IconVerticalSolidList"/>
    <dgm:cxn modelId="{1F822717-ABFA-4F4D-8029-227246627837}" type="presParOf" srcId="{51EE14FE-4BD3-44BA-86A2-151819019EF0}" destId="{F168CC17-37AC-441F-A059-66684D9EF408}" srcOrd="0" destOrd="0" presId="urn:microsoft.com/office/officeart/2018/2/layout/IconVerticalSolidList"/>
    <dgm:cxn modelId="{13BC6002-6EED-4BF4-921C-5E0D9FDC08D6}" type="presParOf" srcId="{51EE14FE-4BD3-44BA-86A2-151819019EF0}" destId="{B3E7B7C8-F22C-422B-A3F2-001B24552D15}" srcOrd="1" destOrd="0" presId="urn:microsoft.com/office/officeart/2018/2/layout/IconVerticalSolidList"/>
    <dgm:cxn modelId="{F941750F-465A-4CC3-9988-A154BB9FB577}" type="presParOf" srcId="{51EE14FE-4BD3-44BA-86A2-151819019EF0}" destId="{90DC2607-7769-44D0-879E-3EB0ED0AA426}" srcOrd="2" destOrd="0" presId="urn:microsoft.com/office/officeart/2018/2/layout/IconVerticalSolidList"/>
    <dgm:cxn modelId="{D1F75C96-BF96-4960-9635-832B29034CBA}" type="presParOf" srcId="{51EE14FE-4BD3-44BA-86A2-151819019EF0}" destId="{459FF269-AB71-46A7-92E1-E5B1EEE371D5}" srcOrd="3" destOrd="0" presId="urn:microsoft.com/office/officeart/2018/2/layout/IconVerticalSolidList"/>
    <dgm:cxn modelId="{2ADB6E84-1BA2-4682-B6FB-A65952A4C7A7}" type="presParOf" srcId="{40DD45B3-1FDF-4613-9B7B-AE3D549B56AC}" destId="{00EB0F64-903E-454C-A57F-5393F1F7ADD7}" srcOrd="5" destOrd="0" presId="urn:microsoft.com/office/officeart/2018/2/layout/IconVerticalSolidList"/>
    <dgm:cxn modelId="{A81B800E-23E0-4043-A46C-A13E883E00EE}" type="presParOf" srcId="{40DD45B3-1FDF-4613-9B7B-AE3D549B56AC}" destId="{B54C7829-F88A-44B7-8315-5428E1080385}" srcOrd="6" destOrd="0" presId="urn:microsoft.com/office/officeart/2018/2/layout/IconVerticalSolidList"/>
    <dgm:cxn modelId="{EC707A6C-48DC-4C89-BEED-937C13788D31}" type="presParOf" srcId="{B54C7829-F88A-44B7-8315-5428E1080385}" destId="{7DB5D266-F0F4-4A35-88E6-1C98A94238EB}" srcOrd="0" destOrd="0" presId="urn:microsoft.com/office/officeart/2018/2/layout/IconVerticalSolidList"/>
    <dgm:cxn modelId="{37AF0EA9-5DAF-44C1-989C-D26208EF27D9}" type="presParOf" srcId="{B54C7829-F88A-44B7-8315-5428E1080385}" destId="{04650D8D-1D4E-4CC9-BC99-5A5EB9E2A54E}" srcOrd="1" destOrd="0" presId="urn:microsoft.com/office/officeart/2018/2/layout/IconVerticalSolidList"/>
    <dgm:cxn modelId="{7A9F625C-9756-4F8D-B9B8-D8F2BF9E92F4}" type="presParOf" srcId="{B54C7829-F88A-44B7-8315-5428E1080385}" destId="{450636DE-0484-4FF1-AD91-6319978EAD05}" srcOrd="2" destOrd="0" presId="urn:microsoft.com/office/officeart/2018/2/layout/IconVerticalSolidList"/>
    <dgm:cxn modelId="{85C0EC08-1088-42E7-8105-C171A183C422}" type="presParOf" srcId="{B54C7829-F88A-44B7-8315-5428E1080385}" destId="{CAAC9B34-531D-4982-9DB1-19016D6433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D3654-BAF0-4961-900F-EA9C863E8845}">
      <dsp:nvSpPr>
        <dsp:cNvPr id="0" name=""/>
        <dsp:cNvSpPr/>
      </dsp:nvSpPr>
      <dsp:spPr>
        <a:xfrm>
          <a:off x="0" y="1555"/>
          <a:ext cx="9489000" cy="788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DC724-10A0-467C-B0B2-DBDAB8F210C5}">
      <dsp:nvSpPr>
        <dsp:cNvPr id="0" name=""/>
        <dsp:cNvSpPr/>
      </dsp:nvSpPr>
      <dsp:spPr>
        <a:xfrm>
          <a:off x="238451" y="178915"/>
          <a:ext cx="433547" cy="433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3DC38-0924-45F7-B1DD-6FF401BC14EB}">
      <dsp:nvSpPr>
        <dsp:cNvPr id="0" name=""/>
        <dsp:cNvSpPr/>
      </dsp:nvSpPr>
      <dsp:spPr>
        <a:xfrm>
          <a:off x="910449" y="1555"/>
          <a:ext cx="8578550" cy="78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25" tIns="83425" rIns="83425" bIns="83425" numCol="1" spcCol="1270" anchor="ctr" anchorCtr="0">
          <a:noAutofit/>
        </a:bodyPr>
        <a:lstStyle/>
        <a:p>
          <a:pPr marL="0" lvl="0" indent="0" algn="l" defTabSz="977900">
            <a:lnSpc>
              <a:spcPct val="100000"/>
            </a:lnSpc>
            <a:spcBef>
              <a:spcPct val="0"/>
            </a:spcBef>
            <a:spcAft>
              <a:spcPct val="35000"/>
            </a:spcAft>
            <a:buNone/>
          </a:pPr>
          <a:r>
            <a:rPr lang="en-US" sz="2200" b="0" i="0" kern="1200" dirty="0"/>
            <a:t>Explain the difference between Acyclic and Cyclic graphs.</a:t>
          </a:r>
          <a:endParaRPr lang="en-US" sz="2200" kern="1200" dirty="0"/>
        </a:p>
      </dsp:txBody>
      <dsp:txXfrm>
        <a:off x="910449" y="1555"/>
        <a:ext cx="8578550" cy="788268"/>
      </dsp:txXfrm>
    </dsp:sp>
    <dsp:sp modelId="{921391FC-1CF1-402E-ACC8-124F68B2ED6E}">
      <dsp:nvSpPr>
        <dsp:cNvPr id="0" name=""/>
        <dsp:cNvSpPr/>
      </dsp:nvSpPr>
      <dsp:spPr>
        <a:xfrm>
          <a:off x="0" y="986890"/>
          <a:ext cx="9489000" cy="788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26CC03-491C-409A-9314-9E2D45D068E6}">
      <dsp:nvSpPr>
        <dsp:cNvPr id="0" name=""/>
        <dsp:cNvSpPr/>
      </dsp:nvSpPr>
      <dsp:spPr>
        <a:xfrm>
          <a:off x="238451" y="1164250"/>
          <a:ext cx="433547" cy="433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B89ACF-AB3A-40B8-AD3F-D04CDC495CD3}">
      <dsp:nvSpPr>
        <dsp:cNvPr id="0" name=""/>
        <dsp:cNvSpPr/>
      </dsp:nvSpPr>
      <dsp:spPr>
        <a:xfrm>
          <a:off x="910449" y="986890"/>
          <a:ext cx="8578550" cy="78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25" tIns="83425" rIns="83425" bIns="83425" numCol="1" spcCol="1270" anchor="ctr" anchorCtr="0">
          <a:noAutofit/>
        </a:bodyPr>
        <a:lstStyle/>
        <a:p>
          <a:pPr marL="0" lvl="0" indent="0" algn="l" defTabSz="977900">
            <a:lnSpc>
              <a:spcPct val="100000"/>
            </a:lnSpc>
            <a:spcBef>
              <a:spcPct val="0"/>
            </a:spcBef>
            <a:spcAft>
              <a:spcPct val="35000"/>
            </a:spcAft>
            <a:buNone/>
          </a:pPr>
          <a:r>
            <a:rPr lang="en-US" sz="2200" b="0" i="0" kern="1200" dirty="0"/>
            <a:t>Illustrate the difference between connected and disconnected graphs.</a:t>
          </a:r>
          <a:endParaRPr lang="en-US" sz="2200" kern="1200" dirty="0"/>
        </a:p>
      </dsp:txBody>
      <dsp:txXfrm>
        <a:off x="910449" y="986890"/>
        <a:ext cx="8578550" cy="788268"/>
      </dsp:txXfrm>
    </dsp:sp>
    <dsp:sp modelId="{F168CC17-37AC-441F-A059-66684D9EF408}">
      <dsp:nvSpPr>
        <dsp:cNvPr id="0" name=""/>
        <dsp:cNvSpPr/>
      </dsp:nvSpPr>
      <dsp:spPr>
        <a:xfrm>
          <a:off x="0" y="1972225"/>
          <a:ext cx="9489000" cy="788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7B7C8-F22C-422B-A3F2-001B24552D15}">
      <dsp:nvSpPr>
        <dsp:cNvPr id="0" name=""/>
        <dsp:cNvSpPr/>
      </dsp:nvSpPr>
      <dsp:spPr>
        <a:xfrm>
          <a:off x="238451" y="2149585"/>
          <a:ext cx="433547" cy="433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FF269-AB71-46A7-92E1-E5B1EEE371D5}">
      <dsp:nvSpPr>
        <dsp:cNvPr id="0" name=""/>
        <dsp:cNvSpPr/>
      </dsp:nvSpPr>
      <dsp:spPr>
        <a:xfrm>
          <a:off x="910449" y="1972225"/>
          <a:ext cx="8578550" cy="78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25" tIns="83425" rIns="83425" bIns="83425" numCol="1" spcCol="1270" anchor="ctr" anchorCtr="0">
          <a:noAutofit/>
        </a:bodyPr>
        <a:lstStyle/>
        <a:p>
          <a:pPr marL="0" lvl="0" indent="0" algn="l" defTabSz="977900">
            <a:lnSpc>
              <a:spcPct val="100000"/>
            </a:lnSpc>
            <a:spcBef>
              <a:spcPct val="0"/>
            </a:spcBef>
            <a:spcAft>
              <a:spcPct val="35000"/>
            </a:spcAft>
            <a:buNone/>
          </a:pPr>
          <a:r>
            <a:rPr lang="en-US" sz="2200" b="0" i="0" kern="1200" dirty="0"/>
            <a:t>Explain the code implementation and demonstrate graph visualization.</a:t>
          </a:r>
          <a:endParaRPr lang="en-US" sz="2200" kern="1200" dirty="0"/>
        </a:p>
      </dsp:txBody>
      <dsp:txXfrm>
        <a:off x="910449" y="1972225"/>
        <a:ext cx="8578550" cy="788268"/>
      </dsp:txXfrm>
    </dsp:sp>
    <dsp:sp modelId="{7DB5D266-F0F4-4A35-88E6-1C98A94238EB}">
      <dsp:nvSpPr>
        <dsp:cNvPr id="0" name=""/>
        <dsp:cNvSpPr/>
      </dsp:nvSpPr>
      <dsp:spPr>
        <a:xfrm>
          <a:off x="0" y="2957560"/>
          <a:ext cx="9489000" cy="7882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50D8D-1D4E-4CC9-BC99-5A5EB9E2A54E}">
      <dsp:nvSpPr>
        <dsp:cNvPr id="0" name=""/>
        <dsp:cNvSpPr/>
      </dsp:nvSpPr>
      <dsp:spPr>
        <a:xfrm>
          <a:off x="238451" y="3134920"/>
          <a:ext cx="433547" cy="4335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C9B34-531D-4982-9DB1-19016D6433D6}">
      <dsp:nvSpPr>
        <dsp:cNvPr id="0" name=""/>
        <dsp:cNvSpPr/>
      </dsp:nvSpPr>
      <dsp:spPr>
        <a:xfrm>
          <a:off x="910449" y="2957560"/>
          <a:ext cx="8578550" cy="78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25" tIns="83425" rIns="83425" bIns="83425" numCol="1" spcCol="1270" anchor="ctr" anchorCtr="0">
          <a:noAutofit/>
        </a:bodyPr>
        <a:lstStyle/>
        <a:p>
          <a:pPr marL="0" lvl="0" indent="0" algn="l" defTabSz="977900">
            <a:lnSpc>
              <a:spcPct val="100000"/>
            </a:lnSpc>
            <a:spcBef>
              <a:spcPct val="0"/>
            </a:spcBef>
            <a:spcAft>
              <a:spcPct val="35000"/>
            </a:spcAft>
            <a:buNone/>
          </a:pPr>
          <a:r>
            <a:rPr lang="en-US" sz="2200" b="0" i="0" kern="1200" dirty="0"/>
            <a:t>Present and discuss different inputs to showcase the differences.</a:t>
          </a:r>
          <a:endParaRPr lang="en-US" sz="2200" kern="1200" dirty="0"/>
        </a:p>
      </dsp:txBody>
      <dsp:txXfrm>
        <a:off x="910449" y="2957560"/>
        <a:ext cx="8578550" cy="7882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5/22/2023</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14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5/22/2023</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9438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5/22/2023</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31504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5/22/2023</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9011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5/22/2023</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54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5/22/2023</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45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5/22/2023</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99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5/22/2023</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8580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5/22/2023</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6343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5/22/2023</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87053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5/22/2023</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3803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5/22/2023</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17486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0BD8C-2A90-EC15-C1E0-6F6376F3D6C4}"/>
              </a:ext>
            </a:extLst>
          </p:cNvPr>
          <p:cNvSpPr>
            <a:spLocks noGrp="1"/>
          </p:cNvSpPr>
          <p:nvPr>
            <p:ph type="ctrTitle"/>
          </p:nvPr>
        </p:nvSpPr>
        <p:spPr>
          <a:xfrm>
            <a:off x="5907024" y="552782"/>
            <a:ext cx="4423224" cy="1643663"/>
          </a:xfrm>
        </p:spPr>
        <p:txBody>
          <a:bodyPr vert="horz" lIns="91440" tIns="45720" rIns="91440" bIns="45720" rtlCol="0" anchor="ctr">
            <a:normAutofit/>
          </a:bodyPr>
          <a:lstStyle/>
          <a:p>
            <a:r>
              <a:rPr lang="en-US" sz="3400"/>
              <a:t>Computing Algorithms</a:t>
            </a:r>
            <a:br>
              <a:rPr lang="en-US" sz="3400"/>
            </a:br>
            <a:r>
              <a:rPr lang="en-US" sz="3400"/>
              <a:t>12th Week Project</a:t>
            </a:r>
          </a:p>
        </p:txBody>
      </p:sp>
      <p:pic>
        <p:nvPicPr>
          <p:cNvPr id="4" name="Picture 3">
            <a:extLst>
              <a:ext uri="{FF2B5EF4-FFF2-40B4-BE49-F238E27FC236}">
                <a16:creationId xmlns:a16="http://schemas.microsoft.com/office/drawing/2014/main" id="{3CCFD430-1D1B-47A7-B9A1-3FC8F95FA154}"/>
              </a:ext>
            </a:extLst>
          </p:cNvPr>
          <p:cNvPicPr>
            <a:picLocks noChangeAspect="1"/>
          </p:cNvPicPr>
          <p:nvPr/>
        </p:nvPicPr>
        <p:blipFill rotWithShape="1">
          <a:blip r:embed="rId2"/>
          <a:srcRect l="5883" r="18140"/>
          <a:stretch/>
        </p:blipFill>
        <p:spPr>
          <a:xfrm>
            <a:off x="20" y="10"/>
            <a:ext cx="5210493" cy="6857990"/>
          </a:xfrm>
          <a:prstGeom prst="rect">
            <a:avLst/>
          </a:prstGeom>
        </p:spPr>
      </p:pic>
      <p:sp>
        <p:nvSpPr>
          <p:cNvPr id="3" name="Subtitle 2">
            <a:extLst>
              <a:ext uri="{FF2B5EF4-FFF2-40B4-BE49-F238E27FC236}">
                <a16:creationId xmlns:a16="http://schemas.microsoft.com/office/drawing/2014/main" id="{49061614-81F0-3348-71B1-C1F1CD002C7D}"/>
              </a:ext>
            </a:extLst>
          </p:cNvPr>
          <p:cNvSpPr>
            <a:spLocks noGrp="1"/>
          </p:cNvSpPr>
          <p:nvPr>
            <p:ph type="subTitle" idx="1"/>
          </p:nvPr>
        </p:nvSpPr>
        <p:spPr>
          <a:xfrm>
            <a:off x="5907024" y="2735229"/>
            <a:ext cx="4423224" cy="3108354"/>
          </a:xfrm>
        </p:spPr>
        <p:txBody>
          <a:bodyPr vert="horz" lIns="91440" tIns="45720" rIns="91440" bIns="45720" rtlCol="0">
            <a:normAutofit/>
          </a:bodyPr>
          <a:lstStyle/>
          <a:p>
            <a:pPr indent="-228600">
              <a:buFont typeface="Arial" panose="020B0604020202020204" pitchFamily="34" charset="0"/>
              <a:buChar char="•"/>
            </a:pPr>
            <a:r>
              <a:rPr lang="en-US" dirty="0"/>
              <a:t>Done By : </a:t>
            </a:r>
          </a:p>
          <a:p>
            <a:pPr indent="-228600">
              <a:buFont typeface="Arial" panose="020B0604020202020204" pitchFamily="34" charset="0"/>
              <a:buChar char="•"/>
            </a:pPr>
            <a:r>
              <a:rPr lang="en-US" dirty="0"/>
              <a:t>Abdalrahman Sherif Ibrahim – 20107171</a:t>
            </a:r>
          </a:p>
          <a:p>
            <a:pPr indent="-228600">
              <a:buFont typeface="Arial" panose="020B0604020202020204" pitchFamily="34" charset="0"/>
              <a:buChar char="•"/>
            </a:pPr>
            <a:r>
              <a:rPr lang="en-US" dirty="0"/>
              <a:t>Nadine Mohammed – 20107088</a:t>
            </a:r>
          </a:p>
          <a:p>
            <a:pPr indent="-228600">
              <a:buFont typeface="Arial" panose="020B0604020202020204" pitchFamily="34" charset="0"/>
              <a:buChar char="•"/>
            </a:pPr>
            <a:r>
              <a:rPr lang="en-US" dirty="0"/>
              <a:t>Sara Ashraf - 20105551</a:t>
            </a:r>
          </a:p>
          <a:p>
            <a:pPr indent="-228600">
              <a:buFont typeface="Arial" panose="020B0604020202020204" pitchFamily="34" charset="0"/>
              <a:buChar char="•"/>
            </a:pPr>
            <a:endParaRPr lang="en-US" dirty="0"/>
          </a:p>
        </p:txBody>
      </p:sp>
      <p:cxnSp>
        <p:nvCxnSpPr>
          <p:cNvPr id="1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72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B059EE-CC09-1964-7B94-C24CEFF580B0}"/>
              </a:ext>
            </a:extLst>
          </p:cNvPr>
          <p:cNvSpPr txBox="1"/>
          <p:nvPr/>
        </p:nvSpPr>
        <p:spPr>
          <a:xfrm>
            <a:off x="841248" y="2096199"/>
            <a:ext cx="3480354" cy="3747384"/>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p>
            <a:pPr indent="-228600">
              <a:lnSpc>
                <a:spcPct val="130000"/>
              </a:lnSpc>
              <a:spcAft>
                <a:spcPts val="600"/>
              </a:spcAft>
              <a:buFont typeface="Arial" panose="020B0604020202020204" pitchFamily="34" charset="0"/>
              <a:buChar char="•"/>
            </a:pPr>
            <a:r>
              <a:rPr lang="en-US" dirty="0">
                <a:solidFill>
                  <a:schemeClr val="tx1"/>
                </a:solidFill>
              </a:rPr>
              <a:t>4. Add edges to the graph</a:t>
            </a:r>
          </a:p>
          <a:p>
            <a:pPr indent="-228600">
              <a:lnSpc>
                <a:spcPct val="130000"/>
              </a:lnSpc>
              <a:spcAft>
                <a:spcPts val="600"/>
              </a:spcAft>
              <a:buFont typeface="Arial" panose="020B0604020202020204" pitchFamily="34" charset="0"/>
              <a:buChar char="•"/>
            </a:pPr>
            <a:r>
              <a:rPr lang="en-US" dirty="0">
                <a:solidFill>
                  <a:schemeClr val="tx1"/>
                </a:solidFill>
              </a:rPr>
              <a:t>5. Check if the graph is connected</a:t>
            </a:r>
          </a:p>
          <a:p>
            <a:pPr indent="-228600">
              <a:lnSpc>
                <a:spcPct val="130000"/>
              </a:lnSpc>
              <a:spcAft>
                <a:spcPts val="600"/>
              </a:spcAft>
              <a:buFont typeface="Arial" panose="020B0604020202020204" pitchFamily="34" charset="0"/>
              <a:buChar char="•"/>
            </a:pPr>
            <a:r>
              <a:rPr lang="en-US" dirty="0">
                <a:solidFill>
                  <a:schemeClr val="tx1"/>
                </a:solidFill>
              </a:rPr>
              <a:t>6. Check if the graph is acyclic</a:t>
            </a:r>
          </a:p>
        </p:txBody>
      </p:sp>
      <p:pic>
        <p:nvPicPr>
          <p:cNvPr id="8" name="Picture 7">
            <a:extLst>
              <a:ext uri="{FF2B5EF4-FFF2-40B4-BE49-F238E27FC236}">
                <a16:creationId xmlns:a16="http://schemas.microsoft.com/office/drawing/2014/main" id="{B6D673DE-0192-67D1-B7B4-C6240E5C35FA}"/>
              </a:ext>
            </a:extLst>
          </p:cNvPr>
          <p:cNvPicPr>
            <a:picLocks noChangeAspect="1"/>
          </p:cNvPicPr>
          <p:nvPr/>
        </p:nvPicPr>
        <p:blipFill>
          <a:blip r:embed="rId2"/>
          <a:stretch>
            <a:fillRect/>
          </a:stretch>
        </p:blipFill>
        <p:spPr>
          <a:xfrm>
            <a:off x="5054046" y="2808989"/>
            <a:ext cx="5352816" cy="2355238"/>
          </a:xfrm>
          <a:prstGeom prst="rect">
            <a:avLst/>
          </a:prstGeom>
        </p:spPr>
      </p:pic>
      <p:cxnSp>
        <p:nvCxnSpPr>
          <p:cNvPr id="60"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BC497C19-989F-45AC-8DFC-261F364C6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16952"/>
            <a:ext cx="0" cy="4130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060AD3-5768-4FC8-8FD9-0580733F1E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6952"/>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547FA63-65F0-1B8B-E44E-5FC856B3C4F3}"/>
              </a:ext>
            </a:extLst>
          </p:cNvPr>
          <p:cNvSpPr/>
          <p:nvPr/>
        </p:nvSpPr>
        <p:spPr>
          <a:xfrm>
            <a:off x="10747368" y="2648391"/>
            <a:ext cx="1082622" cy="666309"/>
          </a:xfrm>
          <a:prstGeom prst="round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O(1)</a:t>
            </a:r>
          </a:p>
        </p:txBody>
      </p:sp>
      <p:sp>
        <p:nvSpPr>
          <p:cNvPr id="6" name="Rectangle: Rounded Corners 5">
            <a:extLst>
              <a:ext uri="{FF2B5EF4-FFF2-40B4-BE49-F238E27FC236}">
                <a16:creationId xmlns:a16="http://schemas.microsoft.com/office/drawing/2014/main" id="{FA1969D8-91DA-0647-E9D9-A361DC7A1374}"/>
              </a:ext>
            </a:extLst>
          </p:cNvPr>
          <p:cNvSpPr/>
          <p:nvPr/>
        </p:nvSpPr>
        <p:spPr>
          <a:xfrm>
            <a:off x="10747829" y="3429000"/>
            <a:ext cx="1082622" cy="666309"/>
          </a:xfrm>
          <a:prstGeom prst="roundRect">
            <a:avLst/>
          </a:prstGeom>
          <a:solidFill>
            <a:srgbClr val="00B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O(V+E)</a:t>
            </a:r>
          </a:p>
        </p:txBody>
      </p:sp>
      <p:sp>
        <p:nvSpPr>
          <p:cNvPr id="7" name="Rectangle: Rounded Corners 6">
            <a:extLst>
              <a:ext uri="{FF2B5EF4-FFF2-40B4-BE49-F238E27FC236}">
                <a16:creationId xmlns:a16="http://schemas.microsoft.com/office/drawing/2014/main" id="{3153FBDE-DEA7-E5AB-CDFF-8A161625069C}"/>
              </a:ext>
            </a:extLst>
          </p:cNvPr>
          <p:cNvSpPr/>
          <p:nvPr/>
        </p:nvSpPr>
        <p:spPr>
          <a:xfrm>
            <a:off x="10741633" y="4252577"/>
            <a:ext cx="1082622" cy="666309"/>
          </a:xfrm>
          <a:prstGeom prst="roundRect">
            <a:avLst/>
          </a:prstGeom>
          <a:solidFill>
            <a:srgbClr val="00B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O(V+E)</a:t>
            </a:r>
          </a:p>
        </p:txBody>
      </p:sp>
    </p:spTree>
    <p:extLst>
      <p:ext uri="{BB962C8B-B14F-4D97-AF65-F5344CB8AC3E}">
        <p14:creationId xmlns:p14="http://schemas.microsoft.com/office/powerpoint/2010/main" val="188774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CBA5FF-BA58-04B2-0BFB-6DED205D438F}"/>
              </a:ext>
            </a:extLst>
          </p:cNvPr>
          <p:cNvSpPr txBox="1"/>
          <p:nvPr/>
        </p:nvSpPr>
        <p:spPr>
          <a:xfrm>
            <a:off x="841249" y="2391995"/>
            <a:ext cx="3412700" cy="16631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t">
            <a:normAutofit fontScale="92500" lnSpcReduction="10000"/>
          </a:bodyPr>
          <a:lstStyle/>
          <a:p>
            <a:pPr indent="-228600">
              <a:lnSpc>
                <a:spcPct val="130000"/>
              </a:lnSpc>
              <a:spcAft>
                <a:spcPts val="600"/>
              </a:spcAft>
              <a:buFont typeface="Arial" panose="020B0604020202020204" pitchFamily="34" charset="0"/>
              <a:buChar char="•"/>
            </a:pPr>
            <a:r>
              <a:rPr lang="en-US">
                <a:solidFill>
                  <a:schemeClr val="tx1"/>
                </a:solidFill>
              </a:rPr>
              <a:t>7. </a:t>
            </a:r>
            <a:r>
              <a:rPr lang="en-US" b="0" i="0">
                <a:solidFill>
                  <a:schemeClr val="tx1"/>
                </a:solidFill>
                <a:effectLst/>
              </a:rPr>
              <a:t>Performing Depth-First Search (DFS):</a:t>
            </a:r>
            <a:br>
              <a:rPr lang="en-US" b="0" i="0">
                <a:solidFill>
                  <a:schemeClr val="tx1"/>
                </a:solidFill>
                <a:effectLst/>
              </a:rPr>
            </a:br>
            <a:r>
              <a:rPr lang="en-US" b="0" i="0">
                <a:solidFill>
                  <a:schemeClr val="tx1"/>
                </a:solidFill>
                <a:effectLst/>
              </a:rPr>
              <a:t>8.Checking for Cycles using DFS:</a:t>
            </a:r>
            <a:br>
              <a:rPr lang="en-US" b="0" i="0">
                <a:solidFill>
                  <a:schemeClr val="tx1"/>
                </a:solidFill>
                <a:effectLst/>
              </a:rPr>
            </a:br>
            <a:r>
              <a:rPr lang="en-US" b="0" i="0">
                <a:solidFill>
                  <a:schemeClr val="tx1"/>
                </a:solidFill>
                <a:effectLst/>
              </a:rPr>
              <a:t>9.Visualizing the Graph:</a:t>
            </a:r>
            <a:br>
              <a:rPr lang="en-US" b="0" i="0">
                <a:solidFill>
                  <a:schemeClr val="tx1"/>
                </a:solidFill>
                <a:effectLst/>
              </a:rPr>
            </a:br>
            <a:endParaRPr lang="en-US">
              <a:solidFill>
                <a:schemeClr val="tx1"/>
              </a:solidFill>
            </a:endParaRPr>
          </a:p>
        </p:txBody>
      </p:sp>
      <p:sp>
        <p:nvSpPr>
          <p:cNvPr id="69"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6C2DB83-ACB0-5D5A-8267-067FF391BA2C}"/>
              </a:ext>
            </a:extLst>
          </p:cNvPr>
          <p:cNvPicPr>
            <a:picLocks noChangeAspect="1"/>
          </p:cNvPicPr>
          <p:nvPr/>
        </p:nvPicPr>
        <p:blipFill>
          <a:blip r:embed="rId2"/>
          <a:stretch>
            <a:fillRect/>
          </a:stretch>
        </p:blipFill>
        <p:spPr>
          <a:xfrm>
            <a:off x="4737242" y="2472864"/>
            <a:ext cx="5960515" cy="2811782"/>
          </a:xfrm>
          <a:prstGeom prst="rect">
            <a:avLst/>
          </a:prstGeom>
        </p:spPr>
      </p:pic>
      <p:sp>
        <p:nvSpPr>
          <p:cNvPr id="5" name="Rectangle: Rounded Corners 4">
            <a:extLst>
              <a:ext uri="{FF2B5EF4-FFF2-40B4-BE49-F238E27FC236}">
                <a16:creationId xmlns:a16="http://schemas.microsoft.com/office/drawing/2014/main" id="{E757C7C2-3FF0-99A9-7C05-F1CECC001484}"/>
              </a:ext>
            </a:extLst>
          </p:cNvPr>
          <p:cNvSpPr/>
          <p:nvPr/>
        </p:nvSpPr>
        <p:spPr>
          <a:xfrm>
            <a:off x="10741633" y="2604895"/>
            <a:ext cx="1082622" cy="666309"/>
          </a:xfrm>
          <a:prstGeom prst="roundRect">
            <a:avLst/>
          </a:prstGeom>
          <a:solidFill>
            <a:srgbClr val="00B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O(V+E)</a:t>
            </a:r>
          </a:p>
        </p:txBody>
      </p:sp>
      <p:sp>
        <p:nvSpPr>
          <p:cNvPr id="6" name="Rectangle: Rounded Corners 5">
            <a:extLst>
              <a:ext uri="{FF2B5EF4-FFF2-40B4-BE49-F238E27FC236}">
                <a16:creationId xmlns:a16="http://schemas.microsoft.com/office/drawing/2014/main" id="{3A515132-7AD4-ADBB-C4C7-0A13309345EF}"/>
              </a:ext>
            </a:extLst>
          </p:cNvPr>
          <p:cNvSpPr/>
          <p:nvPr/>
        </p:nvSpPr>
        <p:spPr>
          <a:xfrm>
            <a:off x="10747829" y="3429000"/>
            <a:ext cx="1082622" cy="666309"/>
          </a:xfrm>
          <a:prstGeom prst="roundRect">
            <a:avLst/>
          </a:prstGeom>
          <a:solidFill>
            <a:srgbClr val="00B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O(V+E)</a:t>
            </a:r>
          </a:p>
        </p:txBody>
      </p:sp>
    </p:spTree>
    <p:extLst>
      <p:ext uri="{BB962C8B-B14F-4D97-AF65-F5344CB8AC3E}">
        <p14:creationId xmlns:p14="http://schemas.microsoft.com/office/powerpoint/2010/main" val="105141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CE9AABA-C575-C4A3-5CDE-BE09CCA67EF9}"/>
              </a:ext>
            </a:extLst>
          </p:cNvPr>
          <p:cNvSpPr>
            <a:spLocks noGrp="1"/>
          </p:cNvSpPr>
          <p:nvPr>
            <p:ph type="title"/>
          </p:nvPr>
        </p:nvSpPr>
        <p:spPr>
          <a:xfrm>
            <a:off x="841249" y="663960"/>
            <a:ext cx="2656818" cy="3310164"/>
          </a:xfrm>
        </p:spPr>
        <p:txBody>
          <a:bodyPr vert="horz" lIns="91440" tIns="45720" rIns="91440" bIns="45720" rtlCol="0" anchor="t">
            <a:normAutofit/>
          </a:bodyPr>
          <a:lstStyle/>
          <a:p>
            <a:r>
              <a:rPr lang="en-US" dirty="0"/>
              <a:t>Main function</a:t>
            </a:r>
          </a:p>
        </p:txBody>
      </p:sp>
      <p:pic>
        <p:nvPicPr>
          <p:cNvPr id="3" name="Picture 2" descr="A screen shot of a computer program&#10;&#10;Description automatically generated with low confidence">
            <a:extLst>
              <a:ext uri="{FF2B5EF4-FFF2-40B4-BE49-F238E27FC236}">
                <a16:creationId xmlns:a16="http://schemas.microsoft.com/office/drawing/2014/main" id="{87864712-6546-5F1F-B450-BF8319219AFE}"/>
              </a:ext>
            </a:extLst>
          </p:cNvPr>
          <p:cNvPicPr>
            <a:picLocks noChangeAspect="1"/>
          </p:cNvPicPr>
          <p:nvPr/>
        </p:nvPicPr>
        <p:blipFill>
          <a:blip r:embed="rId2"/>
          <a:stretch>
            <a:fillRect/>
          </a:stretch>
        </p:blipFill>
        <p:spPr>
          <a:xfrm>
            <a:off x="4198131" y="1248206"/>
            <a:ext cx="6208088" cy="3880056"/>
          </a:xfrm>
          <a:prstGeom prst="rect">
            <a:avLst/>
          </a:prstGeom>
        </p:spPr>
      </p:pic>
      <p:sp>
        <p:nvSpPr>
          <p:cNvPr id="1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A37E3E-52D3-44C9-B418-2D26B214C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4BE92-BA24-4F82-94AC-ED4A58B227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3480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51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9">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11">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13">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ured dialogue boxes">
            <a:extLst>
              <a:ext uri="{FF2B5EF4-FFF2-40B4-BE49-F238E27FC236}">
                <a16:creationId xmlns:a16="http://schemas.microsoft.com/office/drawing/2014/main" id="{595B1255-96A8-3B0A-1BE9-81641A0E2B6F}"/>
              </a:ext>
            </a:extLst>
          </p:cNvPr>
          <p:cNvPicPr>
            <a:picLocks noChangeAspect="1"/>
          </p:cNvPicPr>
          <p:nvPr/>
        </p:nvPicPr>
        <p:blipFill rotWithShape="1">
          <a:blip r:embed="rId2">
            <a:alphaModFix/>
          </a:blip>
          <a:srcRect t="21432" r="-1" b="5968"/>
          <a:stretch/>
        </p:blipFill>
        <p:spPr>
          <a:xfrm>
            <a:off x="20" y="10"/>
            <a:ext cx="12188932" cy="6857990"/>
          </a:xfrm>
          <a:prstGeom prst="rect">
            <a:avLst/>
          </a:prstGeom>
        </p:spPr>
      </p:pic>
      <p:sp>
        <p:nvSpPr>
          <p:cNvPr id="35" name="Rectangle 17">
            <a:extLst>
              <a:ext uri="{FF2B5EF4-FFF2-40B4-BE49-F238E27FC236}">
                <a16:creationId xmlns:a16="http://schemas.microsoft.com/office/drawing/2014/main" id="{0B8D6D68-45B5-4114-9862-AF70F9740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1690099"/>
            <a:ext cx="12188952" cy="5166524"/>
          </a:xfrm>
          <a:prstGeom prst="rect">
            <a:avLst/>
          </a:prstGeom>
          <a:gradFill>
            <a:gsLst>
              <a:gs pos="100000">
                <a:srgbClr val="000000">
                  <a:alpha val="0"/>
                </a:srgbClr>
              </a:gs>
              <a:gs pos="0">
                <a:schemeClr val="tx1"/>
              </a:gs>
              <a:gs pos="21000">
                <a:srgbClr val="000000">
                  <a:alpha val="55000"/>
                </a:srgbClr>
              </a:gs>
              <a:gs pos="0">
                <a:srgbClr val="000000">
                  <a:alpha val="5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19">
            <a:extLst>
              <a:ext uri="{FF2B5EF4-FFF2-40B4-BE49-F238E27FC236}">
                <a16:creationId xmlns:a16="http://schemas.microsoft.com/office/drawing/2014/main" id="{5B48C2C4-B7CA-43AB-875B-E8F734B588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00241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D754D-0091-2927-CFEE-5A32775E801B}"/>
              </a:ext>
            </a:extLst>
          </p:cNvPr>
          <p:cNvSpPr>
            <a:spLocks noGrp="1"/>
          </p:cNvSpPr>
          <p:nvPr>
            <p:ph type="title"/>
          </p:nvPr>
        </p:nvSpPr>
        <p:spPr>
          <a:xfrm>
            <a:off x="841249" y="4184881"/>
            <a:ext cx="6145706" cy="1693630"/>
          </a:xfrm>
        </p:spPr>
        <p:txBody>
          <a:bodyPr vert="horz" lIns="91440" tIns="45720" rIns="91440" bIns="45720" rtlCol="0" anchor="b">
            <a:normAutofit/>
          </a:bodyPr>
          <a:lstStyle/>
          <a:p>
            <a:r>
              <a:rPr lang="en-US" sz="2800">
                <a:solidFill>
                  <a:srgbClr val="FFFFFF"/>
                </a:solidFill>
              </a:rPr>
              <a:t>4.</a:t>
            </a:r>
            <a:r>
              <a:rPr lang="en-US" sz="2800" b="0" i="0">
                <a:solidFill>
                  <a:srgbClr val="FFFFFF"/>
                </a:solidFill>
              </a:rPr>
              <a:t> Present and discuss different inputs to showcase the differences.</a:t>
            </a:r>
            <a:br>
              <a:rPr lang="en-US" sz="2800">
                <a:solidFill>
                  <a:srgbClr val="FFFFFF"/>
                </a:solidFill>
              </a:rPr>
            </a:br>
            <a:endParaRPr lang="en-US" sz="2800">
              <a:solidFill>
                <a:srgbClr val="FFFFFF"/>
              </a:solidFill>
            </a:endParaRPr>
          </a:p>
        </p:txBody>
      </p:sp>
      <p:cxnSp>
        <p:nvCxnSpPr>
          <p:cNvPr id="38"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Straight Connector 25">
            <a:extLst>
              <a:ext uri="{FF2B5EF4-FFF2-40B4-BE49-F238E27FC236}">
                <a16:creationId xmlns:a16="http://schemas.microsoft.com/office/drawing/2014/main" id="{6D1A2D55-87EE-4907-B030-CF03A0F278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4002410"/>
            <a:ext cx="0" cy="2052152"/>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934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DCB4E09A-2BC2-498D-3607-A1DBE73A8F99}"/>
              </a:ext>
            </a:extLst>
          </p:cNvPr>
          <p:cNvSpPr>
            <a:spLocks noGrp="1"/>
          </p:cNvSpPr>
          <p:nvPr>
            <p:ph type="ctrTitle"/>
          </p:nvPr>
        </p:nvSpPr>
        <p:spPr>
          <a:xfrm>
            <a:off x="841249" y="669856"/>
            <a:ext cx="5981860" cy="1040655"/>
          </a:xfrm>
        </p:spPr>
        <p:txBody>
          <a:bodyPr anchor="ctr">
            <a:normAutofit/>
          </a:bodyPr>
          <a:lstStyle/>
          <a:p>
            <a:r>
              <a:rPr lang="en-US" sz="2100" dirty="0"/>
              <a:t>In that case the graph is </a:t>
            </a:r>
            <a:r>
              <a:rPr lang="en-US" sz="2100" b="1" dirty="0">
                <a:solidFill>
                  <a:schemeClr val="accent4"/>
                </a:solidFill>
              </a:rPr>
              <a:t>acylic</a:t>
            </a:r>
            <a:r>
              <a:rPr lang="en-US" sz="2100" dirty="0"/>
              <a:t> &amp; </a:t>
            </a:r>
            <a:r>
              <a:rPr lang="en-US" sz="2100" b="1" dirty="0">
                <a:solidFill>
                  <a:schemeClr val="accent4"/>
                </a:solidFill>
              </a:rPr>
              <a:t>connected</a:t>
            </a:r>
            <a:r>
              <a:rPr lang="en-US" sz="2100" dirty="0"/>
              <a:t>.</a:t>
            </a:r>
            <a:br>
              <a:rPr lang="en-US" sz="2100" dirty="0"/>
            </a:br>
            <a:endParaRPr lang="en-US" sz="2100" dirty="0"/>
          </a:p>
        </p:txBody>
      </p:sp>
      <p:cxnSp>
        <p:nvCxnSpPr>
          <p:cNvPr id="4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886564"/>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334926"/>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descr="A screen shot of a computer&#10;&#10;Description automatically generated with medium confidence">
            <a:extLst>
              <a:ext uri="{FF2B5EF4-FFF2-40B4-BE49-F238E27FC236}">
                <a16:creationId xmlns:a16="http://schemas.microsoft.com/office/drawing/2014/main" id="{0E758E0F-3C95-64FA-AE6F-9262F675933F}"/>
              </a:ext>
            </a:extLst>
          </p:cNvPr>
          <p:cNvPicPr>
            <a:picLocks noChangeAspect="1"/>
          </p:cNvPicPr>
          <p:nvPr/>
        </p:nvPicPr>
        <p:blipFill>
          <a:blip r:embed="rId2"/>
          <a:stretch>
            <a:fillRect/>
          </a:stretch>
        </p:blipFill>
        <p:spPr>
          <a:xfrm>
            <a:off x="1092277" y="2221489"/>
            <a:ext cx="3900582" cy="3491021"/>
          </a:xfrm>
          <a:prstGeom prst="rect">
            <a:avLst/>
          </a:prstGeom>
        </p:spPr>
      </p:pic>
      <p:pic>
        <p:nvPicPr>
          <p:cNvPr id="15" name="Picture 14">
            <a:extLst>
              <a:ext uri="{FF2B5EF4-FFF2-40B4-BE49-F238E27FC236}">
                <a16:creationId xmlns:a16="http://schemas.microsoft.com/office/drawing/2014/main" id="{E626ACE4-0E5C-BFDE-A897-4DD8C1E60A63}"/>
              </a:ext>
            </a:extLst>
          </p:cNvPr>
          <p:cNvPicPr>
            <a:picLocks noChangeAspect="1"/>
          </p:cNvPicPr>
          <p:nvPr/>
        </p:nvPicPr>
        <p:blipFill>
          <a:blip r:embed="rId3"/>
          <a:stretch>
            <a:fillRect/>
          </a:stretch>
        </p:blipFill>
        <p:spPr>
          <a:xfrm>
            <a:off x="5751176" y="2946768"/>
            <a:ext cx="4681728" cy="2066237"/>
          </a:xfrm>
          <a:prstGeom prst="rect">
            <a:avLst/>
          </a:prstGeom>
        </p:spPr>
      </p:pic>
      <p:sp>
        <p:nvSpPr>
          <p:cNvPr id="18" name="Rectangle: Rounded Corners 17">
            <a:extLst>
              <a:ext uri="{FF2B5EF4-FFF2-40B4-BE49-F238E27FC236}">
                <a16:creationId xmlns:a16="http://schemas.microsoft.com/office/drawing/2014/main" id="{505B598E-ED77-A897-C1FF-25BDC0015C8D}"/>
              </a:ext>
            </a:extLst>
          </p:cNvPr>
          <p:cNvSpPr/>
          <p:nvPr/>
        </p:nvSpPr>
        <p:spPr>
          <a:xfrm>
            <a:off x="7962900" y="669856"/>
            <a:ext cx="1752599" cy="88177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7200" dirty="0"/>
              <a:t>1</a:t>
            </a:r>
          </a:p>
        </p:txBody>
      </p:sp>
    </p:spTree>
    <p:extLst>
      <p:ext uri="{BB962C8B-B14F-4D97-AF65-F5344CB8AC3E}">
        <p14:creationId xmlns:p14="http://schemas.microsoft.com/office/powerpoint/2010/main" val="392449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DCB4E09A-2BC2-498D-3607-A1DBE73A8F99}"/>
              </a:ext>
            </a:extLst>
          </p:cNvPr>
          <p:cNvSpPr>
            <a:spLocks noGrp="1"/>
          </p:cNvSpPr>
          <p:nvPr>
            <p:ph type="ctrTitle"/>
          </p:nvPr>
        </p:nvSpPr>
        <p:spPr>
          <a:xfrm>
            <a:off x="841249" y="669856"/>
            <a:ext cx="5981860" cy="1040655"/>
          </a:xfrm>
        </p:spPr>
        <p:txBody>
          <a:bodyPr anchor="ctr">
            <a:normAutofit/>
          </a:bodyPr>
          <a:lstStyle/>
          <a:p>
            <a:r>
              <a:rPr lang="en-US" sz="2100" dirty="0"/>
              <a:t>In that case the graph is </a:t>
            </a:r>
            <a:r>
              <a:rPr lang="en-US" sz="2100" b="1" dirty="0">
                <a:solidFill>
                  <a:srgbClr val="FF0000"/>
                </a:solidFill>
              </a:rPr>
              <a:t>cyclic</a:t>
            </a:r>
            <a:r>
              <a:rPr lang="en-US" sz="2100" dirty="0"/>
              <a:t> &amp; </a:t>
            </a:r>
            <a:r>
              <a:rPr lang="en-US" sz="2100" dirty="0">
                <a:solidFill>
                  <a:srgbClr val="FF0000"/>
                </a:solidFill>
              </a:rPr>
              <a:t>dis</a:t>
            </a:r>
            <a:r>
              <a:rPr lang="en-US" sz="2100" b="1" dirty="0">
                <a:solidFill>
                  <a:srgbClr val="FF0000"/>
                </a:solidFill>
              </a:rPr>
              <a:t>connected</a:t>
            </a:r>
            <a:r>
              <a:rPr lang="en-US" sz="2100" dirty="0"/>
              <a:t>.</a:t>
            </a:r>
            <a:br>
              <a:rPr lang="en-US" sz="2100" dirty="0"/>
            </a:br>
            <a:endParaRPr lang="en-US" sz="2100" dirty="0"/>
          </a:p>
        </p:txBody>
      </p:sp>
      <p:cxnSp>
        <p:nvCxnSpPr>
          <p:cNvPr id="4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886564"/>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334926"/>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05B598E-ED77-A897-C1FF-25BDC0015C8D}"/>
              </a:ext>
            </a:extLst>
          </p:cNvPr>
          <p:cNvSpPr/>
          <p:nvPr/>
        </p:nvSpPr>
        <p:spPr>
          <a:xfrm>
            <a:off x="7962900" y="669856"/>
            <a:ext cx="1752599" cy="88177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7200" dirty="0"/>
              <a:t>2</a:t>
            </a:r>
          </a:p>
        </p:txBody>
      </p:sp>
      <p:pic>
        <p:nvPicPr>
          <p:cNvPr id="3" name="Picture 2">
            <a:extLst>
              <a:ext uri="{FF2B5EF4-FFF2-40B4-BE49-F238E27FC236}">
                <a16:creationId xmlns:a16="http://schemas.microsoft.com/office/drawing/2014/main" id="{7F667B57-F667-A149-FC24-23852743D0E7}"/>
              </a:ext>
            </a:extLst>
          </p:cNvPr>
          <p:cNvPicPr>
            <a:picLocks noChangeAspect="1"/>
          </p:cNvPicPr>
          <p:nvPr/>
        </p:nvPicPr>
        <p:blipFill>
          <a:blip r:embed="rId2"/>
          <a:stretch>
            <a:fillRect/>
          </a:stretch>
        </p:blipFill>
        <p:spPr>
          <a:xfrm>
            <a:off x="7773043" y="4399907"/>
            <a:ext cx="2462259" cy="1563339"/>
          </a:xfrm>
          <a:prstGeom prst="rect">
            <a:avLst/>
          </a:prstGeom>
        </p:spPr>
      </p:pic>
      <p:pic>
        <p:nvPicPr>
          <p:cNvPr id="7" name="Picture 6">
            <a:extLst>
              <a:ext uri="{FF2B5EF4-FFF2-40B4-BE49-F238E27FC236}">
                <a16:creationId xmlns:a16="http://schemas.microsoft.com/office/drawing/2014/main" id="{0ABDA5DD-5E1D-EB05-F31F-E390B18DCBB9}"/>
              </a:ext>
            </a:extLst>
          </p:cNvPr>
          <p:cNvPicPr>
            <a:picLocks noChangeAspect="1"/>
          </p:cNvPicPr>
          <p:nvPr/>
        </p:nvPicPr>
        <p:blipFill>
          <a:blip r:embed="rId3"/>
          <a:stretch>
            <a:fillRect/>
          </a:stretch>
        </p:blipFill>
        <p:spPr>
          <a:xfrm>
            <a:off x="1057103" y="2116863"/>
            <a:ext cx="5667457" cy="3846383"/>
          </a:xfrm>
          <a:prstGeom prst="rect">
            <a:avLst/>
          </a:prstGeom>
        </p:spPr>
      </p:pic>
      <p:pic>
        <p:nvPicPr>
          <p:cNvPr id="9" name="Picture 8">
            <a:extLst>
              <a:ext uri="{FF2B5EF4-FFF2-40B4-BE49-F238E27FC236}">
                <a16:creationId xmlns:a16="http://schemas.microsoft.com/office/drawing/2014/main" id="{E44A2B84-8093-DAE4-EF6D-3EE95CEC05A7}"/>
              </a:ext>
            </a:extLst>
          </p:cNvPr>
          <p:cNvPicPr>
            <a:picLocks noChangeAspect="1"/>
          </p:cNvPicPr>
          <p:nvPr/>
        </p:nvPicPr>
        <p:blipFill>
          <a:blip r:embed="rId4"/>
          <a:stretch>
            <a:fillRect/>
          </a:stretch>
        </p:blipFill>
        <p:spPr>
          <a:xfrm>
            <a:off x="7772183" y="1925297"/>
            <a:ext cx="2459916" cy="2449956"/>
          </a:xfrm>
          <a:prstGeom prst="rect">
            <a:avLst/>
          </a:prstGeom>
        </p:spPr>
      </p:pic>
    </p:spTree>
    <p:extLst>
      <p:ext uri="{BB962C8B-B14F-4D97-AF65-F5344CB8AC3E}">
        <p14:creationId xmlns:p14="http://schemas.microsoft.com/office/powerpoint/2010/main" val="256199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DCB4E09A-2BC2-498D-3607-A1DBE73A8F99}"/>
              </a:ext>
            </a:extLst>
          </p:cNvPr>
          <p:cNvSpPr>
            <a:spLocks noGrp="1"/>
          </p:cNvSpPr>
          <p:nvPr>
            <p:ph type="ctrTitle"/>
          </p:nvPr>
        </p:nvSpPr>
        <p:spPr>
          <a:xfrm>
            <a:off x="841249" y="669856"/>
            <a:ext cx="5981860" cy="1040655"/>
          </a:xfrm>
        </p:spPr>
        <p:txBody>
          <a:bodyPr anchor="ctr">
            <a:normAutofit/>
          </a:bodyPr>
          <a:lstStyle/>
          <a:p>
            <a:r>
              <a:rPr lang="en-US" sz="2100" dirty="0"/>
              <a:t>In that case the graph is </a:t>
            </a:r>
            <a:r>
              <a:rPr lang="en-US" sz="2100" b="1" dirty="0">
                <a:solidFill>
                  <a:schemeClr val="accent4"/>
                </a:solidFill>
              </a:rPr>
              <a:t>acylic</a:t>
            </a:r>
            <a:r>
              <a:rPr lang="en-US" sz="2100" dirty="0"/>
              <a:t> &amp; </a:t>
            </a:r>
            <a:r>
              <a:rPr lang="en-US" sz="2100" b="1" dirty="0">
                <a:solidFill>
                  <a:srgbClr val="FF0000"/>
                </a:solidFill>
              </a:rPr>
              <a:t>disconnected</a:t>
            </a:r>
            <a:r>
              <a:rPr lang="en-US" sz="2100" dirty="0"/>
              <a:t>.</a:t>
            </a:r>
            <a:br>
              <a:rPr lang="en-US" sz="2100" dirty="0"/>
            </a:br>
            <a:endParaRPr lang="en-US" sz="2100" dirty="0"/>
          </a:p>
        </p:txBody>
      </p:sp>
      <p:cxnSp>
        <p:nvCxnSpPr>
          <p:cNvPr id="4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886564"/>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334926"/>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05B598E-ED77-A897-C1FF-25BDC0015C8D}"/>
              </a:ext>
            </a:extLst>
          </p:cNvPr>
          <p:cNvSpPr/>
          <p:nvPr/>
        </p:nvSpPr>
        <p:spPr>
          <a:xfrm>
            <a:off x="7962900" y="669856"/>
            <a:ext cx="1752599" cy="881773"/>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200" dirty="0"/>
              <a:t>3</a:t>
            </a:r>
          </a:p>
        </p:txBody>
      </p:sp>
      <p:pic>
        <p:nvPicPr>
          <p:cNvPr id="3" name="Picture 2">
            <a:extLst>
              <a:ext uri="{FF2B5EF4-FFF2-40B4-BE49-F238E27FC236}">
                <a16:creationId xmlns:a16="http://schemas.microsoft.com/office/drawing/2014/main" id="{15163EE4-2575-56D3-F3D3-7701F934F50B}"/>
              </a:ext>
            </a:extLst>
          </p:cNvPr>
          <p:cNvPicPr>
            <a:picLocks noChangeAspect="1"/>
          </p:cNvPicPr>
          <p:nvPr/>
        </p:nvPicPr>
        <p:blipFill>
          <a:blip r:embed="rId2"/>
          <a:stretch>
            <a:fillRect/>
          </a:stretch>
        </p:blipFill>
        <p:spPr>
          <a:xfrm>
            <a:off x="783971" y="1928161"/>
            <a:ext cx="3424539" cy="4045472"/>
          </a:xfrm>
          <a:prstGeom prst="rect">
            <a:avLst/>
          </a:prstGeom>
        </p:spPr>
      </p:pic>
      <p:pic>
        <p:nvPicPr>
          <p:cNvPr id="5" name="Picture 4">
            <a:extLst>
              <a:ext uri="{FF2B5EF4-FFF2-40B4-BE49-F238E27FC236}">
                <a16:creationId xmlns:a16="http://schemas.microsoft.com/office/drawing/2014/main" id="{D1E58DF8-55B9-55E2-AA6E-236654DADE6A}"/>
              </a:ext>
            </a:extLst>
          </p:cNvPr>
          <p:cNvPicPr>
            <a:picLocks noChangeAspect="1"/>
          </p:cNvPicPr>
          <p:nvPr/>
        </p:nvPicPr>
        <p:blipFill>
          <a:blip r:embed="rId3"/>
          <a:stretch>
            <a:fillRect/>
          </a:stretch>
        </p:blipFill>
        <p:spPr>
          <a:xfrm>
            <a:off x="5855901" y="2990609"/>
            <a:ext cx="3933669" cy="2076313"/>
          </a:xfrm>
          <a:prstGeom prst="rect">
            <a:avLst/>
          </a:prstGeom>
        </p:spPr>
      </p:pic>
    </p:spTree>
    <p:extLst>
      <p:ext uri="{BB962C8B-B14F-4D97-AF65-F5344CB8AC3E}">
        <p14:creationId xmlns:p14="http://schemas.microsoft.com/office/powerpoint/2010/main" val="299732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DCB4E09A-2BC2-498D-3607-A1DBE73A8F99}"/>
              </a:ext>
            </a:extLst>
          </p:cNvPr>
          <p:cNvSpPr>
            <a:spLocks noGrp="1"/>
          </p:cNvSpPr>
          <p:nvPr>
            <p:ph type="ctrTitle"/>
          </p:nvPr>
        </p:nvSpPr>
        <p:spPr>
          <a:xfrm>
            <a:off x="841249" y="669856"/>
            <a:ext cx="5981860" cy="1040655"/>
          </a:xfrm>
        </p:spPr>
        <p:txBody>
          <a:bodyPr anchor="ctr">
            <a:normAutofit/>
          </a:bodyPr>
          <a:lstStyle/>
          <a:p>
            <a:r>
              <a:rPr lang="en-US" sz="2100" dirty="0"/>
              <a:t>In that case the graph is </a:t>
            </a:r>
            <a:r>
              <a:rPr lang="en-US" sz="2100" b="1" dirty="0">
                <a:solidFill>
                  <a:srgbClr val="FF0000"/>
                </a:solidFill>
              </a:rPr>
              <a:t>Cyclic</a:t>
            </a:r>
            <a:r>
              <a:rPr lang="en-US" sz="2100" dirty="0"/>
              <a:t> &amp; </a:t>
            </a:r>
            <a:r>
              <a:rPr lang="en-US" sz="2100" b="1" dirty="0">
                <a:solidFill>
                  <a:schemeClr val="accent4"/>
                </a:solidFill>
              </a:rPr>
              <a:t>connected</a:t>
            </a:r>
            <a:r>
              <a:rPr lang="en-US" sz="2100" dirty="0"/>
              <a:t>.</a:t>
            </a:r>
            <a:br>
              <a:rPr lang="en-US" sz="2100" dirty="0"/>
            </a:br>
            <a:endParaRPr lang="en-US" sz="2100" dirty="0"/>
          </a:p>
        </p:txBody>
      </p:sp>
      <p:cxnSp>
        <p:nvCxnSpPr>
          <p:cNvPr id="4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886564"/>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334926"/>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05B598E-ED77-A897-C1FF-25BDC0015C8D}"/>
              </a:ext>
            </a:extLst>
          </p:cNvPr>
          <p:cNvSpPr/>
          <p:nvPr/>
        </p:nvSpPr>
        <p:spPr>
          <a:xfrm>
            <a:off x="7962900" y="669856"/>
            <a:ext cx="1752599" cy="881773"/>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200" dirty="0"/>
              <a:t>4</a:t>
            </a:r>
          </a:p>
        </p:txBody>
      </p:sp>
      <p:pic>
        <p:nvPicPr>
          <p:cNvPr id="4" name="Picture 3">
            <a:extLst>
              <a:ext uri="{FF2B5EF4-FFF2-40B4-BE49-F238E27FC236}">
                <a16:creationId xmlns:a16="http://schemas.microsoft.com/office/drawing/2014/main" id="{BC12F281-A93B-1F70-B7DB-2842FDD5AB33}"/>
              </a:ext>
            </a:extLst>
          </p:cNvPr>
          <p:cNvPicPr>
            <a:picLocks noChangeAspect="1"/>
          </p:cNvPicPr>
          <p:nvPr/>
        </p:nvPicPr>
        <p:blipFill>
          <a:blip r:embed="rId2"/>
          <a:stretch>
            <a:fillRect/>
          </a:stretch>
        </p:blipFill>
        <p:spPr>
          <a:xfrm>
            <a:off x="780375" y="1994134"/>
            <a:ext cx="5749013" cy="3945734"/>
          </a:xfrm>
          <a:prstGeom prst="rect">
            <a:avLst/>
          </a:prstGeom>
        </p:spPr>
      </p:pic>
      <p:pic>
        <p:nvPicPr>
          <p:cNvPr id="7" name="Picture 6">
            <a:extLst>
              <a:ext uri="{FF2B5EF4-FFF2-40B4-BE49-F238E27FC236}">
                <a16:creationId xmlns:a16="http://schemas.microsoft.com/office/drawing/2014/main" id="{1CED3840-C4EC-461B-0B60-5E516C3B2C1C}"/>
              </a:ext>
            </a:extLst>
          </p:cNvPr>
          <p:cNvPicPr>
            <a:picLocks noChangeAspect="1"/>
          </p:cNvPicPr>
          <p:nvPr/>
        </p:nvPicPr>
        <p:blipFill>
          <a:blip r:embed="rId3"/>
          <a:stretch>
            <a:fillRect/>
          </a:stretch>
        </p:blipFill>
        <p:spPr>
          <a:xfrm>
            <a:off x="7319936" y="1922109"/>
            <a:ext cx="3038525" cy="2025684"/>
          </a:xfrm>
          <a:prstGeom prst="rect">
            <a:avLst/>
          </a:prstGeom>
        </p:spPr>
      </p:pic>
      <p:pic>
        <p:nvPicPr>
          <p:cNvPr id="9" name="Picture 8">
            <a:extLst>
              <a:ext uri="{FF2B5EF4-FFF2-40B4-BE49-F238E27FC236}">
                <a16:creationId xmlns:a16="http://schemas.microsoft.com/office/drawing/2014/main" id="{F71A6ED9-A524-3B13-7940-8E3A890B479B}"/>
              </a:ext>
            </a:extLst>
          </p:cNvPr>
          <p:cNvPicPr>
            <a:picLocks noChangeAspect="1"/>
          </p:cNvPicPr>
          <p:nvPr/>
        </p:nvPicPr>
        <p:blipFill>
          <a:blip r:embed="rId4"/>
          <a:stretch>
            <a:fillRect/>
          </a:stretch>
        </p:blipFill>
        <p:spPr>
          <a:xfrm>
            <a:off x="7344179" y="4048296"/>
            <a:ext cx="1925280" cy="1884984"/>
          </a:xfrm>
          <a:prstGeom prst="rect">
            <a:avLst/>
          </a:prstGeom>
        </p:spPr>
      </p:pic>
    </p:spTree>
    <p:extLst>
      <p:ext uri="{BB962C8B-B14F-4D97-AF65-F5344CB8AC3E}">
        <p14:creationId xmlns:p14="http://schemas.microsoft.com/office/powerpoint/2010/main" val="1329761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60189-A85B-805C-2101-44F7EE78883C}"/>
              </a:ext>
            </a:extLst>
          </p:cNvPr>
          <p:cNvSpPr>
            <a:spLocks noGrp="1"/>
          </p:cNvSpPr>
          <p:nvPr>
            <p:ph type="title"/>
          </p:nvPr>
        </p:nvSpPr>
        <p:spPr>
          <a:xfrm>
            <a:off x="5907024" y="552782"/>
            <a:ext cx="4423224" cy="1643663"/>
          </a:xfrm>
        </p:spPr>
        <p:txBody>
          <a:bodyPr>
            <a:normAutofit/>
          </a:bodyPr>
          <a:lstStyle/>
          <a:p>
            <a:r>
              <a:rPr lang="en-US" dirty="0"/>
              <a:t>Conclusion</a:t>
            </a:r>
          </a:p>
        </p:txBody>
      </p:sp>
      <p:pic>
        <p:nvPicPr>
          <p:cNvPr id="6" name="Picture 5" descr="Graph">
            <a:extLst>
              <a:ext uri="{FF2B5EF4-FFF2-40B4-BE49-F238E27FC236}">
                <a16:creationId xmlns:a16="http://schemas.microsoft.com/office/drawing/2014/main" id="{A55AF7A0-C510-D739-50C0-B7A023457C3C}"/>
              </a:ext>
            </a:extLst>
          </p:cNvPr>
          <p:cNvPicPr>
            <a:picLocks noChangeAspect="1"/>
          </p:cNvPicPr>
          <p:nvPr/>
        </p:nvPicPr>
        <p:blipFill rotWithShape="1">
          <a:blip r:embed="rId2"/>
          <a:srcRect l="20624" r="31890"/>
          <a:stretch/>
        </p:blipFill>
        <p:spPr>
          <a:xfrm>
            <a:off x="20" y="10"/>
            <a:ext cx="5210493" cy="6857990"/>
          </a:xfrm>
          <a:prstGeom prst="rect">
            <a:avLst/>
          </a:prstGeom>
        </p:spPr>
      </p:pic>
      <p:sp>
        <p:nvSpPr>
          <p:cNvPr id="4" name="Rectangle 1">
            <a:extLst>
              <a:ext uri="{FF2B5EF4-FFF2-40B4-BE49-F238E27FC236}">
                <a16:creationId xmlns:a16="http://schemas.microsoft.com/office/drawing/2014/main" id="{D65896CB-588B-2EA5-EDDA-7E3BD10CB4A6}"/>
              </a:ext>
            </a:extLst>
          </p:cNvPr>
          <p:cNvSpPr>
            <a:spLocks noGrp="1" noChangeArrowheads="1"/>
          </p:cNvSpPr>
          <p:nvPr>
            <p:ph idx="1"/>
          </p:nvPr>
        </p:nvSpPr>
        <p:spPr bwMode="auto">
          <a:xfrm>
            <a:off x="5907024" y="2735229"/>
            <a:ext cx="4423224" cy="31083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FontTx/>
              <a:buNone/>
              <a:tabLst/>
            </a:pPr>
            <a:r>
              <a:rPr kumimoji="0" lang="en-US" altLang="en-US" sz="1600" b="0" i="0" u="none" strike="noStrike" cap="none" normalizeH="0" baseline="0">
                <a:ln>
                  <a:noFill/>
                </a:ln>
                <a:effectLst/>
                <a:latin typeface="Söhne"/>
              </a:rPr>
              <a:t>In this project, we learned about graphs and their properties. We implemented code to determine if a graph is cyclic or acyclic, as well as connected or disconnected. The visualization feature helped us better understand the graphs by displaying them visually. Overall, this project provided an introduction to graph theory concepts and allowed us to explore different types of graphs.</a:t>
            </a:r>
          </a:p>
          <a:p>
            <a:pPr marL="0" marR="0" lvl="0" indent="0" defTabSz="914400" rtl="0" eaLnBrk="0" fontAlgn="base" latinLnBrk="0" hangingPunct="0">
              <a:lnSpc>
                <a:spcPct val="120000"/>
              </a:lnSpc>
              <a:spcBef>
                <a:spcPct val="0"/>
              </a:spcBef>
              <a:spcAft>
                <a:spcPts val="600"/>
              </a:spcAft>
              <a:buClrTx/>
              <a:buSzTx/>
              <a:buFontTx/>
              <a:buNone/>
              <a:tabLst/>
            </a:pPr>
            <a:br>
              <a:rPr kumimoji="0" lang="en-US" altLang="en-US" sz="1600" b="0" i="0" u="none" strike="noStrike" cap="none" normalizeH="0" baseline="0">
                <a:ln>
                  <a:noFill/>
                </a:ln>
                <a:effectLst/>
              </a:rPr>
            </a:br>
            <a:endParaRPr kumimoji="0" lang="en-US" altLang="en-US" sz="1600" b="0" i="0" u="none" strike="noStrike" cap="none" normalizeH="0" baseline="0">
              <a:ln>
                <a:noFill/>
              </a:ln>
              <a:effectLst/>
              <a:latin typeface="Arial" panose="020B0604020202020204" pitchFamily="34" charset="0"/>
            </a:endParaRPr>
          </a:p>
        </p:txBody>
      </p:sp>
      <p:cxnSp>
        <p:nvCxnSpPr>
          <p:cNvPr id="1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11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2DB9-4771-72B0-88DF-51EAA9BF38D4}"/>
              </a:ext>
            </a:extLst>
          </p:cNvPr>
          <p:cNvSpPr>
            <a:spLocks noGrp="1"/>
          </p:cNvSpPr>
          <p:nvPr>
            <p:ph type="title"/>
          </p:nvPr>
        </p:nvSpPr>
        <p:spPr/>
        <p:txBody>
          <a:bodyPr/>
          <a:lstStyle/>
          <a:p>
            <a:r>
              <a:rPr lang="en-US" dirty="0"/>
              <a:t>Project Idea: (6)</a:t>
            </a:r>
          </a:p>
        </p:txBody>
      </p:sp>
      <p:sp>
        <p:nvSpPr>
          <p:cNvPr id="3" name="Content Placeholder 2">
            <a:extLst>
              <a:ext uri="{FF2B5EF4-FFF2-40B4-BE49-F238E27FC236}">
                <a16:creationId xmlns:a16="http://schemas.microsoft.com/office/drawing/2014/main" id="{86616983-CD16-4034-A028-4B09DB54F753}"/>
              </a:ext>
            </a:extLst>
          </p:cNvPr>
          <p:cNvSpPr>
            <a:spLocks noGrp="1"/>
          </p:cNvSpPr>
          <p:nvPr>
            <p:ph idx="1"/>
          </p:nvPr>
        </p:nvSpPr>
        <p:spPr/>
        <p:txBody>
          <a:bodyPr/>
          <a:lstStyle/>
          <a:p>
            <a:r>
              <a:rPr lang="en-US" sz="2000" dirty="0"/>
              <a:t>Project 6 Write a code that constructs a graph. After creating the graph, the code should check whether the graph is: </a:t>
            </a:r>
            <a:r>
              <a:rPr lang="en-US" sz="2000" dirty="0">
                <a:solidFill>
                  <a:schemeClr val="accent4"/>
                </a:solidFill>
              </a:rPr>
              <a:t>a. Connected. b. acyclic</a:t>
            </a:r>
            <a:r>
              <a:rPr lang="en-US" sz="2000" dirty="0"/>
              <a:t>. </a:t>
            </a:r>
            <a:r>
              <a:rPr lang="en-US" sz="2000" b="1" dirty="0"/>
              <a:t>The above check will be done using </a:t>
            </a:r>
            <a:r>
              <a:rPr lang="en-US" sz="2000" b="1" dirty="0">
                <a:solidFill>
                  <a:srgbClr val="FF0000"/>
                </a:solidFill>
              </a:rPr>
              <a:t>Depth-First-Search (DFS) </a:t>
            </a:r>
            <a:r>
              <a:rPr lang="en-US" sz="2000" b="1" dirty="0"/>
              <a:t>and implemented by both </a:t>
            </a:r>
            <a:r>
              <a:rPr lang="en-US" sz="2000" b="1" dirty="0">
                <a:solidFill>
                  <a:srgbClr val="00B050"/>
                </a:solidFill>
              </a:rPr>
              <a:t>adjacency matrix and adjacency list.</a:t>
            </a:r>
          </a:p>
        </p:txBody>
      </p:sp>
    </p:spTree>
    <p:extLst>
      <p:ext uri="{BB962C8B-B14F-4D97-AF65-F5344CB8AC3E}">
        <p14:creationId xmlns:p14="http://schemas.microsoft.com/office/powerpoint/2010/main" val="175673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4FE0-BF79-04D4-43FC-A051EC4A9489}"/>
              </a:ext>
            </a:extLst>
          </p:cNvPr>
          <p:cNvSpPr>
            <a:spLocks noGrp="1"/>
          </p:cNvSpPr>
          <p:nvPr>
            <p:ph type="title"/>
          </p:nvPr>
        </p:nvSpPr>
        <p:spPr/>
        <p:txBody>
          <a:bodyPr/>
          <a:lstStyle/>
          <a:p>
            <a:r>
              <a:rPr lang="en-US" dirty="0"/>
              <a:t>Rubric</a:t>
            </a:r>
          </a:p>
        </p:txBody>
      </p:sp>
      <p:pic>
        <p:nvPicPr>
          <p:cNvPr id="5" name="Content Placeholder 4">
            <a:extLst>
              <a:ext uri="{FF2B5EF4-FFF2-40B4-BE49-F238E27FC236}">
                <a16:creationId xmlns:a16="http://schemas.microsoft.com/office/drawing/2014/main" id="{BC302629-C37E-48BC-32DA-C56704AE1DF1}"/>
              </a:ext>
            </a:extLst>
          </p:cNvPr>
          <p:cNvPicPr>
            <a:picLocks noGrp="1" noChangeAspect="1"/>
          </p:cNvPicPr>
          <p:nvPr>
            <p:ph idx="1"/>
          </p:nvPr>
        </p:nvPicPr>
        <p:blipFill>
          <a:blip r:embed="rId2"/>
          <a:stretch>
            <a:fillRect/>
          </a:stretch>
        </p:blipFill>
        <p:spPr>
          <a:xfrm>
            <a:off x="841375" y="2340321"/>
            <a:ext cx="9488488" cy="3258446"/>
          </a:xfrm>
        </p:spPr>
      </p:pic>
    </p:spTree>
    <p:extLst>
      <p:ext uri="{BB962C8B-B14F-4D97-AF65-F5344CB8AC3E}">
        <p14:creationId xmlns:p14="http://schemas.microsoft.com/office/powerpoint/2010/main" val="104912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A7FA-EF99-3D20-6DCA-2D90195F4F32}"/>
              </a:ext>
            </a:extLst>
          </p:cNvPr>
          <p:cNvSpPr>
            <a:spLocks noGrp="1"/>
          </p:cNvSpPr>
          <p:nvPr>
            <p:ph type="title"/>
          </p:nvPr>
        </p:nvSpPr>
        <p:spPr/>
        <p:txBody>
          <a:bodyPr/>
          <a:lstStyle/>
          <a:p>
            <a:r>
              <a:rPr lang="en-US" dirty="0"/>
              <a:t>Objectives:</a:t>
            </a:r>
          </a:p>
        </p:txBody>
      </p:sp>
      <p:graphicFrame>
        <p:nvGraphicFramePr>
          <p:cNvPr id="5" name="Content Placeholder 2">
            <a:extLst>
              <a:ext uri="{FF2B5EF4-FFF2-40B4-BE49-F238E27FC236}">
                <a16:creationId xmlns:a16="http://schemas.microsoft.com/office/drawing/2014/main" id="{DFD7A688-8A29-B3A3-2B75-C6C7223BDFC1}"/>
              </a:ext>
            </a:extLst>
          </p:cNvPr>
          <p:cNvGraphicFramePr>
            <a:graphicFrameLocks noGrp="1"/>
          </p:cNvGraphicFramePr>
          <p:nvPr>
            <p:ph idx="1"/>
          </p:nvPr>
        </p:nvGraphicFramePr>
        <p:xfrm>
          <a:off x="841248" y="2096199"/>
          <a:ext cx="9489000" cy="3747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87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0565F-7B98-08FF-F6F4-59EE4172673C}"/>
              </a:ext>
            </a:extLst>
          </p:cNvPr>
          <p:cNvSpPr>
            <a:spLocks noGrp="1"/>
          </p:cNvSpPr>
          <p:nvPr>
            <p:ph type="title"/>
          </p:nvPr>
        </p:nvSpPr>
        <p:spPr>
          <a:xfrm>
            <a:off x="841248" y="552782"/>
            <a:ext cx="9310924" cy="1154711"/>
          </a:xfrm>
        </p:spPr>
        <p:txBody>
          <a:bodyPr>
            <a:normAutofit/>
          </a:bodyPr>
          <a:lstStyle/>
          <a:p>
            <a:r>
              <a:rPr lang="en-US" sz="3700" dirty="0"/>
              <a:t>What is the difference between Cyclic &amp; Acyclic graphs?</a:t>
            </a:r>
          </a:p>
        </p:txBody>
      </p:sp>
      <p:sp>
        <p:nvSpPr>
          <p:cNvPr id="3" name="Content Placeholder 2">
            <a:extLst>
              <a:ext uri="{FF2B5EF4-FFF2-40B4-BE49-F238E27FC236}">
                <a16:creationId xmlns:a16="http://schemas.microsoft.com/office/drawing/2014/main" id="{000E40C0-2541-25B1-1B8E-39CE93C873B4}"/>
              </a:ext>
            </a:extLst>
          </p:cNvPr>
          <p:cNvSpPr>
            <a:spLocks noGrp="1"/>
          </p:cNvSpPr>
          <p:nvPr>
            <p:ph idx="1"/>
          </p:nvPr>
        </p:nvSpPr>
        <p:spPr>
          <a:xfrm>
            <a:off x="841248" y="2391995"/>
            <a:ext cx="3480355" cy="3174788"/>
          </a:xfrm>
        </p:spPr>
        <p:txBody>
          <a:bodyPr anchor="t">
            <a:normAutofit/>
          </a:bodyPr>
          <a:lstStyle/>
          <a:p>
            <a:r>
              <a:rPr lang="en-US" dirty="0"/>
              <a:t>A graph that contains at least one cycle is known as a cyclic graph. Conversely, a graph that contains zero cycles is known as an acyclic graph.</a:t>
            </a:r>
          </a:p>
          <a:p>
            <a:endParaRPr lang="en-US" dirty="0"/>
          </a:p>
        </p:txBody>
      </p:sp>
      <p:pic>
        <p:nvPicPr>
          <p:cNvPr id="1027" name="Picture 3" descr="Spinning Around In Cycles With Directed Acyclic Graphs | by ...">
            <a:extLst>
              <a:ext uri="{FF2B5EF4-FFF2-40B4-BE49-F238E27FC236}">
                <a16:creationId xmlns:a16="http://schemas.microsoft.com/office/drawing/2014/main" id="{52EFA569-B27B-82E0-F15D-06382088AB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9974" y="2320800"/>
            <a:ext cx="5393795" cy="3317183"/>
          </a:xfrm>
          <a:prstGeom prst="rect">
            <a:avLst/>
          </a:prstGeom>
          <a:noFill/>
          <a:extLst>
            <a:ext uri="{909E8E84-426E-40DD-AFC4-6F175D3DCCD1}">
              <a14:hiddenFill xmlns:a14="http://schemas.microsoft.com/office/drawing/2010/main">
                <a:solidFill>
                  <a:srgbClr val="FFFFFF"/>
                </a:solidFill>
              </a14:hiddenFill>
            </a:ext>
          </a:extLst>
        </p:spPr>
      </p:pic>
      <p:sp>
        <p:nvSpPr>
          <p:cNvPr id="1045"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39">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1">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8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7" name="Straight Connector 2056">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C5BC8-10E8-0163-3718-B701769DBE83}"/>
              </a:ext>
            </a:extLst>
          </p:cNvPr>
          <p:cNvSpPr>
            <a:spLocks noGrp="1"/>
          </p:cNvSpPr>
          <p:nvPr>
            <p:ph type="title"/>
          </p:nvPr>
        </p:nvSpPr>
        <p:spPr>
          <a:xfrm>
            <a:off x="841249" y="663960"/>
            <a:ext cx="2656818" cy="3310164"/>
          </a:xfrm>
        </p:spPr>
        <p:txBody>
          <a:bodyPr vert="horz" lIns="91440" tIns="45720" rIns="91440" bIns="45720" rtlCol="0" anchor="t">
            <a:normAutofit/>
          </a:bodyPr>
          <a:lstStyle/>
          <a:p>
            <a:r>
              <a:rPr lang="en-US" sz="3100"/>
              <a:t>Additional examples for illustration.</a:t>
            </a:r>
          </a:p>
        </p:txBody>
      </p:sp>
      <p:pic>
        <p:nvPicPr>
          <p:cNvPr id="2050" name="Picture 2" descr="What is graph in data structure | Interviewkickstart">
            <a:extLst>
              <a:ext uri="{FF2B5EF4-FFF2-40B4-BE49-F238E27FC236}">
                <a16:creationId xmlns:a16="http://schemas.microsoft.com/office/drawing/2014/main" id="{B0D41FE8-DA4D-CE5D-7264-609035E6BB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98131" y="891241"/>
            <a:ext cx="6208088" cy="4593985"/>
          </a:xfrm>
          <a:prstGeom prst="rect">
            <a:avLst/>
          </a:prstGeom>
          <a:noFill/>
          <a:extLst>
            <a:ext uri="{909E8E84-426E-40DD-AFC4-6F175D3DCCD1}">
              <a14:hiddenFill xmlns:a14="http://schemas.microsoft.com/office/drawing/2010/main">
                <a:solidFill>
                  <a:srgbClr val="FFFFFF"/>
                </a:solidFill>
              </a14:hiddenFill>
            </a:ext>
          </a:extLst>
        </p:spPr>
      </p:pic>
      <p:sp>
        <p:nvSpPr>
          <p:cNvPr id="206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7"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10A37E3E-52D3-44C9-B418-2D26B214C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7A74BE92-BA24-4F82-94AC-ED4A58B227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3480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D5ECF-1932-6882-B7B6-DFD625DEDA2E}"/>
              </a:ext>
            </a:extLst>
          </p:cNvPr>
          <p:cNvSpPr>
            <a:spLocks noGrp="1"/>
          </p:cNvSpPr>
          <p:nvPr>
            <p:ph type="title"/>
          </p:nvPr>
        </p:nvSpPr>
        <p:spPr>
          <a:xfrm>
            <a:off x="5907024" y="552782"/>
            <a:ext cx="4423224" cy="1643663"/>
          </a:xfrm>
        </p:spPr>
        <p:txBody>
          <a:bodyPr>
            <a:normAutofit/>
          </a:bodyPr>
          <a:lstStyle/>
          <a:p>
            <a:r>
              <a:rPr lang="en-US" sz="2800"/>
              <a:t>2. Illustrate the difference between connected &amp; disconnected graphs.</a:t>
            </a:r>
          </a:p>
        </p:txBody>
      </p:sp>
      <p:pic>
        <p:nvPicPr>
          <p:cNvPr id="5" name="Picture 4">
            <a:extLst>
              <a:ext uri="{FF2B5EF4-FFF2-40B4-BE49-F238E27FC236}">
                <a16:creationId xmlns:a16="http://schemas.microsoft.com/office/drawing/2014/main" id="{5DEC9D77-DA1D-D070-2C09-20878678C82D}"/>
              </a:ext>
            </a:extLst>
          </p:cNvPr>
          <p:cNvPicPr>
            <a:picLocks noChangeAspect="1"/>
          </p:cNvPicPr>
          <p:nvPr/>
        </p:nvPicPr>
        <p:blipFill>
          <a:blip r:embed="rId2"/>
          <a:stretch>
            <a:fillRect/>
          </a:stretch>
        </p:blipFill>
        <p:spPr>
          <a:xfrm>
            <a:off x="367744" y="417257"/>
            <a:ext cx="4842769" cy="2627201"/>
          </a:xfrm>
          <a:prstGeom prst="rect">
            <a:avLst/>
          </a:prstGeom>
        </p:spPr>
      </p:pic>
      <p:cxnSp>
        <p:nvCxnSpPr>
          <p:cNvPr id="18" name="Straight Connector 17">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1E7F98A-3497-F5E6-803F-02D6B545D66D}"/>
              </a:ext>
            </a:extLst>
          </p:cNvPr>
          <p:cNvPicPr>
            <a:picLocks noChangeAspect="1"/>
          </p:cNvPicPr>
          <p:nvPr/>
        </p:nvPicPr>
        <p:blipFill>
          <a:blip r:embed="rId3"/>
          <a:stretch>
            <a:fillRect/>
          </a:stretch>
        </p:blipFill>
        <p:spPr>
          <a:xfrm>
            <a:off x="367744" y="3589795"/>
            <a:ext cx="4842769" cy="2772484"/>
          </a:xfrm>
          <a:prstGeom prst="rect">
            <a:avLst/>
          </a:prstGeom>
        </p:spPr>
      </p:pic>
      <p:sp>
        <p:nvSpPr>
          <p:cNvPr id="3" name="Content Placeholder 2">
            <a:extLst>
              <a:ext uri="{FF2B5EF4-FFF2-40B4-BE49-F238E27FC236}">
                <a16:creationId xmlns:a16="http://schemas.microsoft.com/office/drawing/2014/main" id="{7926DACF-A7B1-2227-EF6D-A4D6392EC29B}"/>
              </a:ext>
            </a:extLst>
          </p:cNvPr>
          <p:cNvSpPr>
            <a:spLocks noGrp="1"/>
          </p:cNvSpPr>
          <p:nvPr>
            <p:ph idx="1"/>
          </p:nvPr>
        </p:nvSpPr>
        <p:spPr>
          <a:xfrm>
            <a:off x="5907024" y="2735229"/>
            <a:ext cx="4423224" cy="3108354"/>
          </a:xfrm>
        </p:spPr>
        <p:txBody>
          <a:bodyPr>
            <a:normAutofit/>
          </a:bodyPr>
          <a:lstStyle/>
          <a:p>
            <a:pPr>
              <a:lnSpc>
                <a:spcPct val="120000"/>
              </a:lnSpc>
            </a:pPr>
            <a:r>
              <a:rPr lang="en-US" b="0" i="0">
                <a:effectLst/>
                <a:latin typeface="Google Sans"/>
              </a:rPr>
              <a:t>A graph is said to be connected graph if there is a path between every pair of vertex. From every vertex to any other vertex there must be some path to traverse. This is called the connectivity of a graph. A graph is said to be disconnected, if there exists multiple disconnected vertices and edges.</a:t>
            </a:r>
            <a:endParaRPr lang="en-US"/>
          </a:p>
        </p:txBody>
      </p:sp>
      <p:cxnSp>
        <p:nvCxnSpPr>
          <p:cNvPr id="20"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9FCA3-CB40-441C-5F29-B5E6099075CB}"/>
              </a:ext>
            </a:extLst>
          </p:cNvPr>
          <p:cNvSpPr>
            <a:spLocks noGrp="1"/>
          </p:cNvSpPr>
          <p:nvPr>
            <p:ph type="title"/>
          </p:nvPr>
        </p:nvSpPr>
        <p:spPr>
          <a:xfrm>
            <a:off x="841249" y="2215595"/>
            <a:ext cx="5126880" cy="3496904"/>
          </a:xfrm>
        </p:spPr>
        <p:txBody>
          <a:bodyPr vert="horz" lIns="91440" tIns="45720" rIns="91440" bIns="45720" rtlCol="0" anchor="b">
            <a:normAutofit/>
          </a:bodyPr>
          <a:lstStyle/>
          <a:p>
            <a:r>
              <a:rPr lang="en-US" sz="4600"/>
              <a:t>3. Code Implementation (step-by-step) using Python.</a:t>
            </a:r>
          </a:p>
        </p:txBody>
      </p:sp>
      <p:pic>
        <p:nvPicPr>
          <p:cNvPr id="6" name="Graphic 5" descr="Programmer">
            <a:extLst>
              <a:ext uri="{FF2B5EF4-FFF2-40B4-BE49-F238E27FC236}">
                <a16:creationId xmlns:a16="http://schemas.microsoft.com/office/drawing/2014/main" id="{C1B2FD81-A744-6ED5-6A93-6FCD7B50A4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7647" y="1613754"/>
            <a:ext cx="3624596" cy="3624596"/>
          </a:xfrm>
          <a:prstGeom prst="rect">
            <a:avLst/>
          </a:prstGeom>
        </p:spPr>
      </p:pic>
      <p:sp>
        <p:nvSpPr>
          <p:cNvPr id="1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40F9A2-8F70-43B2-80C9-059A63DEC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1666" y="1873549"/>
            <a:ext cx="60772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606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D71A1B-1B5D-42CD-AA43-4E1FF554B4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1666" y="6047437"/>
            <a:ext cx="60772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EC384D-7405-46F1-A803-DF26B2EA56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334927"/>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67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AB2E9-985B-F0E6-0765-8FB275E032A8}"/>
              </a:ext>
            </a:extLst>
          </p:cNvPr>
          <p:cNvSpPr>
            <a:spLocks noGrp="1"/>
          </p:cNvSpPr>
          <p:nvPr>
            <p:ph type="title"/>
          </p:nvPr>
        </p:nvSpPr>
        <p:spPr>
          <a:xfrm>
            <a:off x="841248" y="4231760"/>
            <a:ext cx="6094012" cy="1611821"/>
          </a:xfrm>
        </p:spPr>
        <p:txBody>
          <a:bodyPr vert="horz" lIns="91440" tIns="45720" rIns="91440" bIns="45720" rtlCol="0" anchor="ctr">
            <a:normAutofit/>
          </a:bodyPr>
          <a:lstStyle/>
          <a:p>
            <a:pPr marL="857250" indent="-857250"/>
            <a:r>
              <a:rPr lang="en-US" sz="3400" dirty="0"/>
              <a:t>Importing libraries , Defining &amp; initializing the graph class.</a:t>
            </a:r>
          </a:p>
        </p:txBody>
      </p:sp>
      <p:pic>
        <p:nvPicPr>
          <p:cNvPr id="4" name="Content Placeholder 5" descr="A screen shot of a computer code&#10;&#10;Description automatically generated with low confidence">
            <a:extLst>
              <a:ext uri="{FF2B5EF4-FFF2-40B4-BE49-F238E27FC236}">
                <a16:creationId xmlns:a16="http://schemas.microsoft.com/office/drawing/2014/main" id="{45433AD5-4684-B483-A0CF-D086704A6AC5}"/>
              </a:ext>
            </a:extLst>
          </p:cNvPr>
          <p:cNvPicPr>
            <a:picLocks noGrp="1" noChangeAspect="1"/>
          </p:cNvPicPr>
          <p:nvPr>
            <p:ph idx="1"/>
          </p:nvPr>
        </p:nvPicPr>
        <p:blipFill>
          <a:blip r:embed="rId2"/>
          <a:stretch>
            <a:fillRect/>
          </a:stretch>
        </p:blipFill>
        <p:spPr>
          <a:xfrm>
            <a:off x="717777" y="1277290"/>
            <a:ext cx="6223987" cy="1742715"/>
          </a:xfrm>
          <a:prstGeom prst="rect">
            <a:avLst/>
          </a:prstGeom>
        </p:spPr>
      </p:pic>
      <p:sp>
        <p:nvSpPr>
          <p:cNvPr id="5" name="TextBox 4">
            <a:extLst>
              <a:ext uri="{FF2B5EF4-FFF2-40B4-BE49-F238E27FC236}">
                <a16:creationId xmlns:a16="http://schemas.microsoft.com/office/drawing/2014/main" id="{CD0A409C-0515-B82B-FD5A-8FED79EDFAE8}"/>
              </a:ext>
            </a:extLst>
          </p:cNvPr>
          <p:cNvSpPr txBox="1"/>
          <p:nvPr/>
        </p:nvSpPr>
        <p:spPr>
          <a:xfrm>
            <a:off x="7644639" y="669853"/>
            <a:ext cx="2980494" cy="15732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p>
            <a:pPr marL="457200" indent="-342900">
              <a:lnSpc>
                <a:spcPct val="130000"/>
              </a:lnSpc>
              <a:spcAft>
                <a:spcPts val="600"/>
              </a:spcAft>
              <a:buFont typeface="+mj-lt"/>
              <a:buAutoNum type="arabicPeriod"/>
            </a:pPr>
            <a:r>
              <a:rPr lang="en-US" dirty="0"/>
              <a:t>Import libraries </a:t>
            </a:r>
          </a:p>
          <a:p>
            <a:pPr marL="457200" indent="-342900">
              <a:lnSpc>
                <a:spcPct val="130000"/>
              </a:lnSpc>
              <a:spcAft>
                <a:spcPts val="600"/>
              </a:spcAft>
              <a:buFont typeface="+mj-lt"/>
              <a:buAutoNum type="arabicPeriod"/>
            </a:pPr>
            <a:r>
              <a:rPr lang="en-US" dirty="0"/>
              <a:t>Define the graph class</a:t>
            </a:r>
          </a:p>
          <a:p>
            <a:pPr marL="457200" indent="-342900">
              <a:lnSpc>
                <a:spcPct val="130000"/>
              </a:lnSpc>
              <a:spcAft>
                <a:spcPts val="600"/>
              </a:spcAft>
              <a:buFont typeface="+mj-lt"/>
              <a:buAutoNum type="arabicPeriod"/>
            </a:pPr>
            <a:r>
              <a:rPr lang="en-US" dirty="0"/>
              <a:t>Initialize the graph.</a:t>
            </a:r>
          </a:p>
        </p:txBody>
      </p:sp>
      <p:sp>
        <p:nvSpPr>
          <p:cNvPr id="45"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7">
            <a:extLst>
              <a:ext uri="{FF2B5EF4-FFF2-40B4-BE49-F238E27FC236}">
                <a16:creationId xmlns:a16="http://schemas.microsoft.com/office/drawing/2014/main" id="{4CAD3678-2F11-4087-A664-9BA1E27C4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39">
            <a:extLst>
              <a:ext uri="{FF2B5EF4-FFF2-40B4-BE49-F238E27FC236}">
                <a16:creationId xmlns:a16="http://schemas.microsoft.com/office/drawing/2014/main" id="{FAE06D87-197F-4804-8E18-C458EE4BF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3962400"/>
            <a:ext cx="69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7D8932D-667F-A11C-7223-3D5920740FE6}"/>
              </a:ext>
            </a:extLst>
          </p:cNvPr>
          <p:cNvSpPr/>
          <p:nvPr/>
        </p:nvSpPr>
        <p:spPr>
          <a:xfrm>
            <a:off x="8358188" y="2724150"/>
            <a:ext cx="1314953" cy="97154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O(1)</a:t>
            </a:r>
          </a:p>
        </p:txBody>
      </p:sp>
    </p:spTree>
    <p:extLst>
      <p:ext uri="{BB962C8B-B14F-4D97-AF65-F5344CB8AC3E}">
        <p14:creationId xmlns:p14="http://schemas.microsoft.com/office/powerpoint/2010/main" val="2383233480"/>
      </p:ext>
    </p:extLst>
  </p:cSld>
  <p:clrMapOvr>
    <a:masterClrMapping/>
  </p:clrMapOvr>
</p:sld>
</file>

<file path=ppt/theme/theme1.xml><?xml version="1.0" encoding="utf-8"?>
<a:theme xmlns:a="http://schemas.openxmlformats.org/drawingml/2006/main" name="MimeoVTI">
  <a:themeElements>
    <a:clrScheme name="AnalogousFromLightSeed_2SEEDS">
      <a:dk1>
        <a:srgbClr val="000000"/>
      </a:dk1>
      <a:lt1>
        <a:srgbClr val="FFFFFF"/>
      </a:lt1>
      <a:dk2>
        <a:srgbClr val="243841"/>
      </a:dk2>
      <a:lt2>
        <a:srgbClr val="E2E5E8"/>
      </a:lt2>
      <a:accent1>
        <a:srgbClr val="D6933E"/>
      </a:accent1>
      <a:accent2>
        <a:srgbClr val="E38879"/>
      </a:accent2>
      <a:accent3>
        <a:srgbClr val="A7A559"/>
      </a:accent3>
      <a:accent4>
        <a:srgbClr val="49B0BD"/>
      </a:accent4>
      <a:accent5>
        <a:srgbClr val="6FA5E1"/>
      </a:accent5>
      <a:accent6>
        <a:srgbClr val="5C63DD"/>
      </a:accent6>
      <a:hlink>
        <a:srgbClr val="6383AB"/>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128</TotalTime>
  <Words>479</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Elephant</vt:lpstr>
      <vt:lpstr>Google Sans</vt:lpstr>
      <vt:lpstr>Söhne</vt:lpstr>
      <vt:lpstr>Univers Condensed</vt:lpstr>
      <vt:lpstr>MimeoVTI</vt:lpstr>
      <vt:lpstr>Computing Algorithms 12th Week Project</vt:lpstr>
      <vt:lpstr>Project Idea: (6)</vt:lpstr>
      <vt:lpstr>Rubric</vt:lpstr>
      <vt:lpstr>Objectives:</vt:lpstr>
      <vt:lpstr>What is the difference between Cyclic &amp; Acyclic graphs?</vt:lpstr>
      <vt:lpstr>Additional examples for illustration.</vt:lpstr>
      <vt:lpstr>2. Illustrate the difference between connected &amp; disconnected graphs.</vt:lpstr>
      <vt:lpstr>3. Code Implementation (step-by-step) using Python.</vt:lpstr>
      <vt:lpstr>Importing libraries , Defining &amp; initializing the graph class.</vt:lpstr>
      <vt:lpstr>PowerPoint Presentation</vt:lpstr>
      <vt:lpstr>PowerPoint Presentation</vt:lpstr>
      <vt:lpstr>Main function</vt:lpstr>
      <vt:lpstr>4. Present and discuss different inputs to showcase the differences. </vt:lpstr>
      <vt:lpstr>In that case the graph is acylic &amp; connected. </vt:lpstr>
      <vt:lpstr>In that case the graph is cyclic &amp; disconnected. </vt:lpstr>
      <vt:lpstr>In that case the graph is acylic &amp; disconnected. </vt:lpstr>
      <vt:lpstr>In that case the graph is Cyclic &amp; connected.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Algorithms 12th Week Project</dc:title>
  <dc:creator>AbdelrahmanRashad</dc:creator>
  <cp:lastModifiedBy>AbdelrahmanRashad</cp:lastModifiedBy>
  <cp:revision>2</cp:revision>
  <dcterms:created xsi:type="dcterms:W3CDTF">2023-05-19T11:58:25Z</dcterms:created>
  <dcterms:modified xsi:type="dcterms:W3CDTF">2023-05-22T09:14:43Z</dcterms:modified>
</cp:coreProperties>
</file>