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4" r:id="rId2"/>
    <p:sldId id="275" r:id="rId3"/>
    <p:sldId id="277" r:id="rId4"/>
    <p:sldId id="278" r:id="rId5"/>
    <p:sldId id="279" r:id="rId6"/>
    <p:sldId id="262" r:id="rId7"/>
    <p:sldId id="264" r:id="rId8"/>
    <p:sldId id="265" r:id="rId9"/>
    <p:sldId id="266" r:id="rId10"/>
    <p:sldId id="267" r:id="rId11"/>
    <p:sldId id="268" r:id="rId12"/>
    <p:sldId id="270" r:id="rId13"/>
    <p:sldId id="269" r:id="rId14"/>
    <p:sldId id="272" r:id="rId15"/>
    <p:sldId id="271" r:id="rId16"/>
    <p:sldId id="280" r:id="rId17"/>
    <p:sldId id="281" r:id="rId18"/>
    <p:sldId id="282" r:id="rId19"/>
    <p:sldId id="283" r:id="rId20"/>
    <p:sldId id="284" r:id="rId21"/>
    <p:sldId id="287" r:id="rId22"/>
    <p:sldId id="285" r:id="rId23"/>
    <p:sldId id="289" r:id="rId24"/>
    <p:sldId id="290" r:id="rId25"/>
    <p:sldId id="288" r:id="rId26"/>
    <p:sldId id="291"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336"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09CC3-DEA1-46D2-B419-B769CD78F2E6}" type="datetimeFigureOut">
              <a:rPr lang="en-US" smtClean="0"/>
              <a:t>10/12/2024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73E27B-3A1E-4B90-BC4C-811355ACE645}" type="slidenum">
              <a:rPr lang="en-US" smtClean="0"/>
              <a:t>‹#›</a:t>
            </a:fld>
            <a:endParaRPr lang="en-US"/>
          </a:p>
        </p:txBody>
      </p:sp>
    </p:spTree>
    <p:extLst>
      <p:ext uri="{BB962C8B-B14F-4D97-AF65-F5344CB8AC3E}">
        <p14:creationId xmlns:p14="http://schemas.microsoft.com/office/powerpoint/2010/main" val="2083411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73E27B-3A1E-4B90-BC4C-811355ACE645}" type="slidenum">
              <a:rPr lang="en-US" smtClean="0"/>
              <a:t>1</a:t>
            </a:fld>
            <a:endParaRPr lang="en-US"/>
          </a:p>
        </p:txBody>
      </p:sp>
    </p:spTree>
    <p:extLst>
      <p:ext uri="{BB962C8B-B14F-4D97-AF65-F5344CB8AC3E}">
        <p14:creationId xmlns:p14="http://schemas.microsoft.com/office/powerpoint/2010/main" val="3274585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52AB-2CC5-2EBB-35F2-823C3C7473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7DEBDA-20C7-2CA3-CEB9-8F385F78A7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95A694-8485-F515-5020-731F5CF88895}"/>
              </a:ext>
            </a:extLst>
          </p:cNvPr>
          <p:cNvSpPr>
            <a:spLocks noGrp="1"/>
          </p:cNvSpPr>
          <p:nvPr>
            <p:ph type="dt" sz="half" idx="10"/>
          </p:nvPr>
        </p:nvSpPr>
        <p:spPr/>
        <p:txBody>
          <a:bodyPr/>
          <a:lstStyle/>
          <a:p>
            <a:fld id="{740068F0-8E06-4B14-B3D7-AFEA93FCB8DB}" type="datetimeFigureOut">
              <a:rPr lang="en-US" smtClean="0"/>
              <a:t>10/12/2024</a:t>
            </a:fld>
            <a:endParaRPr lang="en-US"/>
          </a:p>
        </p:txBody>
      </p:sp>
      <p:sp>
        <p:nvSpPr>
          <p:cNvPr id="5" name="Footer Placeholder 4">
            <a:extLst>
              <a:ext uri="{FF2B5EF4-FFF2-40B4-BE49-F238E27FC236}">
                <a16:creationId xmlns:a16="http://schemas.microsoft.com/office/drawing/2014/main" id="{E2B7B9C5-4A4B-08CE-7C38-64ABC5321D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6C1D4-DB44-E391-C1E7-95038ACA95D1}"/>
              </a:ext>
            </a:extLst>
          </p:cNvPr>
          <p:cNvSpPr>
            <a:spLocks noGrp="1"/>
          </p:cNvSpPr>
          <p:nvPr>
            <p:ph type="sldNum" sz="quarter" idx="12"/>
          </p:nvPr>
        </p:nvSpPr>
        <p:spPr/>
        <p:txBody>
          <a:bodyPr/>
          <a:lstStyle/>
          <a:p>
            <a:fld id="{1B13BDAB-2887-46E4-9A05-24AFCCBAB90E}" type="slidenum">
              <a:rPr lang="en-US" smtClean="0"/>
              <a:t>‹#›</a:t>
            </a:fld>
            <a:endParaRPr lang="en-US"/>
          </a:p>
        </p:txBody>
      </p:sp>
    </p:spTree>
    <p:extLst>
      <p:ext uri="{BB962C8B-B14F-4D97-AF65-F5344CB8AC3E}">
        <p14:creationId xmlns:p14="http://schemas.microsoft.com/office/powerpoint/2010/main" val="3974852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F9B09-8C14-5AFF-1F3D-13336AAD7E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20D362-2B73-8106-2023-45FE02CDCF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90AFD-B749-9E9A-0160-9D718929FD58}"/>
              </a:ext>
            </a:extLst>
          </p:cNvPr>
          <p:cNvSpPr>
            <a:spLocks noGrp="1"/>
          </p:cNvSpPr>
          <p:nvPr>
            <p:ph type="dt" sz="half" idx="10"/>
          </p:nvPr>
        </p:nvSpPr>
        <p:spPr/>
        <p:txBody>
          <a:bodyPr/>
          <a:lstStyle/>
          <a:p>
            <a:fld id="{740068F0-8E06-4B14-B3D7-AFEA93FCB8DB}" type="datetimeFigureOut">
              <a:rPr lang="en-US" smtClean="0"/>
              <a:t>10/12/2024</a:t>
            </a:fld>
            <a:endParaRPr lang="en-US"/>
          </a:p>
        </p:txBody>
      </p:sp>
      <p:sp>
        <p:nvSpPr>
          <p:cNvPr id="5" name="Footer Placeholder 4">
            <a:extLst>
              <a:ext uri="{FF2B5EF4-FFF2-40B4-BE49-F238E27FC236}">
                <a16:creationId xmlns:a16="http://schemas.microsoft.com/office/drawing/2014/main" id="{5BF6BB4C-B709-8360-6DB1-E666CD099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1608E-15BB-BFAD-1791-CE45A2746B4F}"/>
              </a:ext>
            </a:extLst>
          </p:cNvPr>
          <p:cNvSpPr>
            <a:spLocks noGrp="1"/>
          </p:cNvSpPr>
          <p:nvPr>
            <p:ph type="sldNum" sz="quarter" idx="12"/>
          </p:nvPr>
        </p:nvSpPr>
        <p:spPr/>
        <p:txBody>
          <a:bodyPr/>
          <a:lstStyle/>
          <a:p>
            <a:fld id="{1B13BDAB-2887-46E4-9A05-24AFCCBAB90E}" type="slidenum">
              <a:rPr lang="en-US" smtClean="0"/>
              <a:t>‹#›</a:t>
            </a:fld>
            <a:endParaRPr lang="en-US"/>
          </a:p>
        </p:txBody>
      </p:sp>
    </p:spTree>
    <p:extLst>
      <p:ext uri="{BB962C8B-B14F-4D97-AF65-F5344CB8AC3E}">
        <p14:creationId xmlns:p14="http://schemas.microsoft.com/office/powerpoint/2010/main" val="193016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5F5C99-865C-74D0-89BB-3CDBFAB5A1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6C8FEA-926B-FD5E-69BD-314145620D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DEDF00-3B8F-44E3-52B1-DA54AF09BA38}"/>
              </a:ext>
            </a:extLst>
          </p:cNvPr>
          <p:cNvSpPr>
            <a:spLocks noGrp="1"/>
          </p:cNvSpPr>
          <p:nvPr>
            <p:ph type="dt" sz="half" idx="10"/>
          </p:nvPr>
        </p:nvSpPr>
        <p:spPr/>
        <p:txBody>
          <a:bodyPr/>
          <a:lstStyle/>
          <a:p>
            <a:fld id="{740068F0-8E06-4B14-B3D7-AFEA93FCB8DB}" type="datetimeFigureOut">
              <a:rPr lang="en-US" smtClean="0"/>
              <a:t>10/12/2024</a:t>
            </a:fld>
            <a:endParaRPr lang="en-US"/>
          </a:p>
        </p:txBody>
      </p:sp>
      <p:sp>
        <p:nvSpPr>
          <p:cNvPr id="5" name="Footer Placeholder 4">
            <a:extLst>
              <a:ext uri="{FF2B5EF4-FFF2-40B4-BE49-F238E27FC236}">
                <a16:creationId xmlns:a16="http://schemas.microsoft.com/office/drawing/2014/main" id="{06458067-ADF3-7944-3037-574E2D209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7ADA63-6079-4BDB-193F-1340FAA8F082}"/>
              </a:ext>
            </a:extLst>
          </p:cNvPr>
          <p:cNvSpPr>
            <a:spLocks noGrp="1"/>
          </p:cNvSpPr>
          <p:nvPr>
            <p:ph type="sldNum" sz="quarter" idx="12"/>
          </p:nvPr>
        </p:nvSpPr>
        <p:spPr/>
        <p:txBody>
          <a:bodyPr/>
          <a:lstStyle/>
          <a:p>
            <a:fld id="{1B13BDAB-2887-46E4-9A05-24AFCCBAB90E}" type="slidenum">
              <a:rPr lang="en-US" smtClean="0"/>
              <a:t>‹#›</a:t>
            </a:fld>
            <a:endParaRPr lang="en-US"/>
          </a:p>
        </p:txBody>
      </p:sp>
    </p:spTree>
    <p:extLst>
      <p:ext uri="{BB962C8B-B14F-4D97-AF65-F5344CB8AC3E}">
        <p14:creationId xmlns:p14="http://schemas.microsoft.com/office/powerpoint/2010/main" val="1167349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64384-ADFA-FF35-D87A-61B9C23755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A4F78C-9B0F-DD8F-70E4-FD5F13D0FD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3B199A-C857-B35A-37DF-B9B57ED247D7}"/>
              </a:ext>
            </a:extLst>
          </p:cNvPr>
          <p:cNvSpPr>
            <a:spLocks noGrp="1"/>
          </p:cNvSpPr>
          <p:nvPr>
            <p:ph type="dt" sz="half" idx="10"/>
          </p:nvPr>
        </p:nvSpPr>
        <p:spPr/>
        <p:txBody>
          <a:bodyPr/>
          <a:lstStyle/>
          <a:p>
            <a:fld id="{740068F0-8E06-4B14-B3D7-AFEA93FCB8DB}" type="datetimeFigureOut">
              <a:rPr lang="en-US" smtClean="0"/>
              <a:t>10/12/2024</a:t>
            </a:fld>
            <a:endParaRPr lang="en-US"/>
          </a:p>
        </p:txBody>
      </p:sp>
      <p:sp>
        <p:nvSpPr>
          <p:cNvPr id="5" name="Footer Placeholder 4">
            <a:extLst>
              <a:ext uri="{FF2B5EF4-FFF2-40B4-BE49-F238E27FC236}">
                <a16:creationId xmlns:a16="http://schemas.microsoft.com/office/drawing/2014/main" id="{48415F53-1461-02E5-58C0-2065436C5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2A0F73-95A9-F767-AA29-A53D416B97FD}"/>
              </a:ext>
            </a:extLst>
          </p:cNvPr>
          <p:cNvSpPr>
            <a:spLocks noGrp="1"/>
          </p:cNvSpPr>
          <p:nvPr>
            <p:ph type="sldNum" sz="quarter" idx="12"/>
          </p:nvPr>
        </p:nvSpPr>
        <p:spPr/>
        <p:txBody>
          <a:bodyPr/>
          <a:lstStyle/>
          <a:p>
            <a:fld id="{1B13BDAB-2887-46E4-9A05-24AFCCBAB90E}" type="slidenum">
              <a:rPr lang="en-US" smtClean="0"/>
              <a:t>‹#›</a:t>
            </a:fld>
            <a:endParaRPr lang="en-US"/>
          </a:p>
        </p:txBody>
      </p:sp>
    </p:spTree>
    <p:extLst>
      <p:ext uri="{BB962C8B-B14F-4D97-AF65-F5344CB8AC3E}">
        <p14:creationId xmlns:p14="http://schemas.microsoft.com/office/powerpoint/2010/main" val="3412792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D182C-8557-55BB-2C1A-93743BCFB2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D6A5FF-0E3C-C0D7-93B3-33B7BA8B4F9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E0377A-F5A3-C1C5-6BEB-16F93501C181}"/>
              </a:ext>
            </a:extLst>
          </p:cNvPr>
          <p:cNvSpPr>
            <a:spLocks noGrp="1"/>
          </p:cNvSpPr>
          <p:nvPr>
            <p:ph type="dt" sz="half" idx="10"/>
          </p:nvPr>
        </p:nvSpPr>
        <p:spPr/>
        <p:txBody>
          <a:bodyPr/>
          <a:lstStyle/>
          <a:p>
            <a:fld id="{740068F0-8E06-4B14-B3D7-AFEA93FCB8DB}" type="datetimeFigureOut">
              <a:rPr lang="en-US" smtClean="0"/>
              <a:t>10/12/2024</a:t>
            </a:fld>
            <a:endParaRPr lang="en-US"/>
          </a:p>
        </p:txBody>
      </p:sp>
      <p:sp>
        <p:nvSpPr>
          <p:cNvPr id="5" name="Footer Placeholder 4">
            <a:extLst>
              <a:ext uri="{FF2B5EF4-FFF2-40B4-BE49-F238E27FC236}">
                <a16:creationId xmlns:a16="http://schemas.microsoft.com/office/drawing/2014/main" id="{5DC0EBE5-9976-C248-C8A4-5B85A151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004BC4-B4D3-AD1B-0EED-865F18512BF6}"/>
              </a:ext>
            </a:extLst>
          </p:cNvPr>
          <p:cNvSpPr>
            <a:spLocks noGrp="1"/>
          </p:cNvSpPr>
          <p:nvPr>
            <p:ph type="sldNum" sz="quarter" idx="12"/>
          </p:nvPr>
        </p:nvSpPr>
        <p:spPr/>
        <p:txBody>
          <a:bodyPr/>
          <a:lstStyle/>
          <a:p>
            <a:fld id="{1B13BDAB-2887-46E4-9A05-24AFCCBAB90E}" type="slidenum">
              <a:rPr lang="en-US" smtClean="0"/>
              <a:t>‹#›</a:t>
            </a:fld>
            <a:endParaRPr lang="en-US"/>
          </a:p>
        </p:txBody>
      </p:sp>
    </p:spTree>
    <p:extLst>
      <p:ext uri="{BB962C8B-B14F-4D97-AF65-F5344CB8AC3E}">
        <p14:creationId xmlns:p14="http://schemas.microsoft.com/office/powerpoint/2010/main" val="80415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8ECA1-3F63-6399-B175-22D49CF7A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41E0A0-6627-33FB-3FCF-E57717C405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AC92BA-3158-D95F-494A-9B64AF2A1C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4AB970-7A27-F833-49C2-9319112F974B}"/>
              </a:ext>
            </a:extLst>
          </p:cNvPr>
          <p:cNvSpPr>
            <a:spLocks noGrp="1"/>
          </p:cNvSpPr>
          <p:nvPr>
            <p:ph type="dt" sz="half" idx="10"/>
          </p:nvPr>
        </p:nvSpPr>
        <p:spPr/>
        <p:txBody>
          <a:bodyPr/>
          <a:lstStyle/>
          <a:p>
            <a:fld id="{740068F0-8E06-4B14-B3D7-AFEA93FCB8DB}" type="datetimeFigureOut">
              <a:rPr lang="en-US" smtClean="0"/>
              <a:t>10/12/2024</a:t>
            </a:fld>
            <a:endParaRPr lang="en-US"/>
          </a:p>
        </p:txBody>
      </p:sp>
      <p:sp>
        <p:nvSpPr>
          <p:cNvPr id="6" name="Footer Placeholder 5">
            <a:extLst>
              <a:ext uri="{FF2B5EF4-FFF2-40B4-BE49-F238E27FC236}">
                <a16:creationId xmlns:a16="http://schemas.microsoft.com/office/drawing/2014/main" id="{4ED92481-9098-8891-ECF9-A69624864C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6169A5-D8CC-539F-D018-8922B9829BFB}"/>
              </a:ext>
            </a:extLst>
          </p:cNvPr>
          <p:cNvSpPr>
            <a:spLocks noGrp="1"/>
          </p:cNvSpPr>
          <p:nvPr>
            <p:ph type="sldNum" sz="quarter" idx="12"/>
          </p:nvPr>
        </p:nvSpPr>
        <p:spPr/>
        <p:txBody>
          <a:bodyPr/>
          <a:lstStyle/>
          <a:p>
            <a:fld id="{1B13BDAB-2887-46E4-9A05-24AFCCBAB90E}" type="slidenum">
              <a:rPr lang="en-US" smtClean="0"/>
              <a:t>‹#›</a:t>
            </a:fld>
            <a:endParaRPr lang="en-US"/>
          </a:p>
        </p:txBody>
      </p:sp>
    </p:spTree>
    <p:extLst>
      <p:ext uri="{BB962C8B-B14F-4D97-AF65-F5344CB8AC3E}">
        <p14:creationId xmlns:p14="http://schemas.microsoft.com/office/powerpoint/2010/main" val="1285454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2D528-404B-08B0-6539-751027B5C2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3F278F-9CAC-A0B4-39EF-E0D3FC65B7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3DE3A1-E4AB-4910-02DD-EF4EDF5388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E83E4F-31E0-139F-501B-2005E24708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3B08CF-35A8-2356-794F-B607AA951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73368D-6658-8F32-9398-740E252D9C8C}"/>
              </a:ext>
            </a:extLst>
          </p:cNvPr>
          <p:cNvSpPr>
            <a:spLocks noGrp="1"/>
          </p:cNvSpPr>
          <p:nvPr>
            <p:ph type="dt" sz="half" idx="10"/>
          </p:nvPr>
        </p:nvSpPr>
        <p:spPr/>
        <p:txBody>
          <a:bodyPr/>
          <a:lstStyle/>
          <a:p>
            <a:fld id="{740068F0-8E06-4B14-B3D7-AFEA93FCB8DB}" type="datetimeFigureOut">
              <a:rPr lang="en-US" smtClean="0"/>
              <a:t>10/12/2024</a:t>
            </a:fld>
            <a:endParaRPr lang="en-US"/>
          </a:p>
        </p:txBody>
      </p:sp>
      <p:sp>
        <p:nvSpPr>
          <p:cNvPr id="8" name="Footer Placeholder 7">
            <a:extLst>
              <a:ext uri="{FF2B5EF4-FFF2-40B4-BE49-F238E27FC236}">
                <a16:creationId xmlns:a16="http://schemas.microsoft.com/office/drawing/2014/main" id="{EAC6BACC-61CF-B303-843E-35BC1A0A5E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BA8484-D7DA-97D6-BDE5-7C2D845FDB6C}"/>
              </a:ext>
            </a:extLst>
          </p:cNvPr>
          <p:cNvSpPr>
            <a:spLocks noGrp="1"/>
          </p:cNvSpPr>
          <p:nvPr>
            <p:ph type="sldNum" sz="quarter" idx="12"/>
          </p:nvPr>
        </p:nvSpPr>
        <p:spPr/>
        <p:txBody>
          <a:bodyPr/>
          <a:lstStyle/>
          <a:p>
            <a:fld id="{1B13BDAB-2887-46E4-9A05-24AFCCBAB90E}" type="slidenum">
              <a:rPr lang="en-US" smtClean="0"/>
              <a:t>‹#›</a:t>
            </a:fld>
            <a:endParaRPr lang="en-US"/>
          </a:p>
        </p:txBody>
      </p:sp>
    </p:spTree>
    <p:extLst>
      <p:ext uri="{BB962C8B-B14F-4D97-AF65-F5344CB8AC3E}">
        <p14:creationId xmlns:p14="http://schemas.microsoft.com/office/powerpoint/2010/main" val="877891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A048-F3D1-9A58-CC8A-E79F079485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7CE7CC-41F7-8A78-6E5A-97E53C7D03DF}"/>
              </a:ext>
            </a:extLst>
          </p:cNvPr>
          <p:cNvSpPr>
            <a:spLocks noGrp="1"/>
          </p:cNvSpPr>
          <p:nvPr>
            <p:ph type="dt" sz="half" idx="10"/>
          </p:nvPr>
        </p:nvSpPr>
        <p:spPr/>
        <p:txBody>
          <a:bodyPr/>
          <a:lstStyle/>
          <a:p>
            <a:fld id="{740068F0-8E06-4B14-B3D7-AFEA93FCB8DB}" type="datetimeFigureOut">
              <a:rPr lang="en-US" smtClean="0"/>
              <a:t>10/12/2024</a:t>
            </a:fld>
            <a:endParaRPr lang="en-US"/>
          </a:p>
        </p:txBody>
      </p:sp>
      <p:sp>
        <p:nvSpPr>
          <p:cNvPr id="4" name="Footer Placeholder 3">
            <a:extLst>
              <a:ext uri="{FF2B5EF4-FFF2-40B4-BE49-F238E27FC236}">
                <a16:creationId xmlns:a16="http://schemas.microsoft.com/office/drawing/2014/main" id="{4DE3ADB0-FF04-7ACF-6CE5-2E82EACD04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8F4789-75AB-5732-65EE-BDE2292AAD70}"/>
              </a:ext>
            </a:extLst>
          </p:cNvPr>
          <p:cNvSpPr>
            <a:spLocks noGrp="1"/>
          </p:cNvSpPr>
          <p:nvPr>
            <p:ph type="sldNum" sz="quarter" idx="12"/>
          </p:nvPr>
        </p:nvSpPr>
        <p:spPr/>
        <p:txBody>
          <a:bodyPr/>
          <a:lstStyle/>
          <a:p>
            <a:fld id="{1B13BDAB-2887-46E4-9A05-24AFCCBAB90E}" type="slidenum">
              <a:rPr lang="en-US" smtClean="0"/>
              <a:t>‹#›</a:t>
            </a:fld>
            <a:endParaRPr lang="en-US"/>
          </a:p>
        </p:txBody>
      </p:sp>
    </p:spTree>
    <p:extLst>
      <p:ext uri="{BB962C8B-B14F-4D97-AF65-F5344CB8AC3E}">
        <p14:creationId xmlns:p14="http://schemas.microsoft.com/office/powerpoint/2010/main" val="1135945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A5D10A-A937-9CC5-F0C5-142DF8923C18}"/>
              </a:ext>
            </a:extLst>
          </p:cNvPr>
          <p:cNvSpPr>
            <a:spLocks noGrp="1"/>
          </p:cNvSpPr>
          <p:nvPr>
            <p:ph type="dt" sz="half" idx="10"/>
          </p:nvPr>
        </p:nvSpPr>
        <p:spPr/>
        <p:txBody>
          <a:bodyPr/>
          <a:lstStyle/>
          <a:p>
            <a:fld id="{740068F0-8E06-4B14-B3D7-AFEA93FCB8DB}" type="datetimeFigureOut">
              <a:rPr lang="en-US" smtClean="0"/>
              <a:t>10/12/2024</a:t>
            </a:fld>
            <a:endParaRPr lang="en-US"/>
          </a:p>
        </p:txBody>
      </p:sp>
      <p:sp>
        <p:nvSpPr>
          <p:cNvPr id="3" name="Footer Placeholder 2">
            <a:extLst>
              <a:ext uri="{FF2B5EF4-FFF2-40B4-BE49-F238E27FC236}">
                <a16:creationId xmlns:a16="http://schemas.microsoft.com/office/drawing/2014/main" id="{97BB14ED-E211-D9CD-0C50-EF81CAB89A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54AA64-07BA-0910-1E21-AE3877FAF117}"/>
              </a:ext>
            </a:extLst>
          </p:cNvPr>
          <p:cNvSpPr>
            <a:spLocks noGrp="1"/>
          </p:cNvSpPr>
          <p:nvPr>
            <p:ph type="sldNum" sz="quarter" idx="12"/>
          </p:nvPr>
        </p:nvSpPr>
        <p:spPr/>
        <p:txBody>
          <a:bodyPr/>
          <a:lstStyle/>
          <a:p>
            <a:fld id="{1B13BDAB-2887-46E4-9A05-24AFCCBAB90E}" type="slidenum">
              <a:rPr lang="en-US" smtClean="0"/>
              <a:t>‹#›</a:t>
            </a:fld>
            <a:endParaRPr lang="en-US"/>
          </a:p>
        </p:txBody>
      </p:sp>
    </p:spTree>
    <p:extLst>
      <p:ext uri="{BB962C8B-B14F-4D97-AF65-F5344CB8AC3E}">
        <p14:creationId xmlns:p14="http://schemas.microsoft.com/office/powerpoint/2010/main" val="2089476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764B-08CD-7FC1-98CF-3D196C9414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E6A1F9-EA69-50FB-65B3-55FF2FBF39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40CAD1-FD5D-8DC8-9E7C-51F5608E9A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520165-CECD-423C-2D49-A0DD025C763A}"/>
              </a:ext>
            </a:extLst>
          </p:cNvPr>
          <p:cNvSpPr>
            <a:spLocks noGrp="1"/>
          </p:cNvSpPr>
          <p:nvPr>
            <p:ph type="dt" sz="half" idx="10"/>
          </p:nvPr>
        </p:nvSpPr>
        <p:spPr/>
        <p:txBody>
          <a:bodyPr/>
          <a:lstStyle/>
          <a:p>
            <a:fld id="{740068F0-8E06-4B14-B3D7-AFEA93FCB8DB}" type="datetimeFigureOut">
              <a:rPr lang="en-US" smtClean="0"/>
              <a:t>10/12/2024</a:t>
            </a:fld>
            <a:endParaRPr lang="en-US"/>
          </a:p>
        </p:txBody>
      </p:sp>
      <p:sp>
        <p:nvSpPr>
          <p:cNvPr id="6" name="Footer Placeholder 5">
            <a:extLst>
              <a:ext uri="{FF2B5EF4-FFF2-40B4-BE49-F238E27FC236}">
                <a16:creationId xmlns:a16="http://schemas.microsoft.com/office/drawing/2014/main" id="{0FD63FD2-25B4-6F9B-73BB-07891555D3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165F46-C9BC-AE1B-1E35-F4062A53B466}"/>
              </a:ext>
            </a:extLst>
          </p:cNvPr>
          <p:cNvSpPr>
            <a:spLocks noGrp="1"/>
          </p:cNvSpPr>
          <p:nvPr>
            <p:ph type="sldNum" sz="quarter" idx="12"/>
          </p:nvPr>
        </p:nvSpPr>
        <p:spPr/>
        <p:txBody>
          <a:bodyPr/>
          <a:lstStyle/>
          <a:p>
            <a:fld id="{1B13BDAB-2887-46E4-9A05-24AFCCBAB90E}" type="slidenum">
              <a:rPr lang="en-US" smtClean="0"/>
              <a:t>‹#›</a:t>
            </a:fld>
            <a:endParaRPr lang="en-US"/>
          </a:p>
        </p:txBody>
      </p:sp>
    </p:spTree>
    <p:extLst>
      <p:ext uri="{BB962C8B-B14F-4D97-AF65-F5344CB8AC3E}">
        <p14:creationId xmlns:p14="http://schemas.microsoft.com/office/powerpoint/2010/main" val="967246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02937-7FE1-7C77-53AA-A04A824713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65F4A6-A168-290B-A716-8201593ED2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6F47C5-FA05-6B42-1CDD-81A1C9329C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BE2BC8-63A3-FB5F-626E-93EB462B04A0}"/>
              </a:ext>
            </a:extLst>
          </p:cNvPr>
          <p:cNvSpPr>
            <a:spLocks noGrp="1"/>
          </p:cNvSpPr>
          <p:nvPr>
            <p:ph type="dt" sz="half" idx="10"/>
          </p:nvPr>
        </p:nvSpPr>
        <p:spPr/>
        <p:txBody>
          <a:bodyPr/>
          <a:lstStyle/>
          <a:p>
            <a:fld id="{740068F0-8E06-4B14-B3D7-AFEA93FCB8DB}" type="datetimeFigureOut">
              <a:rPr lang="en-US" smtClean="0"/>
              <a:t>10/12/2024</a:t>
            </a:fld>
            <a:endParaRPr lang="en-US"/>
          </a:p>
        </p:txBody>
      </p:sp>
      <p:sp>
        <p:nvSpPr>
          <p:cNvPr id="6" name="Footer Placeholder 5">
            <a:extLst>
              <a:ext uri="{FF2B5EF4-FFF2-40B4-BE49-F238E27FC236}">
                <a16:creationId xmlns:a16="http://schemas.microsoft.com/office/drawing/2014/main" id="{7D25E7AA-5F53-BCB2-1A28-E8AADC63A7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2651E4-A102-F99D-40CD-20FC28F8D7A9}"/>
              </a:ext>
            </a:extLst>
          </p:cNvPr>
          <p:cNvSpPr>
            <a:spLocks noGrp="1"/>
          </p:cNvSpPr>
          <p:nvPr>
            <p:ph type="sldNum" sz="quarter" idx="12"/>
          </p:nvPr>
        </p:nvSpPr>
        <p:spPr/>
        <p:txBody>
          <a:bodyPr/>
          <a:lstStyle/>
          <a:p>
            <a:fld id="{1B13BDAB-2887-46E4-9A05-24AFCCBAB90E}" type="slidenum">
              <a:rPr lang="en-US" smtClean="0"/>
              <a:t>‹#›</a:t>
            </a:fld>
            <a:endParaRPr lang="en-US"/>
          </a:p>
        </p:txBody>
      </p:sp>
    </p:spTree>
    <p:extLst>
      <p:ext uri="{BB962C8B-B14F-4D97-AF65-F5344CB8AC3E}">
        <p14:creationId xmlns:p14="http://schemas.microsoft.com/office/powerpoint/2010/main" val="1937767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9E8B63-023F-2C01-677E-B27E1F36A2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7725BD-1FAF-C29E-F8C9-BAC6A4D681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EB7B3E-79D1-FDCA-FA5F-864D253182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40068F0-8E06-4B14-B3D7-AFEA93FCB8DB}" type="datetimeFigureOut">
              <a:rPr lang="en-US" smtClean="0"/>
              <a:t>10/12/2024</a:t>
            </a:fld>
            <a:endParaRPr lang="en-US"/>
          </a:p>
        </p:txBody>
      </p:sp>
      <p:sp>
        <p:nvSpPr>
          <p:cNvPr id="5" name="Footer Placeholder 4">
            <a:extLst>
              <a:ext uri="{FF2B5EF4-FFF2-40B4-BE49-F238E27FC236}">
                <a16:creationId xmlns:a16="http://schemas.microsoft.com/office/drawing/2014/main" id="{D0F56A32-182D-2221-8D56-8867C3F519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FD6FE5B-D9B1-A3E3-222C-6F992E74E0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13BDAB-2887-46E4-9A05-24AFCCBAB90E}" type="slidenum">
              <a:rPr lang="en-US" smtClean="0"/>
              <a:t>‹#›</a:t>
            </a:fld>
            <a:endParaRPr lang="en-US"/>
          </a:p>
        </p:txBody>
      </p:sp>
    </p:spTree>
    <p:extLst>
      <p:ext uri="{BB962C8B-B14F-4D97-AF65-F5344CB8AC3E}">
        <p14:creationId xmlns:p14="http://schemas.microsoft.com/office/powerpoint/2010/main" val="2371566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jp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2.sv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37.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 Id="rId9"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jp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A1FEB0-454E-62D1-50B0-F86E3413BD51}"/>
              </a:ext>
            </a:extLst>
          </p:cNvPr>
          <p:cNvPicPr>
            <a:picLocks noChangeAspect="1"/>
          </p:cNvPicPr>
          <p:nvPr/>
        </p:nvPicPr>
        <p:blipFill>
          <a:blip r:embed="rId3">
            <a:alphaModFix amt="20000"/>
            <a:extLst>
              <a:ext uri="{28A0092B-C50C-407E-A947-70E740481C1C}">
                <a14:useLocalDpi xmlns:a14="http://schemas.microsoft.com/office/drawing/2010/main" val="0"/>
              </a:ext>
            </a:extLst>
          </a:blip>
          <a:srcRect l="13721" t="25420" r="27622" b="32027"/>
          <a:stretch/>
        </p:blipFill>
        <p:spPr>
          <a:xfrm>
            <a:off x="-1" y="0"/>
            <a:ext cx="12192001" cy="6858000"/>
          </a:xfrm>
          <a:prstGeom prst="rect">
            <a:avLst/>
          </a:prstGeom>
        </p:spPr>
      </p:pic>
      <p:sp>
        <p:nvSpPr>
          <p:cNvPr id="13" name="TextBox 12">
            <a:extLst>
              <a:ext uri="{FF2B5EF4-FFF2-40B4-BE49-F238E27FC236}">
                <a16:creationId xmlns:a16="http://schemas.microsoft.com/office/drawing/2014/main" id="{4630B52B-006F-2EB4-73A8-E086A4061CAC}"/>
              </a:ext>
            </a:extLst>
          </p:cNvPr>
          <p:cNvSpPr txBox="1"/>
          <p:nvPr/>
        </p:nvSpPr>
        <p:spPr>
          <a:xfrm>
            <a:off x="4074339" y="3555237"/>
            <a:ext cx="4033198" cy="1477328"/>
          </a:xfrm>
          <a:prstGeom prst="rect">
            <a:avLst/>
          </a:prstGeom>
          <a:noFill/>
        </p:spPr>
        <p:txBody>
          <a:bodyPr wrap="square" rtlCol="0">
            <a:spAutoFit/>
          </a:bodyPr>
          <a:lstStyle/>
          <a:p>
            <a:r>
              <a:rPr lang="en-US" b="0" i="0" dirty="0">
                <a:solidFill>
                  <a:srgbClr val="000000"/>
                </a:solidFill>
                <a:effectLst/>
                <a:latin typeface="Arial Rounded MT Bold" panose="020F0704030504030204" pitchFamily="34" charset="0"/>
              </a:rPr>
              <a:t>• Dhai Hisham Ibrahim Manaa</a:t>
            </a:r>
            <a:br>
              <a:rPr lang="en-US" dirty="0">
                <a:latin typeface="Arial Rounded MT Bold" panose="020F0704030504030204" pitchFamily="34" charset="0"/>
              </a:rPr>
            </a:br>
            <a:r>
              <a:rPr lang="en-US" b="0" i="0" dirty="0">
                <a:solidFill>
                  <a:srgbClr val="000000"/>
                </a:solidFill>
                <a:effectLst/>
                <a:latin typeface="Arial Rounded MT Bold" panose="020F0704030504030204" pitchFamily="34" charset="0"/>
              </a:rPr>
              <a:t>• Christine </a:t>
            </a:r>
            <a:r>
              <a:rPr lang="en-US" b="0" i="0" dirty="0" err="1">
                <a:solidFill>
                  <a:srgbClr val="000000"/>
                </a:solidFill>
                <a:effectLst/>
                <a:latin typeface="Arial Rounded MT Bold" panose="020F0704030504030204" pitchFamily="34" charset="0"/>
              </a:rPr>
              <a:t>Gabrail</a:t>
            </a:r>
            <a:r>
              <a:rPr lang="en-US" b="0" i="0" dirty="0">
                <a:solidFill>
                  <a:srgbClr val="000000"/>
                </a:solidFill>
                <a:effectLst/>
                <a:latin typeface="Arial Rounded MT Bold" panose="020F0704030504030204" pitchFamily="34" charset="0"/>
              </a:rPr>
              <a:t> Saad </a:t>
            </a:r>
            <a:r>
              <a:rPr lang="en-US" b="0" i="0" dirty="0" err="1">
                <a:solidFill>
                  <a:srgbClr val="000000"/>
                </a:solidFill>
                <a:effectLst/>
                <a:latin typeface="Arial Rounded MT Bold" panose="020F0704030504030204" pitchFamily="34" charset="0"/>
              </a:rPr>
              <a:t>Botros</a:t>
            </a:r>
            <a:br>
              <a:rPr lang="en-US" dirty="0">
                <a:latin typeface="Arial Rounded MT Bold" panose="020F0704030504030204" pitchFamily="34" charset="0"/>
              </a:rPr>
            </a:br>
            <a:r>
              <a:rPr lang="en-US" b="0" i="0" dirty="0">
                <a:solidFill>
                  <a:srgbClr val="000000"/>
                </a:solidFill>
                <a:effectLst/>
                <a:latin typeface="Arial Rounded MT Bold" panose="020F0704030504030204" pitchFamily="34" charset="0"/>
              </a:rPr>
              <a:t>• Sara Amr Ismail Salama</a:t>
            </a:r>
            <a:br>
              <a:rPr lang="en-US" dirty="0">
                <a:latin typeface="Arial Rounded MT Bold" panose="020F0704030504030204" pitchFamily="34" charset="0"/>
              </a:rPr>
            </a:br>
            <a:r>
              <a:rPr lang="en-US" b="0" i="0" dirty="0">
                <a:solidFill>
                  <a:srgbClr val="000000"/>
                </a:solidFill>
                <a:effectLst/>
                <a:latin typeface="Arial Rounded MT Bold" panose="020F0704030504030204" pitchFamily="34" charset="0"/>
              </a:rPr>
              <a:t>• Nadine Ehab Jomaa Muhammed</a:t>
            </a:r>
            <a:br>
              <a:rPr lang="en-US" dirty="0">
                <a:latin typeface="Arial Rounded MT Bold" panose="020F0704030504030204" pitchFamily="34" charset="0"/>
              </a:rPr>
            </a:br>
            <a:r>
              <a:rPr lang="en-US" b="0" i="0" dirty="0">
                <a:solidFill>
                  <a:srgbClr val="000000"/>
                </a:solidFill>
                <a:effectLst/>
                <a:latin typeface="Arial Rounded MT Bold" panose="020F0704030504030204" pitchFamily="34" charset="0"/>
              </a:rPr>
              <a:t>• </a:t>
            </a:r>
            <a:r>
              <a:rPr lang="en-US" b="0" i="0" dirty="0" err="1">
                <a:solidFill>
                  <a:srgbClr val="000000"/>
                </a:solidFill>
                <a:effectLst/>
                <a:latin typeface="Arial Rounded MT Bold" panose="020F0704030504030204" pitchFamily="34" charset="0"/>
              </a:rPr>
              <a:t>Nouran</a:t>
            </a:r>
            <a:r>
              <a:rPr lang="en-US" b="0" i="0" dirty="0">
                <a:solidFill>
                  <a:srgbClr val="000000"/>
                </a:solidFill>
                <a:effectLst/>
                <a:latin typeface="Arial Rounded MT Bold" panose="020F0704030504030204" pitchFamily="34" charset="0"/>
              </a:rPr>
              <a:t> Tarek Youssef </a:t>
            </a:r>
            <a:r>
              <a:rPr lang="en-US" b="0" i="0" dirty="0" err="1">
                <a:solidFill>
                  <a:srgbClr val="000000"/>
                </a:solidFill>
                <a:effectLst/>
                <a:latin typeface="Arial Rounded MT Bold" panose="020F0704030504030204" pitchFamily="34" charset="0"/>
              </a:rPr>
              <a:t>Mahra</a:t>
            </a:r>
            <a:endParaRPr lang="en-US" dirty="0">
              <a:latin typeface="Arial Rounded MT Bold" panose="020F0704030504030204" pitchFamily="34" charset="0"/>
            </a:endParaRPr>
          </a:p>
        </p:txBody>
      </p:sp>
      <p:sp>
        <p:nvSpPr>
          <p:cNvPr id="14" name="TextBox 13">
            <a:extLst>
              <a:ext uri="{FF2B5EF4-FFF2-40B4-BE49-F238E27FC236}">
                <a16:creationId xmlns:a16="http://schemas.microsoft.com/office/drawing/2014/main" id="{8AD4F1C8-CE81-655D-13BF-C386B9983129}"/>
              </a:ext>
            </a:extLst>
          </p:cNvPr>
          <p:cNvSpPr txBox="1"/>
          <p:nvPr/>
        </p:nvSpPr>
        <p:spPr>
          <a:xfrm>
            <a:off x="2568764" y="1493134"/>
            <a:ext cx="7054469" cy="2062103"/>
          </a:xfrm>
          <a:prstGeom prst="rect">
            <a:avLst/>
          </a:prstGeom>
          <a:noFill/>
        </p:spPr>
        <p:txBody>
          <a:bodyPr wrap="square" rtlCol="0">
            <a:spAutoFit/>
          </a:bodyPr>
          <a:lstStyle/>
          <a:p>
            <a:pPr algn="ctr"/>
            <a:r>
              <a:rPr lang="en-US" sz="3200" dirty="0">
                <a:latin typeface="Arial Rounded MT Bold" panose="020F0704030504030204" pitchFamily="34" charset="0"/>
              </a:rPr>
              <a:t>Analyzing Customer Preferences and Restaurant Performance Using Zomato Dataset</a:t>
            </a:r>
          </a:p>
          <a:p>
            <a:pPr algn="ctr"/>
            <a:endParaRPr lang="en-US" sz="3200" dirty="0">
              <a:latin typeface="Arial Rounded MT Bold" panose="020F0704030504030204" pitchFamily="34" charset="0"/>
            </a:endParaRPr>
          </a:p>
        </p:txBody>
      </p:sp>
      <p:pic>
        <p:nvPicPr>
          <p:cNvPr id="3" name="Picture 2" descr="A logo for a college&#10;&#10;Description automatically generated">
            <a:extLst>
              <a:ext uri="{FF2B5EF4-FFF2-40B4-BE49-F238E27FC236}">
                <a16:creationId xmlns:a16="http://schemas.microsoft.com/office/drawing/2014/main" id="{E27C35EE-062C-D5D0-0EE5-9D59A2CAD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0558" y="174053"/>
            <a:ext cx="1324892" cy="1319081"/>
          </a:xfrm>
          <a:prstGeom prst="rect">
            <a:avLst/>
          </a:prstGeom>
        </p:spPr>
      </p:pic>
      <p:sp>
        <p:nvSpPr>
          <p:cNvPr id="4" name="TextBox 3">
            <a:extLst>
              <a:ext uri="{FF2B5EF4-FFF2-40B4-BE49-F238E27FC236}">
                <a16:creationId xmlns:a16="http://schemas.microsoft.com/office/drawing/2014/main" id="{EFA542A5-AD72-2137-38B7-0FE0D42BC7ED}"/>
              </a:ext>
            </a:extLst>
          </p:cNvPr>
          <p:cNvSpPr txBox="1"/>
          <p:nvPr/>
        </p:nvSpPr>
        <p:spPr>
          <a:xfrm>
            <a:off x="3947745" y="5478311"/>
            <a:ext cx="4296505" cy="369332"/>
          </a:xfrm>
          <a:prstGeom prst="rect">
            <a:avLst/>
          </a:prstGeom>
          <a:noFill/>
        </p:spPr>
        <p:txBody>
          <a:bodyPr wrap="square" rtlCol="0">
            <a:spAutoFit/>
          </a:bodyPr>
          <a:lstStyle/>
          <a:p>
            <a:r>
              <a:rPr lang="en-US" b="1" dirty="0">
                <a:latin typeface="Arial Rounded MT Bold" panose="020F0704030504030204" pitchFamily="34" charset="0"/>
              </a:rPr>
              <a:t>Supervised by Dr. Ahmed Abd-</a:t>
            </a:r>
            <a:r>
              <a:rPr lang="en-US" b="1" dirty="0" err="1">
                <a:latin typeface="Arial Rounded MT Bold" panose="020F0704030504030204" pitchFamily="34" charset="0"/>
              </a:rPr>
              <a:t>Allatef</a:t>
            </a:r>
            <a:endParaRPr lang="en-US" b="1" dirty="0">
              <a:latin typeface="Arial Rounded MT Bold" panose="020F0704030504030204" pitchFamily="34" charset="0"/>
            </a:endParaRPr>
          </a:p>
        </p:txBody>
      </p:sp>
      <p:sp>
        <p:nvSpPr>
          <p:cNvPr id="5" name="TextBox 4">
            <a:extLst>
              <a:ext uri="{FF2B5EF4-FFF2-40B4-BE49-F238E27FC236}">
                <a16:creationId xmlns:a16="http://schemas.microsoft.com/office/drawing/2014/main" id="{B29CFD1B-4873-BDF5-21B4-0E12A5F3CE36}"/>
              </a:ext>
            </a:extLst>
          </p:cNvPr>
          <p:cNvSpPr txBox="1"/>
          <p:nvPr/>
        </p:nvSpPr>
        <p:spPr>
          <a:xfrm>
            <a:off x="3593593" y="5847643"/>
            <a:ext cx="5357690" cy="369332"/>
          </a:xfrm>
          <a:prstGeom prst="rect">
            <a:avLst/>
          </a:prstGeom>
          <a:noFill/>
        </p:spPr>
        <p:txBody>
          <a:bodyPr wrap="square" rtlCol="0">
            <a:spAutoFit/>
          </a:bodyPr>
          <a:lstStyle/>
          <a:p>
            <a:r>
              <a:rPr lang="en-US" b="1" dirty="0">
                <a:latin typeface="Arial Rounded MT Bold" panose="020F0704030504030204" pitchFamily="34" charset="0"/>
              </a:rPr>
              <a:t>With the generous support of AST company</a:t>
            </a:r>
          </a:p>
        </p:txBody>
      </p:sp>
    </p:spTree>
    <p:extLst>
      <p:ext uri="{BB962C8B-B14F-4D97-AF65-F5344CB8AC3E}">
        <p14:creationId xmlns:p14="http://schemas.microsoft.com/office/powerpoint/2010/main" val="2596517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75B65-F083-6F5A-8C63-7B5072C75A5E}"/>
              </a:ext>
            </a:extLst>
          </p:cNvPr>
          <p:cNvSpPr>
            <a:spLocks noGrp="1"/>
          </p:cNvSpPr>
          <p:nvPr>
            <p:ph type="title"/>
          </p:nvPr>
        </p:nvSpPr>
        <p:spPr>
          <a:xfrm>
            <a:off x="838199" y="365124"/>
            <a:ext cx="10551289" cy="1544699"/>
          </a:xfrm>
        </p:spPr>
        <p:txBody>
          <a:bodyPr>
            <a:normAutofit fontScale="90000"/>
          </a:bodyPr>
          <a:lstStyle/>
          <a:p>
            <a:pPr algn="ctr"/>
            <a:r>
              <a:rPr lang="en-US" sz="2700" i="0" dirty="0">
                <a:effectLst/>
                <a:latin typeface="Arial Rounded MT Bold" panose="020F0704030504030204" pitchFamily="34" charset="0"/>
              </a:rPr>
              <a:t>Almost 80% of the restaurants offer affordable meals for two people, with prices falling into the low to medium range. The remaining 20% are priced in the high to very high range</a:t>
            </a:r>
            <a:br>
              <a:rPr lang="en-US" i="0" dirty="0">
                <a:effectLst/>
                <a:latin typeface="system-ui"/>
              </a:rPr>
            </a:br>
            <a:endParaRPr lang="en-US" dirty="0"/>
          </a:p>
        </p:txBody>
      </p:sp>
      <p:pic>
        <p:nvPicPr>
          <p:cNvPr id="5" name="Content Placeholder 4" descr="A bar graph with red squares&#10;&#10;Description automatically generated">
            <a:extLst>
              <a:ext uri="{FF2B5EF4-FFF2-40B4-BE49-F238E27FC236}">
                <a16:creationId xmlns:a16="http://schemas.microsoft.com/office/drawing/2014/main" id="{1CDEE9A5-F553-3D24-355D-94EE299B9D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2982" y="1825625"/>
            <a:ext cx="6066035" cy="4351338"/>
          </a:xfrm>
        </p:spPr>
      </p:pic>
      <p:pic>
        <p:nvPicPr>
          <p:cNvPr id="3" name="Picture 2">
            <a:extLst>
              <a:ext uri="{FF2B5EF4-FFF2-40B4-BE49-F238E27FC236}">
                <a16:creationId xmlns:a16="http://schemas.microsoft.com/office/drawing/2014/main" id="{910B5EE8-4D22-A33D-D462-3A08C4A09C43}"/>
              </a:ext>
            </a:extLst>
          </p:cNvPr>
          <p:cNvPicPr>
            <a:picLocks noChangeAspect="1"/>
          </p:cNvPicPr>
          <p:nvPr/>
        </p:nvPicPr>
        <p:blipFill>
          <a:blip r:embed="rId3">
            <a:alphaModFix amt="5000"/>
            <a:extLst>
              <a:ext uri="{28A0092B-C50C-407E-A947-70E740481C1C}">
                <a14:useLocalDpi xmlns:a14="http://schemas.microsoft.com/office/drawing/2010/main" val="0"/>
              </a:ext>
            </a:extLst>
          </a:blip>
          <a:srcRect l="13721" t="25420" r="27622" b="32027"/>
          <a:stretch/>
        </p:blipFill>
        <p:spPr>
          <a:xfrm>
            <a:off x="17842" y="0"/>
            <a:ext cx="12192001" cy="6858000"/>
          </a:xfrm>
          <a:prstGeom prst="rect">
            <a:avLst/>
          </a:prstGeom>
        </p:spPr>
      </p:pic>
      <p:pic>
        <p:nvPicPr>
          <p:cNvPr id="4" name="Picture 3" descr="A logo for a college&#10;&#10;Description automatically generated">
            <a:extLst>
              <a:ext uri="{FF2B5EF4-FFF2-40B4-BE49-F238E27FC236}">
                <a16:creationId xmlns:a16="http://schemas.microsoft.com/office/drawing/2014/main" id="{A5804DF4-D3C9-8099-5182-B2C38E82D8DC}"/>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10340558" y="174053"/>
            <a:ext cx="1324892" cy="1319081"/>
          </a:xfrm>
          <a:prstGeom prst="rect">
            <a:avLst/>
          </a:prstGeom>
        </p:spPr>
      </p:pic>
    </p:spTree>
    <p:extLst>
      <p:ext uri="{BB962C8B-B14F-4D97-AF65-F5344CB8AC3E}">
        <p14:creationId xmlns:p14="http://schemas.microsoft.com/office/powerpoint/2010/main" val="3300823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9608B-DCBE-2614-8B04-CE3641D9EDF7}"/>
              </a:ext>
            </a:extLst>
          </p:cNvPr>
          <p:cNvSpPr>
            <a:spLocks noGrp="1"/>
          </p:cNvSpPr>
          <p:nvPr>
            <p:ph type="title"/>
          </p:nvPr>
        </p:nvSpPr>
        <p:spPr>
          <a:xfrm>
            <a:off x="383596" y="3067294"/>
            <a:ext cx="5380600" cy="2074130"/>
          </a:xfrm>
        </p:spPr>
        <p:txBody>
          <a:bodyPr>
            <a:normAutofit/>
          </a:bodyPr>
          <a:lstStyle/>
          <a:p>
            <a:r>
              <a:rPr lang="en-US" sz="1800" i="0" dirty="0">
                <a:solidFill>
                  <a:srgbClr val="000000"/>
                </a:solidFill>
                <a:effectLst/>
                <a:latin typeface="Arial Rounded MT Bold" panose="020F0704030504030204" pitchFamily="34" charset="0"/>
              </a:rPr>
              <a:t>Each restaurant shows a different relationship between cost and rating. For instance, </a:t>
            </a:r>
            <a:r>
              <a:rPr lang="en-US" sz="1800" i="0" dirty="0">
                <a:solidFill>
                  <a:srgbClr val="C00000"/>
                </a:solidFill>
                <a:effectLst/>
                <a:latin typeface="Arial Rounded MT Bold" panose="020F0704030504030204" pitchFamily="34" charset="0"/>
              </a:rPr>
              <a:t>Sindhi Sagar Deluxe</a:t>
            </a:r>
            <a:r>
              <a:rPr lang="en-US" sz="1800" i="0" dirty="0">
                <a:solidFill>
                  <a:srgbClr val="000000"/>
                </a:solidFill>
                <a:effectLst/>
                <a:latin typeface="Arial Rounded MT Bold" panose="020F0704030504030204" pitchFamily="34" charset="0"/>
              </a:rPr>
              <a:t> has one of the </a:t>
            </a:r>
            <a:r>
              <a:rPr lang="en-US" sz="1800" i="0" dirty="0">
                <a:solidFill>
                  <a:srgbClr val="C00000"/>
                </a:solidFill>
                <a:effectLst/>
                <a:latin typeface="Arial Rounded MT Bold" panose="020F0704030504030204" pitchFamily="34" charset="0"/>
              </a:rPr>
              <a:t>lowest costs </a:t>
            </a:r>
            <a:r>
              <a:rPr lang="en-US" sz="1800" i="0" dirty="0">
                <a:solidFill>
                  <a:srgbClr val="000000"/>
                </a:solidFill>
                <a:effectLst/>
                <a:latin typeface="Arial Rounded MT Bold" panose="020F0704030504030204" pitchFamily="34" charset="0"/>
              </a:rPr>
              <a:t>and </a:t>
            </a:r>
            <a:r>
              <a:rPr lang="en-US" sz="1800" i="0" dirty="0">
                <a:solidFill>
                  <a:srgbClr val="C00000"/>
                </a:solidFill>
                <a:effectLst/>
                <a:latin typeface="Arial Rounded MT Bold" panose="020F0704030504030204" pitchFamily="34" charset="0"/>
              </a:rPr>
              <a:t>moderate ratings</a:t>
            </a:r>
            <a:r>
              <a:rPr lang="en-US" sz="1800" i="0" dirty="0">
                <a:solidFill>
                  <a:srgbClr val="000000"/>
                </a:solidFill>
                <a:effectLst/>
                <a:latin typeface="Arial Rounded MT Bold" panose="020F0704030504030204" pitchFamily="34" charset="0"/>
              </a:rPr>
              <a:t>, while </a:t>
            </a:r>
            <a:r>
              <a:rPr lang="en-US" sz="1800" i="0" dirty="0">
                <a:solidFill>
                  <a:schemeClr val="tx2">
                    <a:lumMod val="75000"/>
                    <a:lumOff val="25000"/>
                  </a:schemeClr>
                </a:solidFill>
                <a:effectLst/>
                <a:latin typeface="Arial Rounded MT Bold" panose="020F0704030504030204" pitchFamily="34" charset="0"/>
              </a:rPr>
              <a:t>Nellore Dosa Camp </a:t>
            </a:r>
            <a:r>
              <a:rPr lang="en-US" sz="1800" i="0" dirty="0">
                <a:solidFill>
                  <a:srgbClr val="000000"/>
                </a:solidFill>
                <a:effectLst/>
                <a:latin typeface="Arial Rounded MT Bold" panose="020F0704030504030204" pitchFamily="34" charset="0"/>
              </a:rPr>
              <a:t>has the </a:t>
            </a:r>
            <a:r>
              <a:rPr lang="en-US" sz="1800" i="0" dirty="0">
                <a:solidFill>
                  <a:schemeClr val="tx2">
                    <a:lumMod val="75000"/>
                    <a:lumOff val="25000"/>
                  </a:schemeClr>
                </a:solidFill>
                <a:effectLst/>
                <a:latin typeface="Arial Rounded MT Bold" panose="020F0704030504030204" pitchFamily="34" charset="0"/>
              </a:rPr>
              <a:t>lowest rating</a:t>
            </a:r>
            <a:r>
              <a:rPr lang="en-US" sz="1800" i="0" dirty="0">
                <a:solidFill>
                  <a:srgbClr val="000000"/>
                </a:solidFill>
                <a:effectLst/>
                <a:latin typeface="Arial Rounded MT Bold" panose="020F0704030504030204" pitchFamily="34" charset="0"/>
              </a:rPr>
              <a:t> despite having a </a:t>
            </a:r>
            <a:r>
              <a:rPr lang="en-US" sz="1800" i="0" dirty="0">
                <a:solidFill>
                  <a:schemeClr val="tx2">
                    <a:lumMod val="75000"/>
                    <a:lumOff val="25000"/>
                  </a:schemeClr>
                </a:solidFill>
                <a:effectLst/>
                <a:latin typeface="Arial Rounded MT Bold" panose="020F0704030504030204" pitchFamily="34" charset="0"/>
              </a:rPr>
              <a:t>higher cost</a:t>
            </a:r>
            <a:r>
              <a:rPr lang="en-US" sz="1800" i="0" dirty="0">
                <a:solidFill>
                  <a:srgbClr val="000000"/>
                </a:solidFill>
                <a:effectLst/>
                <a:latin typeface="Arial Rounded MT Bold" panose="020F0704030504030204" pitchFamily="34" charset="0"/>
              </a:rPr>
              <a:t>. This visualization helps in analyzing how cost impacts customer ratings across these restaurants.</a:t>
            </a:r>
            <a:endParaRPr lang="en-US" sz="4000" dirty="0">
              <a:latin typeface="Arial Rounded MT Bold" panose="020F0704030504030204" pitchFamily="34" charset="0"/>
            </a:endParaRPr>
          </a:p>
        </p:txBody>
      </p:sp>
      <p:pic>
        <p:nvPicPr>
          <p:cNvPr id="5" name="Content Placeholder 4" descr="A graph of a bar chart&#10;&#10;Description automatically generated">
            <a:extLst>
              <a:ext uri="{FF2B5EF4-FFF2-40B4-BE49-F238E27FC236}">
                <a16:creationId xmlns:a16="http://schemas.microsoft.com/office/drawing/2014/main" id="{875D79AB-CE97-23DC-E336-8C0B59AE77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5999" y="1327914"/>
            <a:ext cx="5610224" cy="4946916"/>
          </a:xfrm>
        </p:spPr>
      </p:pic>
      <p:pic>
        <p:nvPicPr>
          <p:cNvPr id="3" name="Picture 2">
            <a:extLst>
              <a:ext uri="{FF2B5EF4-FFF2-40B4-BE49-F238E27FC236}">
                <a16:creationId xmlns:a16="http://schemas.microsoft.com/office/drawing/2014/main" id="{F7CB93BF-4D97-2E87-9D29-2D743CC14834}"/>
              </a:ext>
            </a:extLst>
          </p:cNvPr>
          <p:cNvPicPr>
            <a:picLocks noChangeAspect="1"/>
          </p:cNvPicPr>
          <p:nvPr/>
        </p:nvPicPr>
        <p:blipFill>
          <a:blip r:embed="rId3">
            <a:alphaModFix amt="5000"/>
            <a:extLst>
              <a:ext uri="{28A0092B-C50C-407E-A947-70E740481C1C}">
                <a14:useLocalDpi xmlns:a14="http://schemas.microsoft.com/office/drawing/2010/main" val="0"/>
              </a:ext>
            </a:extLst>
          </a:blip>
          <a:srcRect l="13721" t="25420" r="27622" b="32027"/>
          <a:stretch/>
        </p:blipFill>
        <p:spPr>
          <a:xfrm>
            <a:off x="-87" y="0"/>
            <a:ext cx="12192001" cy="6858000"/>
          </a:xfrm>
          <a:prstGeom prst="rect">
            <a:avLst/>
          </a:prstGeom>
        </p:spPr>
      </p:pic>
      <p:sp>
        <p:nvSpPr>
          <p:cNvPr id="4" name="TextBox 3">
            <a:extLst>
              <a:ext uri="{FF2B5EF4-FFF2-40B4-BE49-F238E27FC236}">
                <a16:creationId xmlns:a16="http://schemas.microsoft.com/office/drawing/2014/main" id="{CAFE4E39-4A13-EE26-F9C0-7ED9EE20AA5B}"/>
              </a:ext>
            </a:extLst>
          </p:cNvPr>
          <p:cNvSpPr txBox="1"/>
          <p:nvPr/>
        </p:nvSpPr>
        <p:spPr>
          <a:xfrm>
            <a:off x="383596" y="1672459"/>
            <a:ext cx="5144515" cy="1200329"/>
          </a:xfrm>
          <a:prstGeom prst="rect">
            <a:avLst/>
          </a:prstGeom>
          <a:noFill/>
        </p:spPr>
        <p:txBody>
          <a:bodyPr wrap="square" rtlCol="0">
            <a:spAutoFit/>
          </a:bodyPr>
          <a:lstStyle/>
          <a:p>
            <a:r>
              <a:rPr lang="en-US" sz="1800" i="0" dirty="0">
                <a:solidFill>
                  <a:srgbClr val="000000"/>
                </a:solidFill>
                <a:effectLst/>
                <a:latin typeface="Arial Rounded MT Bold" panose="020F0704030504030204" pitchFamily="34" charset="0"/>
              </a:rPr>
              <a:t>The chart compares the top 10 restaurants based on two variables: the average cost for two people (represented by bars) and the average rating (represented by the red line).</a:t>
            </a:r>
            <a:endParaRPr lang="en-US" dirty="0"/>
          </a:p>
        </p:txBody>
      </p:sp>
      <p:pic>
        <p:nvPicPr>
          <p:cNvPr id="6" name="Picture 5" descr="A logo for a college&#10;&#10;Description automatically generated">
            <a:extLst>
              <a:ext uri="{FF2B5EF4-FFF2-40B4-BE49-F238E27FC236}">
                <a16:creationId xmlns:a16="http://schemas.microsoft.com/office/drawing/2014/main" id="{17E983F2-2709-3184-3401-82DB76BF96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8777" y="85203"/>
            <a:ext cx="1324892" cy="1319081"/>
          </a:xfrm>
          <a:prstGeom prst="rect">
            <a:avLst/>
          </a:prstGeom>
        </p:spPr>
      </p:pic>
    </p:spTree>
    <p:extLst>
      <p:ext uri="{BB962C8B-B14F-4D97-AF65-F5344CB8AC3E}">
        <p14:creationId xmlns:p14="http://schemas.microsoft.com/office/powerpoint/2010/main" val="2851456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A771-7B75-98A2-4A3C-D397244C6BDE}"/>
              </a:ext>
            </a:extLst>
          </p:cNvPr>
          <p:cNvSpPr>
            <a:spLocks noGrp="1"/>
          </p:cNvSpPr>
          <p:nvPr>
            <p:ph type="title"/>
          </p:nvPr>
        </p:nvSpPr>
        <p:spPr>
          <a:xfrm>
            <a:off x="636608" y="365125"/>
            <a:ext cx="10717192" cy="1325563"/>
          </a:xfrm>
        </p:spPr>
        <p:txBody>
          <a:bodyPr>
            <a:noAutofit/>
          </a:bodyPr>
          <a:lstStyle/>
          <a:p>
            <a:pPr algn="ctr"/>
            <a:r>
              <a:rPr lang="en-US" sz="2000" i="0" dirty="0">
                <a:effectLst/>
                <a:latin typeface="Arial Rounded MT Bold" panose="020F0704030504030204" pitchFamily="34" charset="0"/>
              </a:rPr>
              <a:t>The most popular restaurant type is "Quick Bites," while the least popular is "Bar." This trend may be attributed to people's preference for quick meals due to fast-paced lifestyles and hectic schedules.</a:t>
            </a:r>
            <a:endParaRPr lang="en-US" sz="2000" dirty="0">
              <a:latin typeface="Arial Rounded MT Bold" panose="020F0704030504030204" pitchFamily="34" charset="0"/>
            </a:endParaRPr>
          </a:p>
        </p:txBody>
      </p:sp>
      <p:pic>
        <p:nvPicPr>
          <p:cNvPr id="5" name="Content Placeholder 4" descr="A bar graph with a number of restaurant types&#10;&#10;Description automatically generated">
            <a:extLst>
              <a:ext uri="{FF2B5EF4-FFF2-40B4-BE49-F238E27FC236}">
                <a16:creationId xmlns:a16="http://schemas.microsoft.com/office/drawing/2014/main" id="{BE7A9479-7BB5-DA74-0D95-1D4F9AEAC8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442" y="1825625"/>
            <a:ext cx="8867115" cy="4351338"/>
          </a:xfrm>
        </p:spPr>
      </p:pic>
      <p:pic>
        <p:nvPicPr>
          <p:cNvPr id="3" name="Picture 2">
            <a:extLst>
              <a:ext uri="{FF2B5EF4-FFF2-40B4-BE49-F238E27FC236}">
                <a16:creationId xmlns:a16="http://schemas.microsoft.com/office/drawing/2014/main" id="{70110712-C28E-CDE8-1FB0-36C3741B1B8E}"/>
              </a:ext>
            </a:extLst>
          </p:cNvPr>
          <p:cNvPicPr>
            <a:picLocks noChangeAspect="1"/>
          </p:cNvPicPr>
          <p:nvPr/>
        </p:nvPicPr>
        <p:blipFill>
          <a:blip r:embed="rId3">
            <a:alphaModFix amt="5000"/>
            <a:extLst>
              <a:ext uri="{28A0092B-C50C-407E-A947-70E740481C1C}">
                <a14:useLocalDpi xmlns:a14="http://schemas.microsoft.com/office/drawing/2010/main" val="0"/>
              </a:ext>
            </a:extLst>
          </a:blip>
          <a:srcRect l="13721" t="25420" r="27622" b="32027"/>
          <a:stretch/>
        </p:blipFill>
        <p:spPr>
          <a:xfrm>
            <a:off x="0" y="0"/>
            <a:ext cx="12192001" cy="6858000"/>
          </a:xfrm>
          <a:prstGeom prst="rect">
            <a:avLst/>
          </a:prstGeom>
        </p:spPr>
      </p:pic>
      <p:pic>
        <p:nvPicPr>
          <p:cNvPr id="4" name="Picture 3" descr="A logo for a college&#10;&#10;Description automatically generated">
            <a:extLst>
              <a:ext uri="{FF2B5EF4-FFF2-40B4-BE49-F238E27FC236}">
                <a16:creationId xmlns:a16="http://schemas.microsoft.com/office/drawing/2014/main" id="{F070D7B1-4FF0-7F7E-0256-B3F53EF131C4}"/>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10340558" y="174053"/>
            <a:ext cx="1324892" cy="1319081"/>
          </a:xfrm>
          <a:prstGeom prst="rect">
            <a:avLst/>
          </a:prstGeom>
        </p:spPr>
      </p:pic>
    </p:spTree>
    <p:extLst>
      <p:ext uri="{BB962C8B-B14F-4D97-AF65-F5344CB8AC3E}">
        <p14:creationId xmlns:p14="http://schemas.microsoft.com/office/powerpoint/2010/main" val="3067212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CAE42-0F91-663F-9CEE-BA5A57526ED0}"/>
              </a:ext>
            </a:extLst>
          </p:cNvPr>
          <p:cNvSpPr>
            <a:spLocks noGrp="1"/>
          </p:cNvSpPr>
          <p:nvPr>
            <p:ph type="title"/>
          </p:nvPr>
        </p:nvSpPr>
        <p:spPr>
          <a:xfrm>
            <a:off x="5295483" y="3751166"/>
            <a:ext cx="5236344" cy="767104"/>
          </a:xfrm>
        </p:spPr>
        <p:txBody>
          <a:bodyPr>
            <a:normAutofit/>
          </a:bodyPr>
          <a:lstStyle/>
          <a:p>
            <a:r>
              <a:rPr lang="en-US" sz="1800" i="0" dirty="0">
                <a:effectLst/>
                <a:latin typeface="Arial Rounded MT Bold" panose="020F0704030504030204" pitchFamily="34" charset="0"/>
              </a:rPr>
              <a:t>1- The majority of restaurants are clustered in </a:t>
            </a:r>
            <a:r>
              <a:rPr lang="en-US" sz="1800" i="0" dirty="0">
                <a:solidFill>
                  <a:schemeClr val="accent1">
                    <a:lumMod val="75000"/>
                  </a:schemeClr>
                </a:solidFill>
                <a:effectLst/>
                <a:latin typeface="Arial Rounded MT Bold" panose="020F0704030504030204" pitchFamily="34" charset="0"/>
              </a:rPr>
              <a:t>Bengaluru</a:t>
            </a:r>
            <a:r>
              <a:rPr lang="en-US" sz="1800" i="0" dirty="0">
                <a:effectLst/>
                <a:latin typeface="Arial Rounded MT Bold" panose="020F0704030504030204" pitchFamily="34" charset="0"/>
              </a:rPr>
              <a:t>.</a:t>
            </a:r>
            <a:endParaRPr lang="en-US" dirty="0">
              <a:latin typeface="Arial Rounded MT Bold" panose="020F0704030504030204" pitchFamily="34" charset="0"/>
            </a:endParaRPr>
          </a:p>
        </p:txBody>
      </p:sp>
      <p:pic>
        <p:nvPicPr>
          <p:cNvPr id="5" name="Content Placeholder 4" descr="A map of the ocean&#10;&#10;Description automatically generated">
            <a:extLst>
              <a:ext uri="{FF2B5EF4-FFF2-40B4-BE49-F238E27FC236}">
                <a16:creationId xmlns:a16="http://schemas.microsoft.com/office/drawing/2014/main" id="{E06B914A-7369-57AC-22DA-30C8CA76C2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6054" t="6983" r="2399" b="7155"/>
          <a:stretch/>
        </p:blipFill>
        <p:spPr>
          <a:xfrm>
            <a:off x="948936" y="756985"/>
            <a:ext cx="9626771" cy="2581636"/>
          </a:xfrm>
        </p:spPr>
      </p:pic>
      <p:pic>
        <p:nvPicPr>
          <p:cNvPr id="7" name="Picture 6" descr="A map with blue dots&#10;&#10;Description automatically generated">
            <a:extLst>
              <a:ext uri="{FF2B5EF4-FFF2-40B4-BE49-F238E27FC236}">
                <a16:creationId xmlns:a16="http://schemas.microsoft.com/office/drawing/2014/main" id="{2CD55BA3-2735-23DC-1768-CA5F5794E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0173" y="3469110"/>
            <a:ext cx="2753109" cy="2581635"/>
          </a:xfrm>
          <a:prstGeom prst="rect">
            <a:avLst/>
          </a:prstGeom>
        </p:spPr>
      </p:pic>
      <p:sp>
        <p:nvSpPr>
          <p:cNvPr id="4" name="TextBox 3">
            <a:extLst>
              <a:ext uri="{FF2B5EF4-FFF2-40B4-BE49-F238E27FC236}">
                <a16:creationId xmlns:a16="http://schemas.microsoft.com/office/drawing/2014/main" id="{0AD5444B-FA9D-39DA-0FEC-4703488D4CB4}"/>
              </a:ext>
            </a:extLst>
          </p:cNvPr>
          <p:cNvSpPr txBox="1"/>
          <p:nvPr/>
        </p:nvSpPr>
        <p:spPr>
          <a:xfrm>
            <a:off x="2617807" y="279932"/>
            <a:ext cx="6956385" cy="954107"/>
          </a:xfrm>
          <a:prstGeom prst="rect">
            <a:avLst/>
          </a:prstGeom>
          <a:noFill/>
        </p:spPr>
        <p:txBody>
          <a:bodyPr wrap="square" rtlCol="0">
            <a:spAutoFit/>
          </a:bodyPr>
          <a:lstStyle/>
          <a:p>
            <a:r>
              <a:rPr lang="en-US" sz="2800" b="1" i="0" dirty="0">
                <a:effectLst/>
                <a:latin typeface="Arial Rounded MT Bold" panose="020F0704030504030204" pitchFamily="34" charset="0"/>
              </a:rPr>
              <a:t>Map of Restaurant Count by Location</a:t>
            </a:r>
          </a:p>
          <a:p>
            <a:endParaRPr lang="en-US" sz="2800" dirty="0"/>
          </a:p>
        </p:txBody>
      </p:sp>
      <p:pic>
        <p:nvPicPr>
          <p:cNvPr id="17" name="Graphic 16" descr="Line arrow: Clockwise curve with solid fill">
            <a:extLst>
              <a:ext uri="{FF2B5EF4-FFF2-40B4-BE49-F238E27FC236}">
                <a16:creationId xmlns:a16="http://schemas.microsoft.com/office/drawing/2014/main" id="{0985DF0B-F347-E496-1D39-E256259C18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4015071">
            <a:off x="2579528" y="2477830"/>
            <a:ext cx="914400" cy="914400"/>
          </a:xfrm>
          <a:prstGeom prst="rect">
            <a:avLst/>
          </a:prstGeom>
        </p:spPr>
      </p:pic>
      <p:sp>
        <p:nvSpPr>
          <p:cNvPr id="19" name="TextBox 18">
            <a:extLst>
              <a:ext uri="{FF2B5EF4-FFF2-40B4-BE49-F238E27FC236}">
                <a16:creationId xmlns:a16="http://schemas.microsoft.com/office/drawing/2014/main" id="{02F0374F-EA35-55AC-8CE7-AAE2626B01B4}"/>
              </a:ext>
            </a:extLst>
          </p:cNvPr>
          <p:cNvSpPr txBox="1"/>
          <p:nvPr/>
        </p:nvSpPr>
        <p:spPr>
          <a:xfrm>
            <a:off x="5295483" y="4759927"/>
            <a:ext cx="5795787" cy="923330"/>
          </a:xfrm>
          <a:prstGeom prst="rect">
            <a:avLst/>
          </a:prstGeom>
          <a:noFill/>
        </p:spPr>
        <p:txBody>
          <a:bodyPr wrap="square" rtlCol="0">
            <a:spAutoFit/>
          </a:bodyPr>
          <a:lstStyle/>
          <a:p>
            <a:r>
              <a:rPr lang="en-US" sz="1800" i="0" dirty="0">
                <a:effectLst/>
                <a:latin typeface="Arial Rounded MT Bold" panose="020F0704030504030204" pitchFamily="34" charset="0"/>
              </a:rPr>
              <a:t>2- Potential restaurant owners can use this information to identify good locations for their ventures.</a:t>
            </a:r>
            <a:endParaRPr lang="en-US" dirty="0"/>
          </a:p>
        </p:txBody>
      </p:sp>
      <p:pic>
        <p:nvPicPr>
          <p:cNvPr id="21" name="Picture 20">
            <a:extLst>
              <a:ext uri="{FF2B5EF4-FFF2-40B4-BE49-F238E27FC236}">
                <a16:creationId xmlns:a16="http://schemas.microsoft.com/office/drawing/2014/main" id="{AED5C3BD-256F-05C8-D8B3-7515B68C7FBF}"/>
              </a:ext>
            </a:extLst>
          </p:cNvPr>
          <p:cNvPicPr>
            <a:picLocks noChangeAspect="1"/>
          </p:cNvPicPr>
          <p:nvPr/>
        </p:nvPicPr>
        <p:blipFill>
          <a:blip r:embed="rId6">
            <a:alphaModFix amt="5000"/>
            <a:extLst>
              <a:ext uri="{28A0092B-C50C-407E-A947-70E740481C1C}">
                <a14:useLocalDpi xmlns:a14="http://schemas.microsoft.com/office/drawing/2010/main" val="0"/>
              </a:ext>
            </a:extLst>
          </a:blip>
          <a:srcRect l="13721" t="25420" r="27622" b="32027"/>
          <a:stretch/>
        </p:blipFill>
        <p:spPr>
          <a:xfrm>
            <a:off x="0" y="0"/>
            <a:ext cx="12192001" cy="6858000"/>
          </a:xfrm>
          <a:prstGeom prst="rect">
            <a:avLst/>
          </a:prstGeom>
        </p:spPr>
      </p:pic>
      <p:pic>
        <p:nvPicPr>
          <p:cNvPr id="3" name="Picture 2" descr="A logo for a college&#10;&#10;Description automatically generated">
            <a:extLst>
              <a:ext uri="{FF2B5EF4-FFF2-40B4-BE49-F238E27FC236}">
                <a16:creationId xmlns:a16="http://schemas.microsoft.com/office/drawing/2014/main" id="{A4D7DE4A-D9AB-7966-E7A1-F0CE3E6CC7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05421" y="97444"/>
            <a:ext cx="1324892" cy="1319081"/>
          </a:xfrm>
          <a:prstGeom prst="rect">
            <a:avLst/>
          </a:prstGeom>
        </p:spPr>
      </p:pic>
    </p:spTree>
    <p:extLst>
      <p:ext uri="{BB962C8B-B14F-4D97-AF65-F5344CB8AC3E}">
        <p14:creationId xmlns:p14="http://schemas.microsoft.com/office/powerpoint/2010/main" val="1218773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DA249-8AEB-0545-E772-855BD21CF52C}"/>
              </a:ext>
            </a:extLst>
          </p:cNvPr>
          <p:cNvSpPr>
            <a:spLocks noGrp="1"/>
          </p:cNvSpPr>
          <p:nvPr>
            <p:ph type="title"/>
          </p:nvPr>
        </p:nvSpPr>
        <p:spPr>
          <a:xfrm>
            <a:off x="2823972" y="127381"/>
            <a:ext cx="6544056" cy="1325563"/>
          </a:xfrm>
        </p:spPr>
        <p:txBody>
          <a:bodyPr>
            <a:normAutofit/>
          </a:bodyPr>
          <a:lstStyle/>
          <a:p>
            <a:r>
              <a:rPr lang="en-US" sz="4000" b="1" dirty="0">
                <a:latin typeface="Arial Rounded MT Bold" panose="020F0704030504030204" pitchFamily="34" charset="0"/>
              </a:rPr>
              <a:t>Machine Learning Model</a:t>
            </a:r>
          </a:p>
        </p:txBody>
      </p:sp>
      <p:pic>
        <p:nvPicPr>
          <p:cNvPr id="4" name="Picture 3">
            <a:extLst>
              <a:ext uri="{FF2B5EF4-FFF2-40B4-BE49-F238E27FC236}">
                <a16:creationId xmlns:a16="http://schemas.microsoft.com/office/drawing/2014/main" id="{F1B38AB8-2D07-F5A7-3FCD-D189B9B85CDB}"/>
              </a:ext>
            </a:extLst>
          </p:cNvPr>
          <p:cNvPicPr>
            <a:picLocks noChangeAspect="1"/>
          </p:cNvPicPr>
          <p:nvPr/>
        </p:nvPicPr>
        <p:blipFill>
          <a:blip r:embed="rId2">
            <a:alphaModFix amt="20000"/>
            <a:extLst>
              <a:ext uri="{28A0092B-C50C-407E-A947-70E740481C1C}">
                <a14:useLocalDpi xmlns:a14="http://schemas.microsoft.com/office/drawing/2010/main" val="0"/>
              </a:ext>
            </a:extLst>
          </a:blip>
          <a:srcRect l="13721" t="25420" r="27622" b="32027"/>
          <a:stretch/>
        </p:blipFill>
        <p:spPr>
          <a:xfrm>
            <a:off x="-1" y="0"/>
            <a:ext cx="12192001" cy="6858000"/>
          </a:xfrm>
          <a:prstGeom prst="rect">
            <a:avLst/>
          </a:prstGeom>
        </p:spPr>
      </p:pic>
      <p:sp>
        <p:nvSpPr>
          <p:cNvPr id="3" name="TextBox 2">
            <a:extLst>
              <a:ext uri="{FF2B5EF4-FFF2-40B4-BE49-F238E27FC236}">
                <a16:creationId xmlns:a16="http://schemas.microsoft.com/office/drawing/2014/main" id="{92639F50-B284-47E6-B47D-58968C14E5F6}"/>
              </a:ext>
            </a:extLst>
          </p:cNvPr>
          <p:cNvSpPr txBox="1"/>
          <p:nvPr/>
        </p:nvSpPr>
        <p:spPr>
          <a:xfrm>
            <a:off x="1517904" y="2093976"/>
            <a:ext cx="8193024" cy="1077218"/>
          </a:xfrm>
          <a:prstGeom prst="rect">
            <a:avLst/>
          </a:prstGeom>
          <a:noFill/>
        </p:spPr>
        <p:txBody>
          <a:bodyPr wrap="square" rtlCol="0">
            <a:spAutoFit/>
          </a:bodyPr>
          <a:lstStyle/>
          <a:p>
            <a:r>
              <a:rPr lang="en-US" sz="2400" b="1" dirty="0">
                <a:latin typeface="Arial Rounded MT Bold" panose="020F0704030504030204" pitchFamily="34" charset="0"/>
              </a:rPr>
              <a:t>Goal</a:t>
            </a:r>
            <a:r>
              <a:rPr lang="en-US" sz="2000" dirty="0">
                <a:latin typeface="Arial Rounded MT Bold" panose="020F0704030504030204" pitchFamily="34" charset="0"/>
              </a:rPr>
              <a:t>: </a:t>
            </a:r>
            <a:r>
              <a:rPr lang="en-US" sz="2000" b="0" i="0" dirty="0">
                <a:solidFill>
                  <a:srgbClr val="000000"/>
                </a:solidFill>
                <a:effectLst/>
                <a:latin typeface="Arial Rounded MT Bold" panose="020F0704030504030204" pitchFamily="34" charset="0"/>
              </a:rPr>
              <a:t>Predict restaurant success (ratings) based on features like </a:t>
            </a:r>
            <a:r>
              <a:rPr lang="en-US" sz="2000" b="0" i="0" dirty="0" err="1">
                <a:solidFill>
                  <a:srgbClr val="000000"/>
                </a:solidFill>
                <a:effectLst/>
                <a:latin typeface="Arial Rounded MT Bold" panose="020F0704030504030204" pitchFamily="34" charset="0"/>
              </a:rPr>
              <a:t>online_order</a:t>
            </a:r>
            <a:r>
              <a:rPr lang="en-US" sz="2000" b="0" i="0" dirty="0">
                <a:solidFill>
                  <a:srgbClr val="000000"/>
                </a:solidFill>
                <a:effectLst/>
                <a:latin typeface="Arial Rounded MT Bold" panose="020F0704030504030204" pitchFamily="34" charset="0"/>
              </a:rPr>
              <a:t>, </a:t>
            </a:r>
            <a:r>
              <a:rPr lang="en-US" sz="2000" b="0" i="0" dirty="0" err="1">
                <a:solidFill>
                  <a:srgbClr val="000000"/>
                </a:solidFill>
                <a:effectLst/>
                <a:latin typeface="Arial Rounded MT Bold" panose="020F0704030504030204" pitchFamily="34" charset="0"/>
              </a:rPr>
              <a:t>book_table</a:t>
            </a:r>
            <a:r>
              <a:rPr lang="en-US" sz="2000" b="0" i="0" dirty="0">
                <a:solidFill>
                  <a:srgbClr val="000000"/>
                </a:solidFill>
                <a:effectLst/>
                <a:latin typeface="Arial Rounded MT Bold" panose="020F0704030504030204" pitchFamily="34" charset="0"/>
              </a:rPr>
              <a:t>, Cost2people, votes, and encoded categorical features (</a:t>
            </a:r>
            <a:r>
              <a:rPr lang="en-US" sz="2000" b="0" i="0" dirty="0" err="1">
                <a:solidFill>
                  <a:srgbClr val="000000"/>
                </a:solidFill>
                <a:effectLst/>
                <a:latin typeface="Arial Rounded MT Bold" panose="020F0704030504030204" pitchFamily="34" charset="0"/>
              </a:rPr>
              <a:t>rest_type</a:t>
            </a:r>
            <a:r>
              <a:rPr lang="en-US" sz="2000" b="0" i="0" dirty="0">
                <a:solidFill>
                  <a:srgbClr val="000000"/>
                </a:solidFill>
                <a:effectLst/>
                <a:latin typeface="Arial Rounded MT Bold" panose="020F0704030504030204" pitchFamily="34" charset="0"/>
              </a:rPr>
              <a:t>, cuisines, location).</a:t>
            </a:r>
            <a:endParaRPr lang="en-US" sz="2000" dirty="0">
              <a:latin typeface="Arial Rounded MT Bold" panose="020F0704030504030204" pitchFamily="34" charset="0"/>
            </a:endParaRPr>
          </a:p>
        </p:txBody>
      </p:sp>
      <p:sp>
        <p:nvSpPr>
          <p:cNvPr id="5" name="TextBox 4">
            <a:extLst>
              <a:ext uri="{FF2B5EF4-FFF2-40B4-BE49-F238E27FC236}">
                <a16:creationId xmlns:a16="http://schemas.microsoft.com/office/drawing/2014/main" id="{130D05BC-9E72-0448-94C1-791079802E3D}"/>
              </a:ext>
            </a:extLst>
          </p:cNvPr>
          <p:cNvSpPr txBox="1"/>
          <p:nvPr/>
        </p:nvSpPr>
        <p:spPr>
          <a:xfrm>
            <a:off x="1523999" y="3686807"/>
            <a:ext cx="4572000" cy="461665"/>
          </a:xfrm>
          <a:prstGeom prst="rect">
            <a:avLst/>
          </a:prstGeom>
          <a:noFill/>
        </p:spPr>
        <p:txBody>
          <a:bodyPr wrap="square" rtlCol="0">
            <a:spAutoFit/>
          </a:bodyPr>
          <a:lstStyle/>
          <a:p>
            <a:r>
              <a:rPr lang="en-US" sz="2400" b="1" i="0" dirty="0">
                <a:solidFill>
                  <a:srgbClr val="000000"/>
                </a:solidFill>
                <a:effectLst/>
                <a:latin typeface="Arial Rounded MT Bold" panose="020F0704030504030204" pitchFamily="34" charset="0"/>
              </a:rPr>
              <a:t>Model</a:t>
            </a:r>
            <a:r>
              <a:rPr lang="en-US" sz="2000" b="0" i="0" dirty="0">
                <a:solidFill>
                  <a:srgbClr val="000000"/>
                </a:solidFill>
                <a:effectLst/>
                <a:latin typeface="Arial Rounded MT Bold" panose="020F0704030504030204" pitchFamily="34" charset="0"/>
              </a:rPr>
              <a:t>: Random Forest Regressor</a:t>
            </a:r>
            <a:endParaRPr lang="en-US" sz="2000" dirty="0">
              <a:latin typeface="Arial Rounded MT Bold" panose="020F0704030504030204" pitchFamily="34" charset="0"/>
            </a:endParaRPr>
          </a:p>
        </p:txBody>
      </p:sp>
      <p:pic>
        <p:nvPicPr>
          <p:cNvPr id="6" name="Picture 5" descr="A logo for a college&#10;&#10;Description automatically generated">
            <a:extLst>
              <a:ext uri="{FF2B5EF4-FFF2-40B4-BE49-F238E27FC236}">
                <a16:creationId xmlns:a16="http://schemas.microsoft.com/office/drawing/2014/main" id="{F38CC3D7-32F3-770F-6FD0-F308687FDB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0558" y="174053"/>
            <a:ext cx="1324892" cy="1319081"/>
          </a:xfrm>
          <a:prstGeom prst="rect">
            <a:avLst/>
          </a:prstGeom>
        </p:spPr>
      </p:pic>
    </p:spTree>
    <p:extLst>
      <p:ext uri="{BB962C8B-B14F-4D97-AF65-F5344CB8AC3E}">
        <p14:creationId xmlns:p14="http://schemas.microsoft.com/office/powerpoint/2010/main" val="2581412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6E1B27-9772-E416-F912-5BB8AC5BD836}"/>
              </a:ext>
            </a:extLst>
          </p:cNvPr>
          <p:cNvSpPr txBox="1"/>
          <p:nvPr/>
        </p:nvSpPr>
        <p:spPr>
          <a:xfrm>
            <a:off x="2558541" y="350520"/>
            <a:ext cx="7074916" cy="523220"/>
          </a:xfrm>
          <a:prstGeom prst="rect">
            <a:avLst/>
          </a:prstGeom>
          <a:noFill/>
        </p:spPr>
        <p:txBody>
          <a:bodyPr wrap="square" rtlCol="0">
            <a:spAutoFit/>
          </a:bodyPr>
          <a:lstStyle/>
          <a:p>
            <a:r>
              <a:rPr lang="en-US" sz="2800" b="1" dirty="0">
                <a:latin typeface="Arial Rounded MT Bold" panose="020F0704030504030204" pitchFamily="34" charset="0"/>
              </a:rPr>
              <a:t>Step</a:t>
            </a:r>
            <a:r>
              <a:rPr lang="en-US" sz="2800" dirty="0">
                <a:latin typeface="Arial Rounded MT Bold" panose="020F0704030504030204" pitchFamily="34" charset="0"/>
              </a:rPr>
              <a:t> </a:t>
            </a:r>
            <a:r>
              <a:rPr lang="en-US" sz="2800" b="1" dirty="0">
                <a:latin typeface="Arial Rounded MT Bold" panose="020F0704030504030204" pitchFamily="34" charset="0"/>
              </a:rPr>
              <a:t>one</a:t>
            </a:r>
            <a:r>
              <a:rPr lang="en-US" sz="2800" dirty="0">
                <a:latin typeface="Arial Rounded MT Bold" panose="020F0704030504030204" pitchFamily="34" charset="0"/>
              </a:rPr>
              <a:t> </a:t>
            </a:r>
            <a:r>
              <a:rPr lang="en-US" sz="2800" b="1" dirty="0">
                <a:latin typeface="Arial Rounded MT Bold" panose="020F0704030504030204" pitchFamily="34" charset="0"/>
              </a:rPr>
              <a:t>:</a:t>
            </a:r>
            <a:r>
              <a:rPr lang="en-US" sz="2800" b="1" i="0" dirty="0">
                <a:effectLst/>
                <a:latin typeface="Arial Rounded MT Bold" panose="020F0704030504030204" pitchFamily="34" charset="0"/>
              </a:rPr>
              <a:t>Handling Categorical Data</a:t>
            </a:r>
          </a:p>
        </p:txBody>
      </p:sp>
      <p:pic>
        <p:nvPicPr>
          <p:cNvPr id="7" name="Picture 6">
            <a:extLst>
              <a:ext uri="{FF2B5EF4-FFF2-40B4-BE49-F238E27FC236}">
                <a16:creationId xmlns:a16="http://schemas.microsoft.com/office/drawing/2014/main" id="{EAF5EF65-77AB-D530-91A4-CFCBC3761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623" y="1661866"/>
            <a:ext cx="11126753" cy="3534268"/>
          </a:xfrm>
          <a:prstGeom prst="rect">
            <a:avLst/>
          </a:prstGeom>
        </p:spPr>
      </p:pic>
      <p:pic>
        <p:nvPicPr>
          <p:cNvPr id="8" name="Picture 7">
            <a:extLst>
              <a:ext uri="{FF2B5EF4-FFF2-40B4-BE49-F238E27FC236}">
                <a16:creationId xmlns:a16="http://schemas.microsoft.com/office/drawing/2014/main" id="{B14FB1B9-2C23-7A13-5D38-210B408DE1B8}"/>
              </a:ext>
            </a:extLst>
          </p:cNvPr>
          <p:cNvPicPr>
            <a:picLocks noChangeAspect="1"/>
          </p:cNvPicPr>
          <p:nvPr/>
        </p:nvPicPr>
        <p:blipFill>
          <a:blip r:embed="rId3">
            <a:alphaModFix amt="5000"/>
            <a:extLst>
              <a:ext uri="{28A0092B-C50C-407E-A947-70E740481C1C}">
                <a14:useLocalDpi xmlns:a14="http://schemas.microsoft.com/office/drawing/2010/main" val="0"/>
              </a:ext>
            </a:extLst>
          </a:blip>
          <a:srcRect l="13721" t="25420" r="27622" b="32027"/>
          <a:stretch/>
        </p:blipFill>
        <p:spPr>
          <a:xfrm>
            <a:off x="-2" y="0"/>
            <a:ext cx="12192001" cy="6858000"/>
          </a:xfrm>
          <a:prstGeom prst="rect">
            <a:avLst/>
          </a:prstGeom>
        </p:spPr>
      </p:pic>
      <p:pic>
        <p:nvPicPr>
          <p:cNvPr id="2" name="Picture 1" descr="A logo for a college&#10;&#10;Description automatically generated">
            <a:extLst>
              <a:ext uri="{FF2B5EF4-FFF2-40B4-BE49-F238E27FC236}">
                <a16:creationId xmlns:a16="http://schemas.microsoft.com/office/drawing/2014/main" id="{B38FF5CB-409D-BB36-E244-44B4B2AD37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0558" y="174053"/>
            <a:ext cx="1324892" cy="1319081"/>
          </a:xfrm>
          <a:prstGeom prst="rect">
            <a:avLst/>
          </a:prstGeom>
        </p:spPr>
      </p:pic>
    </p:spTree>
    <p:extLst>
      <p:ext uri="{BB962C8B-B14F-4D97-AF65-F5344CB8AC3E}">
        <p14:creationId xmlns:p14="http://schemas.microsoft.com/office/powerpoint/2010/main" val="3114641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C82FA-F2C5-52BC-8B1F-AD22CBB94398}"/>
              </a:ext>
            </a:extLst>
          </p:cNvPr>
          <p:cNvSpPr>
            <a:spLocks noGrp="1"/>
          </p:cNvSpPr>
          <p:nvPr>
            <p:ph type="title"/>
          </p:nvPr>
        </p:nvSpPr>
        <p:spPr>
          <a:xfrm>
            <a:off x="2981199" y="500953"/>
            <a:ext cx="6904227" cy="736218"/>
          </a:xfrm>
        </p:spPr>
        <p:txBody>
          <a:bodyPr>
            <a:noAutofit/>
          </a:bodyPr>
          <a:lstStyle/>
          <a:p>
            <a:r>
              <a:rPr lang="en-US" sz="2800" b="1" i="0" dirty="0">
                <a:effectLst/>
                <a:latin typeface="Arial Rounded MT Bold" panose="020F0704030504030204" pitchFamily="34" charset="0"/>
              </a:rPr>
              <a:t>Step Two :Scale and Normalize Data</a:t>
            </a:r>
            <a:br>
              <a:rPr lang="en-US" sz="2800" b="1" i="0" dirty="0">
                <a:effectLst/>
                <a:latin typeface="system-ui"/>
              </a:rPr>
            </a:br>
            <a:endParaRPr lang="en-US" sz="2800" dirty="0"/>
          </a:p>
        </p:txBody>
      </p:sp>
      <p:pic>
        <p:nvPicPr>
          <p:cNvPr id="5" name="Picture 4">
            <a:extLst>
              <a:ext uri="{FF2B5EF4-FFF2-40B4-BE49-F238E27FC236}">
                <a16:creationId xmlns:a16="http://schemas.microsoft.com/office/drawing/2014/main" id="{221496F2-CC7A-7652-5F57-A909EDBFE34E}"/>
              </a:ext>
            </a:extLst>
          </p:cNvPr>
          <p:cNvPicPr>
            <a:picLocks noChangeAspect="1"/>
          </p:cNvPicPr>
          <p:nvPr/>
        </p:nvPicPr>
        <p:blipFill>
          <a:blip r:embed="rId2">
            <a:extLst>
              <a:ext uri="{28A0092B-C50C-407E-A947-70E740481C1C}">
                <a14:useLocalDpi xmlns:a14="http://schemas.microsoft.com/office/drawing/2010/main" val="0"/>
              </a:ext>
            </a:extLst>
          </a:blip>
          <a:srcRect r="25752"/>
          <a:stretch/>
        </p:blipFill>
        <p:spPr>
          <a:xfrm>
            <a:off x="121454" y="952691"/>
            <a:ext cx="5637235" cy="4334480"/>
          </a:xfrm>
          <a:prstGeom prst="rect">
            <a:avLst/>
          </a:prstGeom>
        </p:spPr>
      </p:pic>
      <p:pic>
        <p:nvPicPr>
          <p:cNvPr id="7" name="Picture 6">
            <a:extLst>
              <a:ext uri="{FF2B5EF4-FFF2-40B4-BE49-F238E27FC236}">
                <a16:creationId xmlns:a16="http://schemas.microsoft.com/office/drawing/2014/main" id="{696EA492-0B63-F014-CD3F-1FA2E94B25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82800"/>
            <a:ext cx="6096000" cy="4775200"/>
          </a:xfrm>
          <a:prstGeom prst="rect">
            <a:avLst/>
          </a:prstGeom>
        </p:spPr>
      </p:pic>
      <p:pic>
        <p:nvPicPr>
          <p:cNvPr id="9" name="Picture 8">
            <a:extLst>
              <a:ext uri="{FF2B5EF4-FFF2-40B4-BE49-F238E27FC236}">
                <a16:creationId xmlns:a16="http://schemas.microsoft.com/office/drawing/2014/main" id="{A1AD4D94-F021-980C-1AA9-6978F28881DE}"/>
              </a:ext>
            </a:extLst>
          </p:cNvPr>
          <p:cNvPicPr>
            <a:picLocks noChangeAspect="1"/>
          </p:cNvPicPr>
          <p:nvPr/>
        </p:nvPicPr>
        <p:blipFill>
          <a:blip r:embed="rId4">
            <a:alphaModFix amt="5000"/>
            <a:extLst>
              <a:ext uri="{28A0092B-C50C-407E-A947-70E740481C1C}">
                <a14:useLocalDpi xmlns:a14="http://schemas.microsoft.com/office/drawing/2010/main" val="0"/>
              </a:ext>
            </a:extLst>
          </a:blip>
          <a:srcRect l="13721" t="25420" r="27622" b="32027"/>
          <a:stretch/>
        </p:blipFill>
        <p:spPr>
          <a:xfrm>
            <a:off x="0" y="0"/>
            <a:ext cx="12192001" cy="6858000"/>
          </a:xfrm>
          <a:prstGeom prst="rect">
            <a:avLst/>
          </a:prstGeom>
        </p:spPr>
      </p:pic>
      <p:pic>
        <p:nvPicPr>
          <p:cNvPr id="3" name="Picture 2" descr="A logo for a college&#10;&#10;Description automatically generated">
            <a:extLst>
              <a:ext uri="{FF2B5EF4-FFF2-40B4-BE49-F238E27FC236}">
                <a16:creationId xmlns:a16="http://schemas.microsoft.com/office/drawing/2014/main" id="{821FA536-DD7D-8232-000F-C1E8638ACC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40558" y="174053"/>
            <a:ext cx="1324892" cy="1319081"/>
          </a:xfrm>
          <a:prstGeom prst="rect">
            <a:avLst/>
          </a:prstGeom>
        </p:spPr>
      </p:pic>
    </p:spTree>
    <p:extLst>
      <p:ext uri="{BB962C8B-B14F-4D97-AF65-F5344CB8AC3E}">
        <p14:creationId xmlns:p14="http://schemas.microsoft.com/office/powerpoint/2010/main" val="971107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C3D7C-EDC7-9534-48FF-1937D31A1A51}"/>
              </a:ext>
            </a:extLst>
          </p:cNvPr>
          <p:cNvSpPr>
            <a:spLocks noGrp="1"/>
          </p:cNvSpPr>
          <p:nvPr>
            <p:ph type="title"/>
          </p:nvPr>
        </p:nvSpPr>
        <p:spPr>
          <a:xfrm>
            <a:off x="2051226" y="0"/>
            <a:ext cx="8231788" cy="1319514"/>
          </a:xfrm>
        </p:spPr>
        <p:txBody>
          <a:bodyPr>
            <a:normAutofit/>
          </a:bodyPr>
          <a:lstStyle/>
          <a:p>
            <a:r>
              <a:rPr lang="en-US" sz="2800" b="1" dirty="0">
                <a:latin typeface="Arial Rounded MT Bold" panose="020F0704030504030204" pitchFamily="34" charset="0"/>
              </a:rPr>
              <a:t>Step Three :Predicting Restaurant Success</a:t>
            </a:r>
          </a:p>
        </p:txBody>
      </p:sp>
      <p:pic>
        <p:nvPicPr>
          <p:cNvPr id="5" name="Picture 4">
            <a:extLst>
              <a:ext uri="{FF2B5EF4-FFF2-40B4-BE49-F238E27FC236}">
                <a16:creationId xmlns:a16="http://schemas.microsoft.com/office/drawing/2014/main" id="{EB8B3824-3E06-F0FA-655C-9C977BAE7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5694" y="1153941"/>
            <a:ext cx="6520607" cy="5175829"/>
          </a:xfrm>
          <a:prstGeom prst="rect">
            <a:avLst/>
          </a:prstGeom>
        </p:spPr>
      </p:pic>
      <p:pic>
        <p:nvPicPr>
          <p:cNvPr id="14" name="Picture 13">
            <a:extLst>
              <a:ext uri="{FF2B5EF4-FFF2-40B4-BE49-F238E27FC236}">
                <a16:creationId xmlns:a16="http://schemas.microsoft.com/office/drawing/2014/main" id="{CC830AAA-1361-C060-75D3-3C83A0BF4779}"/>
              </a:ext>
            </a:extLst>
          </p:cNvPr>
          <p:cNvPicPr>
            <a:picLocks noChangeAspect="1"/>
          </p:cNvPicPr>
          <p:nvPr/>
        </p:nvPicPr>
        <p:blipFill>
          <a:blip r:embed="rId3">
            <a:alphaModFix amt="5000"/>
            <a:extLst>
              <a:ext uri="{28A0092B-C50C-407E-A947-70E740481C1C}">
                <a14:useLocalDpi xmlns:a14="http://schemas.microsoft.com/office/drawing/2010/main" val="0"/>
              </a:ext>
            </a:extLst>
          </a:blip>
          <a:srcRect l="13721" t="25420" r="27622" b="32027"/>
          <a:stretch/>
        </p:blipFill>
        <p:spPr>
          <a:xfrm>
            <a:off x="0" y="0"/>
            <a:ext cx="12192001" cy="6858000"/>
          </a:xfrm>
          <a:prstGeom prst="rect">
            <a:avLst/>
          </a:prstGeom>
        </p:spPr>
      </p:pic>
      <p:pic>
        <p:nvPicPr>
          <p:cNvPr id="3" name="Picture 2" descr="A logo for a college&#10;&#10;Description automatically generated">
            <a:extLst>
              <a:ext uri="{FF2B5EF4-FFF2-40B4-BE49-F238E27FC236}">
                <a16:creationId xmlns:a16="http://schemas.microsoft.com/office/drawing/2014/main" id="{5A7737B6-EADA-DA71-9CA1-13E1E8B1B6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0558" y="174053"/>
            <a:ext cx="1324892" cy="1319081"/>
          </a:xfrm>
          <a:prstGeom prst="rect">
            <a:avLst/>
          </a:prstGeom>
        </p:spPr>
      </p:pic>
    </p:spTree>
    <p:extLst>
      <p:ext uri="{BB962C8B-B14F-4D97-AF65-F5344CB8AC3E}">
        <p14:creationId xmlns:p14="http://schemas.microsoft.com/office/powerpoint/2010/main" val="1323768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206E-019D-DB2F-2A8A-8EBDA8894528}"/>
              </a:ext>
            </a:extLst>
          </p:cNvPr>
          <p:cNvSpPr>
            <a:spLocks noGrp="1"/>
          </p:cNvSpPr>
          <p:nvPr>
            <p:ph type="title"/>
          </p:nvPr>
        </p:nvSpPr>
        <p:spPr>
          <a:xfrm>
            <a:off x="3521379" y="175052"/>
            <a:ext cx="5149241" cy="820628"/>
          </a:xfrm>
        </p:spPr>
        <p:txBody>
          <a:bodyPr>
            <a:normAutofit/>
          </a:bodyPr>
          <a:lstStyle/>
          <a:p>
            <a:r>
              <a:rPr lang="en-US" sz="2800" b="1" dirty="0">
                <a:latin typeface="Arial Rounded MT Bold" panose="020F0704030504030204" pitchFamily="34" charset="0"/>
              </a:rPr>
              <a:t>Step Four :Model Evaluation</a:t>
            </a:r>
            <a:endParaRPr lang="en-US" sz="2800" dirty="0"/>
          </a:p>
        </p:txBody>
      </p:sp>
      <p:pic>
        <p:nvPicPr>
          <p:cNvPr id="5" name="Picture 4">
            <a:extLst>
              <a:ext uri="{FF2B5EF4-FFF2-40B4-BE49-F238E27FC236}">
                <a16:creationId xmlns:a16="http://schemas.microsoft.com/office/drawing/2014/main" id="{96A51DCA-C2DD-B253-83A1-7E6E24BABC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5837" y="1690728"/>
            <a:ext cx="7108241" cy="3259580"/>
          </a:xfrm>
          <a:prstGeom prst="rect">
            <a:avLst/>
          </a:prstGeom>
        </p:spPr>
      </p:pic>
      <p:pic>
        <p:nvPicPr>
          <p:cNvPr id="6" name="Picture 5">
            <a:extLst>
              <a:ext uri="{FF2B5EF4-FFF2-40B4-BE49-F238E27FC236}">
                <a16:creationId xmlns:a16="http://schemas.microsoft.com/office/drawing/2014/main" id="{9A6CA97C-8F24-D299-4E76-1E79917A36FF}"/>
              </a:ext>
            </a:extLst>
          </p:cNvPr>
          <p:cNvPicPr>
            <a:picLocks noChangeAspect="1"/>
          </p:cNvPicPr>
          <p:nvPr/>
        </p:nvPicPr>
        <p:blipFill>
          <a:blip r:embed="rId3">
            <a:alphaModFix amt="5000"/>
            <a:extLst>
              <a:ext uri="{28A0092B-C50C-407E-A947-70E740481C1C}">
                <a14:useLocalDpi xmlns:a14="http://schemas.microsoft.com/office/drawing/2010/main" val="0"/>
              </a:ext>
            </a:extLst>
          </a:blip>
          <a:srcRect l="13721" t="25420" r="27622" b="32027"/>
          <a:stretch/>
        </p:blipFill>
        <p:spPr>
          <a:xfrm>
            <a:off x="-2" y="0"/>
            <a:ext cx="12192001" cy="6858000"/>
          </a:xfrm>
          <a:prstGeom prst="rect">
            <a:avLst/>
          </a:prstGeom>
        </p:spPr>
      </p:pic>
      <p:pic>
        <p:nvPicPr>
          <p:cNvPr id="3" name="Picture 2" descr="A logo for a college&#10;&#10;Description automatically generated">
            <a:extLst>
              <a:ext uri="{FF2B5EF4-FFF2-40B4-BE49-F238E27FC236}">
                <a16:creationId xmlns:a16="http://schemas.microsoft.com/office/drawing/2014/main" id="{D557EBDD-3949-578A-8DB2-A22F124687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0558" y="174053"/>
            <a:ext cx="1324892" cy="1319081"/>
          </a:xfrm>
          <a:prstGeom prst="rect">
            <a:avLst/>
          </a:prstGeom>
        </p:spPr>
      </p:pic>
    </p:spTree>
    <p:extLst>
      <p:ext uri="{BB962C8B-B14F-4D97-AF65-F5344CB8AC3E}">
        <p14:creationId xmlns:p14="http://schemas.microsoft.com/office/powerpoint/2010/main" val="457673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84CCFC-0F42-80B1-09B8-B9816C0C1EB5}"/>
              </a:ext>
            </a:extLst>
          </p:cNvPr>
          <p:cNvPicPr>
            <a:picLocks noChangeAspect="1"/>
          </p:cNvPicPr>
          <p:nvPr/>
        </p:nvPicPr>
        <p:blipFill>
          <a:blip r:embed="rId2">
            <a:alphaModFix amt="20000"/>
            <a:extLst>
              <a:ext uri="{28A0092B-C50C-407E-A947-70E740481C1C}">
                <a14:useLocalDpi xmlns:a14="http://schemas.microsoft.com/office/drawing/2010/main" val="0"/>
              </a:ext>
            </a:extLst>
          </a:blip>
          <a:srcRect l="13721" t="25420" r="27622" b="32027"/>
          <a:stretch/>
        </p:blipFill>
        <p:spPr>
          <a:xfrm>
            <a:off x="-2" y="0"/>
            <a:ext cx="12192001" cy="6858000"/>
          </a:xfrm>
          <a:prstGeom prst="rect">
            <a:avLst/>
          </a:prstGeom>
        </p:spPr>
      </p:pic>
      <p:sp>
        <p:nvSpPr>
          <p:cNvPr id="3" name="TextBox 2">
            <a:extLst>
              <a:ext uri="{FF2B5EF4-FFF2-40B4-BE49-F238E27FC236}">
                <a16:creationId xmlns:a16="http://schemas.microsoft.com/office/drawing/2014/main" id="{89F9B861-8F18-FAC6-4A7E-BDF719B51080}"/>
              </a:ext>
            </a:extLst>
          </p:cNvPr>
          <p:cNvSpPr txBox="1"/>
          <p:nvPr/>
        </p:nvSpPr>
        <p:spPr>
          <a:xfrm>
            <a:off x="3657600" y="685800"/>
            <a:ext cx="5166360" cy="1015663"/>
          </a:xfrm>
          <a:prstGeom prst="rect">
            <a:avLst/>
          </a:prstGeom>
          <a:noFill/>
        </p:spPr>
        <p:txBody>
          <a:bodyPr wrap="square" rtlCol="0">
            <a:spAutoFit/>
          </a:bodyPr>
          <a:lstStyle/>
          <a:p>
            <a:r>
              <a:rPr lang="en-US" sz="6000" b="1" dirty="0">
                <a:latin typeface="Arial Rounded MT Bold" panose="020F0704030504030204" pitchFamily="34" charset="0"/>
              </a:rPr>
              <a:t>Dashboards </a:t>
            </a:r>
          </a:p>
        </p:txBody>
      </p:sp>
      <p:sp>
        <p:nvSpPr>
          <p:cNvPr id="5" name="TextBox 4">
            <a:extLst>
              <a:ext uri="{FF2B5EF4-FFF2-40B4-BE49-F238E27FC236}">
                <a16:creationId xmlns:a16="http://schemas.microsoft.com/office/drawing/2014/main" id="{7325110B-BEC5-75E4-C870-A2D3E4D557B1}"/>
              </a:ext>
            </a:extLst>
          </p:cNvPr>
          <p:cNvSpPr txBox="1"/>
          <p:nvPr/>
        </p:nvSpPr>
        <p:spPr>
          <a:xfrm>
            <a:off x="1609344" y="3136612"/>
            <a:ext cx="9774936" cy="584775"/>
          </a:xfrm>
          <a:prstGeom prst="rect">
            <a:avLst/>
          </a:prstGeom>
          <a:noFill/>
        </p:spPr>
        <p:txBody>
          <a:bodyPr wrap="square" rtlCol="0">
            <a:spAutoFit/>
          </a:bodyPr>
          <a:lstStyle/>
          <a:p>
            <a:r>
              <a:rPr lang="en-US" sz="3200" b="1" dirty="0">
                <a:latin typeface="Arial Rounded MT Bold" panose="020F0704030504030204" pitchFamily="34" charset="0"/>
              </a:rPr>
              <a:t>We used Tableau to build insightful dashboards   </a:t>
            </a:r>
          </a:p>
        </p:txBody>
      </p:sp>
      <p:pic>
        <p:nvPicPr>
          <p:cNvPr id="6" name="Picture 5" descr="A logo for a college&#10;&#10;Description automatically generated">
            <a:extLst>
              <a:ext uri="{FF2B5EF4-FFF2-40B4-BE49-F238E27FC236}">
                <a16:creationId xmlns:a16="http://schemas.microsoft.com/office/drawing/2014/main" id="{AAA08AAE-298D-B48D-C5B4-7BC7BBEC05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0558" y="174053"/>
            <a:ext cx="1324892" cy="1319081"/>
          </a:xfrm>
          <a:prstGeom prst="rect">
            <a:avLst/>
          </a:prstGeom>
        </p:spPr>
      </p:pic>
    </p:spTree>
    <p:extLst>
      <p:ext uri="{BB962C8B-B14F-4D97-AF65-F5344CB8AC3E}">
        <p14:creationId xmlns:p14="http://schemas.microsoft.com/office/powerpoint/2010/main" val="2902193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BBEC80-9EF4-F9AF-AB06-61393D57AB6C}"/>
              </a:ext>
            </a:extLst>
          </p:cNvPr>
          <p:cNvPicPr>
            <a:picLocks noChangeAspect="1"/>
          </p:cNvPicPr>
          <p:nvPr/>
        </p:nvPicPr>
        <p:blipFill>
          <a:blip r:embed="rId2">
            <a:alphaModFix amt="20000"/>
            <a:extLst>
              <a:ext uri="{28A0092B-C50C-407E-A947-70E740481C1C}">
                <a14:useLocalDpi xmlns:a14="http://schemas.microsoft.com/office/drawing/2010/main" val="0"/>
              </a:ext>
            </a:extLst>
          </a:blip>
          <a:srcRect l="13721" t="25420" r="27622" b="32027"/>
          <a:stretch/>
        </p:blipFill>
        <p:spPr>
          <a:xfrm>
            <a:off x="-1" y="0"/>
            <a:ext cx="12192001" cy="6858000"/>
          </a:xfrm>
          <a:prstGeom prst="rect">
            <a:avLst/>
          </a:prstGeom>
        </p:spPr>
      </p:pic>
      <p:sp>
        <p:nvSpPr>
          <p:cNvPr id="5" name="Content Placeholder 2">
            <a:extLst>
              <a:ext uri="{FF2B5EF4-FFF2-40B4-BE49-F238E27FC236}">
                <a16:creationId xmlns:a16="http://schemas.microsoft.com/office/drawing/2014/main" id="{7B834E0C-F421-E3FE-D6FD-7B9B3C0AC436}"/>
              </a:ext>
            </a:extLst>
          </p:cNvPr>
          <p:cNvSpPr>
            <a:spLocks noGrp="1"/>
          </p:cNvSpPr>
          <p:nvPr>
            <p:ph idx="1"/>
          </p:nvPr>
        </p:nvSpPr>
        <p:spPr>
          <a:xfrm>
            <a:off x="842771" y="1816184"/>
            <a:ext cx="10506456" cy="2670048"/>
          </a:xfrm>
        </p:spPr>
        <p:txBody>
          <a:bodyPr>
            <a:normAutofit/>
          </a:bodyPr>
          <a:lstStyle/>
          <a:p>
            <a:pPr marL="0" indent="0" algn="ctr">
              <a:buNone/>
            </a:pPr>
            <a:r>
              <a:rPr lang="en-US" dirty="0">
                <a:latin typeface="Arial Rounded MT Bold" panose="020F0704030504030204" pitchFamily="34" charset="0"/>
              </a:rPr>
              <a:t>In Today’s competitive food industry, understanding customer preferences is essential. Zomato, a leading restaurants platform, provides valuable data to explore what makes restaurants successful and how pricing varies across cities. This project analyzes the Zomato dataset to uncover key restaurant trends and customers insights. </a:t>
            </a:r>
          </a:p>
          <a:p>
            <a:pPr marL="0" indent="0" algn="ctr">
              <a:buNone/>
            </a:pPr>
            <a:endParaRPr lang="en-US" dirty="0">
              <a:latin typeface="Arial Rounded MT Bold" panose="020F0704030504030204" pitchFamily="34" charset="0"/>
            </a:endParaRPr>
          </a:p>
          <a:p>
            <a:pPr marL="0" indent="0" algn="ctr">
              <a:buNone/>
            </a:pPr>
            <a:endParaRPr lang="en-US" dirty="0">
              <a:latin typeface="Arial Rounded MT Bold" panose="020F0704030504030204" pitchFamily="34" charset="0"/>
            </a:endParaRPr>
          </a:p>
        </p:txBody>
      </p:sp>
      <p:pic>
        <p:nvPicPr>
          <p:cNvPr id="2" name="Picture 1" descr="A logo for a college&#10;&#10;Description automatically generated">
            <a:extLst>
              <a:ext uri="{FF2B5EF4-FFF2-40B4-BE49-F238E27FC236}">
                <a16:creationId xmlns:a16="http://schemas.microsoft.com/office/drawing/2014/main" id="{11CA030F-593A-2D97-E3BE-AC16BC08A4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0558" y="174053"/>
            <a:ext cx="1324892" cy="1319081"/>
          </a:xfrm>
          <a:prstGeom prst="rect">
            <a:avLst/>
          </a:prstGeom>
        </p:spPr>
      </p:pic>
    </p:spTree>
    <p:extLst>
      <p:ext uri="{BB962C8B-B14F-4D97-AF65-F5344CB8AC3E}">
        <p14:creationId xmlns:p14="http://schemas.microsoft.com/office/powerpoint/2010/main" val="538393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5BEF6C-3F40-4E92-4ABE-2CADA195D18E}"/>
              </a:ext>
            </a:extLst>
          </p:cNvPr>
          <p:cNvPicPr>
            <a:picLocks noChangeAspect="1"/>
          </p:cNvPicPr>
          <p:nvPr/>
        </p:nvPicPr>
        <p:blipFill>
          <a:blip r:embed="rId2">
            <a:alphaModFix amt="5000"/>
            <a:extLst>
              <a:ext uri="{28A0092B-C50C-407E-A947-70E740481C1C}">
                <a14:useLocalDpi xmlns:a14="http://schemas.microsoft.com/office/drawing/2010/main" val="0"/>
              </a:ext>
            </a:extLst>
          </a:blip>
          <a:srcRect l="13721" t="25420" r="27622" b="32027"/>
          <a:stretch/>
        </p:blipFill>
        <p:spPr>
          <a:xfrm>
            <a:off x="-2" y="0"/>
            <a:ext cx="12192001" cy="6858000"/>
          </a:xfrm>
          <a:prstGeom prst="rect">
            <a:avLst/>
          </a:prstGeom>
        </p:spPr>
      </p:pic>
      <p:pic>
        <p:nvPicPr>
          <p:cNvPr id="9" name="Picture 8" descr="A close-up of a graph&#10;&#10;Description automatically generated">
            <a:extLst>
              <a:ext uri="{FF2B5EF4-FFF2-40B4-BE49-F238E27FC236}">
                <a16:creationId xmlns:a16="http://schemas.microsoft.com/office/drawing/2014/main" id="{6C7166D8-7E72-193D-C37D-245EF541E6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636" y="137424"/>
            <a:ext cx="10929226" cy="6583151"/>
          </a:xfrm>
          <a:prstGeom prst="rect">
            <a:avLst/>
          </a:prstGeom>
        </p:spPr>
      </p:pic>
      <p:pic>
        <p:nvPicPr>
          <p:cNvPr id="10" name="Picture 9" descr="A logo for a college&#10;&#10;Description automatically generated">
            <a:extLst>
              <a:ext uri="{FF2B5EF4-FFF2-40B4-BE49-F238E27FC236}">
                <a16:creationId xmlns:a16="http://schemas.microsoft.com/office/drawing/2014/main" id="{93CDECC3-CA8D-FAA9-CFD7-2C8B09F792D1}"/>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10340558" y="174053"/>
            <a:ext cx="1324892" cy="1319081"/>
          </a:xfrm>
          <a:prstGeom prst="rect">
            <a:avLst/>
          </a:prstGeom>
        </p:spPr>
      </p:pic>
    </p:spTree>
    <p:extLst>
      <p:ext uri="{BB962C8B-B14F-4D97-AF65-F5344CB8AC3E}">
        <p14:creationId xmlns:p14="http://schemas.microsoft.com/office/powerpoint/2010/main" val="3536218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D48064-0CBD-26C8-B3EB-C5EB9E027286}"/>
              </a:ext>
            </a:extLst>
          </p:cNvPr>
          <p:cNvSpPr txBox="1"/>
          <p:nvPr/>
        </p:nvSpPr>
        <p:spPr>
          <a:xfrm>
            <a:off x="539496" y="438912"/>
            <a:ext cx="4572000" cy="400110"/>
          </a:xfrm>
          <a:prstGeom prst="rect">
            <a:avLst/>
          </a:prstGeom>
          <a:noFill/>
        </p:spPr>
        <p:txBody>
          <a:bodyPr wrap="square" rtlCol="0">
            <a:spAutoFit/>
          </a:bodyPr>
          <a:lstStyle/>
          <a:p>
            <a:r>
              <a:rPr lang="en-US" sz="2000" b="0" i="0" dirty="0">
                <a:solidFill>
                  <a:srgbClr val="000000"/>
                </a:solidFill>
                <a:effectLst/>
                <a:latin typeface="Arial Rounded MT Bold" panose="020F0704030504030204" pitchFamily="34" charset="0"/>
              </a:rPr>
              <a:t>Key Insights Recap:</a:t>
            </a:r>
            <a:endParaRPr lang="en-US" sz="2000" dirty="0">
              <a:latin typeface="Arial Rounded MT Bold" panose="020F0704030504030204" pitchFamily="34" charset="0"/>
            </a:endParaRPr>
          </a:p>
        </p:txBody>
      </p:sp>
      <p:pic>
        <p:nvPicPr>
          <p:cNvPr id="6" name="Picture 5" descr="A bar graph with text&#10;&#10;Description automatically generated">
            <a:extLst>
              <a:ext uri="{FF2B5EF4-FFF2-40B4-BE49-F238E27FC236}">
                <a16:creationId xmlns:a16="http://schemas.microsoft.com/office/drawing/2014/main" id="{8A1432E2-F704-2F70-0A15-612C7EAC1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177" y="274844"/>
            <a:ext cx="3886742" cy="2819794"/>
          </a:xfrm>
          <a:prstGeom prst="rect">
            <a:avLst/>
          </a:prstGeom>
        </p:spPr>
      </p:pic>
      <p:sp>
        <p:nvSpPr>
          <p:cNvPr id="7" name="TextBox 6">
            <a:extLst>
              <a:ext uri="{FF2B5EF4-FFF2-40B4-BE49-F238E27FC236}">
                <a16:creationId xmlns:a16="http://schemas.microsoft.com/office/drawing/2014/main" id="{F8D60A10-ED57-4BDE-C976-BE8452073A1E}"/>
              </a:ext>
            </a:extLst>
          </p:cNvPr>
          <p:cNvSpPr txBox="1"/>
          <p:nvPr/>
        </p:nvSpPr>
        <p:spPr>
          <a:xfrm>
            <a:off x="885825" y="1285875"/>
            <a:ext cx="4572000" cy="2031325"/>
          </a:xfrm>
          <a:prstGeom prst="rect">
            <a:avLst/>
          </a:prstGeom>
          <a:noFill/>
        </p:spPr>
        <p:txBody>
          <a:bodyPr wrap="square" rtlCol="0">
            <a:spAutoFit/>
          </a:bodyPr>
          <a:lstStyle/>
          <a:p>
            <a:r>
              <a:rPr lang="en-US" dirty="0">
                <a:solidFill>
                  <a:srgbClr val="000000"/>
                </a:solidFill>
                <a:latin typeface="Arial Rounded MT Bold" panose="020F0704030504030204" pitchFamily="34" charset="0"/>
              </a:rPr>
              <a:t>- </a:t>
            </a:r>
            <a:r>
              <a:rPr lang="en-US" b="0" i="0" dirty="0">
                <a:solidFill>
                  <a:srgbClr val="000000"/>
                </a:solidFill>
                <a:effectLst/>
                <a:latin typeface="Arial Rounded MT Bold" panose="020F0704030504030204" pitchFamily="34" charset="0"/>
              </a:rPr>
              <a:t>Delivery and dine-out dominate, indicating high customer demand for these formats.</a:t>
            </a:r>
          </a:p>
          <a:p>
            <a:br>
              <a:rPr lang="en-US" dirty="0">
                <a:latin typeface="Arial Rounded MT Bold" panose="020F0704030504030204" pitchFamily="34" charset="0"/>
              </a:rPr>
            </a:br>
            <a:r>
              <a:rPr lang="en-US" dirty="0">
                <a:solidFill>
                  <a:srgbClr val="000000"/>
                </a:solidFill>
                <a:latin typeface="Arial Rounded MT Bold" panose="020F0704030504030204" pitchFamily="34" charset="0"/>
              </a:rPr>
              <a:t>- </a:t>
            </a:r>
            <a:r>
              <a:rPr lang="en-US" b="0" i="0" dirty="0">
                <a:solidFill>
                  <a:srgbClr val="000000"/>
                </a:solidFill>
                <a:effectLst/>
                <a:latin typeface="Arial Rounded MT Bold" panose="020F0704030504030204" pitchFamily="34" charset="0"/>
              </a:rPr>
              <a:t>Buffets and bars are relatively rare, which may suggest niche market opportunities.</a:t>
            </a:r>
            <a:endParaRPr lang="en-US" dirty="0">
              <a:latin typeface="Arial Rounded MT Bold" panose="020F0704030504030204" pitchFamily="34" charset="0"/>
            </a:endParaRPr>
          </a:p>
        </p:txBody>
      </p:sp>
      <p:pic>
        <p:nvPicPr>
          <p:cNvPr id="10" name="Picture 9" descr="A bar graph with red rectangles&#10;&#10;Description automatically generated">
            <a:extLst>
              <a:ext uri="{FF2B5EF4-FFF2-40B4-BE49-F238E27FC236}">
                <a16:creationId xmlns:a16="http://schemas.microsoft.com/office/drawing/2014/main" id="{2AA5EA30-617B-DAC2-01D5-9486B4F08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1404" y="3226893"/>
            <a:ext cx="3191320" cy="3439005"/>
          </a:xfrm>
          <a:prstGeom prst="rect">
            <a:avLst/>
          </a:prstGeom>
        </p:spPr>
      </p:pic>
      <p:sp>
        <p:nvSpPr>
          <p:cNvPr id="11" name="TextBox 10">
            <a:extLst>
              <a:ext uri="{FF2B5EF4-FFF2-40B4-BE49-F238E27FC236}">
                <a16:creationId xmlns:a16="http://schemas.microsoft.com/office/drawing/2014/main" id="{7509384B-13CC-0591-1B2D-09C6D5E1260C}"/>
              </a:ext>
            </a:extLst>
          </p:cNvPr>
          <p:cNvSpPr txBox="1"/>
          <p:nvPr/>
        </p:nvSpPr>
        <p:spPr>
          <a:xfrm>
            <a:off x="885825" y="4468368"/>
            <a:ext cx="5000625" cy="1200329"/>
          </a:xfrm>
          <a:prstGeom prst="rect">
            <a:avLst/>
          </a:prstGeom>
          <a:noFill/>
        </p:spPr>
        <p:txBody>
          <a:bodyPr wrap="square" rtlCol="0">
            <a:spAutoFit/>
          </a:bodyPr>
          <a:lstStyle/>
          <a:p>
            <a:r>
              <a:rPr lang="en-US" dirty="0">
                <a:solidFill>
                  <a:srgbClr val="000000"/>
                </a:solidFill>
                <a:latin typeface="Arial Rounded MT Bold" panose="020F0704030504030204" pitchFamily="34" charset="0"/>
              </a:rPr>
              <a:t>- </a:t>
            </a:r>
            <a:r>
              <a:rPr lang="en-US" b="0" i="0" dirty="0">
                <a:solidFill>
                  <a:srgbClr val="000000"/>
                </a:solidFill>
                <a:effectLst/>
                <a:latin typeface="Arial Rounded MT Bold" panose="020F0704030504030204" pitchFamily="34" charset="0"/>
              </a:rPr>
              <a:t>Higher average costs, like those for nightlife spots, tend to have better ratings, showing a positive correlation between price and perceived quality.</a:t>
            </a:r>
            <a:endParaRPr lang="en-US" dirty="0">
              <a:latin typeface="Arial Rounded MT Bold" panose="020F0704030504030204" pitchFamily="34" charset="0"/>
            </a:endParaRPr>
          </a:p>
        </p:txBody>
      </p:sp>
      <p:pic>
        <p:nvPicPr>
          <p:cNvPr id="13" name="Picture 12">
            <a:extLst>
              <a:ext uri="{FF2B5EF4-FFF2-40B4-BE49-F238E27FC236}">
                <a16:creationId xmlns:a16="http://schemas.microsoft.com/office/drawing/2014/main" id="{60387DAE-CF46-87C1-180F-E4A1EC51E716}"/>
              </a:ext>
            </a:extLst>
          </p:cNvPr>
          <p:cNvPicPr>
            <a:picLocks noChangeAspect="1"/>
          </p:cNvPicPr>
          <p:nvPr/>
        </p:nvPicPr>
        <p:blipFill>
          <a:blip r:embed="rId4">
            <a:alphaModFix amt="5000"/>
            <a:extLst>
              <a:ext uri="{28A0092B-C50C-407E-A947-70E740481C1C}">
                <a14:useLocalDpi xmlns:a14="http://schemas.microsoft.com/office/drawing/2010/main" val="0"/>
              </a:ext>
            </a:extLst>
          </a:blip>
          <a:srcRect l="13721" t="25420" r="27622" b="32027"/>
          <a:stretch/>
        </p:blipFill>
        <p:spPr>
          <a:xfrm>
            <a:off x="-2" y="0"/>
            <a:ext cx="12192001" cy="6858000"/>
          </a:xfrm>
          <a:prstGeom prst="rect">
            <a:avLst/>
          </a:prstGeom>
        </p:spPr>
      </p:pic>
      <p:pic>
        <p:nvPicPr>
          <p:cNvPr id="14" name="Picture 13" descr="A logo for a college&#10;&#10;Description automatically generated">
            <a:extLst>
              <a:ext uri="{FF2B5EF4-FFF2-40B4-BE49-F238E27FC236}">
                <a16:creationId xmlns:a16="http://schemas.microsoft.com/office/drawing/2014/main" id="{E9028A47-5D95-4256-3FE2-AFF4A2060F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40558" y="174053"/>
            <a:ext cx="1324892" cy="1319081"/>
          </a:xfrm>
          <a:prstGeom prst="rect">
            <a:avLst/>
          </a:prstGeom>
        </p:spPr>
      </p:pic>
    </p:spTree>
    <p:extLst>
      <p:ext uri="{BB962C8B-B14F-4D97-AF65-F5344CB8AC3E}">
        <p14:creationId xmlns:p14="http://schemas.microsoft.com/office/powerpoint/2010/main" val="1834684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17C801-4706-7B0C-B46B-490D5BC58553}"/>
              </a:ext>
            </a:extLst>
          </p:cNvPr>
          <p:cNvPicPr>
            <a:picLocks noChangeAspect="1"/>
          </p:cNvPicPr>
          <p:nvPr/>
        </p:nvPicPr>
        <p:blipFill>
          <a:blip r:embed="rId2">
            <a:alphaModFix amt="5000"/>
            <a:extLst>
              <a:ext uri="{28A0092B-C50C-407E-A947-70E740481C1C}">
                <a14:useLocalDpi xmlns:a14="http://schemas.microsoft.com/office/drawing/2010/main" val="0"/>
              </a:ext>
            </a:extLst>
          </a:blip>
          <a:srcRect l="13721" t="25420" r="27622" b="32027"/>
          <a:stretch/>
        </p:blipFill>
        <p:spPr>
          <a:xfrm>
            <a:off x="-2" y="0"/>
            <a:ext cx="12192001" cy="6858000"/>
          </a:xfrm>
          <a:prstGeom prst="rect">
            <a:avLst/>
          </a:prstGeom>
        </p:spPr>
      </p:pic>
      <p:pic>
        <p:nvPicPr>
          <p:cNvPr id="6" name="Picture 5" descr="A screenshot of a data dashboard&#10;&#10;Description automatically generated">
            <a:extLst>
              <a:ext uri="{FF2B5EF4-FFF2-40B4-BE49-F238E27FC236}">
                <a16:creationId xmlns:a16="http://schemas.microsoft.com/office/drawing/2014/main" id="{0CCE2780-BC73-02F9-CB46-9C45564C7D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093" y="201168"/>
            <a:ext cx="10459810" cy="6455664"/>
          </a:xfrm>
          <a:prstGeom prst="rect">
            <a:avLst/>
          </a:prstGeom>
        </p:spPr>
      </p:pic>
      <p:pic>
        <p:nvPicPr>
          <p:cNvPr id="7" name="Picture 6" descr="A logo for a college&#10;&#10;Description automatically generated">
            <a:extLst>
              <a:ext uri="{FF2B5EF4-FFF2-40B4-BE49-F238E27FC236}">
                <a16:creationId xmlns:a16="http://schemas.microsoft.com/office/drawing/2014/main" id="{48F814AA-0D8E-61DF-93BE-1EF380DCB009}"/>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10340558" y="174053"/>
            <a:ext cx="1324892" cy="1319081"/>
          </a:xfrm>
          <a:prstGeom prst="rect">
            <a:avLst/>
          </a:prstGeom>
        </p:spPr>
      </p:pic>
    </p:spTree>
    <p:extLst>
      <p:ext uri="{BB962C8B-B14F-4D97-AF65-F5344CB8AC3E}">
        <p14:creationId xmlns:p14="http://schemas.microsoft.com/office/powerpoint/2010/main" val="571758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F4B10-74E0-F998-4995-2CD614D3735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A1AD2F4-0F56-62DE-A254-492101BA178E}"/>
              </a:ext>
            </a:extLst>
          </p:cNvPr>
          <p:cNvSpPr txBox="1"/>
          <p:nvPr/>
        </p:nvSpPr>
        <p:spPr>
          <a:xfrm>
            <a:off x="539496" y="438912"/>
            <a:ext cx="4572000" cy="369332"/>
          </a:xfrm>
          <a:prstGeom prst="rect">
            <a:avLst/>
          </a:prstGeom>
          <a:noFill/>
        </p:spPr>
        <p:txBody>
          <a:bodyPr wrap="square" rtlCol="0">
            <a:spAutoFit/>
          </a:bodyPr>
          <a:lstStyle/>
          <a:p>
            <a:r>
              <a:rPr lang="en-US" b="1" i="0" dirty="0">
                <a:solidFill>
                  <a:srgbClr val="000000"/>
                </a:solidFill>
                <a:effectLst/>
                <a:latin typeface="Arial Rounded MT Bold" panose="020F0704030504030204" pitchFamily="34" charset="0"/>
              </a:rPr>
              <a:t>Key Insights Recap:</a:t>
            </a:r>
            <a:endParaRPr lang="en-US" b="1" dirty="0">
              <a:latin typeface="Arial Rounded MT Bold" panose="020F0704030504030204" pitchFamily="34" charset="0"/>
            </a:endParaRPr>
          </a:p>
        </p:txBody>
      </p:sp>
      <p:sp>
        <p:nvSpPr>
          <p:cNvPr id="7" name="TextBox 6">
            <a:extLst>
              <a:ext uri="{FF2B5EF4-FFF2-40B4-BE49-F238E27FC236}">
                <a16:creationId xmlns:a16="http://schemas.microsoft.com/office/drawing/2014/main" id="{5B98C106-152E-4741-AA1D-3AF3345B8758}"/>
              </a:ext>
            </a:extLst>
          </p:cNvPr>
          <p:cNvSpPr txBox="1"/>
          <p:nvPr/>
        </p:nvSpPr>
        <p:spPr>
          <a:xfrm>
            <a:off x="885825" y="1285874"/>
            <a:ext cx="4062095" cy="1200329"/>
          </a:xfrm>
          <a:prstGeom prst="rect">
            <a:avLst/>
          </a:prstGeom>
          <a:noFill/>
        </p:spPr>
        <p:txBody>
          <a:bodyPr wrap="square" rtlCol="0">
            <a:spAutoFit/>
          </a:bodyPr>
          <a:lstStyle/>
          <a:p>
            <a:r>
              <a:rPr lang="en-US" i="0" dirty="0">
                <a:solidFill>
                  <a:srgbClr val="000000"/>
                </a:solidFill>
                <a:effectLst/>
                <a:latin typeface="Arial Rounded MT Bold" panose="020F0704030504030204" pitchFamily="34" charset="0"/>
              </a:rPr>
              <a:t>- American and North Indian cuisines dominate, with American cuisine being the most expensive on average.</a:t>
            </a:r>
            <a:endParaRPr lang="en-US" dirty="0">
              <a:latin typeface="Arial Rounded MT Bold" panose="020F0704030504030204" pitchFamily="34" charset="0"/>
            </a:endParaRPr>
          </a:p>
        </p:txBody>
      </p:sp>
      <p:sp>
        <p:nvSpPr>
          <p:cNvPr id="11" name="TextBox 10">
            <a:extLst>
              <a:ext uri="{FF2B5EF4-FFF2-40B4-BE49-F238E27FC236}">
                <a16:creationId xmlns:a16="http://schemas.microsoft.com/office/drawing/2014/main" id="{A82C553B-CEED-1BA3-7901-50D5DE591CC6}"/>
              </a:ext>
            </a:extLst>
          </p:cNvPr>
          <p:cNvSpPr txBox="1"/>
          <p:nvPr/>
        </p:nvSpPr>
        <p:spPr>
          <a:xfrm>
            <a:off x="885826" y="4468368"/>
            <a:ext cx="4572000" cy="1200328"/>
          </a:xfrm>
          <a:prstGeom prst="rect">
            <a:avLst/>
          </a:prstGeom>
          <a:noFill/>
        </p:spPr>
        <p:txBody>
          <a:bodyPr wrap="square" rtlCol="0">
            <a:spAutoFit/>
          </a:bodyPr>
          <a:lstStyle/>
          <a:p>
            <a:r>
              <a:rPr lang="en-US" dirty="0">
                <a:solidFill>
                  <a:srgbClr val="000000"/>
                </a:solidFill>
                <a:latin typeface="Arial Rounded MT Bold" panose="020F0704030504030204" pitchFamily="34" charset="0"/>
              </a:rPr>
              <a:t>- </a:t>
            </a:r>
            <a:r>
              <a:rPr lang="en-US" b="0" i="0" dirty="0">
                <a:solidFill>
                  <a:srgbClr val="000000"/>
                </a:solidFill>
                <a:effectLst/>
                <a:latin typeface="Arial Rounded MT Bold" panose="020F0704030504030204" pitchFamily="34" charset="0"/>
              </a:rPr>
              <a:t>Restaurants with higher votes and ratings serve a diverse set of cuisines, suggesting that variety can attract more customers.</a:t>
            </a:r>
            <a:endParaRPr lang="en-US" dirty="0">
              <a:latin typeface="Arial Rounded MT Bold" panose="020F0704030504030204" pitchFamily="34" charset="0"/>
            </a:endParaRPr>
          </a:p>
        </p:txBody>
      </p:sp>
      <p:pic>
        <p:nvPicPr>
          <p:cNvPr id="3" name="Picture 2" descr="A bar graph with numbers and text&#10;&#10;Description automatically generated">
            <a:extLst>
              <a:ext uri="{FF2B5EF4-FFF2-40B4-BE49-F238E27FC236}">
                <a16:creationId xmlns:a16="http://schemas.microsoft.com/office/drawing/2014/main" id="{639C04D4-68CC-2454-CA76-FD3C279EE3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9776" y="299862"/>
            <a:ext cx="4143953" cy="2667372"/>
          </a:xfrm>
          <a:prstGeom prst="rect">
            <a:avLst/>
          </a:prstGeom>
        </p:spPr>
      </p:pic>
      <p:pic>
        <p:nvPicPr>
          <p:cNvPr id="8" name="Picture 7" descr="A screenshot of a table&#10;&#10;Description automatically generated">
            <a:extLst>
              <a:ext uri="{FF2B5EF4-FFF2-40B4-BE49-F238E27FC236}">
                <a16:creationId xmlns:a16="http://schemas.microsoft.com/office/drawing/2014/main" id="{76600427-EA5A-6A66-D121-179D643244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091" y="3429000"/>
            <a:ext cx="3553321" cy="2886478"/>
          </a:xfrm>
          <a:prstGeom prst="rect">
            <a:avLst/>
          </a:prstGeom>
        </p:spPr>
      </p:pic>
      <p:pic>
        <p:nvPicPr>
          <p:cNvPr id="9" name="Picture 8">
            <a:extLst>
              <a:ext uri="{FF2B5EF4-FFF2-40B4-BE49-F238E27FC236}">
                <a16:creationId xmlns:a16="http://schemas.microsoft.com/office/drawing/2014/main" id="{E0F09EE0-41C4-23FE-18D7-46739D30081C}"/>
              </a:ext>
            </a:extLst>
          </p:cNvPr>
          <p:cNvPicPr>
            <a:picLocks noChangeAspect="1"/>
          </p:cNvPicPr>
          <p:nvPr/>
        </p:nvPicPr>
        <p:blipFill>
          <a:blip r:embed="rId4">
            <a:alphaModFix amt="5000"/>
            <a:extLst>
              <a:ext uri="{28A0092B-C50C-407E-A947-70E740481C1C}">
                <a14:useLocalDpi xmlns:a14="http://schemas.microsoft.com/office/drawing/2010/main" val="0"/>
              </a:ext>
            </a:extLst>
          </a:blip>
          <a:srcRect l="13721" t="25420" r="27622" b="32027"/>
          <a:stretch/>
        </p:blipFill>
        <p:spPr>
          <a:xfrm>
            <a:off x="0" y="-5120"/>
            <a:ext cx="12192001" cy="6858000"/>
          </a:xfrm>
          <a:prstGeom prst="rect">
            <a:avLst/>
          </a:prstGeom>
        </p:spPr>
      </p:pic>
      <p:pic>
        <p:nvPicPr>
          <p:cNvPr id="12" name="Picture 11" descr="A logo for a college&#10;&#10;Description automatically generated">
            <a:extLst>
              <a:ext uri="{FF2B5EF4-FFF2-40B4-BE49-F238E27FC236}">
                <a16:creationId xmlns:a16="http://schemas.microsoft.com/office/drawing/2014/main" id="{16F34D1A-9AF7-44A4-105C-1C25BA4713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43729" y="66080"/>
            <a:ext cx="1324892" cy="1319081"/>
          </a:xfrm>
          <a:prstGeom prst="rect">
            <a:avLst/>
          </a:prstGeom>
        </p:spPr>
      </p:pic>
    </p:spTree>
    <p:extLst>
      <p:ext uri="{BB962C8B-B14F-4D97-AF65-F5344CB8AC3E}">
        <p14:creationId xmlns:p14="http://schemas.microsoft.com/office/powerpoint/2010/main" val="1537825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BE0F5-ABB1-A93F-70CD-94039E1CFEF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993C2CD-002B-BE61-7DD1-BEABB5BDA020}"/>
              </a:ext>
            </a:extLst>
          </p:cNvPr>
          <p:cNvSpPr txBox="1"/>
          <p:nvPr/>
        </p:nvSpPr>
        <p:spPr>
          <a:xfrm>
            <a:off x="539496" y="438912"/>
            <a:ext cx="4572000" cy="369332"/>
          </a:xfrm>
          <a:prstGeom prst="rect">
            <a:avLst/>
          </a:prstGeom>
          <a:noFill/>
        </p:spPr>
        <p:txBody>
          <a:bodyPr wrap="square" rtlCol="0">
            <a:spAutoFit/>
          </a:bodyPr>
          <a:lstStyle/>
          <a:p>
            <a:r>
              <a:rPr lang="en-US" b="0" i="0" dirty="0">
                <a:solidFill>
                  <a:srgbClr val="000000"/>
                </a:solidFill>
                <a:effectLst/>
                <a:latin typeface="Arial Rounded MT Bold" panose="020F0704030504030204" pitchFamily="34" charset="0"/>
              </a:rPr>
              <a:t>Key Insights Recap:</a:t>
            </a:r>
            <a:endParaRPr lang="en-US" dirty="0">
              <a:latin typeface="Arial Rounded MT Bold" panose="020F0704030504030204" pitchFamily="34" charset="0"/>
            </a:endParaRPr>
          </a:p>
        </p:txBody>
      </p:sp>
      <p:sp>
        <p:nvSpPr>
          <p:cNvPr id="7" name="TextBox 6">
            <a:extLst>
              <a:ext uri="{FF2B5EF4-FFF2-40B4-BE49-F238E27FC236}">
                <a16:creationId xmlns:a16="http://schemas.microsoft.com/office/drawing/2014/main" id="{24A03BBB-0035-4631-1234-9F1CAFF2BA7F}"/>
              </a:ext>
            </a:extLst>
          </p:cNvPr>
          <p:cNvSpPr txBox="1"/>
          <p:nvPr/>
        </p:nvSpPr>
        <p:spPr>
          <a:xfrm>
            <a:off x="1077976" y="3158481"/>
            <a:ext cx="9454733" cy="646331"/>
          </a:xfrm>
          <a:prstGeom prst="rect">
            <a:avLst/>
          </a:prstGeom>
          <a:noFill/>
        </p:spPr>
        <p:txBody>
          <a:bodyPr wrap="square" rtlCol="0">
            <a:spAutoFit/>
          </a:bodyPr>
          <a:lstStyle/>
          <a:p>
            <a:r>
              <a:rPr lang="en-US" b="0" i="0" dirty="0">
                <a:solidFill>
                  <a:srgbClr val="000000"/>
                </a:solidFill>
                <a:effectLst/>
                <a:latin typeface="Arial Rounded MT Bold" panose="020F0704030504030204" pitchFamily="34" charset="0"/>
              </a:rPr>
              <a:t>Koramangala blocks(</a:t>
            </a:r>
            <a:r>
              <a:rPr lang="en-US" dirty="0">
                <a:latin typeface="Arial Rounded MT Bold" panose="020F0704030504030204" pitchFamily="34" charset="0"/>
              </a:rPr>
              <a:t>well-known neighborhood located in Bengaluru</a:t>
            </a:r>
            <a:r>
              <a:rPr lang="en-US" b="0" i="0" dirty="0">
                <a:solidFill>
                  <a:srgbClr val="000000"/>
                </a:solidFill>
                <a:effectLst/>
                <a:latin typeface="Arial Rounded MT Bold" panose="020F0704030504030204" pitchFamily="34" charset="0"/>
              </a:rPr>
              <a:t>) have a dense concentration of restaurants, indicating intense competition in those areas</a:t>
            </a:r>
            <a:endParaRPr lang="en-US" dirty="0">
              <a:latin typeface="Arial Rounded MT Bold" panose="020F0704030504030204" pitchFamily="34" charset="0"/>
            </a:endParaRPr>
          </a:p>
        </p:txBody>
      </p:sp>
      <p:sp>
        <p:nvSpPr>
          <p:cNvPr id="11" name="TextBox 10">
            <a:extLst>
              <a:ext uri="{FF2B5EF4-FFF2-40B4-BE49-F238E27FC236}">
                <a16:creationId xmlns:a16="http://schemas.microsoft.com/office/drawing/2014/main" id="{55A2504B-D074-D18D-DFE5-43CC902BD0B0}"/>
              </a:ext>
            </a:extLst>
          </p:cNvPr>
          <p:cNvSpPr txBox="1"/>
          <p:nvPr/>
        </p:nvSpPr>
        <p:spPr>
          <a:xfrm>
            <a:off x="1077976" y="1177476"/>
            <a:ext cx="5000625" cy="923330"/>
          </a:xfrm>
          <a:prstGeom prst="rect">
            <a:avLst/>
          </a:prstGeom>
          <a:noFill/>
        </p:spPr>
        <p:txBody>
          <a:bodyPr wrap="square" rtlCol="0">
            <a:spAutoFit/>
          </a:bodyPr>
          <a:lstStyle/>
          <a:p>
            <a:r>
              <a:rPr lang="en-US" b="0" i="0" dirty="0">
                <a:solidFill>
                  <a:srgbClr val="000000"/>
                </a:solidFill>
                <a:effectLst/>
                <a:latin typeface="Arial Rounded MT Bold" panose="020F0704030504030204" pitchFamily="34" charset="0"/>
              </a:rPr>
              <a:t>Nightlife and pubs have the highest average costs, aligning with their premium positioning</a:t>
            </a:r>
            <a:endParaRPr lang="en-US" dirty="0">
              <a:latin typeface="Arial Rounded MT Bold" panose="020F0704030504030204" pitchFamily="34" charset="0"/>
            </a:endParaRPr>
          </a:p>
        </p:txBody>
      </p:sp>
      <p:pic>
        <p:nvPicPr>
          <p:cNvPr id="5" name="Picture 4" descr="A bar graph with numbers and text&#10;&#10;Description automatically generated">
            <a:extLst>
              <a:ext uri="{FF2B5EF4-FFF2-40B4-BE49-F238E27FC236}">
                <a16:creationId xmlns:a16="http://schemas.microsoft.com/office/drawing/2014/main" id="{B8D356CA-EA19-F945-D85D-700041AB3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823" y="333124"/>
            <a:ext cx="3153215" cy="2353003"/>
          </a:xfrm>
          <a:prstGeom prst="rect">
            <a:avLst/>
          </a:prstGeom>
        </p:spPr>
      </p:pic>
      <p:pic>
        <p:nvPicPr>
          <p:cNvPr id="9" name="Picture 8" descr="A graph of a bar chart&#10;&#10;Description automatically generated">
            <a:extLst>
              <a:ext uri="{FF2B5EF4-FFF2-40B4-BE49-F238E27FC236}">
                <a16:creationId xmlns:a16="http://schemas.microsoft.com/office/drawing/2014/main" id="{81740BF9-6879-71C7-0F7F-E0F10610C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2891" y="3849256"/>
            <a:ext cx="7887801" cy="2915057"/>
          </a:xfrm>
          <a:prstGeom prst="rect">
            <a:avLst/>
          </a:prstGeom>
        </p:spPr>
      </p:pic>
      <p:pic>
        <p:nvPicPr>
          <p:cNvPr id="10" name="Picture 9">
            <a:extLst>
              <a:ext uri="{FF2B5EF4-FFF2-40B4-BE49-F238E27FC236}">
                <a16:creationId xmlns:a16="http://schemas.microsoft.com/office/drawing/2014/main" id="{54BA7108-D467-81C3-DEF3-12CD9A22CBDB}"/>
              </a:ext>
            </a:extLst>
          </p:cNvPr>
          <p:cNvPicPr>
            <a:picLocks noChangeAspect="1"/>
          </p:cNvPicPr>
          <p:nvPr/>
        </p:nvPicPr>
        <p:blipFill>
          <a:blip r:embed="rId4">
            <a:alphaModFix amt="5000"/>
            <a:extLst>
              <a:ext uri="{28A0092B-C50C-407E-A947-70E740481C1C}">
                <a14:useLocalDpi xmlns:a14="http://schemas.microsoft.com/office/drawing/2010/main" val="0"/>
              </a:ext>
            </a:extLst>
          </a:blip>
          <a:srcRect l="13721" t="25420" r="27622" b="32027"/>
          <a:stretch/>
        </p:blipFill>
        <p:spPr>
          <a:xfrm>
            <a:off x="-2" y="0"/>
            <a:ext cx="12192001" cy="6858000"/>
          </a:xfrm>
          <a:prstGeom prst="rect">
            <a:avLst/>
          </a:prstGeom>
        </p:spPr>
      </p:pic>
      <p:pic>
        <p:nvPicPr>
          <p:cNvPr id="12" name="Picture 11" descr="A logo for a college&#10;&#10;Description automatically generated">
            <a:extLst>
              <a:ext uri="{FF2B5EF4-FFF2-40B4-BE49-F238E27FC236}">
                <a16:creationId xmlns:a16="http://schemas.microsoft.com/office/drawing/2014/main" id="{7CEA1C84-DBE4-0BA2-0EBA-02F98FA19F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40558" y="174053"/>
            <a:ext cx="1324892" cy="1319081"/>
          </a:xfrm>
          <a:prstGeom prst="rect">
            <a:avLst/>
          </a:prstGeom>
        </p:spPr>
      </p:pic>
    </p:spTree>
    <p:extLst>
      <p:ext uri="{BB962C8B-B14F-4D97-AF65-F5344CB8AC3E}">
        <p14:creationId xmlns:p14="http://schemas.microsoft.com/office/powerpoint/2010/main" val="521981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E3196-FFA7-0F69-8603-7F6A13A764F7}"/>
              </a:ext>
            </a:extLst>
          </p:cNvPr>
          <p:cNvSpPr>
            <a:spLocks noGrp="1"/>
          </p:cNvSpPr>
          <p:nvPr>
            <p:ph type="title"/>
          </p:nvPr>
        </p:nvSpPr>
        <p:spPr>
          <a:xfrm>
            <a:off x="582168" y="182245"/>
            <a:ext cx="11250168" cy="1325563"/>
          </a:xfrm>
        </p:spPr>
        <p:txBody>
          <a:bodyPr>
            <a:normAutofit fontScale="90000"/>
          </a:bodyPr>
          <a:lstStyle/>
          <a:p>
            <a:r>
              <a:rPr lang="en-US" b="0" i="0" dirty="0">
                <a:solidFill>
                  <a:srgbClr val="000000"/>
                </a:solidFill>
                <a:effectLst/>
                <a:latin typeface="Arial Rounded MT Bold" panose="020F0704030504030204" pitchFamily="34" charset="0"/>
              </a:rPr>
              <a:t>Recommendations &amp; Business Implications:</a:t>
            </a:r>
            <a:br>
              <a:rPr lang="en-US" dirty="0">
                <a:latin typeface="Arial Rounded MT Bold" panose="020F0704030504030204" pitchFamily="34" charset="0"/>
              </a:rPr>
            </a:br>
            <a:endParaRPr lang="en-US"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2953D38A-2144-B875-0F9D-4490FD2F9A1A}"/>
              </a:ext>
            </a:extLst>
          </p:cNvPr>
          <p:cNvSpPr>
            <a:spLocks noGrp="1"/>
          </p:cNvSpPr>
          <p:nvPr>
            <p:ph idx="1"/>
          </p:nvPr>
        </p:nvSpPr>
        <p:spPr>
          <a:xfrm>
            <a:off x="487680" y="1295273"/>
            <a:ext cx="11122152" cy="3304159"/>
          </a:xfrm>
        </p:spPr>
        <p:txBody>
          <a:bodyPr>
            <a:normAutofit/>
          </a:bodyPr>
          <a:lstStyle/>
          <a:p>
            <a:pPr marL="0" indent="0">
              <a:buNone/>
            </a:pPr>
            <a:r>
              <a:rPr lang="en-US" sz="2000" b="0" i="0" dirty="0">
                <a:solidFill>
                  <a:srgbClr val="000000"/>
                </a:solidFill>
                <a:effectLst/>
                <a:latin typeface="Arial Rounded MT Bold" panose="020F0704030504030204" pitchFamily="34" charset="0"/>
              </a:rPr>
              <a:t>• For businesses: Restaurants in highly competitive areas like </a:t>
            </a:r>
            <a:r>
              <a:rPr lang="en-US" sz="2000" dirty="0">
                <a:solidFill>
                  <a:srgbClr val="000000"/>
                </a:solidFill>
                <a:latin typeface="Arial Rounded MT Bold" panose="020F0704030504030204" pitchFamily="34" charset="0"/>
              </a:rPr>
              <a:t>B</a:t>
            </a:r>
            <a:r>
              <a:rPr lang="en-US" sz="2000" b="0" i="0" dirty="0">
                <a:solidFill>
                  <a:srgbClr val="000000"/>
                </a:solidFill>
                <a:effectLst/>
                <a:latin typeface="Arial Rounded MT Bold" panose="020F0704030504030204" pitchFamily="34" charset="0"/>
              </a:rPr>
              <a:t>engaluru should focus on differentiating their services to attract customers.</a:t>
            </a:r>
          </a:p>
          <a:p>
            <a:pPr marL="0" indent="0">
              <a:buNone/>
            </a:pPr>
            <a:br>
              <a:rPr lang="en-US" sz="2000" dirty="0">
                <a:latin typeface="Arial Rounded MT Bold" panose="020F0704030504030204" pitchFamily="34" charset="0"/>
              </a:rPr>
            </a:br>
            <a:r>
              <a:rPr lang="en-US" sz="2000" b="0" i="0" dirty="0">
                <a:solidFill>
                  <a:srgbClr val="000000"/>
                </a:solidFill>
                <a:effectLst/>
                <a:latin typeface="Arial Rounded MT Bold" panose="020F0704030504030204" pitchFamily="34" charset="0"/>
              </a:rPr>
              <a:t> • Adding Services: Restaurants that don’t offer table bookings might benefit from expanding their offerings to improve customer engagement.</a:t>
            </a:r>
          </a:p>
          <a:p>
            <a:pPr marL="0" indent="0">
              <a:buNone/>
            </a:pPr>
            <a:br>
              <a:rPr lang="en-US" sz="2000" dirty="0">
                <a:latin typeface="Arial Rounded MT Bold" panose="020F0704030504030204" pitchFamily="34" charset="0"/>
              </a:rPr>
            </a:br>
            <a:r>
              <a:rPr lang="en-US" sz="2000" b="0" i="0" dirty="0">
                <a:solidFill>
                  <a:srgbClr val="000000"/>
                </a:solidFill>
                <a:effectLst/>
                <a:latin typeface="Arial Rounded MT Bold" panose="020F0704030504030204" pitchFamily="34" charset="0"/>
              </a:rPr>
              <a:t> • Nightlife Options: Cities with a lack of nightlife or buffet options could introduce these formats to attract higher-spending customers.</a:t>
            </a:r>
          </a:p>
          <a:p>
            <a:pPr marL="0" indent="0">
              <a:buNone/>
            </a:pPr>
            <a:endParaRPr lang="en-US" dirty="0"/>
          </a:p>
        </p:txBody>
      </p:sp>
      <p:sp>
        <p:nvSpPr>
          <p:cNvPr id="4" name="TextBox 3">
            <a:extLst>
              <a:ext uri="{FF2B5EF4-FFF2-40B4-BE49-F238E27FC236}">
                <a16:creationId xmlns:a16="http://schemas.microsoft.com/office/drawing/2014/main" id="{B9F5F11F-3096-11F3-4581-4BD895A50242}"/>
              </a:ext>
            </a:extLst>
          </p:cNvPr>
          <p:cNvSpPr txBox="1"/>
          <p:nvPr/>
        </p:nvSpPr>
        <p:spPr>
          <a:xfrm>
            <a:off x="531368" y="4274312"/>
            <a:ext cx="10847832" cy="1631216"/>
          </a:xfrm>
          <a:prstGeom prst="rect">
            <a:avLst/>
          </a:prstGeom>
          <a:noFill/>
        </p:spPr>
        <p:txBody>
          <a:bodyPr wrap="square" rtlCol="0">
            <a:spAutoFit/>
          </a:bodyPr>
          <a:lstStyle/>
          <a:p>
            <a:r>
              <a:rPr lang="en-US" sz="2000" b="0" i="0" dirty="0">
                <a:solidFill>
                  <a:srgbClr val="000000"/>
                </a:solidFill>
                <a:effectLst/>
                <a:latin typeface="Arial Rounded MT Bold" panose="020F0704030504030204" pitchFamily="34" charset="0"/>
              </a:rPr>
              <a:t> • Location Strategy: Businesses expanding to Koramangala should plan for competitive strategies to stand out in a saturated market.</a:t>
            </a:r>
          </a:p>
          <a:p>
            <a:br>
              <a:rPr lang="en-US" sz="2000" dirty="0">
                <a:latin typeface="Arial Rounded MT Bold" panose="020F0704030504030204" pitchFamily="34" charset="0"/>
              </a:rPr>
            </a:br>
            <a:r>
              <a:rPr lang="en-US" sz="2000" b="0" i="0" dirty="0">
                <a:solidFill>
                  <a:srgbClr val="000000"/>
                </a:solidFill>
                <a:effectLst/>
                <a:latin typeface="Arial Rounded MT Bold" panose="020F0704030504030204" pitchFamily="34" charset="0"/>
              </a:rPr>
              <a:t> • Cuisine Focus: Focusing on popular cuisines like North Indian or introducing a unique cuisine can attract more customers.</a:t>
            </a:r>
            <a:endParaRPr lang="en-US" sz="2000" dirty="0">
              <a:latin typeface="Arial Rounded MT Bold" panose="020F0704030504030204" pitchFamily="34" charset="0"/>
            </a:endParaRPr>
          </a:p>
        </p:txBody>
      </p:sp>
      <p:pic>
        <p:nvPicPr>
          <p:cNvPr id="5" name="Picture 4">
            <a:extLst>
              <a:ext uri="{FF2B5EF4-FFF2-40B4-BE49-F238E27FC236}">
                <a16:creationId xmlns:a16="http://schemas.microsoft.com/office/drawing/2014/main" id="{9CA5F549-060F-01C5-9C6A-D44F35C4AFA0}"/>
              </a:ext>
            </a:extLst>
          </p:cNvPr>
          <p:cNvPicPr>
            <a:picLocks noChangeAspect="1"/>
          </p:cNvPicPr>
          <p:nvPr/>
        </p:nvPicPr>
        <p:blipFill>
          <a:blip r:embed="rId2">
            <a:alphaModFix amt="5000"/>
            <a:extLst>
              <a:ext uri="{28A0092B-C50C-407E-A947-70E740481C1C}">
                <a14:useLocalDpi xmlns:a14="http://schemas.microsoft.com/office/drawing/2010/main" val="0"/>
              </a:ext>
            </a:extLst>
          </a:blip>
          <a:srcRect l="13721" t="25420" r="27622" b="32027"/>
          <a:stretch/>
        </p:blipFill>
        <p:spPr>
          <a:xfrm>
            <a:off x="-2" y="0"/>
            <a:ext cx="12192001" cy="6858000"/>
          </a:xfrm>
          <a:prstGeom prst="rect">
            <a:avLst/>
          </a:prstGeom>
        </p:spPr>
      </p:pic>
      <p:pic>
        <p:nvPicPr>
          <p:cNvPr id="6" name="Picture 5" descr="A logo for a college&#10;&#10;Description automatically generated">
            <a:extLst>
              <a:ext uri="{FF2B5EF4-FFF2-40B4-BE49-F238E27FC236}">
                <a16:creationId xmlns:a16="http://schemas.microsoft.com/office/drawing/2014/main" id="{A7A10862-A9E8-A12C-8587-E5E43BFF36CD}"/>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10340558" y="174053"/>
            <a:ext cx="1324892" cy="1319081"/>
          </a:xfrm>
          <a:prstGeom prst="rect">
            <a:avLst/>
          </a:prstGeom>
        </p:spPr>
      </p:pic>
    </p:spTree>
    <p:extLst>
      <p:ext uri="{BB962C8B-B14F-4D97-AF65-F5344CB8AC3E}">
        <p14:creationId xmlns:p14="http://schemas.microsoft.com/office/powerpoint/2010/main" val="2455381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C97E2-9F8E-EF30-5E2F-036A998D3871}"/>
              </a:ext>
            </a:extLst>
          </p:cNvPr>
          <p:cNvSpPr>
            <a:spLocks noGrp="1"/>
          </p:cNvSpPr>
          <p:nvPr>
            <p:ph idx="1"/>
          </p:nvPr>
        </p:nvSpPr>
        <p:spPr>
          <a:xfrm>
            <a:off x="1376680" y="2455545"/>
            <a:ext cx="10515600" cy="1212215"/>
          </a:xfrm>
        </p:spPr>
        <p:txBody>
          <a:bodyPr/>
          <a:lstStyle/>
          <a:p>
            <a:pPr marL="0" indent="0">
              <a:buNone/>
            </a:pPr>
            <a:r>
              <a:rPr lang="en-US" b="0" i="0" dirty="0">
                <a:solidFill>
                  <a:srgbClr val="000000"/>
                </a:solidFill>
                <a:effectLst/>
                <a:latin typeface="Arial Rounded MT Bold" panose="020F0704030504030204" pitchFamily="34" charset="0"/>
              </a:rPr>
              <a:t>Thank you for your attention! Do you have any questions about our dashboards, insights, or recommendations?</a:t>
            </a:r>
            <a:endParaRPr lang="en-US" dirty="0">
              <a:latin typeface="Arial Rounded MT Bold" panose="020F0704030504030204" pitchFamily="34" charset="0"/>
            </a:endParaRPr>
          </a:p>
        </p:txBody>
      </p:sp>
      <p:pic>
        <p:nvPicPr>
          <p:cNvPr id="4" name="Picture 3">
            <a:extLst>
              <a:ext uri="{FF2B5EF4-FFF2-40B4-BE49-F238E27FC236}">
                <a16:creationId xmlns:a16="http://schemas.microsoft.com/office/drawing/2014/main" id="{F41CA3B0-4653-5015-224F-8284D73A4586}"/>
              </a:ext>
            </a:extLst>
          </p:cNvPr>
          <p:cNvPicPr>
            <a:picLocks noChangeAspect="1"/>
          </p:cNvPicPr>
          <p:nvPr/>
        </p:nvPicPr>
        <p:blipFill>
          <a:blip r:embed="rId2">
            <a:alphaModFix amt="5000"/>
            <a:extLst>
              <a:ext uri="{28A0092B-C50C-407E-A947-70E740481C1C}">
                <a14:useLocalDpi xmlns:a14="http://schemas.microsoft.com/office/drawing/2010/main" val="0"/>
              </a:ext>
            </a:extLst>
          </a:blip>
          <a:srcRect l="13721" t="25420" r="27622" b="32027"/>
          <a:stretch/>
        </p:blipFill>
        <p:spPr>
          <a:xfrm>
            <a:off x="-1" y="0"/>
            <a:ext cx="12192001" cy="6858000"/>
          </a:xfrm>
          <a:prstGeom prst="rect">
            <a:avLst/>
          </a:prstGeom>
        </p:spPr>
      </p:pic>
      <p:pic>
        <p:nvPicPr>
          <p:cNvPr id="6" name="Graphic 5" descr="Questions with solid fill">
            <a:extLst>
              <a:ext uri="{FF2B5EF4-FFF2-40B4-BE49-F238E27FC236}">
                <a16:creationId xmlns:a16="http://schemas.microsoft.com/office/drawing/2014/main" id="{4A351883-57DC-4DF6-A16C-10F7046375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6550" y="833593"/>
            <a:ext cx="1640840" cy="1640840"/>
          </a:xfrm>
          <a:prstGeom prst="rect">
            <a:avLst/>
          </a:prstGeom>
        </p:spPr>
      </p:pic>
      <p:pic>
        <p:nvPicPr>
          <p:cNvPr id="7" name="Picture 6" descr="A logo for a college&#10;&#10;Description automatically generated">
            <a:extLst>
              <a:ext uri="{FF2B5EF4-FFF2-40B4-BE49-F238E27FC236}">
                <a16:creationId xmlns:a16="http://schemas.microsoft.com/office/drawing/2014/main" id="{BFD2794D-EE58-295A-FF10-B5D86630CA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40558" y="174053"/>
            <a:ext cx="1324892" cy="1319081"/>
          </a:xfrm>
          <a:prstGeom prst="rect">
            <a:avLst/>
          </a:prstGeom>
        </p:spPr>
      </p:pic>
    </p:spTree>
    <p:extLst>
      <p:ext uri="{BB962C8B-B14F-4D97-AF65-F5344CB8AC3E}">
        <p14:creationId xmlns:p14="http://schemas.microsoft.com/office/powerpoint/2010/main" val="4141001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1068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793CCB-F185-BE1B-E821-63F892EDAC2D}"/>
              </a:ext>
            </a:extLst>
          </p:cNvPr>
          <p:cNvPicPr>
            <a:picLocks noChangeAspect="1"/>
          </p:cNvPicPr>
          <p:nvPr/>
        </p:nvPicPr>
        <p:blipFill>
          <a:blip r:embed="rId2">
            <a:alphaModFix amt="20000"/>
            <a:extLst>
              <a:ext uri="{28A0092B-C50C-407E-A947-70E740481C1C}">
                <a14:useLocalDpi xmlns:a14="http://schemas.microsoft.com/office/drawing/2010/main" val="0"/>
              </a:ext>
            </a:extLst>
          </a:blip>
          <a:srcRect l="13721" t="25420" r="27622" b="32027"/>
          <a:stretch/>
        </p:blipFill>
        <p:spPr>
          <a:xfrm>
            <a:off x="-1" y="0"/>
            <a:ext cx="12192001" cy="6858000"/>
          </a:xfrm>
          <a:prstGeom prst="rect">
            <a:avLst/>
          </a:prstGeom>
        </p:spPr>
      </p:pic>
      <p:sp>
        <p:nvSpPr>
          <p:cNvPr id="7" name="TextBox 6">
            <a:extLst>
              <a:ext uri="{FF2B5EF4-FFF2-40B4-BE49-F238E27FC236}">
                <a16:creationId xmlns:a16="http://schemas.microsoft.com/office/drawing/2014/main" id="{E752AB9B-B9D6-B3E2-CFEB-B62E283D6005}"/>
              </a:ext>
            </a:extLst>
          </p:cNvPr>
          <p:cNvSpPr txBox="1"/>
          <p:nvPr/>
        </p:nvSpPr>
        <p:spPr>
          <a:xfrm>
            <a:off x="236313" y="2432130"/>
            <a:ext cx="4173641" cy="1908215"/>
          </a:xfrm>
          <a:prstGeom prst="rect">
            <a:avLst/>
          </a:prstGeom>
          <a:noFill/>
        </p:spPr>
        <p:txBody>
          <a:bodyPr wrap="square" rtlCol="0">
            <a:spAutoFit/>
          </a:bodyPr>
          <a:lstStyle/>
          <a:p>
            <a:pPr algn="ctr"/>
            <a:r>
              <a:rPr lang="en-US" sz="2000" dirty="0">
                <a:latin typeface="Arial Rounded MT Bold" panose="020F0704030504030204" pitchFamily="34" charset="0"/>
              </a:rPr>
              <a:t>The dataset contains information on restaurants, includes their names, locations, ratings and more. With over than 51,000 records and 17 columns. </a:t>
            </a:r>
          </a:p>
          <a:p>
            <a:pPr algn="ctr"/>
            <a:endParaRPr lang="en-US" dirty="0"/>
          </a:p>
        </p:txBody>
      </p:sp>
      <p:pic>
        <p:nvPicPr>
          <p:cNvPr id="9" name="Picture 8" descr="A screenshot of a computer&#10;&#10;Description automatically generated">
            <a:extLst>
              <a:ext uri="{FF2B5EF4-FFF2-40B4-BE49-F238E27FC236}">
                <a16:creationId xmlns:a16="http://schemas.microsoft.com/office/drawing/2014/main" id="{8BB74E86-B360-113E-0325-FF979CEF31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6268" y="1493134"/>
            <a:ext cx="7151234" cy="4310123"/>
          </a:xfrm>
          <a:prstGeom prst="rect">
            <a:avLst/>
          </a:prstGeom>
        </p:spPr>
      </p:pic>
      <p:pic>
        <p:nvPicPr>
          <p:cNvPr id="2" name="Picture 1" descr="A logo for a college&#10;&#10;Description automatically generated">
            <a:extLst>
              <a:ext uri="{FF2B5EF4-FFF2-40B4-BE49-F238E27FC236}">
                <a16:creationId xmlns:a16="http://schemas.microsoft.com/office/drawing/2014/main" id="{004CE132-1E2A-A1DB-C794-DA1EB05242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0558" y="174053"/>
            <a:ext cx="1324892" cy="1319081"/>
          </a:xfrm>
          <a:prstGeom prst="rect">
            <a:avLst/>
          </a:prstGeom>
        </p:spPr>
      </p:pic>
    </p:spTree>
    <p:extLst>
      <p:ext uri="{BB962C8B-B14F-4D97-AF65-F5344CB8AC3E}">
        <p14:creationId xmlns:p14="http://schemas.microsoft.com/office/powerpoint/2010/main" val="3727962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AA6D1E-4A7F-3D36-A772-EE22C0C29F9E}"/>
              </a:ext>
            </a:extLst>
          </p:cNvPr>
          <p:cNvPicPr>
            <a:picLocks noChangeAspect="1"/>
          </p:cNvPicPr>
          <p:nvPr/>
        </p:nvPicPr>
        <p:blipFill>
          <a:blip r:embed="rId2">
            <a:alphaModFix amt="20000"/>
            <a:extLst>
              <a:ext uri="{28A0092B-C50C-407E-A947-70E740481C1C}">
                <a14:useLocalDpi xmlns:a14="http://schemas.microsoft.com/office/drawing/2010/main" val="0"/>
              </a:ext>
            </a:extLst>
          </a:blip>
          <a:srcRect l="13721" t="25420" r="27622" b="32027"/>
          <a:stretch/>
        </p:blipFill>
        <p:spPr>
          <a:xfrm>
            <a:off x="-3" y="0"/>
            <a:ext cx="12192001" cy="6858000"/>
          </a:xfrm>
          <a:prstGeom prst="rect">
            <a:avLst/>
          </a:prstGeom>
        </p:spPr>
      </p:pic>
      <p:sp>
        <p:nvSpPr>
          <p:cNvPr id="5" name="TextBox 4">
            <a:extLst>
              <a:ext uri="{FF2B5EF4-FFF2-40B4-BE49-F238E27FC236}">
                <a16:creationId xmlns:a16="http://schemas.microsoft.com/office/drawing/2014/main" id="{890FE976-5D4C-8BBE-131A-E9B038838F3F}"/>
              </a:ext>
            </a:extLst>
          </p:cNvPr>
          <p:cNvSpPr txBox="1"/>
          <p:nvPr/>
        </p:nvSpPr>
        <p:spPr>
          <a:xfrm>
            <a:off x="3098155" y="697500"/>
            <a:ext cx="5995687" cy="646331"/>
          </a:xfrm>
          <a:prstGeom prst="rect">
            <a:avLst/>
          </a:prstGeom>
          <a:noFill/>
        </p:spPr>
        <p:txBody>
          <a:bodyPr wrap="square" rtlCol="0">
            <a:spAutoFit/>
          </a:bodyPr>
          <a:lstStyle/>
          <a:p>
            <a:r>
              <a:rPr lang="en-US" sz="3600" kern="1200" dirty="0">
                <a:latin typeface="Arial Rounded MT Bold" panose="020F0704030504030204" pitchFamily="34" charset="0"/>
                <a:ea typeface="+mj-ea"/>
                <a:cs typeface="+mj-cs"/>
              </a:rPr>
              <a:t>The Goal of This </a:t>
            </a:r>
            <a:r>
              <a:rPr lang="en-US" sz="3600" dirty="0">
                <a:latin typeface="Arial Rounded MT Bold" panose="020F0704030504030204" pitchFamily="34" charset="0"/>
                <a:ea typeface="+mj-ea"/>
                <a:cs typeface="+mj-cs"/>
              </a:rPr>
              <a:t>A</a:t>
            </a:r>
            <a:r>
              <a:rPr lang="en-US" sz="3600" kern="1200" dirty="0">
                <a:latin typeface="Arial Rounded MT Bold" panose="020F0704030504030204" pitchFamily="34" charset="0"/>
                <a:ea typeface="+mj-ea"/>
                <a:cs typeface="+mj-cs"/>
              </a:rPr>
              <a:t>nalysis</a:t>
            </a:r>
            <a:endParaRPr lang="en-US" sz="3600" dirty="0">
              <a:latin typeface="Arial Rounded MT Bold" panose="020F0704030504030204" pitchFamily="34" charset="0"/>
            </a:endParaRPr>
          </a:p>
        </p:txBody>
      </p:sp>
      <p:sp>
        <p:nvSpPr>
          <p:cNvPr id="6" name="TextBox 5">
            <a:extLst>
              <a:ext uri="{FF2B5EF4-FFF2-40B4-BE49-F238E27FC236}">
                <a16:creationId xmlns:a16="http://schemas.microsoft.com/office/drawing/2014/main" id="{30E8F791-5721-A668-7A96-CFC6E7EB72C8}"/>
              </a:ext>
            </a:extLst>
          </p:cNvPr>
          <p:cNvSpPr txBox="1"/>
          <p:nvPr/>
        </p:nvSpPr>
        <p:spPr>
          <a:xfrm>
            <a:off x="1246205" y="3277732"/>
            <a:ext cx="2766351" cy="1631216"/>
          </a:xfrm>
          <a:prstGeom prst="rect">
            <a:avLst/>
          </a:prstGeom>
          <a:noFill/>
        </p:spPr>
        <p:txBody>
          <a:bodyPr wrap="square" rtlCol="0">
            <a:spAutoFit/>
          </a:bodyPr>
          <a:lstStyle/>
          <a:p>
            <a:pPr algn="ctr"/>
            <a:r>
              <a:rPr lang="en-US" sz="2000" dirty="0">
                <a:latin typeface="Arial Rounded MT Bold" panose="020F0704030504030204" pitchFamily="34" charset="0"/>
              </a:rPr>
              <a:t>I</a:t>
            </a:r>
            <a:r>
              <a:rPr lang="en-US" sz="2000" i="0" dirty="0">
                <a:latin typeface="Arial Rounded MT Bold" panose="020F0704030504030204" pitchFamily="34" charset="0"/>
              </a:rPr>
              <a:t>dentifying factors that contribute to high restaurant ratings</a:t>
            </a:r>
            <a:endParaRPr lang="en-US" sz="2000" dirty="0">
              <a:latin typeface="Arial Rounded MT Bold" panose="020F0704030504030204" pitchFamily="34" charset="0"/>
            </a:endParaRPr>
          </a:p>
          <a:p>
            <a:pPr algn="ctr"/>
            <a:endParaRPr lang="en-US" sz="2000" dirty="0"/>
          </a:p>
        </p:txBody>
      </p:sp>
      <p:sp>
        <p:nvSpPr>
          <p:cNvPr id="7" name="TextBox 6">
            <a:extLst>
              <a:ext uri="{FF2B5EF4-FFF2-40B4-BE49-F238E27FC236}">
                <a16:creationId xmlns:a16="http://schemas.microsoft.com/office/drawing/2014/main" id="{D3830561-080B-6831-27CC-BFFD646C0867}"/>
              </a:ext>
            </a:extLst>
          </p:cNvPr>
          <p:cNvSpPr txBox="1"/>
          <p:nvPr/>
        </p:nvSpPr>
        <p:spPr>
          <a:xfrm>
            <a:off x="4529560" y="3277732"/>
            <a:ext cx="3240914" cy="1631216"/>
          </a:xfrm>
          <a:prstGeom prst="rect">
            <a:avLst/>
          </a:prstGeom>
          <a:noFill/>
        </p:spPr>
        <p:txBody>
          <a:bodyPr wrap="square" rtlCol="0">
            <a:spAutoFit/>
          </a:bodyPr>
          <a:lstStyle/>
          <a:p>
            <a:pPr algn="ctr"/>
            <a:r>
              <a:rPr lang="en-US" sz="2000" i="0" dirty="0">
                <a:latin typeface="Arial Rounded MT Bold" panose="020F0704030504030204" pitchFamily="34" charset="0"/>
              </a:rPr>
              <a:t>Understanding how location impacts restaurant prices and  ratings.</a:t>
            </a:r>
            <a:endParaRPr lang="en-US" sz="2000" dirty="0">
              <a:latin typeface="Arial Rounded MT Bold" panose="020F0704030504030204" pitchFamily="34" charset="0"/>
            </a:endParaRPr>
          </a:p>
          <a:p>
            <a:pPr algn="ctr"/>
            <a:endParaRPr lang="en-US" sz="2000" dirty="0"/>
          </a:p>
        </p:txBody>
      </p:sp>
      <p:sp>
        <p:nvSpPr>
          <p:cNvPr id="8" name="TextBox 7">
            <a:extLst>
              <a:ext uri="{FF2B5EF4-FFF2-40B4-BE49-F238E27FC236}">
                <a16:creationId xmlns:a16="http://schemas.microsoft.com/office/drawing/2014/main" id="{2CEC47B1-C783-C23F-A421-18E67CD57184}"/>
              </a:ext>
            </a:extLst>
          </p:cNvPr>
          <p:cNvSpPr txBox="1"/>
          <p:nvPr/>
        </p:nvSpPr>
        <p:spPr>
          <a:xfrm>
            <a:off x="8287478" y="3277732"/>
            <a:ext cx="3117446" cy="1631216"/>
          </a:xfrm>
          <a:prstGeom prst="rect">
            <a:avLst/>
          </a:prstGeom>
          <a:noFill/>
        </p:spPr>
        <p:txBody>
          <a:bodyPr wrap="square" rtlCol="0">
            <a:spAutoFit/>
          </a:bodyPr>
          <a:lstStyle/>
          <a:p>
            <a:pPr algn="ctr"/>
            <a:r>
              <a:rPr lang="en-US" sz="2000" i="0" dirty="0">
                <a:latin typeface="Arial Rounded MT Bold" panose="020F0704030504030204" pitchFamily="34" charset="0"/>
              </a:rPr>
              <a:t>Discovering trends in restaurant categories and customer preferences.</a:t>
            </a:r>
            <a:endParaRPr lang="en-US" sz="2000" dirty="0">
              <a:latin typeface="Arial Rounded MT Bold" panose="020F0704030504030204" pitchFamily="34" charset="0"/>
            </a:endParaRPr>
          </a:p>
          <a:p>
            <a:pPr algn="ctr"/>
            <a:endParaRPr lang="en-US" sz="2000" dirty="0"/>
          </a:p>
        </p:txBody>
      </p:sp>
      <p:pic>
        <p:nvPicPr>
          <p:cNvPr id="10" name="Graphic 9" descr="Covered plate outline">
            <a:extLst>
              <a:ext uri="{FF2B5EF4-FFF2-40B4-BE49-F238E27FC236}">
                <a16:creationId xmlns:a16="http://schemas.microsoft.com/office/drawing/2014/main" id="{96115F8F-EC42-3559-5175-D9325368CF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72180" y="2201290"/>
            <a:ext cx="1005840" cy="1005840"/>
          </a:xfrm>
          <a:prstGeom prst="rect">
            <a:avLst/>
          </a:prstGeom>
        </p:spPr>
      </p:pic>
      <p:pic>
        <p:nvPicPr>
          <p:cNvPr id="12" name="Graphic 11" descr="Waiter male outline">
            <a:extLst>
              <a:ext uri="{FF2B5EF4-FFF2-40B4-BE49-F238E27FC236}">
                <a16:creationId xmlns:a16="http://schemas.microsoft.com/office/drawing/2014/main" id="{C57A726B-246F-A092-415D-82554247732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2817" y="2201290"/>
            <a:ext cx="1005840" cy="1005840"/>
          </a:xfrm>
          <a:prstGeom prst="rect">
            <a:avLst/>
          </a:prstGeom>
        </p:spPr>
      </p:pic>
      <p:pic>
        <p:nvPicPr>
          <p:cNvPr id="14" name="Graphic 13" descr="Taco outline">
            <a:extLst>
              <a:ext uri="{FF2B5EF4-FFF2-40B4-BE49-F238E27FC236}">
                <a16:creationId xmlns:a16="http://schemas.microsoft.com/office/drawing/2014/main" id="{A10C5B9B-DC1E-93F7-9EF6-702B1C41694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89001" y="2247010"/>
            <a:ext cx="1005840" cy="1005840"/>
          </a:xfrm>
          <a:prstGeom prst="rect">
            <a:avLst/>
          </a:prstGeom>
        </p:spPr>
      </p:pic>
      <p:pic>
        <p:nvPicPr>
          <p:cNvPr id="2" name="Picture 1" descr="A logo for a college&#10;&#10;Description automatically generated">
            <a:extLst>
              <a:ext uri="{FF2B5EF4-FFF2-40B4-BE49-F238E27FC236}">
                <a16:creationId xmlns:a16="http://schemas.microsoft.com/office/drawing/2014/main" id="{6986AEAA-0350-782B-D5D7-EF9DF45E6E2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40558" y="174053"/>
            <a:ext cx="1324892" cy="1319081"/>
          </a:xfrm>
          <a:prstGeom prst="rect">
            <a:avLst/>
          </a:prstGeom>
        </p:spPr>
      </p:pic>
    </p:spTree>
    <p:extLst>
      <p:ext uri="{BB962C8B-B14F-4D97-AF65-F5344CB8AC3E}">
        <p14:creationId xmlns:p14="http://schemas.microsoft.com/office/powerpoint/2010/main" val="2904903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A1CADB-0A74-F186-1E23-F13799DC8ABD}"/>
              </a:ext>
            </a:extLst>
          </p:cNvPr>
          <p:cNvPicPr>
            <a:picLocks noChangeAspect="1"/>
          </p:cNvPicPr>
          <p:nvPr/>
        </p:nvPicPr>
        <p:blipFill>
          <a:blip r:embed="rId2">
            <a:alphaModFix amt="20000"/>
            <a:extLst>
              <a:ext uri="{28A0092B-C50C-407E-A947-70E740481C1C}">
                <a14:useLocalDpi xmlns:a14="http://schemas.microsoft.com/office/drawing/2010/main" val="0"/>
              </a:ext>
            </a:extLst>
          </a:blip>
          <a:srcRect l="13721" t="25420" r="27622" b="32027"/>
          <a:stretch/>
        </p:blipFill>
        <p:spPr>
          <a:xfrm>
            <a:off x="-1" y="-10475"/>
            <a:ext cx="12192001" cy="6858000"/>
          </a:xfrm>
          <a:prstGeom prst="rect">
            <a:avLst/>
          </a:prstGeom>
        </p:spPr>
      </p:pic>
      <p:sp>
        <p:nvSpPr>
          <p:cNvPr id="5" name="TextBox 4">
            <a:extLst>
              <a:ext uri="{FF2B5EF4-FFF2-40B4-BE49-F238E27FC236}">
                <a16:creationId xmlns:a16="http://schemas.microsoft.com/office/drawing/2014/main" id="{D19CD18F-8C57-CB85-9BF3-C34888ABEFE8}"/>
              </a:ext>
            </a:extLst>
          </p:cNvPr>
          <p:cNvSpPr txBox="1"/>
          <p:nvPr/>
        </p:nvSpPr>
        <p:spPr>
          <a:xfrm>
            <a:off x="3653740" y="671332"/>
            <a:ext cx="4884517" cy="923330"/>
          </a:xfrm>
          <a:prstGeom prst="rect">
            <a:avLst/>
          </a:prstGeom>
          <a:noFill/>
        </p:spPr>
        <p:txBody>
          <a:bodyPr wrap="square" rtlCol="0">
            <a:spAutoFit/>
          </a:bodyPr>
          <a:lstStyle/>
          <a:p>
            <a:r>
              <a:rPr lang="en-US" sz="5400" dirty="0">
                <a:latin typeface="Arial Rounded MT Bold" panose="020F0704030504030204" pitchFamily="34" charset="0"/>
              </a:rPr>
              <a:t>Data Cleaning</a:t>
            </a:r>
          </a:p>
        </p:txBody>
      </p:sp>
      <p:sp>
        <p:nvSpPr>
          <p:cNvPr id="6" name="TextBox 5">
            <a:extLst>
              <a:ext uri="{FF2B5EF4-FFF2-40B4-BE49-F238E27FC236}">
                <a16:creationId xmlns:a16="http://schemas.microsoft.com/office/drawing/2014/main" id="{9117EE22-7767-537C-B58C-387F387FF9E7}"/>
              </a:ext>
            </a:extLst>
          </p:cNvPr>
          <p:cNvSpPr txBox="1"/>
          <p:nvPr/>
        </p:nvSpPr>
        <p:spPr>
          <a:xfrm>
            <a:off x="970091" y="2838028"/>
            <a:ext cx="5837266" cy="987963"/>
          </a:xfrm>
          <a:prstGeom prst="rect">
            <a:avLst/>
          </a:prstGeom>
          <a:noFill/>
        </p:spPr>
        <p:txBody>
          <a:bodyPr wrap="square" rtlCol="0">
            <a:spAutoFit/>
          </a:bodyPr>
          <a:lstStyle/>
          <a:p>
            <a:pPr>
              <a:lnSpc>
                <a:spcPct val="90000"/>
              </a:lnSpc>
              <a:spcAft>
                <a:spcPts val="600"/>
              </a:spcAft>
            </a:pPr>
            <a:r>
              <a:rPr lang="en-US" sz="2800" dirty="0">
                <a:latin typeface="Arial Rounded MT Bold" panose="020F0704030504030204" pitchFamily="34" charset="0"/>
              </a:rPr>
              <a:t>a- Handling missing values.</a:t>
            </a:r>
          </a:p>
          <a:p>
            <a:endParaRPr lang="en-US" sz="2800" dirty="0">
              <a:latin typeface="Arial Rounded MT Bold" panose="020F0704030504030204" pitchFamily="34" charset="0"/>
            </a:endParaRPr>
          </a:p>
        </p:txBody>
      </p:sp>
      <p:sp>
        <p:nvSpPr>
          <p:cNvPr id="7" name="TextBox 6">
            <a:extLst>
              <a:ext uri="{FF2B5EF4-FFF2-40B4-BE49-F238E27FC236}">
                <a16:creationId xmlns:a16="http://schemas.microsoft.com/office/drawing/2014/main" id="{B61828D3-26FC-8D2C-EA71-CB02871B85BC}"/>
              </a:ext>
            </a:extLst>
          </p:cNvPr>
          <p:cNvSpPr txBox="1"/>
          <p:nvPr/>
        </p:nvSpPr>
        <p:spPr>
          <a:xfrm>
            <a:off x="970091" y="3500958"/>
            <a:ext cx="4735977" cy="1452705"/>
          </a:xfrm>
          <a:prstGeom prst="rect">
            <a:avLst/>
          </a:prstGeom>
          <a:noFill/>
        </p:spPr>
        <p:txBody>
          <a:bodyPr wrap="square" rtlCol="0">
            <a:spAutoFit/>
          </a:bodyPr>
          <a:lstStyle/>
          <a:p>
            <a:pPr>
              <a:lnSpc>
                <a:spcPct val="90000"/>
              </a:lnSpc>
              <a:spcAft>
                <a:spcPts val="600"/>
              </a:spcAft>
            </a:pPr>
            <a:r>
              <a:rPr lang="en-US" sz="2800" dirty="0">
                <a:latin typeface="Arial Rounded MT Bold" panose="020F0704030504030204" pitchFamily="34" charset="0"/>
              </a:rPr>
              <a:t>b- Handling duplicates.</a:t>
            </a:r>
          </a:p>
          <a:p>
            <a:pPr>
              <a:lnSpc>
                <a:spcPct val="90000"/>
              </a:lnSpc>
              <a:spcAft>
                <a:spcPts val="600"/>
              </a:spcAft>
            </a:pPr>
            <a:endParaRPr lang="en-US" sz="2800" dirty="0">
              <a:latin typeface="Arial Rounded MT Bold" panose="020F0704030504030204" pitchFamily="34" charset="0"/>
            </a:endParaRPr>
          </a:p>
          <a:p>
            <a:endParaRPr lang="en-US" sz="2800" dirty="0">
              <a:latin typeface="Arial Rounded MT Bold" panose="020F0704030504030204" pitchFamily="34" charset="0"/>
            </a:endParaRPr>
          </a:p>
        </p:txBody>
      </p:sp>
      <p:sp>
        <p:nvSpPr>
          <p:cNvPr id="8" name="TextBox 7">
            <a:extLst>
              <a:ext uri="{FF2B5EF4-FFF2-40B4-BE49-F238E27FC236}">
                <a16:creationId xmlns:a16="http://schemas.microsoft.com/office/drawing/2014/main" id="{970BFAD1-6ACD-E8AA-B7C8-CEC60C325E57}"/>
              </a:ext>
            </a:extLst>
          </p:cNvPr>
          <p:cNvSpPr txBox="1"/>
          <p:nvPr/>
        </p:nvSpPr>
        <p:spPr>
          <a:xfrm>
            <a:off x="6337392" y="2854957"/>
            <a:ext cx="4884517" cy="954107"/>
          </a:xfrm>
          <a:prstGeom prst="rect">
            <a:avLst/>
          </a:prstGeom>
          <a:noFill/>
        </p:spPr>
        <p:txBody>
          <a:bodyPr wrap="square" rtlCol="0">
            <a:spAutoFit/>
          </a:bodyPr>
          <a:lstStyle/>
          <a:p>
            <a:r>
              <a:rPr lang="en-US" sz="2800" dirty="0">
                <a:latin typeface="Arial Rounded MT Bold" panose="020F0704030504030204" pitchFamily="34" charset="0"/>
              </a:rPr>
              <a:t>c- Handling unique values.</a:t>
            </a:r>
          </a:p>
          <a:p>
            <a:endParaRPr lang="en-US" sz="2800" dirty="0">
              <a:latin typeface="Arial Rounded MT Bold" panose="020F0704030504030204" pitchFamily="34" charset="0"/>
            </a:endParaRPr>
          </a:p>
        </p:txBody>
      </p:sp>
      <p:sp>
        <p:nvSpPr>
          <p:cNvPr id="10" name="TextBox 9">
            <a:extLst>
              <a:ext uri="{FF2B5EF4-FFF2-40B4-BE49-F238E27FC236}">
                <a16:creationId xmlns:a16="http://schemas.microsoft.com/office/drawing/2014/main" id="{3C06E6CB-860F-BF19-34E9-A1D82F8A8CB4}"/>
              </a:ext>
            </a:extLst>
          </p:cNvPr>
          <p:cNvSpPr txBox="1"/>
          <p:nvPr/>
        </p:nvSpPr>
        <p:spPr>
          <a:xfrm>
            <a:off x="6337392" y="3509980"/>
            <a:ext cx="4412618" cy="954107"/>
          </a:xfrm>
          <a:prstGeom prst="rect">
            <a:avLst/>
          </a:prstGeom>
          <a:noFill/>
        </p:spPr>
        <p:txBody>
          <a:bodyPr wrap="square" rtlCol="0">
            <a:spAutoFit/>
          </a:bodyPr>
          <a:lstStyle/>
          <a:p>
            <a:r>
              <a:rPr lang="en-US" sz="2800" dirty="0">
                <a:latin typeface="Arial Rounded MT Bold" panose="020F0704030504030204" pitchFamily="34" charset="0"/>
              </a:rPr>
              <a:t>d- Renaming columns.</a:t>
            </a:r>
          </a:p>
          <a:p>
            <a:endParaRPr lang="en-US" sz="2800" dirty="0">
              <a:latin typeface="Arial Rounded MT Bold" panose="020F0704030504030204" pitchFamily="34" charset="0"/>
            </a:endParaRPr>
          </a:p>
        </p:txBody>
      </p:sp>
      <p:pic>
        <p:nvPicPr>
          <p:cNvPr id="2" name="Picture 1" descr="A logo for a college&#10;&#10;Description automatically generated">
            <a:extLst>
              <a:ext uri="{FF2B5EF4-FFF2-40B4-BE49-F238E27FC236}">
                <a16:creationId xmlns:a16="http://schemas.microsoft.com/office/drawing/2014/main" id="{4E990842-8CB9-712A-C4FC-6874BCC59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0558" y="174053"/>
            <a:ext cx="1324892" cy="1319081"/>
          </a:xfrm>
          <a:prstGeom prst="rect">
            <a:avLst/>
          </a:prstGeom>
        </p:spPr>
      </p:pic>
    </p:spTree>
    <p:extLst>
      <p:ext uri="{BB962C8B-B14F-4D97-AF65-F5344CB8AC3E}">
        <p14:creationId xmlns:p14="http://schemas.microsoft.com/office/powerpoint/2010/main" val="3419197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13B7-1124-C972-B6C2-3146E4042626}"/>
              </a:ext>
            </a:extLst>
          </p:cNvPr>
          <p:cNvSpPr>
            <a:spLocks noGrp="1"/>
          </p:cNvSpPr>
          <p:nvPr>
            <p:ph type="title"/>
          </p:nvPr>
        </p:nvSpPr>
        <p:spPr>
          <a:xfrm>
            <a:off x="81021" y="48025"/>
            <a:ext cx="12303888" cy="1325563"/>
          </a:xfrm>
        </p:spPr>
        <p:txBody>
          <a:bodyPr/>
          <a:lstStyle/>
          <a:p>
            <a:r>
              <a:rPr lang="en-US" dirty="0">
                <a:latin typeface="Arial Rounded MT Bold" panose="020F0704030504030204" pitchFamily="34" charset="0"/>
              </a:rPr>
              <a:t>Dealing with Messing and Duplicated Values</a:t>
            </a:r>
          </a:p>
        </p:txBody>
      </p:sp>
      <p:pic>
        <p:nvPicPr>
          <p:cNvPr id="5" name="Content Placeholder 4" descr="A screenshot of a computer&#10;&#10;Description automatically generated">
            <a:extLst>
              <a:ext uri="{FF2B5EF4-FFF2-40B4-BE49-F238E27FC236}">
                <a16:creationId xmlns:a16="http://schemas.microsoft.com/office/drawing/2014/main" id="{E141DFA9-D295-2264-4D50-D6BCCFA0D2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200" y="1289050"/>
            <a:ext cx="5478133" cy="5451475"/>
          </a:xfrm>
        </p:spPr>
      </p:pic>
      <p:pic>
        <p:nvPicPr>
          <p:cNvPr id="7" name="Picture 6" descr="A screenshot of a computer&#10;&#10;Description automatically generated">
            <a:extLst>
              <a:ext uri="{FF2B5EF4-FFF2-40B4-BE49-F238E27FC236}">
                <a16:creationId xmlns:a16="http://schemas.microsoft.com/office/drawing/2014/main" id="{8763A692-65F5-6BE5-551B-23BF0C766C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6283" y="1289050"/>
            <a:ext cx="5982535" cy="3572374"/>
          </a:xfrm>
          <a:prstGeom prst="rect">
            <a:avLst/>
          </a:prstGeom>
        </p:spPr>
      </p:pic>
      <p:pic>
        <p:nvPicPr>
          <p:cNvPr id="9" name="Picture 8" descr="A screenshot of a computer code&#10;&#10;Description automatically generated">
            <a:extLst>
              <a:ext uri="{FF2B5EF4-FFF2-40B4-BE49-F238E27FC236}">
                <a16:creationId xmlns:a16="http://schemas.microsoft.com/office/drawing/2014/main" id="{A2F5CC3B-8324-BBC7-A1AA-64510CF334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6283" y="5143500"/>
            <a:ext cx="5992991" cy="1128777"/>
          </a:xfrm>
          <a:prstGeom prst="rect">
            <a:avLst/>
          </a:prstGeom>
        </p:spPr>
      </p:pic>
      <p:pic>
        <p:nvPicPr>
          <p:cNvPr id="6" name="Picture 5" descr="A logo for a college&#10;&#10;Description automatically generated">
            <a:extLst>
              <a:ext uri="{FF2B5EF4-FFF2-40B4-BE49-F238E27FC236}">
                <a16:creationId xmlns:a16="http://schemas.microsoft.com/office/drawing/2014/main" id="{5D9469F4-3384-B8C9-37AA-993F5F5BCCB2}"/>
              </a:ext>
            </a:extLst>
          </p:cNvPr>
          <p:cNvPicPr>
            <a:picLocks noChangeAspect="1"/>
          </p:cNvPicPr>
          <p:nvPr/>
        </p:nvPicPr>
        <p:blipFill>
          <a:blip r:embed="rId5">
            <a:alphaModFix amt="20000"/>
            <a:extLst>
              <a:ext uri="{28A0092B-C50C-407E-A947-70E740481C1C}">
                <a14:useLocalDpi xmlns:a14="http://schemas.microsoft.com/office/drawing/2010/main" val="0"/>
              </a:ext>
            </a:extLst>
          </a:blip>
          <a:stretch>
            <a:fillRect/>
          </a:stretch>
        </p:blipFill>
        <p:spPr>
          <a:xfrm>
            <a:off x="10340558" y="174053"/>
            <a:ext cx="1324892" cy="1319081"/>
          </a:xfrm>
          <a:prstGeom prst="rect">
            <a:avLst/>
          </a:prstGeom>
        </p:spPr>
      </p:pic>
      <p:pic>
        <p:nvPicPr>
          <p:cNvPr id="3" name="Picture 2">
            <a:extLst>
              <a:ext uri="{FF2B5EF4-FFF2-40B4-BE49-F238E27FC236}">
                <a16:creationId xmlns:a16="http://schemas.microsoft.com/office/drawing/2014/main" id="{BB1ACC42-6ACA-A851-50EC-FF1D14355404}"/>
              </a:ext>
            </a:extLst>
          </p:cNvPr>
          <p:cNvPicPr>
            <a:picLocks noChangeAspect="1"/>
          </p:cNvPicPr>
          <p:nvPr/>
        </p:nvPicPr>
        <p:blipFill>
          <a:blip r:embed="rId6">
            <a:alphaModFix amt="5000"/>
            <a:extLst>
              <a:ext uri="{28A0092B-C50C-407E-A947-70E740481C1C}">
                <a14:useLocalDpi xmlns:a14="http://schemas.microsoft.com/office/drawing/2010/main" val="0"/>
              </a:ext>
            </a:extLst>
          </a:blip>
          <a:srcRect l="13721" t="25420" r="27622" b="32027"/>
          <a:stretch/>
        </p:blipFill>
        <p:spPr>
          <a:xfrm>
            <a:off x="-1" y="0"/>
            <a:ext cx="12192001" cy="6858000"/>
          </a:xfrm>
          <a:prstGeom prst="rect">
            <a:avLst/>
          </a:prstGeom>
        </p:spPr>
      </p:pic>
    </p:spTree>
    <p:extLst>
      <p:ext uri="{BB962C8B-B14F-4D97-AF65-F5344CB8AC3E}">
        <p14:creationId xmlns:p14="http://schemas.microsoft.com/office/powerpoint/2010/main" val="2819033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B3FAB-1E3E-CA84-3B91-FF8D25DA50A8}"/>
              </a:ext>
            </a:extLst>
          </p:cNvPr>
          <p:cNvSpPr>
            <a:spLocks noGrp="1"/>
          </p:cNvSpPr>
          <p:nvPr>
            <p:ph type="title"/>
          </p:nvPr>
        </p:nvSpPr>
        <p:spPr>
          <a:xfrm>
            <a:off x="419100" y="307252"/>
            <a:ext cx="11353800" cy="1325563"/>
          </a:xfrm>
        </p:spPr>
        <p:txBody>
          <a:bodyPr/>
          <a:lstStyle/>
          <a:p>
            <a:r>
              <a:rPr lang="en-US" dirty="0">
                <a:latin typeface="Arial Rounded MT Bold" panose="020F0704030504030204" pitchFamily="34" charset="0"/>
              </a:rPr>
              <a:t>Dealing with Unique Values in Columns</a:t>
            </a:r>
          </a:p>
        </p:txBody>
      </p:sp>
      <p:pic>
        <p:nvPicPr>
          <p:cNvPr id="5" name="Content Placeholder 4" descr="A screenshot of a computer program&#10;&#10;Description automatically generated">
            <a:extLst>
              <a:ext uri="{FF2B5EF4-FFF2-40B4-BE49-F238E27FC236}">
                <a16:creationId xmlns:a16="http://schemas.microsoft.com/office/drawing/2014/main" id="{0002411C-8B1E-404D-BDD8-2818BC89474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b="6481"/>
          <a:stretch/>
        </p:blipFill>
        <p:spPr>
          <a:xfrm>
            <a:off x="616975" y="1942356"/>
            <a:ext cx="4974199" cy="4375876"/>
          </a:xfrm>
        </p:spPr>
      </p:pic>
      <p:pic>
        <p:nvPicPr>
          <p:cNvPr id="9" name="Picture 8" descr="A screenshot of a computer code&#10;&#10;Description automatically generated">
            <a:extLst>
              <a:ext uri="{FF2B5EF4-FFF2-40B4-BE49-F238E27FC236}">
                <a16:creationId xmlns:a16="http://schemas.microsoft.com/office/drawing/2014/main" id="{85F8AE32-5EE1-49EB-8A29-457825E78E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58505"/>
            <a:ext cx="5315544" cy="4543577"/>
          </a:xfrm>
          <a:prstGeom prst="rect">
            <a:avLst/>
          </a:prstGeom>
        </p:spPr>
      </p:pic>
      <p:pic>
        <p:nvPicPr>
          <p:cNvPr id="6" name="Picture 5">
            <a:extLst>
              <a:ext uri="{FF2B5EF4-FFF2-40B4-BE49-F238E27FC236}">
                <a16:creationId xmlns:a16="http://schemas.microsoft.com/office/drawing/2014/main" id="{FAFCBC5C-A52D-9906-44B9-8FAB07BDCD5A}"/>
              </a:ext>
            </a:extLst>
          </p:cNvPr>
          <p:cNvPicPr>
            <a:picLocks noChangeAspect="1"/>
          </p:cNvPicPr>
          <p:nvPr/>
        </p:nvPicPr>
        <p:blipFill>
          <a:blip r:embed="rId4">
            <a:alphaModFix amt="5000"/>
            <a:extLst>
              <a:ext uri="{28A0092B-C50C-407E-A947-70E740481C1C}">
                <a14:useLocalDpi xmlns:a14="http://schemas.microsoft.com/office/drawing/2010/main" val="0"/>
              </a:ext>
            </a:extLst>
          </a:blip>
          <a:srcRect l="13721" t="25420" r="27622" b="32027"/>
          <a:stretch/>
        </p:blipFill>
        <p:spPr>
          <a:xfrm>
            <a:off x="-1" y="0"/>
            <a:ext cx="12192001" cy="6858000"/>
          </a:xfrm>
          <a:prstGeom prst="rect">
            <a:avLst/>
          </a:prstGeom>
        </p:spPr>
      </p:pic>
      <p:pic>
        <p:nvPicPr>
          <p:cNvPr id="3" name="Picture 2" descr="A logo for a college&#10;&#10;Description automatically generated">
            <a:extLst>
              <a:ext uri="{FF2B5EF4-FFF2-40B4-BE49-F238E27FC236}">
                <a16:creationId xmlns:a16="http://schemas.microsoft.com/office/drawing/2014/main" id="{BDB8B7A9-A4B7-15CD-808C-A2E8B692A1A1}"/>
              </a:ext>
            </a:extLst>
          </p:cNvPr>
          <p:cNvPicPr>
            <a:picLocks noChangeAspect="1"/>
          </p:cNvPicPr>
          <p:nvPr/>
        </p:nvPicPr>
        <p:blipFill>
          <a:blip r:embed="rId5">
            <a:alphaModFix amt="20000"/>
            <a:extLst>
              <a:ext uri="{28A0092B-C50C-407E-A947-70E740481C1C}">
                <a14:useLocalDpi xmlns:a14="http://schemas.microsoft.com/office/drawing/2010/main" val="0"/>
              </a:ext>
            </a:extLst>
          </a:blip>
          <a:stretch>
            <a:fillRect/>
          </a:stretch>
        </p:blipFill>
        <p:spPr>
          <a:xfrm>
            <a:off x="10340558" y="174053"/>
            <a:ext cx="1324892" cy="1319081"/>
          </a:xfrm>
          <a:prstGeom prst="rect">
            <a:avLst/>
          </a:prstGeom>
        </p:spPr>
      </p:pic>
    </p:spTree>
    <p:extLst>
      <p:ext uri="{BB962C8B-B14F-4D97-AF65-F5344CB8AC3E}">
        <p14:creationId xmlns:p14="http://schemas.microsoft.com/office/powerpoint/2010/main" val="2768937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1E11D-C189-295F-FF05-361479A614C4}"/>
              </a:ext>
            </a:extLst>
          </p:cNvPr>
          <p:cNvSpPr>
            <a:spLocks noGrp="1"/>
          </p:cNvSpPr>
          <p:nvPr>
            <p:ph type="title"/>
          </p:nvPr>
        </p:nvSpPr>
        <p:spPr>
          <a:xfrm>
            <a:off x="2342426" y="2754644"/>
            <a:ext cx="7507147" cy="1348712"/>
          </a:xfrm>
        </p:spPr>
        <p:txBody>
          <a:bodyPr>
            <a:normAutofit/>
          </a:bodyPr>
          <a:lstStyle/>
          <a:p>
            <a:r>
              <a:rPr lang="en-US" b="1" i="0" dirty="0">
                <a:effectLst/>
                <a:latin typeface="Arial Rounded MT Bold" panose="020F0704030504030204" pitchFamily="34" charset="0"/>
              </a:rPr>
              <a:t>Exploratory Data Analysis </a:t>
            </a:r>
            <a:br>
              <a:rPr lang="en-US" b="1" i="0" dirty="0">
                <a:effectLst/>
                <a:latin typeface="Arial Rounded MT Bold" panose="020F0704030504030204" pitchFamily="34" charset="0"/>
              </a:rPr>
            </a:br>
            <a:endParaRPr lang="en-US" dirty="0">
              <a:latin typeface="Arial Rounded MT Bold" panose="020F0704030504030204" pitchFamily="34" charset="0"/>
            </a:endParaRPr>
          </a:p>
        </p:txBody>
      </p:sp>
      <p:pic>
        <p:nvPicPr>
          <p:cNvPr id="3" name="Picture 2">
            <a:extLst>
              <a:ext uri="{FF2B5EF4-FFF2-40B4-BE49-F238E27FC236}">
                <a16:creationId xmlns:a16="http://schemas.microsoft.com/office/drawing/2014/main" id="{CDDEBDF7-AA03-C840-A60D-D4DFE9B5E298}"/>
              </a:ext>
            </a:extLst>
          </p:cNvPr>
          <p:cNvPicPr>
            <a:picLocks noChangeAspect="1"/>
          </p:cNvPicPr>
          <p:nvPr/>
        </p:nvPicPr>
        <p:blipFill>
          <a:blip r:embed="rId2">
            <a:alphaModFix amt="5000"/>
            <a:extLst>
              <a:ext uri="{28A0092B-C50C-407E-A947-70E740481C1C}">
                <a14:useLocalDpi xmlns:a14="http://schemas.microsoft.com/office/drawing/2010/main" val="0"/>
              </a:ext>
            </a:extLst>
          </a:blip>
          <a:srcRect l="13721" t="25420" r="27622" b="32027"/>
          <a:stretch/>
        </p:blipFill>
        <p:spPr>
          <a:xfrm>
            <a:off x="-2" y="0"/>
            <a:ext cx="12192001" cy="6858000"/>
          </a:xfrm>
          <a:prstGeom prst="rect">
            <a:avLst/>
          </a:prstGeom>
        </p:spPr>
      </p:pic>
      <p:pic>
        <p:nvPicPr>
          <p:cNvPr id="4" name="Picture 3" descr="A logo for a college&#10;&#10;Description automatically generated">
            <a:extLst>
              <a:ext uri="{FF2B5EF4-FFF2-40B4-BE49-F238E27FC236}">
                <a16:creationId xmlns:a16="http://schemas.microsoft.com/office/drawing/2014/main" id="{0E1299B2-3A90-FAB3-7F46-DB23892E42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0558" y="174053"/>
            <a:ext cx="1324892" cy="1319081"/>
          </a:xfrm>
          <a:prstGeom prst="rect">
            <a:avLst/>
          </a:prstGeom>
        </p:spPr>
      </p:pic>
    </p:spTree>
    <p:extLst>
      <p:ext uri="{BB962C8B-B14F-4D97-AF65-F5344CB8AC3E}">
        <p14:creationId xmlns:p14="http://schemas.microsoft.com/office/powerpoint/2010/main" val="10010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8E6F-B80E-D28D-0FBA-F1610A2A1FB5}"/>
              </a:ext>
            </a:extLst>
          </p:cNvPr>
          <p:cNvSpPr>
            <a:spLocks noGrp="1"/>
          </p:cNvSpPr>
          <p:nvPr>
            <p:ph type="title"/>
          </p:nvPr>
        </p:nvSpPr>
        <p:spPr>
          <a:xfrm>
            <a:off x="654290" y="361696"/>
            <a:ext cx="10875264" cy="1517904"/>
          </a:xfrm>
        </p:spPr>
        <p:txBody>
          <a:bodyPr>
            <a:normAutofit/>
          </a:bodyPr>
          <a:lstStyle/>
          <a:p>
            <a:pPr algn="ctr"/>
            <a:r>
              <a:rPr lang="en-US" sz="2400" i="0" dirty="0">
                <a:effectLst/>
                <a:latin typeface="Arial Rounded MT Bold" panose="020F0704030504030204" pitchFamily="34" charset="0"/>
              </a:rPr>
              <a:t>Almost half of the restaurants offer online ordering, while only 5% provide booking services, and less than 10% offer both. Approximately 35% of the restaurants do not provide either service.</a:t>
            </a:r>
            <a:br>
              <a:rPr lang="en-US" sz="2400" i="0" dirty="0">
                <a:effectLst/>
                <a:latin typeface="system-ui"/>
              </a:rPr>
            </a:br>
            <a:endParaRPr lang="en-US" sz="2400" dirty="0"/>
          </a:p>
        </p:txBody>
      </p:sp>
      <p:pic>
        <p:nvPicPr>
          <p:cNvPr id="5" name="Content Placeholder 4" descr="A red pie chart with text&#10;&#10;Description automatically generated">
            <a:extLst>
              <a:ext uri="{FF2B5EF4-FFF2-40B4-BE49-F238E27FC236}">
                <a16:creationId xmlns:a16="http://schemas.microsoft.com/office/drawing/2014/main" id="{5539071E-E1D5-7CE4-B91E-85E6A2E350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4688" y="1693862"/>
            <a:ext cx="6074467" cy="4351338"/>
          </a:xfrm>
        </p:spPr>
      </p:pic>
      <p:pic>
        <p:nvPicPr>
          <p:cNvPr id="3" name="Picture 2">
            <a:extLst>
              <a:ext uri="{FF2B5EF4-FFF2-40B4-BE49-F238E27FC236}">
                <a16:creationId xmlns:a16="http://schemas.microsoft.com/office/drawing/2014/main" id="{4172AFE1-567C-06BD-F028-8373D72945BB}"/>
              </a:ext>
            </a:extLst>
          </p:cNvPr>
          <p:cNvPicPr>
            <a:picLocks noChangeAspect="1"/>
          </p:cNvPicPr>
          <p:nvPr/>
        </p:nvPicPr>
        <p:blipFill>
          <a:blip r:embed="rId3">
            <a:alphaModFix amt="5000"/>
            <a:extLst>
              <a:ext uri="{28A0092B-C50C-407E-A947-70E740481C1C}">
                <a14:useLocalDpi xmlns:a14="http://schemas.microsoft.com/office/drawing/2010/main" val="0"/>
              </a:ext>
            </a:extLst>
          </a:blip>
          <a:srcRect l="13721" t="25420" r="27622" b="32027"/>
          <a:stretch/>
        </p:blipFill>
        <p:spPr>
          <a:xfrm>
            <a:off x="0" y="-20319"/>
            <a:ext cx="12192001" cy="6858000"/>
          </a:xfrm>
          <a:prstGeom prst="rect">
            <a:avLst/>
          </a:prstGeom>
        </p:spPr>
      </p:pic>
      <p:pic>
        <p:nvPicPr>
          <p:cNvPr id="6" name="Picture 5" descr="A logo for a college&#10;&#10;Description automatically generated">
            <a:extLst>
              <a:ext uri="{FF2B5EF4-FFF2-40B4-BE49-F238E27FC236}">
                <a16:creationId xmlns:a16="http://schemas.microsoft.com/office/drawing/2014/main" id="{8D48B567-4745-2B25-CCCD-B03DD9D7B237}"/>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10340558" y="174053"/>
            <a:ext cx="1324892" cy="1319081"/>
          </a:xfrm>
          <a:prstGeom prst="rect">
            <a:avLst/>
          </a:prstGeom>
        </p:spPr>
      </p:pic>
    </p:spTree>
    <p:extLst>
      <p:ext uri="{BB962C8B-B14F-4D97-AF65-F5344CB8AC3E}">
        <p14:creationId xmlns:p14="http://schemas.microsoft.com/office/powerpoint/2010/main" val="3946214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582</TotalTime>
  <Words>790</Words>
  <Application>Microsoft Office PowerPoint</Application>
  <PresentationFormat>Widescreen</PresentationFormat>
  <Paragraphs>53</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Aptos</vt:lpstr>
      <vt:lpstr>Aptos Display</vt:lpstr>
      <vt:lpstr>Arial</vt:lpstr>
      <vt:lpstr>Arial Rounded MT Bold</vt:lpstr>
      <vt:lpstr>system-ui</vt:lpstr>
      <vt:lpstr>Office Theme</vt:lpstr>
      <vt:lpstr>PowerPoint Presentation</vt:lpstr>
      <vt:lpstr>PowerPoint Presentation</vt:lpstr>
      <vt:lpstr>PowerPoint Presentation</vt:lpstr>
      <vt:lpstr>PowerPoint Presentation</vt:lpstr>
      <vt:lpstr>PowerPoint Presentation</vt:lpstr>
      <vt:lpstr>Dealing with Messing and Duplicated Values</vt:lpstr>
      <vt:lpstr>Dealing with Unique Values in Columns</vt:lpstr>
      <vt:lpstr>Exploratory Data Analysis  </vt:lpstr>
      <vt:lpstr>Almost half of the restaurants offer online ordering, while only 5% provide booking services, and less than 10% offer both. Approximately 35% of the restaurants do not provide either service. </vt:lpstr>
      <vt:lpstr>Almost 80% of the restaurants offer affordable meals for two people, with prices falling into the low to medium range. The remaining 20% are priced in the high to very high range </vt:lpstr>
      <vt:lpstr>Each restaurant shows a different relationship between cost and rating. For instance, Sindhi Sagar Deluxe has one of the lowest costs and moderate ratings, while Nellore Dosa Camp has the lowest rating despite having a higher cost. This visualization helps in analyzing how cost impacts customer ratings across these restaurants.</vt:lpstr>
      <vt:lpstr>The most popular restaurant type is "Quick Bites," while the least popular is "Bar." This trend may be attributed to people's preference for quick meals due to fast-paced lifestyles and hectic schedules.</vt:lpstr>
      <vt:lpstr>1- The majority of restaurants are clustered in Bengaluru.</vt:lpstr>
      <vt:lpstr>Machine Learning Model</vt:lpstr>
      <vt:lpstr>PowerPoint Presentation</vt:lpstr>
      <vt:lpstr>Step Two :Scale and Normalize Data </vt:lpstr>
      <vt:lpstr>Step Three :Predicting Restaurant Success</vt:lpstr>
      <vt:lpstr>Step Four :Model Evaluation</vt:lpstr>
      <vt:lpstr>PowerPoint Presentation</vt:lpstr>
      <vt:lpstr>PowerPoint Presentation</vt:lpstr>
      <vt:lpstr>PowerPoint Presentation</vt:lpstr>
      <vt:lpstr>PowerPoint Presentation</vt:lpstr>
      <vt:lpstr>PowerPoint Presentation</vt:lpstr>
      <vt:lpstr>PowerPoint Presentation</vt:lpstr>
      <vt:lpstr>Recommendations &amp; Business Implications: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Dhai Hisham</dc:creator>
  <cp:lastModifiedBy>Dhai Hisham</cp:lastModifiedBy>
  <cp:revision>11</cp:revision>
  <dcterms:created xsi:type="dcterms:W3CDTF">2024-10-10T20:22:47Z</dcterms:created>
  <dcterms:modified xsi:type="dcterms:W3CDTF">2024-10-12T12:03:17Z</dcterms:modified>
</cp:coreProperties>
</file>