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61" r:id="rId17"/>
    <p:sldId id="2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8C6F7-BABA-4497-B662-50D9273A64BD}" type="datetimeFigureOut">
              <a:rPr lang="en-IN" smtClean="0"/>
              <a:t>26-10-2023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06C68-AB0D-4096-A98A-859CA12A6D24}" type="slidenum">
              <a:rPr lang="en-IN" smtClean="0"/>
              <a:t>‹#›</a:t>
            </a:fld>
            <a:endParaRPr lang="en-IN"/>
          </a:p>
        </p:txBody>
      </p:sp>
    </p:spTree>
    <p:extLst>
      <p:ext uri="{BB962C8B-B14F-4D97-AF65-F5344CB8AC3E}">
        <p14:creationId xmlns:p14="http://schemas.microsoft.com/office/powerpoint/2010/main" val="1463779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A06C68-AB0D-4096-A98A-859CA12A6D24}" type="slidenum">
              <a:rPr lang="en-IN" smtClean="0"/>
              <a:t>14</a:t>
            </a:fld>
            <a:endParaRPr lang="en-IN"/>
          </a:p>
        </p:txBody>
      </p:sp>
    </p:spTree>
    <p:extLst>
      <p:ext uri="{BB962C8B-B14F-4D97-AF65-F5344CB8AC3E}">
        <p14:creationId xmlns:p14="http://schemas.microsoft.com/office/powerpoint/2010/main" val="176615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C5E2C3-2AAE-4A05-9BB2-4B2423485C4E}"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C5E2C3-2AAE-4A05-9BB2-4B2423485C4E}"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C5E2C3-2AAE-4A05-9BB2-4B2423485C4E}"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C5E2C3-2AAE-4A05-9BB2-4B2423485C4E}"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C5E2C3-2AAE-4A05-9BB2-4B2423485C4E}"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DFDD-60BA-4AE2-A7BF-3494F0174DA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E2C3-2AAE-4A05-9BB2-4B2423485C4E}" type="datetimeFigureOut">
              <a:rPr lang="en-US" smtClean="0"/>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DFDD-60BA-4AE2-A7BF-3494F0174DA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2204864"/>
            <a:ext cx="8280920" cy="1470025"/>
          </a:xfrm>
        </p:spPr>
        <p:txBody>
          <a:bodyPr/>
          <a:lstStyle/>
          <a:p>
            <a:r>
              <a:rPr lang="en-US" b="1" dirty="0">
                <a:latin typeface="Times New Roman" pitchFamily="18" charset="0"/>
                <a:cs typeface="Times New Roman" pitchFamily="18" charset="0"/>
              </a:rPr>
              <a:t>EARTHQUAKE PREDICTION</a:t>
            </a:r>
          </a:p>
        </p:txBody>
      </p:sp>
      <p:sp>
        <p:nvSpPr>
          <p:cNvPr id="3" name="Subtitle 2"/>
          <p:cNvSpPr>
            <a:spLocks noGrp="1"/>
          </p:cNvSpPr>
          <p:nvPr>
            <p:ph type="subTitle" idx="1"/>
          </p:nvPr>
        </p:nvSpPr>
        <p:spPr>
          <a:xfrm>
            <a:off x="683568" y="3717032"/>
            <a:ext cx="6400800" cy="1752600"/>
          </a:xfrm>
        </p:spPr>
        <p:txBody>
          <a:bodyPr/>
          <a:lstStyle/>
          <a:p>
            <a:endParaRPr lang="en-US" sz="2800" b="1" dirty="0">
              <a:latin typeface="Times New Roman" pitchFamily="18" charset="0"/>
              <a:cs typeface="Times New Roman" pitchFamily="18" charset="0"/>
            </a:endParaRPr>
          </a:p>
          <a:p>
            <a:endParaRPr lang="en-US" dirty="0"/>
          </a:p>
        </p:txBody>
      </p:sp>
      <p:pic>
        <p:nvPicPr>
          <p:cNvPr id="4" name="Picture 3" descr="logo.png"/>
          <p:cNvPicPr>
            <a:picLocks noChangeAspect="1"/>
          </p:cNvPicPr>
          <p:nvPr/>
        </p:nvPicPr>
        <p:blipFill>
          <a:blip r:embed="rId2" cstate="print"/>
          <a:stretch>
            <a:fillRect/>
          </a:stretch>
        </p:blipFill>
        <p:spPr>
          <a:xfrm>
            <a:off x="395536" y="332656"/>
            <a:ext cx="8352928" cy="1053968"/>
          </a:xfrm>
          <a:prstGeom prst="rect">
            <a:avLst/>
          </a:prstGeom>
        </p:spPr>
      </p:pic>
      <p:sp>
        <p:nvSpPr>
          <p:cNvPr id="5" name="TextBox 4"/>
          <p:cNvSpPr txBox="1"/>
          <p:nvPr/>
        </p:nvSpPr>
        <p:spPr>
          <a:xfrm>
            <a:off x="467544" y="1628800"/>
            <a:ext cx="9144000" cy="369332"/>
          </a:xfrm>
          <a:prstGeom prst="rect">
            <a:avLst/>
          </a:prstGeom>
          <a:noFill/>
        </p:spPr>
        <p:txBody>
          <a:bodyPr wrap="square" rtlCol="0">
            <a:spAutoFit/>
          </a:bodyPr>
          <a:lstStyle/>
          <a:p>
            <a:r>
              <a:rPr lang="en-US" b="1" dirty="0">
                <a:latin typeface="Times New Roman" pitchFamily="18" charset="0"/>
                <a:cs typeface="Times New Roman" pitchFamily="18" charset="0"/>
              </a:rPr>
              <a:t>DEPARTMENT OF ELECTRONICS AND COMMUNICATION ENGINEERING</a:t>
            </a:r>
          </a:p>
        </p:txBody>
      </p:sp>
      <p:sp>
        <p:nvSpPr>
          <p:cNvPr id="6" name="TextBox 5"/>
          <p:cNvSpPr txBox="1"/>
          <p:nvPr/>
        </p:nvSpPr>
        <p:spPr>
          <a:xfrm>
            <a:off x="1115616" y="3861048"/>
            <a:ext cx="8460432" cy="3046988"/>
          </a:xfrm>
          <a:prstGeom prst="rect">
            <a:avLst/>
          </a:prstGeom>
          <a:noFill/>
        </p:spPr>
        <p:txBody>
          <a:bodyPr wrap="square" rtlCol="0">
            <a:spAutoFit/>
          </a:bodyPr>
          <a:lstStyle/>
          <a:p>
            <a:r>
              <a:rPr lang="en-US" sz="2400" b="1" dirty="0">
                <a:latin typeface="Times New Roman" pitchFamily="18" charset="0"/>
                <a:cs typeface="Times New Roman" pitchFamily="18" charset="0"/>
              </a:rPr>
              <a:t>TEAM MEMBERS</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BADUGU VENKATESH(113321106007)</a:t>
            </a:r>
          </a:p>
          <a:p>
            <a:r>
              <a:rPr lang="en-US" sz="2000" dirty="0">
                <a:latin typeface="Times New Roman" pitchFamily="18" charset="0"/>
                <a:cs typeface="Times New Roman" pitchFamily="18" charset="0"/>
              </a:rPr>
              <a:t>                                B V REVANTH KUMAR(113321106010)</a:t>
            </a:r>
          </a:p>
          <a:p>
            <a:r>
              <a:rPr lang="en-US" sz="2000" dirty="0">
                <a:latin typeface="Times New Roman" pitchFamily="18" charset="0"/>
                <a:cs typeface="Times New Roman" pitchFamily="18" charset="0"/>
              </a:rPr>
              <a:t>                                M GANESH(113321106029)</a:t>
            </a:r>
          </a:p>
          <a:p>
            <a:r>
              <a:rPr lang="en-US" sz="2000" dirty="0">
                <a:latin typeface="Times New Roman" pitchFamily="18" charset="0"/>
                <a:cs typeface="Times New Roman" pitchFamily="18" charset="0"/>
              </a:rPr>
              <a:t>                                MANNA SAI KIRAN(113321106048)</a:t>
            </a:r>
          </a:p>
          <a:p>
            <a:r>
              <a:rPr lang="en-US" sz="2000" dirty="0">
                <a:latin typeface="Times New Roman" pitchFamily="18" charset="0"/>
                <a:cs typeface="Times New Roman" pitchFamily="18" charset="0"/>
              </a:rPr>
              <a:t>                                T S MANOJ KUMAR(113321106049)</a:t>
            </a:r>
          </a:p>
          <a:p>
            <a:r>
              <a:rPr lang="en-US" sz="2000" dirty="0">
                <a:latin typeface="Times New Roman" pitchFamily="18" charset="0"/>
                <a:cs typeface="Times New Roman" pitchFamily="18" charset="0"/>
              </a:rPr>
              <a:t>                                NADIPATTI SUBRAMANYAM(113321106055)</a:t>
            </a:r>
          </a:p>
          <a:p>
            <a:r>
              <a:rPr lang="en-US" sz="20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9F97-F62F-6DC8-888D-F26C95AD19A3}"/>
              </a:ext>
            </a:extLst>
          </p:cNvPr>
          <p:cNvSpPr>
            <a:spLocks noGrp="1"/>
          </p:cNvSpPr>
          <p:nvPr>
            <p:ph type="title"/>
          </p:nvPr>
        </p:nvSpPr>
        <p:spPr/>
        <p:txBody>
          <a:bodyPr/>
          <a:lstStyle/>
          <a:p>
            <a:r>
              <a:rPr lang="en-US" b="1" dirty="0">
                <a:latin typeface="Times New Roman"/>
                <a:ea typeface="+mj-lt"/>
                <a:cs typeface="+mj-lt"/>
              </a:rPr>
              <a:t>Model Evaluation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D68BC82-80E2-876C-DCA9-3810775D7824}"/>
              </a:ext>
            </a:extLst>
          </p:cNvPr>
          <p:cNvSpPr>
            <a:spLocks noGrp="1"/>
          </p:cNvSpPr>
          <p:nvPr>
            <p:ph idx="1"/>
          </p:nvPr>
        </p:nvSpPr>
        <p:spPr/>
        <p:txBody>
          <a:bodyPr vert="horz" lIns="91440" tIns="45720" rIns="91440" bIns="45720" rtlCol="0" anchor="t">
            <a:normAutofit fontScale="77500" lnSpcReduction="20000"/>
          </a:bodyPr>
          <a:lstStyle/>
          <a:p>
            <a:r>
              <a:rPr lang="en-US" dirty="0">
                <a:latin typeface="Times New Roman"/>
                <a:ea typeface="+mn-lt"/>
                <a:cs typeface="+mn-lt"/>
              </a:rPr>
              <a:t>After training the model, it is important to evaluate its performance. This can be done using various metrics such as accuracy, precision, recall, and F1 score. Additionally, visualizations such as confusion matrices and ROC curves can provide insights into the model's strengths and weaknesses.</a:t>
            </a:r>
            <a:endParaRPr lang="en-US" dirty="0">
              <a:latin typeface="Times New Roman"/>
              <a:ea typeface="Calibri"/>
              <a:cs typeface="Calibri"/>
            </a:endParaRPr>
          </a:p>
          <a:p>
            <a:r>
              <a:rPr lang="en-US" dirty="0">
                <a:latin typeface="Times New Roman"/>
                <a:ea typeface="+mn-lt"/>
                <a:cs typeface="+mn-lt"/>
              </a:rPr>
              <a:t>Some common evaluation metrics for classification models include accuracy, precision, recall, and F1 score .A confusion matrix can help visualize the model's performance by showing the number of true positives, true negatives, false positives, and false negatives. ROC curves plot the true positive rate against the false positive rate, providing a visual representation of the model's trade-off between sensitivity and specificity.</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207175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1EF-E43B-9167-1B44-CD09A87AA3E7}"/>
              </a:ext>
            </a:extLst>
          </p:cNvPr>
          <p:cNvSpPr>
            <a:spLocks noGrp="1"/>
          </p:cNvSpPr>
          <p:nvPr>
            <p:ph type="title"/>
          </p:nvPr>
        </p:nvSpPr>
        <p:spPr/>
        <p:txBody>
          <a:bodyPr/>
          <a:lstStyle/>
          <a:p>
            <a:r>
              <a:rPr lang="en-US" b="1" dirty="0">
                <a:latin typeface="Times New Roman"/>
                <a:ea typeface="+mj-lt"/>
                <a:cs typeface="+mj-lt"/>
              </a:rPr>
              <a:t>Model Interpretation</a:t>
            </a:r>
            <a:endParaRPr lang="en-US" b="1">
              <a:latin typeface="Times New Roman"/>
              <a:ea typeface="Calibri"/>
              <a:cs typeface="Calibri"/>
            </a:endParaRPr>
          </a:p>
        </p:txBody>
      </p:sp>
      <p:sp>
        <p:nvSpPr>
          <p:cNvPr id="3" name="Content Placeholder 2">
            <a:extLst>
              <a:ext uri="{FF2B5EF4-FFF2-40B4-BE49-F238E27FC236}">
                <a16:creationId xmlns:a16="http://schemas.microsoft.com/office/drawing/2014/main" id="{C7F592F2-F0D2-BE2A-7C16-4D629946F640}"/>
              </a:ext>
            </a:extLst>
          </p:cNvPr>
          <p:cNvSpPr>
            <a:spLocks noGrp="1"/>
          </p:cNvSpPr>
          <p:nvPr>
            <p:ph idx="1"/>
          </p:nvPr>
        </p:nvSpPr>
        <p:spPr>
          <a:xfrm>
            <a:off x="457200" y="1600200"/>
            <a:ext cx="8229600" cy="4841648"/>
          </a:xfrm>
        </p:spPr>
        <p:txBody>
          <a:bodyPr vert="horz" lIns="91440" tIns="45720" rIns="91440" bIns="45720" rtlCol="0" anchor="t">
            <a:normAutofit fontScale="92500" lnSpcReduction="20000"/>
          </a:bodyPr>
          <a:lstStyle/>
          <a:p>
            <a:r>
              <a:rPr lang="en-US" dirty="0">
                <a:latin typeface="Times New Roman"/>
                <a:ea typeface="+mn-lt"/>
                <a:cs typeface="+mn-lt"/>
              </a:rPr>
              <a:t>Interpreting the results of earthquake prediction models is crucial for understanding the factors that contribute to earthquake occurrence. One common method for model interpretation is feature importance analysis, which identifies the features that have the greatest impact on the model's predictions. </a:t>
            </a:r>
          </a:p>
          <a:p>
            <a:r>
              <a:rPr lang="en-US" dirty="0">
                <a:latin typeface="Times New Roman"/>
                <a:ea typeface="+mn-lt"/>
                <a:cs typeface="+mn-lt"/>
              </a:rPr>
              <a:t>Additionally, visualization techniques such as partial dependence plots and SHAP (Shapley Additive explanations) values can provide insights into how individual features affect the model's output.</a:t>
            </a:r>
            <a:endParaRPr lang="en-US">
              <a:latin typeface="Times New Roman"/>
              <a:ea typeface="Calibri"/>
              <a:cs typeface="Calibri"/>
            </a:endParaRPr>
          </a:p>
        </p:txBody>
      </p:sp>
    </p:spTree>
    <p:extLst>
      <p:ext uri="{BB962C8B-B14F-4D97-AF65-F5344CB8AC3E}">
        <p14:creationId xmlns:p14="http://schemas.microsoft.com/office/powerpoint/2010/main" val="310070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0AEE-51EC-E1DA-F0AE-49351DC46666}"/>
              </a:ext>
            </a:extLst>
          </p:cNvPr>
          <p:cNvSpPr>
            <a:spLocks noGrp="1"/>
          </p:cNvSpPr>
          <p:nvPr>
            <p:ph type="title"/>
          </p:nvPr>
        </p:nvSpPr>
        <p:spPr/>
        <p:txBody>
          <a:bodyPr/>
          <a:lstStyle/>
          <a:p>
            <a:r>
              <a:rPr lang="en-US" b="1" dirty="0">
                <a:latin typeface="Times New Roman"/>
                <a:ea typeface="+mj-lt"/>
                <a:cs typeface="+mj-lt"/>
              </a:rPr>
              <a:t>Real-world Applications</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52D302BA-159D-EF8F-F00E-591164F2E0A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Times New Roman"/>
                <a:ea typeface="+mn-lt"/>
                <a:cs typeface="+mn-lt"/>
              </a:rPr>
              <a:t>The ability to predict earthquakes has many potential real-world applications. Some of these include:</a:t>
            </a:r>
            <a:endParaRPr lang="en-US" dirty="0">
              <a:latin typeface="Times New Roman"/>
              <a:ea typeface="Calibri"/>
              <a:cs typeface="Calibri"/>
            </a:endParaRPr>
          </a:p>
          <a:p>
            <a:r>
              <a:rPr lang="en-US" dirty="0">
                <a:latin typeface="Times New Roman"/>
                <a:ea typeface="+mn-lt"/>
                <a:cs typeface="+mn-lt"/>
              </a:rPr>
              <a:t>Early warning systems to alert people in earthquake-prone areas, potentially saving lives and reducing damage.</a:t>
            </a:r>
            <a:endParaRPr lang="en-US" dirty="0">
              <a:latin typeface="Times New Roman"/>
              <a:cs typeface="Times New Roman"/>
            </a:endParaRPr>
          </a:p>
          <a:p>
            <a:r>
              <a:rPr lang="en-US" dirty="0">
                <a:latin typeface="Times New Roman"/>
                <a:ea typeface="+mn-lt"/>
                <a:cs typeface="+mn-lt"/>
              </a:rPr>
              <a:t>Improved building codes and construction practices to better withstand earthquakes.</a:t>
            </a:r>
            <a:endParaRPr lang="en-US" dirty="0">
              <a:latin typeface="Times New Roman"/>
              <a:cs typeface="Times New Roman"/>
            </a:endParaRPr>
          </a:p>
          <a:p>
            <a:r>
              <a:rPr lang="en-US" dirty="0">
                <a:latin typeface="Times New Roman"/>
                <a:ea typeface="+mn-lt"/>
                <a:cs typeface="+mn-lt"/>
              </a:rPr>
              <a:t>Better infrastructure planning to avoid building critical structures like hospitals and schools in high-risk areas.</a:t>
            </a:r>
            <a:endParaRPr lang="en-US" dirty="0">
              <a:latin typeface="Times New Roman"/>
              <a:cs typeface="Times New Roman"/>
            </a:endParaRPr>
          </a:p>
          <a:p>
            <a:r>
              <a:rPr lang="en-US" dirty="0">
                <a:latin typeface="Times New Roman"/>
                <a:ea typeface="+mn-lt"/>
                <a:cs typeface="+mn-lt"/>
              </a:rPr>
              <a:t>Improved insurance policies and risk management strategies for individuals and businesses in earthquake-prone regions.</a:t>
            </a:r>
            <a:endParaRPr lang="en-US" dirty="0">
              <a:latin typeface="Times New Roman"/>
              <a:cs typeface="Times New Roman"/>
            </a:endParaRPr>
          </a:p>
          <a:p>
            <a:endParaRPr lang="en-US" dirty="0">
              <a:latin typeface="Times New Roman"/>
              <a:ea typeface="Calibri"/>
              <a:cs typeface="Calibri"/>
            </a:endParaRPr>
          </a:p>
        </p:txBody>
      </p:sp>
    </p:spTree>
    <p:extLst>
      <p:ext uri="{BB962C8B-B14F-4D97-AF65-F5344CB8AC3E}">
        <p14:creationId xmlns:p14="http://schemas.microsoft.com/office/powerpoint/2010/main" val="523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9AE160-B7F7-75D3-05A5-79F614C86E01}"/>
              </a:ext>
            </a:extLst>
          </p:cNvPr>
          <p:cNvSpPr txBox="1"/>
          <p:nvPr/>
        </p:nvSpPr>
        <p:spPr>
          <a:xfrm>
            <a:off x="467544" y="404664"/>
            <a:ext cx="8424936"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Exploratory Data Analysis (EDA)</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E8B220-0543-56FA-7EE6-2EBE4238A90B}"/>
              </a:ext>
            </a:extLst>
          </p:cNvPr>
          <p:cNvSpPr txBox="1"/>
          <p:nvPr/>
        </p:nvSpPr>
        <p:spPr>
          <a:xfrm>
            <a:off x="179512" y="1174105"/>
            <a:ext cx="8784976" cy="2585323"/>
          </a:xfrm>
          <a:prstGeom prst="rect">
            <a:avLst/>
          </a:prstGeom>
          <a:noFill/>
        </p:spPr>
        <p:txBody>
          <a:bodyPr wrap="square" rtlCol="0">
            <a:spAutoFit/>
          </a:bodyPr>
          <a:lstStyle/>
          <a:p>
            <a:pPr marL="457200" indent="-457200">
              <a:buFont typeface="Arial" panose="020B0604020202020204" pitchFamily="34" charset="0"/>
              <a:buChar char="•"/>
            </a:pPr>
            <a:r>
              <a:rPr lang="en-US" sz="2700" dirty="0"/>
              <a:t>Visualize the data to gain insights. Create plots and graphs to observe patterns and trends.</a:t>
            </a:r>
          </a:p>
          <a:p>
            <a:pPr marL="457200" indent="-457200">
              <a:buFont typeface="Arial" panose="020B0604020202020204" pitchFamily="34" charset="0"/>
              <a:buChar char="•"/>
            </a:pPr>
            <a:r>
              <a:rPr lang="en-US" sz="2700" dirty="0"/>
              <a:t>Calculate summary statistics for key features like earthquake magnitudes, depths, and locations.</a:t>
            </a:r>
          </a:p>
          <a:p>
            <a:pPr marL="457200" indent="-457200">
              <a:buFont typeface="Arial" panose="020B0604020202020204" pitchFamily="34" charset="0"/>
              <a:buChar char="•"/>
            </a:pPr>
            <a:r>
              <a:rPr lang="en-US" sz="2700" dirty="0"/>
              <a:t>Analyze the spatial and temporal distribution of earthquakes.</a:t>
            </a:r>
            <a:endParaRPr lang="en-IN" sz="2700" dirty="0"/>
          </a:p>
        </p:txBody>
      </p:sp>
      <p:sp>
        <p:nvSpPr>
          <p:cNvPr id="6" name="TextBox 5">
            <a:extLst>
              <a:ext uri="{FF2B5EF4-FFF2-40B4-BE49-F238E27FC236}">
                <a16:creationId xmlns:a16="http://schemas.microsoft.com/office/drawing/2014/main" id="{9C5AFFE2-1390-A4E5-775A-C1AA0E6E3515}"/>
              </a:ext>
            </a:extLst>
          </p:cNvPr>
          <p:cNvSpPr txBox="1"/>
          <p:nvPr/>
        </p:nvSpPr>
        <p:spPr>
          <a:xfrm>
            <a:off x="1295636" y="3933056"/>
            <a:ext cx="6768752" cy="769441"/>
          </a:xfrm>
          <a:prstGeom prst="rect">
            <a:avLst/>
          </a:prstGeom>
          <a:noFill/>
        </p:spPr>
        <p:txBody>
          <a:bodyPr wrap="square" rtlCol="0">
            <a:spAutoFit/>
          </a:bodyPr>
          <a:lstStyle/>
          <a:p>
            <a:pPr algn="ctr"/>
            <a:r>
              <a:rPr lang="en-IN" sz="4400" i="0" dirty="0">
                <a:effectLst/>
                <a:latin typeface="Times New Roman" panose="02020603050405020304" pitchFamily="18" charset="0"/>
                <a:cs typeface="Times New Roman" panose="02020603050405020304" pitchFamily="18" charset="0"/>
              </a:rPr>
              <a:t>Feature</a:t>
            </a:r>
            <a:r>
              <a:rPr lang="en-IN" i="0" dirty="0">
                <a:effectLst/>
                <a:latin typeface="Söhne"/>
              </a:rPr>
              <a:t> </a:t>
            </a:r>
            <a:r>
              <a:rPr lang="en-IN" sz="4400" i="0" dirty="0">
                <a:effectLst/>
                <a:latin typeface="Times New Roman" panose="02020603050405020304" pitchFamily="18" charset="0"/>
                <a:cs typeface="Times New Roman" panose="02020603050405020304" pitchFamily="18" charset="0"/>
              </a:rPr>
              <a:t>Engineering</a:t>
            </a:r>
            <a:endParaRPr lang="en-IN" sz="4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82885C-3FEC-9ED4-ADB9-683DF4627121}"/>
              </a:ext>
            </a:extLst>
          </p:cNvPr>
          <p:cNvSpPr txBox="1"/>
          <p:nvPr/>
        </p:nvSpPr>
        <p:spPr>
          <a:xfrm>
            <a:off x="178972" y="4876125"/>
            <a:ext cx="8713507" cy="1754326"/>
          </a:xfrm>
          <a:prstGeom prst="rect">
            <a:avLst/>
          </a:prstGeom>
          <a:noFill/>
        </p:spPr>
        <p:txBody>
          <a:bodyPr wrap="square" rtlCol="0">
            <a:spAutoFit/>
          </a:bodyPr>
          <a:lstStyle/>
          <a:p>
            <a:pPr marL="457200" indent="-457200">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Extract relevant features or create new ones that might be useful for earthquake prediction. For example, you might create features related to historical earthquake patterns in a given region.</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5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967CF7-B2D3-17B5-7A1D-A7FDE2E707BD}"/>
              </a:ext>
            </a:extLst>
          </p:cNvPr>
          <p:cNvSpPr txBox="1"/>
          <p:nvPr/>
        </p:nvSpPr>
        <p:spPr>
          <a:xfrm>
            <a:off x="681487" y="62915"/>
            <a:ext cx="7706937" cy="1446550"/>
          </a:xfrm>
          <a:prstGeom prst="rect">
            <a:avLst/>
          </a:prstGeom>
          <a:noFill/>
        </p:spPr>
        <p:txBody>
          <a:bodyPr wrap="square" rtlCol="0">
            <a:spAutoFit/>
          </a:bodyPr>
          <a:lstStyle/>
          <a:p>
            <a:pPr algn="ctr"/>
            <a:r>
              <a:rPr lang="en-US" sz="4400" b="1" i="0" dirty="0">
                <a:effectLst/>
                <a:latin typeface="Times New Roman" panose="02020603050405020304" pitchFamily="18" charset="0"/>
                <a:cs typeface="Times New Roman" panose="02020603050405020304" pitchFamily="18" charset="0"/>
              </a:rPr>
              <a:t>Select</a:t>
            </a:r>
            <a:r>
              <a:rPr lang="en-US" b="1" i="0" dirty="0">
                <a:effectLst/>
                <a:latin typeface="Söhne"/>
              </a:rPr>
              <a:t> </a:t>
            </a:r>
            <a:r>
              <a:rPr lang="en-US" sz="4400" b="1" i="0" dirty="0">
                <a:effectLst/>
                <a:latin typeface="Times New Roman" panose="02020603050405020304" pitchFamily="18" charset="0"/>
                <a:cs typeface="Times New Roman" panose="02020603050405020304" pitchFamily="18" charset="0"/>
              </a:rPr>
              <a:t>a Machine Learning Algorithm</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EB9715-1CF5-6A99-4E02-C266BC02B9AF}"/>
              </a:ext>
            </a:extLst>
          </p:cNvPr>
          <p:cNvSpPr txBox="1"/>
          <p:nvPr/>
        </p:nvSpPr>
        <p:spPr>
          <a:xfrm rot="10800000" flipH="1" flipV="1">
            <a:off x="790539" y="1421051"/>
            <a:ext cx="7488832" cy="5493812"/>
          </a:xfrm>
          <a:prstGeom prst="rect">
            <a:avLst/>
          </a:prstGeom>
          <a:noFill/>
        </p:spPr>
        <p:txBody>
          <a:bodyPr wrap="square" rtlCol="0">
            <a:spAutoFit/>
          </a:bodyPr>
          <a:lstStyle/>
          <a:p>
            <a:pPr marL="457200" indent="-457200" algn="l">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Choose a classification algorithm to predict the likelihood of an earthquake occurring based on your dataset. You could start with a simple model like Logistic Regression or Decision Trees.</a:t>
            </a:r>
          </a:p>
          <a:p>
            <a:pPr marL="457200" indent="-457200" algn="l">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Depending on the amount of data and the complexity of the problem, you might consider more advanced models like Random Forest, Support Vector Machines (SVM), or Neural Networks. However, be aware that these models may not be suitable for real-world earthquake prediction.</a:t>
            </a:r>
          </a:p>
          <a:p>
            <a:br>
              <a:rPr lang="en-US" sz="2700" dirty="0">
                <a:latin typeface="Times New Roman" panose="02020603050405020304" pitchFamily="18" charset="0"/>
                <a:cs typeface="Times New Roman" panose="02020603050405020304" pitchFamily="18" charset="0"/>
              </a:rPr>
            </a:b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79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AD9D5-A6DA-F90D-0846-7BC66F184B96}"/>
              </a:ext>
            </a:extLst>
          </p:cNvPr>
          <p:cNvSpPr txBox="1"/>
          <p:nvPr/>
        </p:nvSpPr>
        <p:spPr>
          <a:xfrm>
            <a:off x="2303748" y="332656"/>
            <a:ext cx="4536504" cy="769441"/>
          </a:xfrm>
          <a:prstGeom prst="rect">
            <a:avLst/>
          </a:prstGeom>
          <a:noFill/>
        </p:spPr>
        <p:txBody>
          <a:bodyPr wrap="square" rtlCol="0">
            <a:spAutoFit/>
          </a:bodyPr>
          <a:lstStyle/>
          <a:p>
            <a:pPr algn="ctr"/>
            <a:r>
              <a:rPr lang="en-IN" sz="4400" b="1" i="0" dirty="0">
                <a:effectLst/>
                <a:latin typeface="Times New Roman" panose="02020603050405020304" pitchFamily="18" charset="0"/>
                <a:cs typeface="Times New Roman" panose="02020603050405020304" pitchFamily="18" charset="0"/>
              </a:rPr>
              <a:t>Model Training</a:t>
            </a:r>
            <a:endParaRPr lang="en-IN"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3F3A17-2265-A766-54B2-F28A093A1C66}"/>
              </a:ext>
            </a:extLst>
          </p:cNvPr>
          <p:cNvSpPr txBox="1"/>
          <p:nvPr/>
        </p:nvSpPr>
        <p:spPr>
          <a:xfrm>
            <a:off x="683568" y="1374591"/>
            <a:ext cx="7992888" cy="4108817"/>
          </a:xfrm>
          <a:prstGeom prst="rect">
            <a:avLst/>
          </a:prstGeom>
          <a:noFill/>
        </p:spPr>
        <p:txBody>
          <a:bodyPr wrap="square" rtlCol="0">
            <a:spAutoFit/>
          </a:bodyPr>
          <a:lstStyle/>
          <a:p>
            <a:pPr marL="457200" indent="-457200" algn="l">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Split your preprocessed data into training and testing sets. Typically, you might use 70-80% of the data for training and the remaining 20-30% for testing.</a:t>
            </a:r>
          </a:p>
          <a:p>
            <a:pPr marL="457200" indent="-457200" algn="l">
              <a:buFont typeface="Arial" panose="020B0604020202020204" pitchFamily="34" charset="0"/>
              <a:buChar char="•"/>
            </a:pPr>
            <a:r>
              <a:rPr lang="en-US" sz="2700" b="0" i="0" dirty="0">
                <a:solidFill>
                  <a:srgbClr val="374151"/>
                </a:solidFill>
                <a:effectLst/>
                <a:latin typeface="Times New Roman" panose="02020603050405020304" pitchFamily="18" charset="0"/>
                <a:cs typeface="Times New Roman" panose="02020603050405020304" pitchFamily="18" charset="0"/>
              </a:rPr>
              <a:t>Train the selected machine learning model using the training dataset. The input features should be the earthquake-related parameters, and the target variable is the occurrence of an earthquake (binary classification, e.g., 0 for no earthquake and 1 for earthquake).</a:t>
            </a:r>
          </a:p>
          <a:p>
            <a:endParaRPr lang="en-IN" dirty="0"/>
          </a:p>
        </p:txBody>
      </p:sp>
    </p:spTree>
    <p:extLst>
      <p:ext uri="{BB962C8B-B14F-4D97-AF65-F5344CB8AC3E}">
        <p14:creationId xmlns:p14="http://schemas.microsoft.com/office/powerpoint/2010/main" val="118124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In conclusion, earthquake prediction is a complex and multidisciplinary field of scientific research that plays a crucial role in mitigating the devastating impact of seismic events on human lives and infrastructure. While significant advancements have been made in understanding the geological processes and developing early warning systems, precise short-term earthquake prediction remains elusive. The methods and techniques employed in earthquake prediction, such as seismic monitoring, GPS surveys, machine learning, and global collaboration, have greatly improved our ability to assess long-term seismic hazard and provide timely warnings to reduce risks.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7744" y="2564904"/>
            <a:ext cx="5256584" cy="1015663"/>
          </a:xfrm>
          <a:prstGeom prst="rect">
            <a:avLst/>
          </a:prstGeom>
          <a:noFill/>
        </p:spPr>
        <p:txBody>
          <a:bodyPr wrap="square" rtlCol="0">
            <a:spAutoFit/>
          </a:bodyPr>
          <a:lstStyle/>
          <a:p>
            <a:r>
              <a:rPr lang="en-US" sz="6000" dirty="0">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PROBLEM DEFINITION</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problem of earthquake prediction involves developing a reliable and accurate model or system that can forecast the occurrence, location, magnitude, and timing of seismic events, such as earthquakes, in advance of their actual happening. This prediction seeks to mitigate the devastating impact of earthquakes on human lives, infrastructure, and the environment by providing early warnings and allowing for preparedness measures to be implemented. Addressing this challenge requires the integration of various data sources, advanced machine learning techniques, and a comprehensive understanding of the complex geological processes that lead to seismic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67544" y="1196752"/>
            <a:ext cx="8229600" cy="5112568"/>
          </a:xfrm>
        </p:spPr>
        <p:txBody>
          <a:bodyPr>
            <a:normAutofit fontScale="92500" lnSpcReduction="20000"/>
          </a:bodyPr>
          <a:lstStyle/>
          <a:p>
            <a:r>
              <a:rPr lang="en-US" sz="2600" dirty="0">
                <a:latin typeface="Times New Roman" pitchFamily="18" charset="0"/>
                <a:cs typeface="Times New Roman" pitchFamily="18" charset="0"/>
              </a:rPr>
              <a:t>The objectives for earthquake prediction research can be categorized into several key areas:</a:t>
            </a:r>
          </a:p>
          <a:p>
            <a:r>
              <a:rPr lang="en-US" sz="2600" dirty="0">
                <a:latin typeface="Times New Roman" pitchFamily="18" charset="0"/>
                <a:cs typeface="Times New Roman" pitchFamily="18" charset="0"/>
              </a:rPr>
              <a:t>Early Warning: Develop systems that can provide advance notice of imminent earthquakes to allow for timely evacuation and preparedness, reducing potential loss of life and property damage.</a:t>
            </a:r>
          </a:p>
          <a:p>
            <a:r>
              <a:rPr lang="en-US" sz="2600" dirty="0">
                <a:latin typeface="Times New Roman" pitchFamily="18" charset="0"/>
                <a:cs typeface="Times New Roman" pitchFamily="18" charset="0"/>
              </a:rPr>
              <a:t>Accuracy Improvement: Improve the precision and accuracy of earthquake prediction models by integrating a wide range of data sources, including geological, seismological, and geophysical data.</a:t>
            </a:r>
          </a:p>
          <a:p>
            <a:r>
              <a:rPr lang="en-US" sz="2600" dirty="0">
                <a:latin typeface="Times New Roman" pitchFamily="18" charset="0"/>
                <a:cs typeface="Times New Roman" pitchFamily="18" charset="0"/>
              </a:rPr>
              <a:t>Public Awareness: Increase public awareness and education about earthquake risks and preparedness measures to empower individuals and communities to respond effectively.</a:t>
            </a:r>
          </a:p>
          <a:p>
            <a:r>
              <a:rPr lang="en-US" sz="2600" dirty="0">
                <a:latin typeface="Times New Roman" pitchFamily="18" charset="0"/>
                <a:cs typeface="Times New Roman" pitchFamily="18" charset="0"/>
              </a:rPr>
              <a:t>Timely Alerts: Reduce false alarms and increase the reliability of earthquake predictions to minimize the disruption caused by unnecessary evacuations or other precautionary measures.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EARTHQUAKE PREDICTION</a:t>
            </a:r>
          </a:p>
        </p:txBody>
      </p:sp>
      <p:pic>
        <p:nvPicPr>
          <p:cNvPr id="4" name="Content Placeholder 3" descr="earth.jpg"/>
          <p:cNvPicPr>
            <a:picLocks noGrp="1" noChangeAspect="1"/>
          </p:cNvPicPr>
          <p:nvPr>
            <p:ph idx="1"/>
          </p:nvPr>
        </p:nvPicPr>
        <p:blipFill>
          <a:blip r:embed="rId2" cstate="print"/>
          <a:stretch>
            <a:fillRect/>
          </a:stretch>
        </p:blipFill>
        <p:spPr>
          <a:xfrm>
            <a:off x="550358" y="1600200"/>
            <a:ext cx="8043283" cy="452596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METHODS AND TECHNIQUES</a:t>
            </a:r>
          </a:p>
        </p:txBody>
      </p:sp>
      <p:sp>
        <p:nvSpPr>
          <p:cNvPr id="3" name="Content Placeholder 2"/>
          <p:cNvSpPr>
            <a:spLocks noGrp="1"/>
          </p:cNvSpPr>
          <p:nvPr>
            <p:ph idx="1"/>
          </p:nvPr>
        </p:nvSpPr>
        <p:spPr/>
        <p:txBody>
          <a:bodyPr>
            <a:normAutofit fontScale="55000" lnSpcReduction="20000"/>
          </a:bodyPr>
          <a:lstStyle/>
          <a:p>
            <a:r>
              <a:rPr lang="en-US" sz="3800" dirty="0">
                <a:latin typeface="Times New Roman" pitchFamily="18" charset="0"/>
                <a:cs typeface="Times New Roman" pitchFamily="18" charset="0"/>
              </a:rPr>
              <a:t>Earthquake prediction is a complex and challenging field of study, and while scientists have made significant advancements, it's important to note that accurate short-term prediction remains elusive.</a:t>
            </a:r>
          </a:p>
          <a:p>
            <a:pPr marL="514350" indent="-514350">
              <a:buFont typeface="+mj-lt"/>
              <a:buAutoNum type="arabicPeriod"/>
            </a:pPr>
            <a:r>
              <a:rPr lang="en-US" sz="3800" b="1" dirty="0">
                <a:latin typeface="Times New Roman" pitchFamily="18" charset="0"/>
                <a:cs typeface="Times New Roman" pitchFamily="18" charset="0"/>
              </a:rPr>
              <a:t>Seismic Monitoring</a:t>
            </a:r>
            <a:r>
              <a:rPr lang="en-US" sz="3800" dirty="0">
                <a:latin typeface="Times New Roman" pitchFamily="18" charset="0"/>
                <a:cs typeface="Times New Roman" pitchFamily="18" charset="0"/>
              </a:rPr>
              <a:t>: Continuous monitoring of ground motion using seismometers to detect and record seismic waves generated by earthquakes. This data is crucial for understanding earthquake patterns.</a:t>
            </a:r>
          </a:p>
          <a:p>
            <a:pPr marL="514350" indent="-514350">
              <a:buFont typeface="+mj-lt"/>
              <a:buAutoNum type="arabicPeriod"/>
            </a:pPr>
            <a:r>
              <a:rPr lang="en-US" sz="3800" b="1" dirty="0">
                <a:latin typeface="Times New Roman" pitchFamily="18" charset="0"/>
                <a:cs typeface="Times New Roman" pitchFamily="18" charset="0"/>
              </a:rPr>
              <a:t>Animal Behavior</a:t>
            </a:r>
            <a:r>
              <a:rPr lang="en-US" sz="3800" dirty="0">
                <a:latin typeface="Times New Roman" pitchFamily="18" charset="0"/>
                <a:cs typeface="Times New Roman" pitchFamily="18" charset="0"/>
              </a:rPr>
              <a:t>: Studying unusual behavior in animals, such as changes in the movement or activity of certain species, which some researchers suggest might serve as early warning signs.</a:t>
            </a:r>
          </a:p>
          <a:p>
            <a:pPr marL="514350" indent="-514350">
              <a:buFont typeface="+mj-lt"/>
              <a:buAutoNum type="arabicPeriod"/>
            </a:pPr>
            <a:r>
              <a:rPr lang="en-US" sz="3800" b="1" dirty="0">
                <a:latin typeface="Times New Roman" pitchFamily="18" charset="0"/>
                <a:cs typeface="Times New Roman" pitchFamily="18" charset="0"/>
              </a:rPr>
              <a:t>Global Seismic Networks</a:t>
            </a:r>
            <a:r>
              <a:rPr lang="en-US" sz="3800" dirty="0">
                <a:latin typeface="Times New Roman" pitchFamily="18" charset="0"/>
                <a:cs typeface="Times New Roman" pitchFamily="18" charset="0"/>
              </a:rPr>
              <a:t>: Collaborating internationally to establish a network of seismometers and data-sharing agreements to improve the global understanding of seismic activity.</a:t>
            </a:r>
          </a:p>
          <a:p>
            <a:pPr marL="514350" indent="-514350">
              <a:buFont typeface="+mj-lt"/>
              <a:buAutoNum type="arabicPeriod"/>
            </a:pPr>
            <a:r>
              <a:rPr lang="en-US" sz="3800" b="1" dirty="0">
                <a:latin typeface="Times New Roman" pitchFamily="18" charset="0"/>
                <a:cs typeface="Times New Roman" pitchFamily="18" charset="0"/>
              </a:rPr>
              <a:t>Public Engagement</a:t>
            </a:r>
            <a:r>
              <a:rPr lang="en-US" sz="3800" dirty="0">
                <a:latin typeface="Times New Roman" pitchFamily="18" charset="0"/>
                <a:cs typeface="Times New Roman" pitchFamily="18" charset="0"/>
              </a:rPr>
              <a:t>: Encouraging public awareness and education on earthquake risks and preparedness measures, including creating and disseminating earthquake preparedness materials and guidelines</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11EC-41CA-B12C-A910-0A5459A9383D}"/>
              </a:ext>
            </a:extLst>
          </p:cNvPr>
          <p:cNvSpPr>
            <a:spLocks noGrp="1"/>
          </p:cNvSpPr>
          <p:nvPr>
            <p:ph type="title"/>
          </p:nvPr>
        </p:nvSpPr>
        <p:spPr/>
        <p:txBody>
          <a:bodyPr/>
          <a:lstStyle/>
          <a:p>
            <a:r>
              <a:rPr lang="en-US" b="1" dirty="0">
                <a:latin typeface="Times New Roman"/>
                <a:ea typeface="+mj-lt"/>
                <a:cs typeface="+mj-lt"/>
              </a:rPr>
              <a:t>Data Collection and Processing</a:t>
            </a:r>
            <a:endParaRPr lang="en-US" b="1" dirty="0">
              <a:latin typeface="Times New Roman"/>
              <a:cs typeface="Times New Roman"/>
            </a:endParaRPr>
          </a:p>
        </p:txBody>
      </p:sp>
      <p:sp>
        <p:nvSpPr>
          <p:cNvPr id="3" name="Content Placeholder 2">
            <a:extLst>
              <a:ext uri="{FF2B5EF4-FFF2-40B4-BE49-F238E27FC236}">
                <a16:creationId xmlns:a16="http://schemas.microsoft.com/office/drawing/2014/main" id="{6A0673F3-1A30-FA2A-191B-94D0A3AA68D5}"/>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New Roman"/>
                <a:ea typeface="+mn-lt"/>
                <a:cs typeface="+mn-lt"/>
              </a:rPr>
              <a:t>The first step in earthquake prediction is to collect and process data related to seismic activity. This includes data on earthquakes, fault lines, and other geological features that can impact seismic activity.</a:t>
            </a:r>
            <a:endParaRPr lang="en-US">
              <a:latin typeface="Times New Roman"/>
              <a:ea typeface="Calibri"/>
              <a:cs typeface="Calibri"/>
            </a:endParaRPr>
          </a:p>
          <a:p>
            <a:r>
              <a:rPr lang="en-US" dirty="0">
                <a:latin typeface="Times New Roman"/>
                <a:ea typeface="+mn-lt"/>
                <a:cs typeface="+mn-lt"/>
              </a:rPr>
              <a:t>Python is a popular programming language for data collection and processing in earthquake prediction. There are several libraries and tools available in Python for this purpose, including </a:t>
            </a:r>
            <a:r>
              <a:rPr lang="en-US" err="1">
                <a:latin typeface="Times New Roman"/>
                <a:ea typeface="+mn-lt"/>
                <a:cs typeface="+mn-lt"/>
              </a:rPr>
              <a:t>ObsPy</a:t>
            </a:r>
            <a:r>
              <a:rPr lang="en-US" dirty="0">
                <a:latin typeface="Times New Roman"/>
                <a:ea typeface="+mn-lt"/>
                <a:cs typeface="+mn-lt"/>
              </a:rPr>
              <a:t>, </a:t>
            </a:r>
            <a:r>
              <a:rPr lang="en-US" err="1">
                <a:latin typeface="Times New Roman"/>
                <a:ea typeface="+mn-lt"/>
                <a:cs typeface="+mn-lt"/>
              </a:rPr>
              <a:t>SeisPy</a:t>
            </a:r>
            <a:r>
              <a:rPr lang="en-US" dirty="0">
                <a:latin typeface="Times New Roman"/>
                <a:ea typeface="+mn-lt"/>
                <a:cs typeface="+mn-lt"/>
              </a:rPr>
              <a:t>, and </a:t>
            </a:r>
            <a:r>
              <a:rPr lang="en-US" err="1">
                <a:latin typeface="Times New Roman"/>
                <a:ea typeface="+mn-lt"/>
                <a:cs typeface="+mn-lt"/>
              </a:rPr>
              <a:t>Pyrocko</a:t>
            </a:r>
            <a:r>
              <a:rPr lang="en-US" dirty="0">
                <a:latin typeface="Times New Roman"/>
                <a:ea typeface="+mn-lt"/>
                <a:cs typeface="+mn-lt"/>
              </a:rPr>
              <a:t>.</a:t>
            </a:r>
            <a:endParaRPr lang="en-US">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78877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2807-D645-A449-5A41-E6B122800967}"/>
              </a:ext>
            </a:extLst>
          </p:cNvPr>
          <p:cNvSpPr>
            <a:spLocks noGrp="1"/>
          </p:cNvSpPr>
          <p:nvPr>
            <p:ph type="title"/>
          </p:nvPr>
        </p:nvSpPr>
        <p:spPr>
          <a:xfrm>
            <a:off x="119743" y="-62819"/>
            <a:ext cx="8229600" cy="1143000"/>
          </a:xfrm>
        </p:spPr>
        <p:txBody>
          <a:bodyPr/>
          <a:lstStyle/>
          <a:p>
            <a:r>
              <a:rPr lang="en-US" b="1" dirty="0">
                <a:latin typeface="Times New Roman"/>
                <a:ea typeface="+mj-lt"/>
                <a:cs typeface="+mj-lt"/>
              </a:rPr>
              <a:t>Exploratory Data Analysis</a:t>
            </a:r>
          </a:p>
        </p:txBody>
      </p:sp>
      <p:sp>
        <p:nvSpPr>
          <p:cNvPr id="3" name="Content Placeholder 2">
            <a:extLst>
              <a:ext uri="{FF2B5EF4-FFF2-40B4-BE49-F238E27FC236}">
                <a16:creationId xmlns:a16="http://schemas.microsoft.com/office/drawing/2014/main" id="{0978306F-22CE-E129-7A0E-CF50930665E8}"/>
              </a:ext>
            </a:extLst>
          </p:cNvPr>
          <p:cNvSpPr>
            <a:spLocks noGrp="1"/>
          </p:cNvSpPr>
          <p:nvPr>
            <p:ph idx="1"/>
          </p:nvPr>
        </p:nvSpPr>
        <p:spPr>
          <a:xfrm>
            <a:off x="283029" y="1077686"/>
            <a:ext cx="8229600" cy="5668963"/>
          </a:xfrm>
        </p:spPr>
        <p:txBody>
          <a:bodyPr vert="horz" lIns="91440" tIns="45720" rIns="91440" bIns="45720" rtlCol="0" anchor="t">
            <a:noAutofit/>
          </a:bodyPr>
          <a:lstStyle/>
          <a:p>
            <a:pPr marL="0" indent="0">
              <a:buNone/>
            </a:pPr>
            <a:r>
              <a:rPr lang="en-US" sz="2400" dirty="0">
                <a:latin typeface="Times New Roman"/>
                <a:ea typeface="+mn-lt"/>
                <a:cs typeface="+mn-lt"/>
              </a:rPr>
              <a:t>Exploratory Data Analysis (EDA) is an essential step in earthquake prediction using Python. EDA helps to understand the data and identify patterns, trends, and relationships between variables.</a:t>
            </a:r>
            <a:endParaRPr lang="en-US" sz="2400" dirty="0">
              <a:latin typeface="Times New Roman"/>
              <a:ea typeface="Calibri"/>
              <a:cs typeface="Calibri"/>
            </a:endParaRPr>
          </a:p>
          <a:p>
            <a:pPr marL="285750" indent="-285750"/>
            <a:r>
              <a:rPr lang="en-US" sz="2000" b="1" dirty="0">
                <a:latin typeface="Times New Roman"/>
                <a:ea typeface="+mn-lt"/>
                <a:cs typeface="Times New Roman"/>
              </a:rPr>
              <a:t>Data</a:t>
            </a:r>
            <a:r>
              <a:rPr lang="en-US" sz="2000" b="1" dirty="0">
                <a:latin typeface="Times New Roman"/>
                <a:cs typeface="Times New Roman"/>
              </a:rPr>
              <a:t> Visualization</a:t>
            </a:r>
            <a:endParaRPr lang="en-US" sz="2000">
              <a:latin typeface="Times New Roman"/>
              <a:cs typeface="Times New Roman"/>
            </a:endParaRPr>
          </a:p>
          <a:p>
            <a:pPr marL="0" indent="0">
              <a:buNone/>
            </a:pPr>
            <a:r>
              <a:rPr lang="en-US" sz="2000" dirty="0">
                <a:latin typeface="Times New Roman"/>
                <a:ea typeface="+mn-lt"/>
                <a:cs typeface="+mn-lt"/>
              </a:rPr>
              <a:t>Data visualization techniques such as scatter plots, line plots, and histograms can help to identify patterns and trends in seismic data. For example, a scatter plot of earthquake magnitude versus time can reveal any temporal patterns in earthquake activity, while a histogram of earthquake depth can reveal any clustering or distribution of earthquake depths</a:t>
            </a:r>
            <a:r>
              <a:rPr lang="en-US" sz="2000" b="1" dirty="0">
                <a:latin typeface="Times New Roman"/>
                <a:ea typeface="+mn-lt"/>
                <a:cs typeface="+mn-lt"/>
              </a:rPr>
              <a:t>.</a:t>
            </a:r>
            <a:endParaRPr lang="en-US" sz="2000" b="1" dirty="0">
              <a:latin typeface="Times New Roman"/>
              <a:cs typeface="Times New Roman"/>
            </a:endParaRPr>
          </a:p>
          <a:p>
            <a:r>
              <a:rPr lang="en-US" sz="2000" b="1" dirty="0">
                <a:latin typeface="Times New Roman"/>
                <a:cs typeface="Times New Roman"/>
              </a:rPr>
              <a:t>Descriptive Statistics</a:t>
            </a:r>
          </a:p>
          <a:p>
            <a:pPr marL="0" indent="0">
              <a:buNone/>
            </a:pPr>
            <a:r>
              <a:rPr lang="en-US" sz="2000" dirty="0">
                <a:latin typeface="Times New Roman"/>
                <a:ea typeface="+mn-lt"/>
                <a:cs typeface="+mn-lt"/>
              </a:rPr>
              <a:t>Descriptive statistics such as mean, median, and standard deviation can help to summarize the seismic data and identify any outliers or anomalies. For example, if the mean earthquake magnitude is significantly higher than the median, this could indicate the presence of a few very large earthquakes in the data.</a:t>
            </a:r>
            <a:endParaRPr lang="en-US" sz="2000">
              <a:latin typeface="Times New Roman"/>
              <a:cs typeface="Times New Roman"/>
            </a:endParaRPr>
          </a:p>
          <a:p>
            <a:pPr marL="0" indent="0">
              <a:buNone/>
            </a:pPr>
            <a:endParaRPr lang="en-US" sz="2000" dirty="0">
              <a:ea typeface="Calibri"/>
              <a:cs typeface="Calibri"/>
            </a:endParaRPr>
          </a:p>
          <a:p>
            <a:endParaRPr lang="en-US" sz="1800" dirty="0">
              <a:ea typeface="Calibri"/>
              <a:cs typeface="Calibri"/>
            </a:endParaRPr>
          </a:p>
        </p:txBody>
      </p:sp>
    </p:spTree>
    <p:extLst>
      <p:ext uri="{BB962C8B-B14F-4D97-AF65-F5344CB8AC3E}">
        <p14:creationId xmlns:p14="http://schemas.microsoft.com/office/powerpoint/2010/main" val="345263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5676-B354-4132-5C82-E9C4ADE4A2AA}"/>
              </a:ext>
            </a:extLst>
          </p:cNvPr>
          <p:cNvSpPr>
            <a:spLocks noGrp="1"/>
          </p:cNvSpPr>
          <p:nvPr>
            <p:ph type="title"/>
          </p:nvPr>
        </p:nvSpPr>
        <p:spPr/>
        <p:txBody>
          <a:bodyPr/>
          <a:lstStyle/>
          <a:p>
            <a:r>
              <a:rPr lang="en-US" b="1" dirty="0">
                <a:latin typeface="Times New Roman"/>
                <a:ea typeface="+mj-lt"/>
                <a:cs typeface="+mj-lt"/>
              </a:rPr>
              <a:t>Model Selection</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3F22BB4D-9A94-A247-B3F1-58FFB7BEC775}"/>
              </a:ext>
            </a:extLst>
          </p:cNvPr>
          <p:cNvSpPr>
            <a:spLocks noGrp="1"/>
          </p:cNvSpPr>
          <p:nvPr>
            <p:ph idx="1"/>
          </p:nvPr>
        </p:nvSpPr>
        <p:spPr>
          <a:xfrm>
            <a:off x="457200" y="1600200"/>
            <a:ext cx="8229600" cy="4819877"/>
          </a:xfrm>
        </p:spPr>
        <p:txBody>
          <a:bodyPr vert="horz" lIns="91440" tIns="45720" rIns="91440" bIns="45720" rtlCol="0" anchor="t">
            <a:normAutofit fontScale="92500" lnSpcReduction="10000"/>
          </a:bodyPr>
          <a:lstStyle/>
          <a:p>
            <a:r>
              <a:rPr lang="en-US" dirty="0">
                <a:latin typeface="Times New Roman"/>
                <a:ea typeface="+mn-lt"/>
                <a:cs typeface="+mn-lt"/>
              </a:rPr>
              <a:t>Choosing the right model is crucial for accurate earthquake prediction. There are several machine learning models that can be used for this purpose, including decision trees, random forests, and support vector machines.</a:t>
            </a:r>
            <a:endParaRPr lang="en-US" dirty="0">
              <a:latin typeface="Times New Roman"/>
              <a:ea typeface="Calibri"/>
              <a:cs typeface="Calibri"/>
            </a:endParaRPr>
          </a:p>
          <a:p>
            <a:r>
              <a:rPr lang="en-US" dirty="0">
                <a:latin typeface="Times New Roman"/>
                <a:ea typeface="+mn-lt"/>
                <a:cs typeface="+mn-lt"/>
              </a:rPr>
              <a:t>The choice of model depends on the specific characteristics of the data and the problem being addressed. For example, decision trees are useful for interpreting the decision-making process, while support vector machines are effective for handling high-dimensional data.</a:t>
            </a:r>
            <a:endParaRPr lang="en-US"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348607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189-A583-533E-59BF-B07267204685}"/>
              </a:ext>
            </a:extLst>
          </p:cNvPr>
          <p:cNvSpPr>
            <a:spLocks noGrp="1"/>
          </p:cNvSpPr>
          <p:nvPr>
            <p:ph type="title"/>
          </p:nvPr>
        </p:nvSpPr>
        <p:spPr/>
        <p:txBody>
          <a:bodyPr/>
          <a:lstStyle/>
          <a:p>
            <a:r>
              <a:rPr lang="en-US" b="1" dirty="0">
                <a:latin typeface="Times New Roman"/>
                <a:ea typeface="+mj-lt"/>
                <a:cs typeface="+mj-lt"/>
              </a:rPr>
              <a:t>Model Training</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4B4B0E4E-0B63-A767-976F-D4F42EBA8B86}"/>
              </a:ext>
            </a:extLst>
          </p:cNvPr>
          <p:cNvSpPr>
            <a:spLocks noGrp="1"/>
          </p:cNvSpPr>
          <p:nvPr>
            <p:ph idx="1"/>
          </p:nvPr>
        </p:nvSpPr>
        <p:spPr>
          <a:xfrm>
            <a:off x="457200" y="1600200"/>
            <a:ext cx="8229600" cy="4808991"/>
          </a:xfrm>
        </p:spPr>
        <p:txBody>
          <a:bodyPr vert="horz" lIns="91440" tIns="45720" rIns="91440" bIns="45720" rtlCol="0" anchor="t">
            <a:normAutofit fontScale="92500"/>
          </a:bodyPr>
          <a:lstStyle/>
          <a:p>
            <a:r>
              <a:rPr lang="en-US" b="1" dirty="0">
                <a:latin typeface="Times New Roman"/>
                <a:cs typeface="Times New Roman"/>
              </a:rPr>
              <a:t>Preparing Data for Training</a:t>
            </a:r>
            <a:endParaRPr lang="en-US" b="1" dirty="0">
              <a:latin typeface="Times New Roman"/>
              <a:ea typeface="Calibri"/>
              <a:cs typeface="Times New Roman"/>
            </a:endParaRPr>
          </a:p>
          <a:p>
            <a:pPr marL="0" indent="0">
              <a:buNone/>
            </a:pPr>
            <a:r>
              <a:rPr lang="en-US" sz="2000" dirty="0">
                <a:latin typeface="Times New Roman"/>
                <a:ea typeface="+mn-lt"/>
                <a:cs typeface="+mn-lt"/>
              </a:rPr>
              <a:t>                                </a:t>
            </a:r>
            <a:r>
              <a:rPr lang="en-US" sz="2400" dirty="0">
                <a:latin typeface="Times New Roman"/>
                <a:ea typeface="+mn-lt"/>
                <a:cs typeface="+mn-lt"/>
              </a:rPr>
              <a:t> Before training a model, we need to preprocess and clean the data. This includes removing duplicates, handling missing values, and scaling the features. We also need to split the data into training and validation sets to evaluate the performance of the model.</a:t>
            </a:r>
            <a:endParaRPr lang="en-US" sz="2400" dirty="0">
              <a:latin typeface="Times New Roman"/>
              <a:ea typeface="Calibri"/>
              <a:cs typeface="Calibri"/>
            </a:endParaRPr>
          </a:p>
          <a:p>
            <a:r>
              <a:rPr lang="en-US" b="1" dirty="0">
                <a:latin typeface="Times New Roman"/>
                <a:cs typeface="Times New Roman"/>
              </a:rPr>
              <a:t>Choosing the Right Algorithm</a:t>
            </a:r>
          </a:p>
          <a:p>
            <a:pPr marL="0" indent="0">
              <a:buNone/>
            </a:pPr>
            <a:r>
              <a:rPr lang="en-US" sz="2400" dirty="0">
                <a:latin typeface="Times New Roman"/>
                <a:cs typeface="Times New Roman"/>
              </a:rPr>
              <a:t>                            Selecting</a:t>
            </a:r>
            <a:r>
              <a:rPr lang="en-US" sz="2400" dirty="0">
                <a:latin typeface="Times New Roman"/>
                <a:ea typeface="+mn-lt"/>
                <a:cs typeface="+mn-lt"/>
              </a:rPr>
              <a:t> the appropriate algorithm is crucial for accurate earthquake prediction. We need to consider factors such as the type of data, the size of the dataset, and the desired level of accuracy. Common algorithms used in earthquake prediction include decision trees, random forests, and support vector machines.</a:t>
            </a:r>
            <a:endParaRPr lang="en-US" sz="2400" dirty="0">
              <a:latin typeface="Times New Roman"/>
              <a:ea typeface="Calibri"/>
              <a:cs typeface="Calibri"/>
            </a:endParaRPr>
          </a:p>
          <a:p>
            <a:endParaRPr lang="en-US" dirty="0">
              <a:latin typeface="Times New Roman"/>
              <a:ea typeface="Calibri"/>
              <a:cs typeface="Calibri"/>
            </a:endParaRPr>
          </a:p>
        </p:txBody>
      </p:sp>
    </p:spTree>
    <p:extLst>
      <p:ext uri="{BB962C8B-B14F-4D97-AF65-F5344CB8AC3E}">
        <p14:creationId xmlns:p14="http://schemas.microsoft.com/office/powerpoint/2010/main" val="3312738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1481</Words>
  <Application>Microsoft Office PowerPoint</Application>
  <PresentationFormat>On-screen Show (4:3)</PresentationFormat>
  <Paragraphs>72</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Söhne</vt:lpstr>
      <vt:lpstr>Times New Roman</vt:lpstr>
      <vt:lpstr>Office Theme</vt:lpstr>
      <vt:lpstr>EARTHQUAKE PREDICTION</vt:lpstr>
      <vt:lpstr>PROBLEM DEFINITION</vt:lpstr>
      <vt:lpstr>OBJECTIVES</vt:lpstr>
      <vt:lpstr>EARTHQUAKE PREDICTION</vt:lpstr>
      <vt:lpstr>METHODS AND TECHNIQUES</vt:lpstr>
      <vt:lpstr>Data Collection and Processing</vt:lpstr>
      <vt:lpstr>Exploratory Data Analysis</vt:lpstr>
      <vt:lpstr>Model Selection</vt:lpstr>
      <vt:lpstr>Model Training</vt:lpstr>
      <vt:lpstr>Model Evaluation</vt:lpstr>
      <vt:lpstr>Model Interpretation</vt:lpstr>
      <vt:lpstr>Real-world Applications</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ECELAB17</dc:creator>
  <cp:lastModifiedBy>RAVI KUMAR REDDY</cp:lastModifiedBy>
  <cp:revision>83</cp:revision>
  <dcterms:created xsi:type="dcterms:W3CDTF">2023-09-30T09:04:45Z</dcterms:created>
  <dcterms:modified xsi:type="dcterms:W3CDTF">2023-10-26T06:29:09Z</dcterms:modified>
</cp:coreProperties>
</file>