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7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8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3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3E74-E000-413C-A58C-38D73EE19EAF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1665" y="1303595"/>
            <a:ext cx="9144000" cy="2387600"/>
          </a:xfrm>
        </p:spPr>
        <p:txBody>
          <a:bodyPr/>
          <a:lstStyle/>
          <a:p>
            <a:r>
              <a:rPr lang="en-US" dirty="0" smtClean="0"/>
              <a:t>Visa for Lisa Project</a:t>
            </a:r>
            <a:br>
              <a:rPr lang="en-US" dirty="0" smtClean="0"/>
            </a:br>
            <a:r>
              <a:rPr lang="en-US" sz="3400" dirty="0" smtClean="0"/>
              <a:t>for Galaxy Bank</a:t>
            </a:r>
            <a:endParaRPr lang="ru-RU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33816" y="501618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Prepared by Nadir </a:t>
            </a:r>
            <a:r>
              <a:rPr lang="en-US" dirty="0" err="1" smtClean="0"/>
              <a:t>Alpeiss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74292" y="5947719"/>
            <a:ext cx="25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January 2023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Problem Description</a:t>
            </a:r>
          </a:p>
          <a:p>
            <a:pPr marL="0" indent="0">
              <a:buNone/>
            </a:pPr>
            <a:r>
              <a:rPr lang="en-US" dirty="0" smtClean="0"/>
              <a:t>2. Hypothesis</a:t>
            </a:r>
          </a:p>
          <a:p>
            <a:pPr marL="0" indent="0">
              <a:buNone/>
            </a:pPr>
            <a:r>
              <a:rPr lang="en-US" dirty="0" smtClean="0"/>
              <a:t>3. Methodology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/>
              <a:t>preliminary steps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/>
              <a:t>choosing a model steps (problem encountered)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Results, </a:t>
            </a:r>
            <a:r>
              <a:rPr lang="en-US" dirty="0"/>
              <a:t>assumptions </a:t>
            </a:r>
            <a:r>
              <a:rPr lang="en-US" dirty="0" smtClean="0"/>
              <a:t>&amp; conclusions</a:t>
            </a:r>
          </a:p>
          <a:p>
            <a:pPr marL="0" indent="0">
              <a:buNone/>
            </a:pPr>
            <a:r>
              <a:rPr lang="en-US" dirty="0" smtClean="0"/>
              <a:t>Applying the model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Description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Complex dataset </a:t>
            </a:r>
            <a:r>
              <a:rPr lang="en-US" dirty="0" smtClean="0"/>
              <a:t>of Galaxy Bank is given</a:t>
            </a:r>
          </a:p>
          <a:p>
            <a:r>
              <a:rPr lang="en-US" dirty="0" smtClean="0"/>
              <a:t>Need to </a:t>
            </a:r>
            <a:r>
              <a:rPr lang="en-US" b="1" dirty="0" smtClean="0"/>
              <a:t>predict clients </a:t>
            </a:r>
            <a:r>
              <a:rPr lang="en-US" dirty="0" smtClean="0"/>
              <a:t>who would like to use additional service – a personal loan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dependence </a:t>
            </a:r>
            <a:r>
              <a:rPr lang="en-US" dirty="0" smtClean="0"/>
              <a:t>of target value </a:t>
            </a:r>
            <a:r>
              <a:rPr lang="en-US" sz="2200" dirty="0" smtClean="0"/>
              <a:t>(personal loan) </a:t>
            </a:r>
            <a:r>
              <a:rPr lang="en-US" dirty="0" smtClean="0"/>
              <a:t>on group of independent variables </a:t>
            </a:r>
            <a:r>
              <a:rPr lang="en-US" sz="2200" dirty="0" smtClean="0"/>
              <a:t>(rest of values)</a:t>
            </a:r>
          </a:p>
          <a:p>
            <a:r>
              <a:rPr lang="en-US" dirty="0" smtClean="0"/>
              <a:t>Hypothesis is proved by the results of the model </a:t>
            </a:r>
            <a:r>
              <a:rPr lang="en-US" sz="2200" dirty="0" smtClean="0"/>
              <a:t>(see on the next pages)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1450622"/>
            <a:ext cx="40694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Preliminary </a:t>
            </a:r>
            <a:r>
              <a:rPr lang="en-US" sz="2800" b="1" dirty="0">
                <a:latin typeface="+mj-lt"/>
                <a:ea typeface="+mj-ea"/>
                <a:cs typeface="+mj-cs"/>
              </a:rPr>
              <a:t>steps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1" y="2051323"/>
            <a:ext cx="5488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1. Dataset inspection for cleaning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for data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for every column values by </a:t>
            </a:r>
            <a:r>
              <a:rPr lang="en-US" dirty="0" err="1" smtClean="0"/>
              <a:t>p&amp;as</a:t>
            </a:r>
            <a:r>
              <a:rPr lang="en-US" dirty="0" smtClean="0"/>
              <a:t> </a:t>
            </a:r>
            <a:r>
              <a:rPr lang="en-US" dirty="0" err="1" smtClean="0"/>
              <a:t>isna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deleting unnecessary column (id)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unique values of every column – negative value is identified (experience)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199" y="3899940"/>
            <a:ext cx="6011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2. Data investigation for some preliminary conclusions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Initial ratio of those who take personal loans &amp; those who not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Heatmap</a:t>
            </a:r>
            <a:r>
              <a:rPr lang="en-US" dirty="0" smtClean="0"/>
              <a:t> to identify the parameters which affect the </a:t>
            </a:r>
            <a:r>
              <a:rPr lang="en-US" dirty="0"/>
              <a:t>personal loan parameter the </a:t>
            </a:r>
            <a:r>
              <a:rPr lang="en-US" dirty="0" smtClean="0"/>
              <a:t>most &amp; to see the interrelation between the all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Big values </a:t>
            </a:r>
            <a:r>
              <a:rPr lang="en-US" dirty="0" smtClean="0"/>
              <a:t>of some parameters are noticed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Logical values of target parameter </a:t>
            </a:r>
            <a:r>
              <a:rPr lang="en-US" dirty="0" smtClean="0"/>
              <a:t>&amp; some other parameters are noticed</a:t>
            </a:r>
          </a:p>
        </p:txBody>
      </p:sp>
      <p:pic>
        <p:nvPicPr>
          <p:cNvPr id="1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792" y="1878431"/>
            <a:ext cx="4687521" cy="4919526"/>
          </a:xfrm>
        </p:spPr>
      </p:pic>
      <p:sp>
        <p:nvSpPr>
          <p:cNvPr id="15" name="TextBox 14"/>
          <p:cNvSpPr txBox="1"/>
          <p:nvPr/>
        </p:nvSpPr>
        <p:spPr>
          <a:xfrm>
            <a:off x="7084539" y="1563228"/>
            <a:ext cx="466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Heat Map – Interrelation between the parameters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325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199" y="1398300"/>
            <a:ext cx="940646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Choosing a model steps &amp; Problem encountered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007694"/>
            <a:ext cx="10620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3. Choosing a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Hypothesis is a linear dependence of target parameter on other set of parameters, hence, firstly, multivariate </a:t>
            </a:r>
            <a:r>
              <a:rPr lang="en-US" b="1" dirty="0" smtClean="0"/>
              <a:t>linear</a:t>
            </a:r>
            <a:r>
              <a:rPr lang="en-US" dirty="0" smtClean="0"/>
              <a:t> regression is chosen </a:t>
            </a:r>
          </a:p>
          <a:p>
            <a:endParaRPr lang="en-US" sz="800" b="1" u="sng" dirty="0" smtClean="0"/>
          </a:p>
          <a:p>
            <a:r>
              <a:rPr lang="en-US" b="1" u="sng" dirty="0" smtClean="0"/>
              <a:t>Problem encountered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Had low accuracy (less than 90%)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932" y="3833543"/>
            <a:ext cx="10791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4. Self-study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Read some literature on limitations of linear regression (causes of low accuracy)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Identified two main possible causes: </a:t>
            </a:r>
            <a:r>
              <a:rPr lang="en-US" b="1" dirty="0" smtClean="0"/>
              <a:t>absence of scaling </a:t>
            </a:r>
            <a:r>
              <a:rPr lang="en-US" dirty="0" smtClean="0"/>
              <a:t>&amp; should </a:t>
            </a:r>
            <a:r>
              <a:rPr lang="en-US" b="1" dirty="0" smtClean="0"/>
              <a:t>use another type of regression </a:t>
            </a:r>
            <a:r>
              <a:rPr lang="en-US" dirty="0"/>
              <a:t>for cases where the target parameter is a binary value (0 or 1</a:t>
            </a:r>
            <a:r>
              <a:rPr lang="en-US" dirty="0" smtClean="0"/>
              <a:t>)  – logistic regression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251604"/>
            <a:ext cx="1062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5. Applying changes to the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Implemented scaling using </a:t>
            </a:r>
            <a:r>
              <a:rPr lang="en-US" dirty="0" err="1" smtClean="0"/>
              <a:t>StandardScaler</a:t>
            </a:r>
            <a:r>
              <a:rPr lang="en-US" dirty="0" smtClean="0"/>
              <a:t> to the set of independent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Changed the linear regression model to logistic one</a:t>
            </a:r>
          </a:p>
        </p:txBody>
      </p:sp>
    </p:spTree>
    <p:extLst>
      <p:ext uri="{BB962C8B-B14F-4D97-AF65-F5344CB8AC3E}">
        <p14:creationId xmlns:p14="http://schemas.microsoft.com/office/powerpoint/2010/main" val="42262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Results, Assumptions &amp; Conclusions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1723958"/>
            <a:ext cx="10620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 a result, </a:t>
            </a:r>
            <a:r>
              <a:rPr lang="en-US" dirty="0" smtClean="0"/>
              <a:t>prediction accuracy of the model is more </a:t>
            </a:r>
            <a:r>
              <a:rPr lang="en-US" b="1" dirty="0" smtClean="0"/>
              <a:t>than 90%</a:t>
            </a:r>
          </a:p>
          <a:p>
            <a:r>
              <a:rPr lang="en-US" dirty="0" smtClean="0"/>
              <a:t>This can lead to: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Significant </a:t>
            </a:r>
            <a:r>
              <a:rPr lang="en-US" b="1" dirty="0"/>
              <a:t>decrease</a:t>
            </a:r>
            <a:r>
              <a:rPr lang="en-US" dirty="0"/>
              <a:t> of the marketing campaign </a:t>
            </a:r>
            <a:r>
              <a:rPr lang="en-US" b="1" dirty="0"/>
              <a:t>costs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Saving loyalty </a:t>
            </a:r>
            <a:r>
              <a:rPr lang="en-US" dirty="0"/>
              <a:t>of the </a:t>
            </a:r>
            <a:r>
              <a:rPr lang="en-US" b="1" dirty="0"/>
              <a:t>current clients </a:t>
            </a:r>
            <a:r>
              <a:rPr lang="en-US" dirty="0"/>
              <a:t>– not showing ads to those who are not interested in the service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6139" y="4670217"/>
            <a:ext cx="10791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 type of dataset can be crucial in choosing a suitable model (binary values)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Scaling is an important factor for getting accurate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Hypothesis is an important part of strategy for solving a problem which however can be mistaken (in this case it is correct)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36139" y="3201286"/>
            <a:ext cx="10635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Assumptions to be considered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About 4% </a:t>
            </a:r>
            <a:r>
              <a:rPr lang="en-US" dirty="0" smtClean="0"/>
              <a:t>of inaccuracy of the model can lead to mistaken results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Human factor is still </a:t>
            </a:r>
            <a:r>
              <a:rPr lang="en-US" dirty="0" smtClean="0"/>
              <a:t>there meaning that customers can behave differently in comparison with the prediction of the statistically derived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</a:t>
            </a:r>
            <a:r>
              <a:rPr lang="en-US" b="1" dirty="0" smtClean="0"/>
              <a:t>the model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30876" y="1690688"/>
            <a:ext cx="10602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the results </a:t>
            </a:r>
            <a:r>
              <a:rPr lang="en-US" dirty="0" err="1" smtClean="0"/>
              <a:t>DevOps</a:t>
            </a:r>
            <a:r>
              <a:rPr lang="en-US" dirty="0" smtClean="0"/>
              <a:t> team should: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change csv file to be analyzed in the function called </a:t>
            </a:r>
            <a:r>
              <a:rPr lang="en-US" dirty="0" err="1" smtClean="0"/>
              <a:t>load_dataset</a:t>
            </a:r>
            <a:r>
              <a:rPr lang="en-US" dirty="0" smtClean="0"/>
              <a:t>() (by changing </a:t>
            </a:r>
            <a:r>
              <a:rPr lang="en-US" dirty="0" err="1" smtClean="0"/>
              <a:t>url</a:t>
            </a:r>
            <a:r>
              <a:rPr lang="en-US" dirty="0" smtClean="0"/>
              <a:t> value)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press play button for every cell in </a:t>
            </a:r>
            <a:r>
              <a:rPr lang="en-US" dirty="0" err="1" smtClean="0"/>
              <a:t>jupyter</a:t>
            </a:r>
            <a:r>
              <a:rPr lang="en-US" dirty="0" smtClean="0"/>
              <a:t> notebook file</a:t>
            </a:r>
          </a:p>
          <a:p>
            <a:endParaRPr lang="en-US" dirty="0"/>
          </a:p>
          <a:p>
            <a:r>
              <a:rPr lang="en-US" dirty="0" smtClean="0"/>
              <a:t>For convenience of the </a:t>
            </a:r>
            <a:r>
              <a:rPr lang="en-US" dirty="0" err="1" smtClean="0"/>
              <a:t>DevOps</a:t>
            </a:r>
            <a:r>
              <a:rPr lang="en-US" dirty="0" smtClean="0"/>
              <a:t> team the last cell can be used to get the IDs of the target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01075" y="3051202"/>
            <a:ext cx="48957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Thanks for your attention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35317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537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Visa for Lisa Project for Galaxy Bank</vt:lpstr>
      <vt:lpstr>Content</vt:lpstr>
      <vt:lpstr>Problem Description</vt:lpstr>
      <vt:lpstr>Hypothesis</vt:lpstr>
      <vt:lpstr>Methodology</vt:lpstr>
      <vt:lpstr>Methodology</vt:lpstr>
      <vt:lpstr>Results, Assumptions &amp; Conclusions</vt:lpstr>
      <vt:lpstr>Applying the model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Visa for Lisa Project</dc:title>
  <dc:creator>Надир Альпеисов</dc:creator>
  <cp:lastModifiedBy>Надир Альпеисов</cp:lastModifiedBy>
  <cp:revision>94</cp:revision>
  <dcterms:created xsi:type="dcterms:W3CDTF">2023-01-25T03:44:51Z</dcterms:created>
  <dcterms:modified xsi:type="dcterms:W3CDTF">2023-01-31T10:49:00Z</dcterms:modified>
</cp:coreProperties>
</file>