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62" r:id="rId4"/>
    <p:sldId id="258" r:id="rId5"/>
    <p:sldId id="259" r:id="rId6"/>
    <p:sldId id="260"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6" d="100"/>
          <a:sy n="76" d="100"/>
        </p:scale>
        <p:origin x="35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5-06T23:23:20.696"/>
    </inkml:context>
    <inkml:brush xml:id="br0">
      <inkml:brushProperty name="width" value="0.05292" units="cm"/>
      <inkml:brushProperty name="height" value="0.05292" units="cm"/>
      <inkml:brushProperty name="color" value="#FF0000"/>
    </inkml:brush>
  </inkml:definitions>
  <inkml:trace contextRef="#ctx0" brushRef="#br0">2117 14834 0,'0'0'0,"0"-53"15,0 18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EF443D-1A8A-437D-8E87-619A19F3868A}"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1D765-94DE-44D3-94C8-5D95282F7FD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40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EF443D-1A8A-437D-8E87-619A19F3868A}"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1D765-94DE-44D3-94C8-5D95282F7FD3}" type="slidenum">
              <a:rPr lang="en-US" smtClean="0"/>
              <a:t>‹#›</a:t>
            </a:fld>
            <a:endParaRPr lang="en-US"/>
          </a:p>
        </p:txBody>
      </p:sp>
    </p:spTree>
    <p:extLst>
      <p:ext uri="{BB962C8B-B14F-4D97-AF65-F5344CB8AC3E}">
        <p14:creationId xmlns:p14="http://schemas.microsoft.com/office/powerpoint/2010/main" val="4021366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EF443D-1A8A-437D-8E87-619A19F3868A}"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1D765-94DE-44D3-94C8-5D95282F7FD3}" type="slidenum">
              <a:rPr lang="en-US" smtClean="0"/>
              <a:t>‹#›</a:t>
            </a:fld>
            <a:endParaRPr lang="en-US"/>
          </a:p>
        </p:txBody>
      </p:sp>
    </p:spTree>
    <p:extLst>
      <p:ext uri="{BB962C8B-B14F-4D97-AF65-F5344CB8AC3E}">
        <p14:creationId xmlns:p14="http://schemas.microsoft.com/office/powerpoint/2010/main" val="622189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EF443D-1A8A-437D-8E87-619A19F3868A}"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1D765-94DE-44D3-94C8-5D95282F7FD3}" type="slidenum">
              <a:rPr lang="en-US" smtClean="0"/>
              <a:t>‹#›</a:t>
            </a:fld>
            <a:endParaRPr lang="en-US"/>
          </a:p>
        </p:txBody>
      </p:sp>
    </p:spTree>
    <p:extLst>
      <p:ext uri="{BB962C8B-B14F-4D97-AF65-F5344CB8AC3E}">
        <p14:creationId xmlns:p14="http://schemas.microsoft.com/office/powerpoint/2010/main" val="672243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EF443D-1A8A-437D-8E87-619A19F3868A}"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1D765-94DE-44D3-94C8-5D95282F7FD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8530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EF443D-1A8A-437D-8E87-619A19F3868A}"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11D765-94DE-44D3-94C8-5D95282F7FD3}" type="slidenum">
              <a:rPr lang="en-US" smtClean="0"/>
              <a:t>‹#›</a:t>
            </a:fld>
            <a:endParaRPr lang="en-US"/>
          </a:p>
        </p:txBody>
      </p:sp>
    </p:spTree>
    <p:extLst>
      <p:ext uri="{BB962C8B-B14F-4D97-AF65-F5344CB8AC3E}">
        <p14:creationId xmlns:p14="http://schemas.microsoft.com/office/powerpoint/2010/main" val="3152803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EF443D-1A8A-437D-8E87-619A19F3868A}" type="datetimeFigureOut">
              <a:rPr lang="en-US" smtClean="0"/>
              <a:t>5/7/2024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11D765-94DE-44D3-94C8-5D95282F7FD3}" type="slidenum">
              <a:rPr lang="en-US" smtClean="0"/>
              <a:t>‹#›</a:t>
            </a:fld>
            <a:endParaRPr lang="en-US"/>
          </a:p>
        </p:txBody>
      </p:sp>
    </p:spTree>
    <p:extLst>
      <p:ext uri="{BB962C8B-B14F-4D97-AF65-F5344CB8AC3E}">
        <p14:creationId xmlns:p14="http://schemas.microsoft.com/office/powerpoint/2010/main" val="56007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EF443D-1A8A-437D-8E87-619A19F3868A}" type="datetimeFigureOut">
              <a:rPr lang="en-US" smtClean="0"/>
              <a:t>5/7/2024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11D765-94DE-44D3-94C8-5D95282F7FD3}" type="slidenum">
              <a:rPr lang="en-US" smtClean="0"/>
              <a:t>‹#›</a:t>
            </a:fld>
            <a:endParaRPr lang="en-US"/>
          </a:p>
        </p:txBody>
      </p:sp>
    </p:spTree>
    <p:extLst>
      <p:ext uri="{BB962C8B-B14F-4D97-AF65-F5344CB8AC3E}">
        <p14:creationId xmlns:p14="http://schemas.microsoft.com/office/powerpoint/2010/main" val="725455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2EF443D-1A8A-437D-8E87-619A19F3868A}" type="datetimeFigureOut">
              <a:rPr lang="en-US" smtClean="0"/>
              <a:t>5/7/2024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511D765-94DE-44D3-94C8-5D95282F7FD3}" type="slidenum">
              <a:rPr lang="en-US" smtClean="0"/>
              <a:t>‹#›</a:t>
            </a:fld>
            <a:endParaRPr lang="en-US"/>
          </a:p>
        </p:txBody>
      </p:sp>
    </p:spTree>
    <p:extLst>
      <p:ext uri="{BB962C8B-B14F-4D97-AF65-F5344CB8AC3E}">
        <p14:creationId xmlns:p14="http://schemas.microsoft.com/office/powerpoint/2010/main" val="3213016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2EF443D-1A8A-437D-8E87-619A19F3868A}" type="datetimeFigureOut">
              <a:rPr lang="en-US" smtClean="0"/>
              <a:t>5/7/2024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511D765-94DE-44D3-94C8-5D95282F7FD3}" type="slidenum">
              <a:rPr lang="en-US" smtClean="0"/>
              <a:t>‹#›</a:t>
            </a:fld>
            <a:endParaRPr lang="en-US"/>
          </a:p>
        </p:txBody>
      </p:sp>
    </p:spTree>
    <p:extLst>
      <p:ext uri="{BB962C8B-B14F-4D97-AF65-F5344CB8AC3E}">
        <p14:creationId xmlns:p14="http://schemas.microsoft.com/office/powerpoint/2010/main" val="2171040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EF443D-1A8A-437D-8E87-619A19F3868A}"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11D765-94DE-44D3-94C8-5D95282F7FD3}" type="slidenum">
              <a:rPr lang="en-US" smtClean="0"/>
              <a:t>‹#›</a:t>
            </a:fld>
            <a:endParaRPr lang="en-US"/>
          </a:p>
        </p:txBody>
      </p:sp>
    </p:spTree>
    <p:extLst>
      <p:ext uri="{BB962C8B-B14F-4D97-AF65-F5344CB8AC3E}">
        <p14:creationId xmlns:p14="http://schemas.microsoft.com/office/powerpoint/2010/main" val="2819800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2EF443D-1A8A-437D-8E87-619A19F3868A}" type="datetimeFigureOut">
              <a:rPr lang="en-US" smtClean="0"/>
              <a:t>5/7/2024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511D765-94DE-44D3-94C8-5D95282F7FD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982619"/>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customXml" Target="../ink/ink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 Id="rId5" Type="http://schemas.openxmlformats.org/officeDocument/2006/relationships/image" Target="../media/image7.jpe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EB1836F0-F9E0-4D93-9BDD-7EEC6EA05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0AFE0D-7868-0F52-F751-ACD0A86DB762}"/>
              </a:ext>
            </a:extLst>
          </p:cNvPr>
          <p:cNvSpPr>
            <a:spLocks noGrp="1"/>
          </p:cNvSpPr>
          <p:nvPr>
            <p:ph type="ctrTitle"/>
          </p:nvPr>
        </p:nvSpPr>
        <p:spPr>
          <a:xfrm>
            <a:off x="5138465" y="300849"/>
            <a:ext cx="6253317" cy="3128151"/>
          </a:xfrm>
        </p:spPr>
        <p:txBody>
          <a:bodyPr vert="horz" lIns="91440" tIns="45720" rIns="91440" bIns="45720" rtlCol="0">
            <a:normAutofit/>
          </a:bodyPr>
          <a:lstStyle/>
          <a:p>
            <a:r>
              <a:rPr lang="en-US" sz="3800" b="1" dirty="0"/>
              <a:t>CPE 640 AI</a:t>
            </a:r>
            <a:br>
              <a:rPr lang="en-US" sz="3800" dirty="0"/>
            </a:br>
            <a:r>
              <a:rPr lang="en-US" sz="3800" b="1" dirty="0"/>
              <a:t>Project Topic: </a:t>
            </a:r>
            <a:br>
              <a:rPr lang="en-US" sz="3800" b="1" dirty="0"/>
            </a:br>
            <a:r>
              <a:rPr lang="en-US" sz="3800" b="1" dirty="0"/>
              <a:t>Life Loss Alert During Flooding Due To Dam Breaks</a:t>
            </a:r>
            <a:br>
              <a:rPr lang="en-US" sz="3800" b="1" dirty="0"/>
            </a:br>
            <a:r>
              <a:rPr lang="en-US" sz="3800" b="1" dirty="0"/>
              <a:t>Domain:</a:t>
            </a:r>
            <a:br>
              <a:rPr lang="en-US" sz="3800" b="1" dirty="0"/>
            </a:br>
            <a:r>
              <a:rPr lang="en-US" sz="3800" b="1" dirty="0"/>
              <a:t>Bayesian Network</a:t>
            </a:r>
          </a:p>
        </p:txBody>
      </p:sp>
      <p:sp>
        <p:nvSpPr>
          <p:cNvPr id="3" name="Subtitle 2">
            <a:extLst>
              <a:ext uri="{FF2B5EF4-FFF2-40B4-BE49-F238E27FC236}">
                <a16:creationId xmlns:a16="http://schemas.microsoft.com/office/drawing/2014/main" id="{A3DAF95F-5F1D-8A71-EE20-722FD70E1279}"/>
              </a:ext>
            </a:extLst>
          </p:cNvPr>
          <p:cNvSpPr>
            <a:spLocks noGrp="1"/>
          </p:cNvSpPr>
          <p:nvPr>
            <p:ph type="subTitle" idx="1"/>
          </p:nvPr>
        </p:nvSpPr>
        <p:spPr>
          <a:xfrm>
            <a:off x="5289753" y="4455621"/>
            <a:ext cx="6269347" cy="1238616"/>
          </a:xfrm>
        </p:spPr>
        <p:txBody>
          <a:bodyPr vert="horz" lIns="0" tIns="45720" rIns="0" bIns="45720" rtlCol="0">
            <a:normAutofit/>
          </a:bodyPr>
          <a:lstStyle/>
          <a:p>
            <a:r>
              <a:rPr lang="en-US" sz="2000" dirty="0">
                <a:solidFill>
                  <a:schemeClr val="tx1">
                    <a:lumMod val="85000"/>
                    <a:lumOff val="15000"/>
                  </a:schemeClr>
                </a:solidFill>
                <a:latin typeface="+mn-lt"/>
              </a:rPr>
              <a:t>Mr. Nadir Hussain</a:t>
            </a:r>
            <a:br>
              <a:rPr lang="en-US" sz="2000" dirty="0">
                <a:solidFill>
                  <a:schemeClr val="tx1">
                    <a:lumMod val="85000"/>
                    <a:lumOff val="15000"/>
                  </a:schemeClr>
                </a:solidFill>
                <a:latin typeface="+mn-lt"/>
              </a:rPr>
            </a:br>
            <a:r>
              <a:rPr lang="en-US" sz="2000" dirty="0">
                <a:solidFill>
                  <a:schemeClr val="tx1">
                    <a:lumMod val="85000"/>
                    <a:lumOff val="15000"/>
                  </a:schemeClr>
                </a:solidFill>
                <a:latin typeface="+mn-lt"/>
              </a:rPr>
              <a:t>Master in Computer Engineering)</a:t>
            </a:r>
            <a:br>
              <a:rPr lang="en-US" sz="2000" dirty="0">
                <a:solidFill>
                  <a:schemeClr val="tx1">
                    <a:lumMod val="85000"/>
                    <a:lumOff val="15000"/>
                  </a:schemeClr>
                </a:solidFill>
                <a:latin typeface="+mn-lt"/>
              </a:rPr>
            </a:br>
            <a:r>
              <a:rPr lang="en-US" sz="2000" dirty="0">
                <a:solidFill>
                  <a:schemeClr val="tx1">
                    <a:lumMod val="85000"/>
                    <a:lumOff val="15000"/>
                  </a:schemeClr>
                </a:solidFill>
                <a:latin typeface="+mn-lt"/>
              </a:rPr>
              <a:t> </a:t>
            </a:r>
            <a:br>
              <a:rPr lang="en-US" sz="2000" dirty="0">
                <a:solidFill>
                  <a:schemeClr val="tx1">
                    <a:lumMod val="85000"/>
                    <a:lumOff val="15000"/>
                  </a:schemeClr>
                </a:solidFill>
                <a:latin typeface="+mn-lt"/>
              </a:rPr>
            </a:br>
            <a:endParaRPr lang="en-US" sz="2000" dirty="0">
              <a:solidFill>
                <a:schemeClr val="tx1">
                  <a:lumMod val="85000"/>
                  <a:lumOff val="15000"/>
                </a:schemeClr>
              </a:solidFill>
              <a:latin typeface="+mn-lt"/>
            </a:endParaRPr>
          </a:p>
        </p:txBody>
      </p:sp>
      <p:pic>
        <p:nvPicPr>
          <p:cNvPr id="7" name="Graphic 6" descr="Rainy scene">
            <a:extLst>
              <a:ext uri="{FF2B5EF4-FFF2-40B4-BE49-F238E27FC236}">
                <a16:creationId xmlns:a16="http://schemas.microsoft.com/office/drawing/2014/main" id="{F3FC9EEB-B7FA-2349-5002-45ABE382D3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163529"/>
            <a:ext cx="4001315" cy="4001315"/>
          </a:xfrm>
          <a:prstGeom prst="rect">
            <a:avLst/>
          </a:prstGeom>
        </p:spPr>
      </p:pic>
      <p:cxnSp>
        <p:nvCxnSpPr>
          <p:cNvPr id="86" name="Straight Connector 85">
            <a:extLst>
              <a:ext uri="{FF2B5EF4-FFF2-40B4-BE49-F238E27FC236}">
                <a16:creationId xmlns:a16="http://schemas.microsoft.com/office/drawing/2014/main" id="{7A49EFD3-A806-4D59-99F1-AA9AFAE4E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6D2F28D1-82F9-40FE-935C-85ECF7660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0" name="Rectangle 89">
            <a:extLst>
              <a:ext uri="{FF2B5EF4-FFF2-40B4-BE49-F238E27FC236}">
                <a16:creationId xmlns:a16="http://schemas.microsoft.com/office/drawing/2014/main" id="{4B670E93-2F53-48FC-AB6C-E99E22D17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 name="Rectangle 1">
            <a:extLst>
              <a:ext uri="{FF2B5EF4-FFF2-40B4-BE49-F238E27FC236}">
                <a16:creationId xmlns:a16="http://schemas.microsoft.com/office/drawing/2014/main" id="{C2A1287A-5594-5BF4-6F5A-6012E21B86B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C79F5AC8-CFC8-B8E9-1153-C69506E56170}"/>
                  </a:ext>
                </a:extLst>
              </p14:cNvPr>
              <p14:cNvContentPartPr/>
              <p14:nvPr/>
            </p14:nvContentPartPr>
            <p14:xfrm>
              <a:off x="762120" y="5308560"/>
              <a:ext cx="360" cy="32040"/>
            </p14:xfrm>
          </p:contentPart>
        </mc:Choice>
        <mc:Fallback xmlns="">
          <p:pic>
            <p:nvPicPr>
              <p:cNvPr id="4" name="Ink 3">
                <a:extLst>
                  <a:ext uri="{FF2B5EF4-FFF2-40B4-BE49-F238E27FC236}">
                    <a16:creationId xmlns:a16="http://schemas.microsoft.com/office/drawing/2014/main" id="{C79F5AC8-CFC8-B8E9-1153-C69506E56170}"/>
                  </a:ext>
                </a:extLst>
              </p:cNvPr>
              <p:cNvPicPr/>
              <p:nvPr/>
            </p:nvPicPr>
            <p:blipFill>
              <a:blip r:embed="rId5"/>
              <a:stretch>
                <a:fillRect/>
              </a:stretch>
            </p:blipFill>
            <p:spPr>
              <a:xfrm>
                <a:off x="752760" y="5299200"/>
                <a:ext cx="19080" cy="50760"/>
              </a:xfrm>
              <a:prstGeom prst="rect">
                <a:avLst/>
              </a:prstGeom>
            </p:spPr>
          </p:pic>
        </mc:Fallback>
      </mc:AlternateContent>
    </p:spTree>
    <p:extLst>
      <p:ext uri="{BB962C8B-B14F-4D97-AF65-F5344CB8AC3E}">
        <p14:creationId xmlns:p14="http://schemas.microsoft.com/office/powerpoint/2010/main" val="3400271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10" name="Rectangle 3109">
            <a:extLst>
              <a:ext uri="{FF2B5EF4-FFF2-40B4-BE49-F238E27FC236}">
                <a16:creationId xmlns:a16="http://schemas.microsoft.com/office/drawing/2014/main" id="{15627614-0421-44C9-BA45-98C62DB30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111" name="Rectangle 3110">
            <a:extLst>
              <a:ext uri="{FF2B5EF4-FFF2-40B4-BE49-F238E27FC236}">
                <a16:creationId xmlns:a16="http://schemas.microsoft.com/office/drawing/2014/main" id="{A95CF63B-42D2-437D-AF2A-6C97E4CAD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112" name="Straight Connector 3111">
            <a:extLst>
              <a:ext uri="{FF2B5EF4-FFF2-40B4-BE49-F238E27FC236}">
                <a16:creationId xmlns:a16="http://schemas.microsoft.com/office/drawing/2014/main" id="{42D988CC-1BCA-4015-B859-258C2B796E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113" name="Rectangle 3112">
            <a:extLst>
              <a:ext uri="{FF2B5EF4-FFF2-40B4-BE49-F238E27FC236}">
                <a16:creationId xmlns:a16="http://schemas.microsoft.com/office/drawing/2014/main" id="{F98A3B8C-AC24-4BB1-B607-88710B8D1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1BAA92-442B-8815-FA1E-BE7425C445FC}"/>
              </a:ext>
            </a:extLst>
          </p:cNvPr>
          <p:cNvSpPr>
            <a:spLocks noGrp="1"/>
          </p:cNvSpPr>
          <p:nvPr>
            <p:ph type="title"/>
          </p:nvPr>
        </p:nvSpPr>
        <p:spPr>
          <a:xfrm>
            <a:off x="7656077" y="639097"/>
            <a:ext cx="4191794" cy="3686015"/>
          </a:xfrm>
        </p:spPr>
        <p:txBody>
          <a:bodyPr vert="horz" lIns="91440" tIns="45720" rIns="91440" bIns="45720" rtlCol="0" anchor="b">
            <a:normAutofit/>
          </a:bodyPr>
          <a:lstStyle/>
          <a:p>
            <a:r>
              <a:rPr lang="en-US" sz="2400" b="1" i="0" dirty="0">
                <a:solidFill>
                  <a:schemeClr val="tx1">
                    <a:lumMod val="85000"/>
                    <a:lumOff val="15000"/>
                  </a:schemeClr>
                </a:solidFill>
                <a:effectLst/>
              </a:rPr>
              <a:t>Context of Project:</a:t>
            </a:r>
            <a:br>
              <a:rPr lang="en-US" sz="2400" b="0" i="0" dirty="0">
                <a:solidFill>
                  <a:schemeClr val="tx1">
                    <a:lumMod val="85000"/>
                    <a:lumOff val="15000"/>
                  </a:schemeClr>
                </a:solidFill>
                <a:effectLst/>
              </a:rPr>
            </a:br>
            <a:r>
              <a:rPr lang="en-US" sz="2400" b="0" i="0" dirty="0">
                <a:solidFill>
                  <a:schemeClr val="tx1">
                    <a:lumMod val="85000"/>
                    <a:lumOff val="15000"/>
                  </a:schemeClr>
                </a:solidFill>
                <a:effectLst/>
              </a:rPr>
              <a:t>The scenario involves a small village located near a water dam.</a:t>
            </a:r>
            <a:br>
              <a:rPr lang="en-US" sz="2400" b="0" i="0" dirty="0">
                <a:solidFill>
                  <a:schemeClr val="tx1">
                    <a:lumMod val="85000"/>
                    <a:lumOff val="15000"/>
                  </a:schemeClr>
                </a:solidFill>
                <a:effectLst/>
              </a:rPr>
            </a:br>
            <a:r>
              <a:rPr lang="en-US" sz="2400" b="0" i="0" dirty="0">
                <a:solidFill>
                  <a:schemeClr val="tx1">
                    <a:lumMod val="85000"/>
                    <a:lumOff val="15000"/>
                  </a:schemeClr>
                </a:solidFill>
                <a:effectLst/>
              </a:rPr>
              <a:t>There's a risk of dam failure due to flooding, necessitating an early warning system to evacuate residents to safety.</a:t>
            </a:r>
            <a:br>
              <a:rPr lang="en-US" sz="2400" b="0" i="0" dirty="0">
                <a:solidFill>
                  <a:schemeClr val="tx1">
                    <a:lumMod val="85000"/>
                    <a:lumOff val="15000"/>
                  </a:schemeClr>
                </a:solidFill>
                <a:effectLst/>
              </a:rPr>
            </a:br>
            <a:endParaRPr lang="en-US" sz="2400" dirty="0">
              <a:solidFill>
                <a:schemeClr val="tx1">
                  <a:lumMod val="85000"/>
                  <a:lumOff val="15000"/>
                </a:schemeClr>
              </a:solidFill>
            </a:endParaRPr>
          </a:p>
        </p:txBody>
      </p:sp>
      <p:pic>
        <p:nvPicPr>
          <p:cNvPr id="3074" name="Picture 2" descr="Mangla spillway opened after heavy inflows - Pakistan - DAWN.COM">
            <a:extLst>
              <a:ext uri="{FF2B5EF4-FFF2-40B4-BE49-F238E27FC236}">
                <a16:creationId xmlns:a16="http://schemas.microsoft.com/office/drawing/2014/main" id="{C57ED06C-F694-3BE8-2867-49EB2466CB3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358" r="850" b="-1"/>
          <a:stretch/>
        </p:blipFill>
        <p:spPr bwMode="auto">
          <a:xfrm>
            <a:off x="3144442" y="3187890"/>
            <a:ext cx="4027002" cy="314642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he New Humanitarian | Pakistan floods pose urgent questions over  preparedness and climate reparations">
            <a:extLst>
              <a:ext uri="{FF2B5EF4-FFF2-40B4-BE49-F238E27FC236}">
                <a16:creationId xmlns:a16="http://schemas.microsoft.com/office/drawing/2014/main" id="{0164449F-9792-74C0-7FF9-7183FB8A9D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869" r="23234"/>
          <a:stretch/>
        </p:blipFill>
        <p:spPr bwMode="auto">
          <a:xfrm>
            <a:off x="820995" y="10"/>
            <a:ext cx="4113440" cy="3843834"/>
          </a:xfrm>
          <a:custGeom>
            <a:avLst/>
            <a:gdLst/>
            <a:ahLst/>
            <a:cxnLst/>
            <a:rect l="l" t="t" r="r" b="b"/>
            <a:pathLst>
              <a:path w="4113440" h="3843844">
                <a:moveTo>
                  <a:pt x="0" y="0"/>
                </a:moveTo>
                <a:lnTo>
                  <a:pt x="4113440" y="0"/>
                </a:lnTo>
                <a:lnTo>
                  <a:pt x="4113440" y="3027024"/>
                </a:lnTo>
                <a:lnTo>
                  <a:pt x="2157388" y="3027024"/>
                </a:lnTo>
                <a:lnTo>
                  <a:pt x="2157388" y="3843844"/>
                </a:lnTo>
                <a:lnTo>
                  <a:pt x="0" y="3843844"/>
                </a:lnTo>
                <a:close/>
              </a:path>
            </a:pathLst>
          </a:custGeom>
          <a:noFill/>
          <a:extLst>
            <a:ext uri="{909E8E84-426E-40DD-AFC4-6F175D3DCCD1}">
              <a14:hiddenFill xmlns:a14="http://schemas.microsoft.com/office/drawing/2010/main">
                <a:solidFill>
                  <a:srgbClr val="FFFFFF"/>
                </a:solidFill>
              </a14:hiddenFill>
            </a:ext>
          </a:extLst>
        </p:spPr>
      </p:pic>
      <p:pic>
        <p:nvPicPr>
          <p:cNvPr id="3080" name="Picture 8" descr="Flood-hit Pakistan breaches lake to avert overflow | Reuters">
            <a:extLst>
              <a:ext uri="{FF2B5EF4-FFF2-40B4-BE49-F238E27FC236}">
                <a16:creationId xmlns:a16="http://schemas.microsoft.com/office/drawing/2014/main" id="{D5FD7E7E-84FC-051C-A948-0DACBD90C04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 b="7693"/>
          <a:stretch/>
        </p:blipFill>
        <p:spPr bwMode="auto">
          <a:xfrm>
            <a:off x="5093532" y="639097"/>
            <a:ext cx="2077912" cy="239738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harsadda, Nowshera in peril after main barrage swept away in northwest  Pakistan | Arab News PK">
            <a:extLst>
              <a:ext uri="{FF2B5EF4-FFF2-40B4-BE49-F238E27FC236}">
                <a16:creationId xmlns:a16="http://schemas.microsoft.com/office/drawing/2014/main" id="{ED105621-B9CE-437D-9300-02729EB0748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244" r="10969" b="2"/>
          <a:stretch/>
        </p:blipFill>
        <p:spPr bwMode="auto">
          <a:xfrm>
            <a:off x="20" y="3993777"/>
            <a:ext cx="2986337" cy="2019928"/>
          </a:xfrm>
          <a:prstGeom prst="rect">
            <a:avLst/>
          </a:prstGeom>
          <a:noFill/>
          <a:extLst>
            <a:ext uri="{909E8E84-426E-40DD-AFC4-6F175D3DCCD1}">
              <a14:hiddenFill xmlns:a14="http://schemas.microsoft.com/office/drawing/2010/main">
                <a:solidFill>
                  <a:srgbClr val="FFFFFF"/>
                </a:solidFill>
              </a14:hiddenFill>
            </a:ext>
          </a:extLst>
        </p:spPr>
      </p:pic>
      <p:cxnSp>
        <p:nvCxnSpPr>
          <p:cNvPr id="3114" name="Straight Connector 3113">
            <a:extLst>
              <a:ext uri="{FF2B5EF4-FFF2-40B4-BE49-F238E27FC236}">
                <a16:creationId xmlns:a16="http://schemas.microsoft.com/office/drawing/2014/main" id="{9DE56645-2866-441C-89AC-EEC913F431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2504" y="4343400"/>
            <a:ext cx="329184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115" name="Rectangle 3114">
            <a:extLst>
              <a:ext uri="{FF2B5EF4-FFF2-40B4-BE49-F238E27FC236}">
                <a16:creationId xmlns:a16="http://schemas.microsoft.com/office/drawing/2014/main" id="{E5286F1A-1D8A-461D-97B6-FA41E5978F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097" name="Rectangle 3096">
            <a:extLst>
              <a:ext uri="{FF2B5EF4-FFF2-40B4-BE49-F238E27FC236}">
                <a16:creationId xmlns:a16="http://schemas.microsoft.com/office/drawing/2014/main" id="{34AC6BCA-32BA-4FCF-9F87-4D8228AB2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Box 2">
            <a:extLst>
              <a:ext uri="{FF2B5EF4-FFF2-40B4-BE49-F238E27FC236}">
                <a16:creationId xmlns:a16="http://schemas.microsoft.com/office/drawing/2014/main" id="{D64D9797-8381-03C5-A03B-23E92D9B36A0}"/>
              </a:ext>
            </a:extLst>
          </p:cNvPr>
          <p:cNvSpPr txBox="1"/>
          <p:nvPr/>
        </p:nvSpPr>
        <p:spPr>
          <a:xfrm>
            <a:off x="5447787" y="6426695"/>
            <a:ext cx="184731" cy="369332"/>
          </a:xfrm>
          <a:prstGeom prst="rect">
            <a:avLst/>
          </a:prstGeom>
          <a:noFill/>
        </p:spPr>
        <p:txBody>
          <a:bodyPr wrap="none" rtlCol="0">
            <a:spAutoFit/>
          </a:bodyPr>
          <a:lstStyle/>
          <a:p>
            <a:endParaRPr lang="en-US" dirty="0"/>
          </a:p>
        </p:txBody>
      </p:sp>
      <p:sp>
        <p:nvSpPr>
          <p:cNvPr id="24" name="Rectangle 11">
            <a:extLst>
              <a:ext uri="{FF2B5EF4-FFF2-40B4-BE49-F238E27FC236}">
                <a16:creationId xmlns:a16="http://schemas.microsoft.com/office/drawing/2014/main" id="{EFEFEEAC-5EA1-38A1-4DDD-C71CA1D25A02}"/>
              </a:ext>
            </a:extLst>
          </p:cNvPr>
          <p:cNvSpPr>
            <a:spLocks noChangeArrowheads="1"/>
          </p:cNvSpPr>
          <p:nvPr/>
        </p:nvSpPr>
        <p:spPr bwMode="auto">
          <a:xfrm>
            <a:off x="4584750" y="6446137"/>
            <a:ext cx="6428811"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Notes: The above images are from the Pakistan flood, sourced from various news channels.</a:t>
            </a:r>
          </a:p>
          <a:p>
            <a:pPr marL="0" marR="0" lvl="0" indent="0" algn="l" defTabSz="914400" rtl="0" eaLnBrk="0" fontAlgn="base" latinLnBrk="0" hangingPunct="0">
              <a:spcBef>
                <a:spcPct val="0"/>
              </a:spcBef>
              <a:spcAft>
                <a:spcPts val="60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6" name="Rectangle 10">
            <a:extLst>
              <a:ext uri="{FF2B5EF4-FFF2-40B4-BE49-F238E27FC236}">
                <a16:creationId xmlns:a16="http://schemas.microsoft.com/office/drawing/2014/main" id="{3F5CAC1C-BF6E-CC83-8A95-81563D100567}"/>
              </a:ext>
            </a:extLst>
          </p:cNvPr>
          <p:cNvSpPr>
            <a:spLocks noChangeArrowheads="1"/>
          </p:cNvSpPr>
          <p:nvPr/>
        </p:nvSpPr>
        <p:spPr bwMode="auto">
          <a:xfrm>
            <a:off x="-648213" y="-506743"/>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sz="12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12">
            <a:extLst>
              <a:ext uri="{FF2B5EF4-FFF2-40B4-BE49-F238E27FC236}">
                <a16:creationId xmlns:a16="http://schemas.microsoft.com/office/drawing/2014/main" id="{68D207E1-9FC4-C594-A80A-42A71B7E1FD2}"/>
              </a:ext>
            </a:extLst>
          </p:cNvPr>
          <p:cNvSpPr>
            <a:spLocks noChangeArrowheads="1"/>
          </p:cNvSpPr>
          <p:nvPr/>
        </p:nvSpPr>
        <p:spPr bwMode="auto">
          <a:xfrm>
            <a:off x="0" y="-276999"/>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sz="12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1903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BAA92-442B-8815-FA1E-BE7425C445FC}"/>
              </a:ext>
            </a:extLst>
          </p:cNvPr>
          <p:cNvSpPr>
            <a:spLocks noGrp="1"/>
          </p:cNvSpPr>
          <p:nvPr>
            <p:ph type="title"/>
          </p:nvPr>
        </p:nvSpPr>
        <p:spPr>
          <a:xfrm>
            <a:off x="5304684" y="894736"/>
            <a:ext cx="6253317" cy="3686015"/>
          </a:xfrm>
        </p:spPr>
        <p:txBody>
          <a:bodyPr vert="horz" lIns="91440" tIns="45720" rIns="91440" bIns="45720" rtlCol="0" anchor="b">
            <a:normAutofit/>
          </a:bodyPr>
          <a:lstStyle/>
          <a:p>
            <a:r>
              <a:rPr lang="en-US" sz="2600" b="1" i="0" dirty="0">
                <a:solidFill>
                  <a:schemeClr val="tx1">
                    <a:lumMod val="85000"/>
                    <a:lumOff val="15000"/>
                  </a:schemeClr>
                </a:solidFill>
                <a:effectLst/>
              </a:rPr>
              <a:t>Introduction to </a:t>
            </a:r>
            <a:r>
              <a:rPr lang="en-US" sz="2600" b="1" i="0" dirty="0" err="1">
                <a:solidFill>
                  <a:schemeClr val="tx1">
                    <a:lumMod val="85000"/>
                    <a:lumOff val="15000"/>
                  </a:schemeClr>
                </a:solidFill>
                <a:effectLst/>
              </a:rPr>
              <a:t>Netica</a:t>
            </a:r>
            <a:r>
              <a:rPr lang="en-US" sz="2600" b="1" i="0" dirty="0">
                <a:solidFill>
                  <a:schemeClr val="tx1">
                    <a:lumMod val="85000"/>
                    <a:lumOff val="15000"/>
                  </a:schemeClr>
                </a:solidFill>
                <a:effectLst/>
              </a:rPr>
              <a:t> Software</a:t>
            </a:r>
            <a:br>
              <a:rPr lang="en-US" sz="2600" b="0" i="0" dirty="0">
                <a:solidFill>
                  <a:schemeClr val="tx1">
                    <a:lumMod val="85000"/>
                    <a:lumOff val="15000"/>
                  </a:schemeClr>
                </a:solidFill>
                <a:effectLst/>
              </a:rPr>
            </a:br>
            <a:r>
              <a:rPr lang="en-US" sz="2600" b="1" i="0" dirty="0">
                <a:solidFill>
                  <a:schemeClr val="tx1">
                    <a:lumMod val="85000"/>
                    <a:lumOff val="15000"/>
                  </a:schemeClr>
                </a:solidFill>
                <a:effectLst/>
              </a:rPr>
              <a:t>What is </a:t>
            </a:r>
            <a:r>
              <a:rPr lang="en-US" sz="2600" b="1" i="0" dirty="0" err="1">
                <a:solidFill>
                  <a:schemeClr val="tx1">
                    <a:lumMod val="85000"/>
                    <a:lumOff val="15000"/>
                  </a:schemeClr>
                </a:solidFill>
                <a:effectLst/>
              </a:rPr>
              <a:t>Netica</a:t>
            </a:r>
            <a:r>
              <a:rPr lang="en-US" sz="2600" b="1" i="0" dirty="0">
                <a:solidFill>
                  <a:schemeClr val="tx1">
                    <a:lumMod val="85000"/>
                    <a:lumOff val="15000"/>
                  </a:schemeClr>
                </a:solidFill>
                <a:effectLst/>
              </a:rPr>
              <a:t>?</a:t>
            </a:r>
            <a:br>
              <a:rPr lang="en-US" sz="2600" b="0" i="0" dirty="0">
                <a:solidFill>
                  <a:schemeClr val="tx1">
                    <a:lumMod val="85000"/>
                    <a:lumOff val="15000"/>
                  </a:schemeClr>
                </a:solidFill>
                <a:effectLst/>
              </a:rPr>
            </a:br>
            <a:r>
              <a:rPr lang="en-US" sz="2600" b="0" i="0" dirty="0" err="1">
                <a:solidFill>
                  <a:schemeClr val="tx1">
                    <a:lumMod val="85000"/>
                    <a:lumOff val="15000"/>
                  </a:schemeClr>
                </a:solidFill>
                <a:effectLst/>
              </a:rPr>
              <a:t>Netica</a:t>
            </a:r>
            <a:r>
              <a:rPr lang="en-US" sz="2600" b="0" i="0" dirty="0">
                <a:solidFill>
                  <a:schemeClr val="tx1">
                    <a:lumMod val="85000"/>
                    <a:lumOff val="15000"/>
                  </a:schemeClr>
                </a:solidFill>
                <a:effectLst/>
              </a:rPr>
              <a:t> is a powerful software tool used for probabilistic reasoning and Bayesian network modeling.</a:t>
            </a:r>
            <a:br>
              <a:rPr lang="en-US" sz="2600" b="0" i="0" dirty="0">
                <a:solidFill>
                  <a:schemeClr val="tx1">
                    <a:lumMod val="85000"/>
                    <a:lumOff val="15000"/>
                  </a:schemeClr>
                </a:solidFill>
                <a:effectLst/>
              </a:rPr>
            </a:br>
            <a:r>
              <a:rPr lang="en-US" sz="2600" b="0" i="0" dirty="0">
                <a:solidFill>
                  <a:schemeClr val="tx1">
                    <a:lumMod val="85000"/>
                    <a:lumOff val="15000"/>
                  </a:schemeClr>
                </a:solidFill>
                <a:effectLst/>
              </a:rPr>
              <a:t>It enables users to build, analyze, and visualize probabilistic models efficiently.</a:t>
            </a:r>
            <a:br>
              <a:rPr lang="en-US" sz="2600" b="0" i="0" dirty="0">
                <a:solidFill>
                  <a:schemeClr val="tx1">
                    <a:lumMod val="85000"/>
                    <a:lumOff val="15000"/>
                  </a:schemeClr>
                </a:solidFill>
                <a:effectLst/>
              </a:rPr>
            </a:br>
            <a:endParaRPr lang="en-US" sz="2600" dirty="0">
              <a:solidFill>
                <a:schemeClr val="tx1">
                  <a:lumMod val="85000"/>
                  <a:lumOff val="15000"/>
                </a:schemeClr>
              </a:solidFill>
            </a:endParaRPr>
          </a:p>
        </p:txBody>
      </p:sp>
      <p:pic>
        <p:nvPicPr>
          <p:cNvPr id="2053" name="Picture 5" descr="Bayes Net Library at Norsys">
            <a:extLst>
              <a:ext uri="{FF2B5EF4-FFF2-40B4-BE49-F238E27FC236}">
                <a16:creationId xmlns:a16="http://schemas.microsoft.com/office/drawing/2014/main" id="{AC0B076D-F772-8AED-4129-1F7887A614C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2297235"/>
            <a:ext cx="4001315" cy="173390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04DCAE0D-EBC1-7E36-163F-B701CD2C316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51355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BAA92-442B-8815-FA1E-BE7425C445FC}"/>
              </a:ext>
            </a:extLst>
          </p:cNvPr>
          <p:cNvSpPr>
            <a:spLocks noGrp="1"/>
          </p:cNvSpPr>
          <p:nvPr>
            <p:ph type="title"/>
          </p:nvPr>
        </p:nvSpPr>
        <p:spPr>
          <a:xfrm>
            <a:off x="6484194" y="167147"/>
            <a:ext cx="4813072" cy="3686015"/>
          </a:xfrm>
        </p:spPr>
        <p:txBody>
          <a:bodyPr vert="horz" lIns="91440" tIns="45720" rIns="91440" bIns="45720" rtlCol="0" anchor="b">
            <a:normAutofit/>
          </a:bodyPr>
          <a:lstStyle/>
          <a:p>
            <a:r>
              <a:rPr lang="en-US" sz="2000" b="1" i="0" dirty="0">
                <a:solidFill>
                  <a:schemeClr val="tx1">
                    <a:lumMod val="85000"/>
                    <a:lumOff val="15000"/>
                  </a:schemeClr>
                </a:solidFill>
                <a:effectLst/>
              </a:rPr>
              <a:t>What is a Bayesian Network?</a:t>
            </a:r>
            <a:br>
              <a:rPr lang="en-US" sz="2000" b="0" i="0" dirty="0">
                <a:solidFill>
                  <a:schemeClr val="tx1">
                    <a:lumMod val="85000"/>
                    <a:lumOff val="15000"/>
                  </a:schemeClr>
                </a:solidFill>
                <a:effectLst/>
              </a:rPr>
            </a:br>
            <a:r>
              <a:rPr lang="en-US" sz="2000" b="0" i="0" dirty="0">
                <a:solidFill>
                  <a:schemeClr val="tx1">
                    <a:lumMod val="85000"/>
                    <a:lumOff val="15000"/>
                  </a:schemeClr>
                </a:solidFill>
                <a:effectLst/>
              </a:rPr>
              <a:t>A Bayesian network is a graphical model representing probabilistic relationships among a set of variables.</a:t>
            </a:r>
            <a:br>
              <a:rPr lang="en-US" sz="2000" b="0" i="0" dirty="0">
                <a:solidFill>
                  <a:schemeClr val="tx1">
                    <a:lumMod val="85000"/>
                    <a:lumOff val="15000"/>
                  </a:schemeClr>
                </a:solidFill>
                <a:effectLst/>
              </a:rPr>
            </a:br>
            <a:r>
              <a:rPr lang="en-US" sz="2000" b="0" i="0" dirty="0">
                <a:solidFill>
                  <a:schemeClr val="tx1">
                    <a:lumMod val="85000"/>
                    <a:lumOff val="15000"/>
                  </a:schemeClr>
                </a:solidFill>
                <a:effectLst/>
              </a:rPr>
              <a:t>It uses directed acyclic graphs (DAGs) to depict dependencies between variables.</a:t>
            </a:r>
            <a:br>
              <a:rPr lang="en-US" sz="2000" b="0" i="0" dirty="0">
                <a:solidFill>
                  <a:schemeClr val="tx1">
                    <a:lumMod val="85000"/>
                    <a:lumOff val="15000"/>
                  </a:schemeClr>
                </a:solidFill>
                <a:effectLst/>
              </a:rPr>
            </a:br>
            <a:r>
              <a:rPr lang="en-US" sz="2000" b="0" i="0" dirty="0">
                <a:solidFill>
                  <a:schemeClr val="tx1">
                    <a:lumMod val="85000"/>
                    <a:lumOff val="15000"/>
                  </a:schemeClr>
                </a:solidFill>
                <a:effectLst/>
              </a:rPr>
              <a:t>Nodes represent variables, while edges represent probabilistic dependencies.</a:t>
            </a:r>
            <a:br>
              <a:rPr lang="en-US" sz="2000" b="0" i="0" dirty="0">
                <a:solidFill>
                  <a:schemeClr val="tx1">
                    <a:lumMod val="85000"/>
                    <a:lumOff val="15000"/>
                  </a:schemeClr>
                </a:solidFill>
                <a:effectLst/>
              </a:rPr>
            </a:br>
            <a:endParaRPr lang="en-US" sz="2000" dirty="0">
              <a:solidFill>
                <a:schemeClr val="tx1">
                  <a:lumMod val="85000"/>
                  <a:lumOff val="15000"/>
                </a:schemeClr>
              </a:solidFill>
            </a:endParaRPr>
          </a:p>
        </p:txBody>
      </p:sp>
      <p:pic>
        <p:nvPicPr>
          <p:cNvPr id="4098" name="Picture 2" descr="Bayesian networks for supply chain risk, resilience and ripple effect  analysis: A literature review - ScienceDirect">
            <a:extLst>
              <a:ext uri="{FF2B5EF4-FFF2-40B4-BE49-F238E27FC236}">
                <a16:creationId xmlns:a16="http://schemas.microsoft.com/office/drawing/2014/main" id="{E1F7F2E9-D55E-CE2A-C166-D624D3C1BDF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7523" y="640081"/>
            <a:ext cx="5154952" cy="5054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207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BAA92-442B-8815-FA1E-BE7425C445FC}"/>
              </a:ext>
            </a:extLst>
          </p:cNvPr>
          <p:cNvSpPr>
            <a:spLocks noGrp="1"/>
          </p:cNvSpPr>
          <p:nvPr>
            <p:ph type="title"/>
          </p:nvPr>
        </p:nvSpPr>
        <p:spPr>
          <a:xfrm>
            <a:off x="6744929" y="1199535"/>
            <a:ext cx="4813072" cy="3686015"/>
          </a:xfrm>
        </p:spPr>
        <p:txBody>
          <a:bodyPr vert="horz" lIns="91440" tIns="45720" rIns="91440" bIns="45720" rtlCol="0" anchor="b">
            <a:normAutofit/>
          </a:bodyPr>
          <a:lstStyle/>
          <a:p>
            <a:r>
              <a:rPr lang="en-US" sz="2000" b="1" i="0" dirty="0">
                <a:solidFill>
                  <a:schemeClr val="tx1">
                    <a:lumMod val="85000"/>
                    <a:lumOff val="15000"/>
                  </a:schemeClr>
                </a:solidFill>
                <a:effectLst/>
              </a:rPr>
              <a:t>Nodes in the Bayesian Network</a:t>
            </a:r>
            <a:br>
              <a:rPr lang="en-US" sz="2000" b="0" i="0" dirty="0">
                <a:solidFill>
                  <a:schemeClr val="tx1">
                    <a:lumMod val="85000"/>
                    <a:lumOff val="15000"/>
                  </a:schemeClr>
                </a:solidFill>
                <a:effectLst/>
              </a:rPr>
            </a:br>
            <a:r>
              <a:rPr lang="en-US" sz="2000" b="1" i="0" dirty="0">
                <a:solidFill>
                  <a:schemeClr val="tx1">
                    <a:lumMod val="85000"/>
                    <a:lumOff val="15000"/>
                  </a:schemeClr>
                </a:solidFill>
                <a:effectLst/>
              </a:rPr>
              <a:t>Cloudy</a:t>
            </a:r>
            <a:br>
              <a:rPr lang="en-US" sz="2000" b="0" i="0" dirty="0">
                <a:solidFill>
                  <a:schemeClr val="tx1">
                    <a:lumMod val="85000"/>
                    <a:lumOff val="15000"/>
                  </a:schemeClr>
                </a:solidFill>
                <a:effectLst/>
              </a:rPr>
            </a:br>
            <a:r>
              <a:rPr lang="en-US" sz="2000" b="1" i="0" dirty="0">
                <a:solidFill>
                  <a:schemeClr val="tx1">
                    <a:lumMod val="85000"/>
                    <a:lumOff val="15000"/>
                  </a:schemeClr>
                </a:solidFill>
                <a:effectLst/>
              </a:rPr>
              <a:t>Temperature</a:t>
            </a:r>
            <a:br>
              <a:rPr lang="en-US" sz="2000" b="0" i="0" dirty="0">
                <a:solidFill>
                  <a:schemeClr val="tx1">
                    <a:lumMod val="85000"/>
                    <a:lumOff val="15000"/>
                  </a:schemeClr>
                </a:solidFill>
                <a:effectLst/>
              </a:rPr>
            </a:br>
            <a:r>
              <a:rPr lang="en-US" sz="2000" b="1" i="0" dirty="0">
                <a:solidFill>
                  <a:schemeClr val="tx1">
                    <a:lumMod val="85000"/>
                    <a:lumOff val="15000"/>
                  </a:schemeClr>
                </a:solidFill>
                <a:effectLst/>
              </a:rPr>
              <a:t>Rainfall</a:t>
            </a:r>
            <a:br>
              <a:rPr lang="en-US" sz="2000" b="0" i="0" dirty="0">
                <a:solidFill>
                  <a:schemeClr val="tx1">
                    <a:lumMod val="85000"/>
                    <a:lumOff val="15000"/>
                  </a:schemeClr>
                </a:solidFill>
                <a:effectLst/>
              </a:rPr>
            </a:br>
            <a:r>
              <a:rPr lang="en-US" sz="2000" b="1" i="0" dirty="0">
                <a:solidFill>
                  <a:schemeClr val="tx1">
                    <a:lumMod val="85000"/>
                    <a:lumOff val="15000"/>
                  </a:schemeClr>
                </a:solidFill>
                <a:effectLst/>
              </a:rPr>
              <a:t>Water Flow Increase</a:t>
            </a:r>
            <a:br>
              <a:rPr lang="en-US" sz="2000" b="0" i="0" dirty="0">
                <a:solidFill>
                  <a:schemeClr val="tx1">
                    <a:lumMod val="85000"/>
                    <a:lumOff val="15000"/>
                  </a:schemeClr>
                </a:solidFill>
                <a:effectLst/>
              </a:rPr>
            </a:br>
            <a:r>
              <a:rPr lang="en-US" sz="2000" b="1" i="0" dirty="0">
                <a:solidFill>
                  <a:schemeClr val="tx1">
                    <a:lumMod val="85000"/>
                    <a:lumOff val="15000"/>
                  </a:schemeClr>
                </a:solidFill>
                <a:effectLst/>
              </a:rPr>
              <a:t>Flooding Start</a:t>
            </a:r>
            <a:br>
              <a:rPr lang="en-US" sz="2000" b="0" i="0" dirty="0">
                <a:solidFill>
                  <a:schemeClr val="tx1">
                    <a:lumMod val="85000"/>
                    <a:lumOff val="15000"/>
                  </a:schemeClr>
                </a:solidFill>
                <a:effectLst/>
              </a:rPr>
            </a:br>
            <a:r>
              <a:rPr lang="en-US" sz="2000" b="1" i="0" dirty="0">
                <a:solidFill>
                  <a:schemeClr val="tx1">
                    <a:lumMod val="85000"/>
                    <a:lumOff val="15000"/>
                  </a:schemeClr>
                </a:solidFill>
                <a:effectLst/>
              </a:rPr>
              <a:t>Soil Erosion</a:t>
            </a:r>
            <a:br>
              <a:rPr lang="en-US" sz="2000" b="0" i="0" dirty="0">
                <a:solidFill>
                  <a:schemeClr val="tx1">
                    <a:lumMod val="85000"/>
                    <a:lumOff val="15000"/>
                  </a:schemeClr>
                </a:solidFill>
                <a:effectLst/>
              </a:rPr>
            </a:br>
            <a:r>
              <a:rPr lang="en-US" sz="2000" b="1" i="0" dirty="0">
                <a:solidFill>
                  <a:schemeClr val="tx1">
                    <a:lumMod val="85000"/>
                    <a:lumOff val="15000"/>
                  </a:schemeClr>
                </a:solidFill>
                <a:effectLst/>
              </a:rPr>
              <a:t>Flash Flooding</a:t>
            </a:r>
            <a:br>
              <a:rPr lang="en-US" sz="2000" b="0" i="0" dirty="0">
                <a:solidFill>
                  <a:schemeClr val="tx1">
                    <a:lumMod val="85000"/>
                    <a:lumOff val="15000"/>
                  </a:schemeClr>
                </a:solidFill>
                <a:effectLst/>
              </a:rPr>
            </a:br>
            <a:r>
              <a:rPr lang="en-US" sz="2000" b="1" i="0" dirty="0">
                <a:solidFill>
                  <a:schemeClr val="tx1">
                    <a:lumMod val="85000"/>
                    <a:lumOff val="15000"/>
                  </a:schemeClr>
                </a:solidFill>
                <a:effectLst/>
              </a:rPr>
              <a:t>Rapid Snowmelt</a:t>
            </a:r>
            <a:br>
              <a:rPr lang="en-US" sz="2000" b="0" i="0" dirty="0">
                <a:solidFill>
                  <a:schemeClr val="tx1">
                    <a:lumMod val="85000"/>
                    <a:lumOff val="15000"/>
                  </a:schemeClr>
                </a:solidFill>
                <a:effectLst/>
              </a:rPr>
            </a:br>
            <a:r>
              <a:rPr lang="en-US" sz="2000" b="1" i="0" dirty="0">
                <a:solidFill>
                  <a:schemeClr val="tx1">
                    <a:lumMod val="85000"/>
                    <a:lumOff val="15000"/>
                  </a:schemeClr>
                </a:solidFill>
                <a:effectLst/>
              </a:rPr>
              <a:t>Overflowing Rivers</a:t>
            </a:r>
            <a:br>
              <a:rPr lang="en-US" sz="2000" b="0" i="0" dirty="0">
                <a:solidFill>
                  <a:schemeClr val="tx1">
                    <a:lumMod val="85000"/>
                    <a:lumOff val="15000"/>
                  </a:schemeClr>
                </a:solidFill>
                <a:effectLst/>
              </a:rPr>
            </a:br>
            <a:r>
              <a:rPr lang="en-US" sz="2000" b="1" i="0" dirty="0">
                <a:solidFill>
                  <a:schemeClr val="tx1">
                    <a:lumMod val="85000"/>
                    <a:lumOff val="15000"/>
                  </a:schemeClr>
                </a:solidFill>
                <a:effectLst/>
              </a:rPr>
              <a:t>Dam Break Probability</a:t>
            </a:r>
            <a:br>
              <a:rPr lang="en-US" sz="2000" b="0" i="0" dirty="0">
                <a:solidFill>
                  <a:schemeClr val="tx1">
                    <a:lumMod val="85000"/>
                    <a:lumOff val="15000"/>
                  </a:schemeClr>
                </a:solidFill>
                <a:effectLst/>
              </a:rPr>
            </a:br>
            <a:r>
              <a:rPr lang="en-US" sz="2000" b="1" i="0" dirty="0">
                <a:solidFill>
                  <a:schemeClr val="tx1">
                    <a:lumMod val="85000"/>
                    <a:lumOff val="15000"/>
                  </a:schemeClr>
                </a:solidFill>
                <a:effectLst/>
              </a:rPr>
              <a:t>Life Loss Alert</a:t>
            </a:r>
            <a:br>
              <a:rPr lang="en-US" sz="2000" b="0" i="0" dirty="0">
                <a:solidFill>
                  <a:schemeClr val="tx1">
                    <a:lumMod val="85000"/>
                    <a:lumOff val="15000"/>
                  </a:schemeClr>
                </a:solidFill>
                <a:effectLst/>
              </a:rPr>
            </a:br>
            <a:endParaRPr lang="en-US" sz="2000" dirty="0">
              <a:solidFill>
                <a:schemeClr val="tx1">
                  <a:lumMod val="85000"/>
                  <a:lumOff val="15000"/>
                </a:schemeClr>
              </a:solidFill>
            </a:endParaRPr>
          </a:p>
        </p:txBody>
      </p:sp>
      <p:pic>
        <p:nvPicPr>
          <p:cNvPr id="4" name="Picture 3">
            <a:extLst>
              <a:ext uri="{FF2B5EF4-FFF2-40B4-BE49-F238E27FC236}">
                <a16:creationId xmlns:a16="http://schemas.microsoft.com/office/drawing/2014/main" id="{E1CA9AC7-0545-884C-D1AB-342380AF1486}"/>
              </a:ext>
            </a:extLst>
          </p:cNvPr>
          <p:cNvPicPr>
            <a:picLocks noChangeAspect="1"/>
          </p:cNvPicPr>
          <p:nvPr/>
        </p:nvPicPr>
        <p:blipFill>
          <a:blip r:embed="rId2"/>
          <a:stretch>
            <a:fillRect/>
          </a:stretch>
        </p:blipFill>
        <p:spPr>
          <a:xfrm>
            <a:off x="633999" y="920911"/>
            <a:ext cx="5462001" cy="4492495"/>
          </a:xfrm>
          <a:prstGeom prst="rect">
            <a:avLst/>
          </a:prstGeom>
        </p:spPr>
      </p:pic>
    </p:spTree>
    <p:extLst>
      <p:ext uri="{BB962C8B-B14F-4D97-AF65-F5344CB8AC3E}">
        <p14:creationId xmlns:p14="http://schemas.microsoft.com/office/powerpoint/2010/main" val="3586837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EACD09-60C3-5D45-D71C-945F924B40B1}"/>
              </a:ext>
            </a:extLst>
          </p:cNvPr>
          <p:cNvPicPr>
            <a:picLocks noChangeAspect="1"/>
          </p:cNvPicPr>
          <p:nvPr/>
        </p:nvPicPr>
        <p:blipFill rotWithShape="1">
          <a:blip r:embed="rId2">
            <a:duotone>
              <a:schemeClr val="bg2">
                <a:shade val="45000"/>
                <a:satMod val="135000"/>
              </a:schemeClr>
              <a:prstClr val="white"/>
            </a:duotone>
            <a:alphaModFix amt="35000"/>
          </a:blip>
          <a:srcRect t="17168" b="112"/>
          <a:stretch/>
        </p:blipFill>
        <p:spPr>
          <a:xfrm>
            <a:off x="20" y="10"/>
            <a:ext cx="12191980" cy="6857990"/>
          </a:xfrm>
          <a:prstGeom prst="rect">
            <a:avLst/>
          </a:prstGeom>
        </p:spPr>
      </p:pic>
      <p:sp>
        <p:nvSpPr>
          <p:cNvPr id="2" name="Title 1">
            <a:extLst>
              <a:ext uri="{FF2B5EF4-FFF2-40B4-BE49-F238E27FC236}">
                <a16:creationId xmlns:a16="http://schemas.microsoft.com/office/drawing/2014/main" id="{5B1BAA92-442B-8815-FA1E-BE7425C445FC}"/>
              </a:ext>
            </a:extLst>
          </p:cNvPr>
          <p:cNvSpPr>
            <a:spLocks noGrp="1"/>
          </p:cNvSpPr>
          <p:nvPr>
            <p:ph type="title"/>
          </p:nvPr>
        </p:nvSpPr>
        <p:spPr>
          <a:xfrm>
            <a:off x="1244764" y="1427545"/>
            <a:ext cx="10058400" cy="3566160"/>
          </a:xfrm>
        </p:spPr>
        <p:txBody>
          <a:bodyPr vert="horz" lIns="91440" tIns="45720" rIns="91440" bIns="45720" rtlCol="0" anchor="b">
            <a:normAutofit/>
          </a:bodyPr>
          <a:lstStyle/>
          <a:p>
            <a:r>
              <a:rPr lang="en-US" sz="2000" b="1" i="0" dirty="0">
                <a:solidFill>
                  <a:schemeClr val="tx1">
                    <a:lumMod val="85000"/>
                    <a:lumOff val="15000"/>
                  </a:schemeClr>
                </a:solidFill>
                <a:effectLst/>
              </a:rPr>
              <a:t>Working of the Bayesian Network</a:t>
            </a:r>
            <a:br>
              <a:rPr lang="en-US" sz="2000" b="0" i="0" dirty="0">
                <a:solidFill>
                  <a:schemeClr val="tx1">
                    <a:lumMod val="85000"/>
                    <a:lumOff val="15000"/>
                  </a:schemeClr>
                </a:solidFill>
                <a:effectLst/>
              </a:rPr>
            </a:br>
            <a:r>
              <a:rPr lang="en-US" sz="2000" b="1" i="0" dirty="0">
                <a:solidFill>
                  <a:schemeClr val="tx1">
                    <a:lumMod val="85000"/>
                    <a:lumOff val="15000"/>
                  </a:schemeClr>
                </a:solidFill>
                <a:effectLst/>
              </a:rPr>
              <a:t>Probabilistic Inference:</a:t>
            </a:r>
            <a:br>
              <a:rPr lang="en-US" sz="2000" b="0" i="0" dirty="0">
                <a:solidFill>
                  <a:schemeClr val="tx1">
                    <a:lumMod val="85000"/>
                    <a:lumOff val="15000"/>
                  </a:schemeClr>
                </a:solidFill>
                <a:effectLst/>
              </a:rPr>
            </a:br>
            <a:r>
              <a:rPr lang="en-US" sz="2000" b="0" i="0" dirty="0">
                <a:solidFill>
                  <a:schemeClr val="tx1">
                    <a:lumMod val="85000"/>
                    <a:lumOff val="15000"/>
                  </a:schemeClr>
                </a:solidFill>
                <a:effectLst/>
              </a:rPr>
              <a:t>The Bayesian network uses probabilistic inference to calculate the likelihood of events occurring based on the evidence provided.</a:t>
            </a:r>
            <a:br>
              <a:rPr lang="en-US" sz="2000" b="0" i="0" dirty="0">
                <a:solidFill>
                  <a:schemeClr val="tx1">
                    <a:lumMod val="85000"/>
                    <a:lumOff val="15000"/>
                  </a:schemeClr>
                </a:solidFill>
                <a:effectLst/>
              </a:rPr>
            </a:br>
            <a:r>
              <a:rPr lang="en-US" sz="2000" b="0" i="0" dirty="0">
                <a:solidFill>
                  <a:schemeClr val="tx1">
                    <a:lumMod val="85000"/>
                    <a:lumOff val="15000"/>
                  </a:schemeClr>
                </a:solidFill>
                <a:effectLst/>
              </a:rPr>
              <a:t>It updates beliefs in real-time as new evidence becomes available.</a:t>
            </a:r>
            <a:br>
              <a:rPr lang="en-US" sz="2000" b="0" i="0" dirty="0">
                <a:solidFill>
                  <a:schemeClr val="tx1">
                    <a:lumMod val="85000"/>
                    <a:lumOff val="15000"/>
                  </a:schemeClr>
                </a:solidFill>
                <a:effectLst/>
              </a:rPr>
            </a:br>
            <a:r>
              <a:rPr lang="en-US" sz="2000" b="1" i="0" dirty="0">
                <a:solidFill>
                  <a:schemeClr val="tx1">
                    <a:lumMod val="85000"/>
                    <a:lumOff val="15000"/>
                  </a:schemeClr>
                </a:solidFill>
                <a:effectLst/>
              </a:rPr>
              <a:t>Decision Support:</a:t>
            </a:r>
            <a:br>
              <a:rPr lang="en-US" sz="2000" b="0" i="0" dirty="0">
                <a:solidFill>
                  <a:schemeClr val="tx1">
                    <a:lumMod val="85000"/>
                    <a:lumOff val="15000"/>
                  </a:schemeClr>
                </a:solidFill>
                <a:effectLst/>
              </a:rPr>
            </a:br>
            <a:r>
              <a:rPr lang="en-US" sz="2000" b="0" i="0" dirty="0">
                <a:solidFill>
                  <a:schemeClr val="tx1">
                    <a:lumMod val="85000"/>
                    <a:lumOff val="15000"/>
                  </a:schemeClr>
                </a:solidFill>
                <a:effectLst/>
              </a:rPr>
              <a:t>The network provides decision support by evaluating the risk of dam break and triggering life loss alerts accordingly.</a:t>
            </a:r>
            <a:br>
              <a:rPr lang="en-US" sz="2000" b="0" i="0" dirty="0">
                <a:solidFill>
                  <a:schemeClr val="tx1">
                    <a:lumMod val="85000"/>
                    <a:lumOff val="15000"/>
                  </a:schemeClr>
                </a:solidFill>
                <a:effectLst/>
              </a:rPr>
            </a:br>
            <a:r>
              <a:rPr lang="en-US" sz="2000" b="1" i="0" dirty="0">
                <a:solidFill>
                  <a:schemeClr val="tx1">
                    <a:lumMod val="85000"/>
                    <a:lumOff val="15000"/>
                  </a:schemeClr>
                </a:solidFill>
                <a:effectLst/>
              </a:rPr>
              <a:t>Scenario Simulation:</a:t>
            </a:r>
            <a:br>
              <a:rPr lang="en-US" sz="2000" b="0" i="0" dirty="0">
                <a:solidFill>
                  <a:schemeClr val="tx1">
                    <a:lumMod val="85000"/>
                    <a:lumOff val="15000"/>
                  </a:schemeClr>
                </a:solidFill>
                <a:effectLst/>
              </a:rPr>
            </a:br>
            <a:r>
              <a:rPr lang="en-US" sz="2000" b="0" i="0" dirty="0">
                <a:solidFill>
                  <a:schemeClr val="tx1">
                    <a:lumMod val="85000"/>
                    <a:lumOff val="15000"/>
                  </a:schemeClr>
                </a:solidFill>
                <a:effectLst/>
              </a:rPr>
              <a:t>Users can simulate different scenarios by manipulating evidence values to assess potential outcomes and plan appropriate responses.</a:t>
            </a:r>
            <a:br>
              <a:rPr lang="en-US" sz="2000" b="0" i="0" dirty="0">
                <a:solidFill>
                  <a:schemeClr val="tx1">
                    <a:lumMod val="85000"/>
                    <a:lumOff val="15000"/>
                  </a:schemeClr>
                </a:solidFill>
                <a:effectLst/>
              </a:rPr>
            </a:br>
            <a:endParaRPr lang="en-US" sz="2000" dirty="0">
              <a:solidFill>
                <a:schemeClr val="tx1">
                  <a:lumMod val="85000"/>
                  <a:lumOff val="15000"/>
                </a:schemeClr>
              </a:solidFill>
            </a:endParaRPr>
          </a:p>
        </p:txBody>
      </p:sp>
    </p:spTree>
    <p:extLst>
      <p:ext uri="{BB962C8B-B14F-4D97-AF65-F5344CB8AC3E}">
        <p14:creationId xmlns:p14="http://schemas.microsoft.com/office/powerpoint/2010/main" val="269253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C39AE5D9-D54C-638D-E21D-B01D84EF7A77}"/>
              </a:ext>
            </a:extLst>
          </p:cNvPr>
          <p:cNvPicPr>
            <a:picLocks noChangeAspect="1"/>
          </p:cNvPicPr>
          <p:nvPr/>
        </p:nvPicPr>
        <p:blipFill rotWithShape="1">
          <a:blip r:embed="rId2">
            <a:duotone>
              <a:schemeClr val="bg2">
                <a:shade val="45000"/>
                <a:satMod val="135000"/>
              </a:schemeClr>
              <a:prstClr val="white"/>
            </a:duotone>
            <a:alphaModFix amt="35000"/>
          </a:blip>
          <a:srcRect t="7341" b="8390"/>
          <a:stretch/>
        </p:blipFill>
        <p:spPr>
          <a:xfrm>
            <a:off x="20" y="10"/>
            <a:ext cx="12191980" cy="6857990"/>
          </a:xfrm>
          <a:prstGeom prst="rect">
            <a:avLst/>
          </a:prstGeom>
        </p:spPr>
      </p:pic>
      <p:sp>
        <p:nvSpPr>
          <p:cNvPr id="2" name="Title 1">
            <a:extLst>
              <a:ext uri="{FF2B5EF4-FFF2-40B4-BE49-F238E27FC236}">
                <a16:creationId xmlns:a16="http://schemas.microsoft.com/office/drawing/2014/main" id="{5B1BAA92-442B-8815-FA1E-BE7425C445FC}"/>
              </a:ext>
            </a:extLst>
          </p:cNvPr>
          <p:cNvSpPr>
            <a:spLocks noGrp="1"/>
          </p:cNvSpPr>
          <p:nvPr>
            <p:ph type="title"/>
          </p:nvPr>
        </p:nvSpPr>
        <p:spPr>
          <a:xfrm>
            <a:off x="1066800" y="1506203"/>
            <a:ext cx="10058400" cy="3566160"/>
          </a:xfrm>
        </p:spPr>
        <p:txBody>
          <a:bodyPr vert="horz" lIns="91440" tIns="45720" rIns="91440" bIns="45720" rtlCol="0" anchor="b">
            <a:normAutofit/>
          </a:bodyPr>
          <a:lstStyle/>
          <a:p>
            <a:r>
              <a:rPr lang="en-US" sz="2600" b="1" i="0" dirty="0">
                <a:solidFill>
                  <a:schemeClr val="tx1">
                    <a:lumMod val="85000"/>
                    <a:lumOff val="15000"/>
                  </a:schemeClr>
                </a:solidFill>
                <a:effectLst/>
              </a:rPr>
              <a:t>Conclusion</a:t>
            </a:r>
            <a:br>
              <a:rPr lang="en-US" sz="2600" b="0" i="0" dirty="0">
                <a:solidFill>
                  <a:schemeClr val="tx1">
                    <a:lumMod val="85000"/>
                    <a:lumOff val="15000"/>
                  </a:schemeClr>
                </a:solidFill>
                <a:effectLst/>
              </a:rPr>
            </a:br>
            <a:r>
              <a:rPr lang="en-US" sz="2600" b="1" i="0" dirty="0" err="1">
                <a:solidFill>
                  <a:schemeClr val="tx1">
                    <a:lumMod val="85000"/>
                    <a:lumOff val="15000"/>
                  </a:schemeClr>
                </a:solidFill>
                <a:effectLst/>
              </a:rPr>
              <a:t>Netica</a:t>
            </a:r>
            <a:r>
              <a:rPr lang="en-US" sz="2600" b="1" i="0" dirty="0">
                <a:solidFill>
                  <a:schemeClr val="tx1">
                    <a:lumMod val="85000"/>
                    <a:lumOff val="15000"/>
                  </a:schemeClr>
                </a:solidFill>
                <a:effectLst/>
              </a:rPr>
              <a:t> Software and Bayesian Network for Risk Management:</a:t>
            </a:r>
            <a:br>
              <a:rPr lang="en-US" sz="2600" b="0" i="0" dirty="0">
                <a:solidFill>
                  <a:schemeClr val="tx1">
                    <a:lumMod val="85000"/>
                    <a:lumOff val="15000"/>
                  </a:schemeClr>
                </a:solidFill>
                <a:effectLst/>
              </a:rPr>
            </a:br>
            <a:r>
              <a:rPr lang="en-US" sz="2600" b="0" i="0" dirty="0" err="1">
                <a:solidFill>
                  <a:schemeClr val="tx1">
                    <a:lumMod val="85000"/>
                    <a:lumOff val="15000"/>
                  </a:schemeClr>
                </a:solidFill>
                <a:effectLst/>
              </a:rPr>
              <a:t>Netica</a:t>
            </a:r>
            <a:r>
              <a:rPr lang="en-US" sz="2600" b="0" i="0" dirty="0">
                <a:solidFill>
                  <a:schemeClr val="tx1">
                    <a:lumMod val="85000"/>
                    <a:lumOff val="15000"/>
                  </a:schemeClr>
                </a:solidFill>
                <a:effectLst/>
              </a:rPr>
              <a:t> offers a robust platform for building Bayesian networks to model complex systems and mitigate risks effectively.</a:t>
            </a:r>
            <a:br>
              <a:rPr lang="en-US" sz="2600" b="0" i="0" dirty="0">
                <a:solidFill>
                  <a:schemeClr val="tx1">
                    <a:lumMod val="85000"/>
                    <a:lumOff val="15000"/>
                  </a:schemeClr>
                </a:solidFill>
                <a:effectLst/>
              </a:rPr>
            </a:br>
            <a:r>
              <a:rPr lang="en-US" sz="2600" b="0" i="0" dirty="0">
                <a:solidFill>
                  <a:schemeClr val="tx1">
                    <a:lumMod val="85000"/>
                    <a:lumOff val="15000"/>
                  </a:schemeClr>
                </a:solidFill>
                <a:effectLst/>
              </a:rPr>
              <a:t>The Bayesian network for the scenario "Dams Broke Due to Flooding Property Loss" demonstrates the practical application of probabilistic modeling for disaster preparedness and response.</a:t>
            </a:r>
            <a:br>
              <a:rPr lang="en-US" sz="2600" b="0" i="0" dirty="0">
                <a:solidFill>
                  <a:schemeClr val="tx1">
                    <a:lumMod val="85000"/>
                    <a:lumOff val="15000"/>
                  </a:schemeClr>
                </a:solidFill>
                <a:effectLst/>
              </a:rPr>
            </a:br>
            <a:endParaRPr lang="en-US" sz="2600" dirty="0">
              <a:solidFill>
                <a:schemeClr val="tx1">
                  <a:lumMod val="85000"/>
                  <a:lumOff val="15000"/>
                </a:schemeClr>
              </a:solidFill>
            </a:endParaRPr>
          </a:p>
        </p:txBody>
      </p:sp>
    </p:spTree>
    <p:extLst>
      <p:ext uri="{BB962C8B-B14F-4D97-AF65-F5344CB8AC3E}">
        <p14:creationId xmlns:p14="http://schemas.microsoft.com/office/powerpoint/2010/main" val="4060976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EB1836F0-F9E0-4D93-9BDD-7EEC6EA05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1BAA92-442B-8815-FA1E-BE7425C445FC}"/>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sz="6800" dirty="0">
                <a:solidFill>
                  <a:schemeClr val="tx1">
                    <a:lumMod val="85000"/>
                    <a:lumOff val="15000"/>
                  </a:schemeClr>
                </a:solidFill>
              </a:rPr>
              <a:t>Thanks, You Everyone for your Precious time</a:t>
            </a:r>
          </a:p>
        </p:txBody>
      </p:sp>
      <p:pic>
        <p:nvPicPr>
          <p:cNvPr id="6" name="Graphic 5" descr="Smiling Face with No Fill">
            <a:extLst>
              <a:ext uri="{FF2B5EF4-FFF2-40B4-BE49-F238E27FC236}">
                <a16:creationId xmlns:a16="http://schemas.microsoft.com/office/drawing/2014/main" id="{A3472588-F4C4-92F4-EE37-A75E6AA901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163529"/>
            <a:ext cx="4001315" cy="4001315"/>
          </a:xfrm>
          <a:prstGeom prst="rect">
            <a:avLst/>
          </a:prstGeom>
        </p:spPr>
      </p:pic>
      <p:cxnSp>
        <p:nvCxnSpPr>
          <p:cNvPr id="17" name="Straight Connector 16">
            <a:extLst>
              <a:ext uri="{FF2B5EF4-FFF2-40B4-BE49-F238E27FC236}">
                <a16:creationId xmlns:a16="http://schemas.microsoft.com/office/drawing/2014/main" id="{7A49EFD3-A806-4D59-99F1-AA9AFAE4E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6D2F28D1-82F9-40FE-935C-85ECF7660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4B670E93-2F53-48FC-AB6C-E99E22D17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36620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TM04033937[[fn=Vapor Trail]]</Template>
  <TotalTime>91</TotalTime>
  <Words>382</Words>
  <Application>Microsoft Office PowerPoint</Application>
  <PresentationFormat>Widescreen</PresentationFormat>
  <Paragraphs>12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Söhne</vt:lpstr>
      <vt:lpstr>Retrospect</vt:lpstr>
      <vt:lpstr>CPE 640 AI Project Topic:  Life Loss Alert During Flooding Due To Dam Breaks Domain: Bayesian Network</vt:lpstr>
      <vt:lpstr>Context of Project: The scenario involves a small village located near a water dam. There's a risk of dam failure due to flooding, necessitating an early warning system to evacuate residents to safety. </vt:lpstr>
      <vt:lpstr>Introduction to Netica Software What is Netica? Netica is a powerful software tool used for probabilistic reasoning and Bayesian network modeling. It enables users to build, analyze, and visualize probabilistic models efficiently. </vt:lpstr>
      <vt:lpstr>What is a Bayesian Network? A Bayesian network is a graphical model representing probabilistic relationships among a set of variables. It uses directed acyclic graphs (DAGs) to depict dependencies between variables. Nodes represent variables, while edges represent probabilistic dependencies. </vt:lpstr>
      <vt:lpstr>Nodes in the Bayesian Network Cloudy Temperature Rainfall Water Flow Increase Flooding Start Soil Erosion Flash Flooding Rapid Snowmelt Overflowing Rivers Dam Break Probability Life Loss Alert </vt:lpstr>
      <vt:lpstr>Working of the Bayesian Network Probabilistic Inference: The Bayesian network uses probabilistic inference to calculate the likelihood of events occurring based on the evidence provided. It updates beliefs in real-time as new evidence becomes available. Decision Support: The network provides decision support by evaluating the risk of dam break and triggering life loss alerts accordingly. Scenario Simulation: Users can simulate different scenarios by manipulating evidence values to assess potential outcomes and plan appropriate responses. </vt:lpstr>
      <vt:lpstr>Conclusion Netica Software and Bayesian Network for Risk Management: Netica offers a robust platform for building Bayesian networks to model complex systems and mitigate risks effectively. The Bayesian network for the scenario "Dams Broke Due to Flooding Property Loss" demonstrates the practical application of probabilistic modeling for disaster preparedness and response. </vt:lpstr>
      <vt:lpstr>Thanks, You Everyone for your Precious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NADIR HUSSAIN</dc:creator>
  <cp:lastModifiedBy>NADIR HUSSAIN</cp:lastModifiedBy>
  <cp:revision>13</cp:revision>
  <dcterms:created xsi:type="dcterms:W3CDTF">2024-05-06T20:15:09Z</dcterms:created>
  <dcterms:modified xsi:type="dcterms:W3CDTF">2024-05-06T23:27:05Z</dcterms:modified>
</cp:coreProperties>
</file>