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8"/>
  </p:notesMasterIdLst>
  <p:sldIdLst>
    <p:sldId id="259" r:id="rId3"/>
    <p:sldId id="261" r:id="rId4"/>
    <p:sldId id="262" r:id="rId5"/>
    <p:sldId id="263" r:id="rId6"/>
    <p:sldId id="264" r:id="rId7"/>
    <p:sldId id="295" r:id="rId8"/>
    <p:sldId id="266" r:id="rId9"/>
    <p:sldId id="267" r:id="rId10"/>
    <p:sldId id="268" r:id="rId11"/>
    <p:sldId id="29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90" r:id="rId23"/>
    <p:sldId id="291" r:id="rId24"/>
    <p:sldId id="304" r:id="rId25"/>
    <p:sldId id="305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4932-9CA7-475F-B3A7-92A6F048A314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90F8-AA91-4AC5-8243-D5ABE689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2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368D-5809-4CB0-A4E9-DAF1BBB73B64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26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92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703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32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B2075-3186-48D1-80A7-60E2935B7F18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D881E-0D21-4A1B-9FA4-F7B1A75A53D0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OTHER OS’S </a:t>
            </a:r>
          </a:p>
          <a:p>
            <a:endParaRPr lang="en-US"/>
          </a:p>
          <a:p>
            <a:r>
              <a:rPr lang="en-US"/>
              <a:t>PEOPLE LIKE A GIVEN NUMBER OF SVCS, BUT NOT ANY GREATER BUILD SIZE THAN NECESSARY</a:t>
            </a:r>
          </a:p>
          <a:p>
            <a:r>
              <a:rPr lang="en-US"/>
              <a:t>THUS, LINUX IS A MODULAR OS, BUILDING ONLY THE SVCS AND COMPONENTS YOU REQUIRE</a:t>
            </a:r>
          </a:p>
          <a:p>
            <a:endParaRPr lang="en-US"/>
          </a:p>
          <a:p>
            <a:r>
              <a:rPr lang="en-US"/>
              <a:t>DAEMONS – ALWAYS RUNNING IN BKGND… </a:t>
            </a:r>
          </a:p>
          <a:p>
            <a:r>
              <a:rPr lang="en-US"/>
              <a:t>	WAITING FOR NEW ACTIVITY – EG: INTERNET TCP/IP</a:t>
            </a:r>
          </a:p>
          <a:p>
            <a:endParaRPr lang="en-US"/>
          </a:p>
          <a:p>
            <a:r>
              <a:rPr lang="en-US"/>
              <a:t>FILE SYSTEM – WHICH ONES DO </a:t>
            </a:r>
            <a:r>
              <a:rPr lang="en-US" i="1"/>
              <a:t>YOU </a:t>
            </a:r>
            <a:r>
              <a:rPr lang="en-US"/>
              <a:t>WANT? </a:t>
            </a:r>
          </a:p>
          <a:p>
            <a:r>
              <a:rPr lang="en-US"/>
              <a:t>	EXT3 – HDD SUPPORT… LATER</a:t>
            </a:r>
          </a:p>
          <a:p>
            <a:endParaRPr lang="en-US"/>
          </a:p>
          <a:p>
            <a:r>
              <a:rPr lang="en-US"/>
              <a:t>INSERTMODULE MODULE NAME . KERNEL OBJECT … PROPERTIES</a:t>
            </a:r>
          </a:p>
          <a:p>
            <a:endParaRPr lang="en-US"/>
          </a:p>
          <a:p>
            <a:r>
              <a:rPr lang="en-US"/>
              <a:t>DRIVERS CAN BE STATICALLY BUILT INTO A GIVEN KERNEL OR DYNAMICALLY INVOKED, AS SEEN HERE…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0FE67-DC6D-41BF-8B0A-6603A622F8B6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9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9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62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75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084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980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4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0FE67-DC6D-41BF-8B0A-6603A622F8B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9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9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22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59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42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4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90F8-AA91-4AC5-8243-D5ABE689F4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72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3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1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74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36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75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1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69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18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96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1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1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515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967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87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59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82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68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534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74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190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9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3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25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6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8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1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8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4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4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1ABB-EBEB-4593-8842-65279608CC95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EDA9-4A51-4DD5-9D05-5EA0AB9AD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2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fld id="{AEF89BD6-E300-4C67-B175-76E5828D27B4}" type="datetimeFigureOut">
              <a:rPr lang="en-US" b="1" smtClean="0">
                <a:solidFill>
                  <a:srgbClr val="FFFFFF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t>5/2/2015</a:t>
            </a:fld>
            <a:endParaRPr lang="en-US" b="1">
              <a:solidFill>
                <a:srgbClr val="FFFFFF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FFFF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fld id="{4E582210-5FCA-4178-AB04-4337EADA3D81}" type="slidenum">
              <a:rPr lang="en-US" b="1" smtClean="0">
                <a:solidFill>
                  <a:srgbClr val="FFFFFF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FFFFFF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46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Rectangle 70"/>
          <p:cNvSpPr>
            <a:spLocks noGrp="1" noChangeArrowheads="1"/>
          </p:cNvSpPr>
          <p:nvPr>
            <p:ph type="subTitle" idx="1"/>
          </p:nvPr>
        </p:nvSpPr>
        <p:spPr>
          <a:xfrm>
            <a:off x="428564" y="1285860"/>
            <a:ext cx="8286840" cy="45720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</a:p>
          <a:p>
            <a:r>
              <a:rPr lang="en-US" sz="5200" dirty="0" smtClean="0">
                <a:latin typeface="Bauhaus 93" pitchFamily="82" charset="0"/>
              </a:rPr>
              <a:t>PROLIFIC SYSTEMS </a:t>
            </a:r>
          </a:p>
          <a:p>
            <a:r>
              <a:rPr lang="en-US" sz="5200" dirty="0" smtClean="0">
                <a:latin typeface="Bauhaus 93" pitchFamily="82" charset="0"/>
              </a:rPr>
              <a:t>&amp;</a:t>
            </a:r>
          </a:p>
          <a:p>
            <a:r>
              <a:rPr lang="en-US" sz="5200" dirty="0" smtClean="0">
                <a:latin typeface="Bauhaus 93" pitchFamily="82" charset="0"/>
              </a:rPr>
              <a:t> TECHNOLOGIES PVT. LTD.</a:t>
            </a:r>
          </a:p>
          <a:p>
            <a:endParaRPr lang="en-US" dirty="0" smtClean="0">
              <a:latin typeface="Engravers MT" pitchFamily="18" charset="0"/>
            </a:endParaRPr>
          </a:p>
          <a:p>
            <a:endParaRPr lang="en-US" dirty="0" smtClean="0">
              <a:latin typeface="Engravers MT" pitchFamily="18" charset="0"/>
            </a:endParaRPr>
          </a:p>
          <a:p>
            <a:endParaRPr lang="en-US" dirty="0" smtClean="0">
              <a:latin typeface="Engravers MT" pitchFamily="18" charset="0"/>
            </a:endParaRPr>
          </a:p>
          <a:p>
            <a:r>
              <a:rPr lang="en-US" sz="5800" dirty="0" smtClean="0">
                <a:latin typeface="Bauhaus 93" pitchFamily="82" charset="0"/>
              </a:rPr>
              <a:t>Introduction </a:t>
            </a:r>
            <a:r>
              <a:rPr lang="en-US" sz="5800" dirty="0" smtClean="0">
                <a:latin typeface="Bauhaus 93" pitchFamily="82" charset="0"/>
              </a:rPr>
              <a:t> </a:t>
            </a:r>
            <a:endParaRPr lang="en-US" sz="5800" dirty="0" smtClean="0">
              <a:latin typeface="Bauhaus 93" pitchFamily="82" charset="0"/>
            </a:endParaRPr>
          </a:p>
          <a:p>
            <a:r>
              <a:rPr lang="en-US" sz="5800" dirty="0" smtClean="0">
                <a:latin typeface="Bauhaus 93" pitchFamily="82" charset="0"/>
              </a:rPr>
              <a:t>STEPS OF Embedded Linux</a:t>
            </a:r>
            <a:endParaRPr lang="en-US" sz="5800" dirty="0">
              <a:latin typeface="Bauhaus 93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855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U-boot Default Scripting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8600" y="1126672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Detect MMC?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9200" y="1126672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Attempt to load uEnv.txt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671" y="2362200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Boot from NAND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49800" y="1126672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Attempt to run </a:t>
            </a:r>
            <a:r>
              <a:rPr lang="en-US" sz="2400" b="1" dirty="0" err="1" smtClean="0">
                <a:latin typeface="Arial Narrow" pitchFamily="34" charset="0"/>
              </a:rPr>
              <a:t>uenvcmd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400" y="1126672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Attempt boot from MMC</a:t>
            </a:r>
            <a:endParaRPr lang="en-US" sz="2400" b="1" dirty="0">
              <a:latin typeface="Arial Narrow" pitchFamily="34" charset="0"/>
            </a:endParaRPr>
          </a:p>
        </p:txBody>
      </p:sp>
      <p:cxnSp>
        <p:nvCxnSpPr>
          <p:cNvPr id="13" name="Elbow Connector 12"/>
          <p:cNvCxnSpPr>
            <a:stCxn id="3" idx="2"/>
            <a:endCxn id="5" idx="1"/>
          </p:cNvCxnSpPr>
          <p:nvPr/>
        </p:nvCxnSpPr>
        <p:spPr bwMode="auto">
          <a:xfrm rot="16200000" flipH="1">
            <a:off x="1430671" y="1715300"/>
            <a:ext cx="816428" cy="131557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cxnSp>
        <p:nvCxnSpPr>
          <p:cNvPr id="15" name="Elbow Connector 14"/>
          <p:cNvCxnSpPr>
            <a:stCxn id="8" idx="2"/>
            <a:endCxn id="5" idx="3"/>
          </p:cNvCxnSpPr>
          <p:nvPr/>
        </p:nvCxnSpPr>
        <p:spPr bwMode="auto">
          <a:xfrm rot="5400000">
            <a:off x="5774072" y="592472"/>
            <a:ext cx="816428" cy="356122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cxnSp>
        <p:nvCxnSpPr>
          <p:cNvPr id="17" name="Straight Arrow Connector 16"/>
          <p:cNvCxnSpPr>
            <a:stCxn id="3" idx="3"/>
            <a:endCxn id="4" idx="1"/>
          </p:cNvCxnSpPr>
          <p:nvPr/>
        </p:nvCxnSpPr>
        <p:spPr bwMode="auto">
          <a:xfrm>
            <a:off x="2133600" y="1545772"/>
            <a:ext cx="35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 bwMode="auto">
          <a:xfrm>
            <a:off x="4394200" y="1545772"/>
            <a:ext cx="35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 bwMode="auto">
          <a:xfrm>
            <a:off x="6654800" y="1545772"/>
            <a:ext cx="35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28600" y="3810000"/>
            <a:ext cx="8686800" cy="277457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Narrow" pitchFamily="34" charset="0"/>
              </a:rPr>
              <a:t>Other Boot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Narrow" pitchFamily="34" charset="0"/>
              </a:rPr>
              <a:t> Options (Macros in Default U-boot Environment)</a:t>
            </a:r>
          </a:p>
          <a:p>
            <a:pPr marL="971550" lvl="1" indent="-51435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  <a:latin typeface="Arial Narrow" pitchFamily="34" charset="0"/>
              </a:rPr>
              <a:t>NOR Flash boot</a:t>
            </a:r>
          </a:p>
          <a:p>
            <a:pPr marL="971550" lvl="1" indent="-51435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Narrow" pitchFamily="34" charset="0"/>
              </a:rPr>
              <a:t>SPI Flash boot</a:t>
            </a:r>
          </a:p>
          <a:p>
            <a:pPr marL="971550" lvl="1" indent="-51435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  <a:latin typeface="Arial Narrow" pitchFamily="34" charset="0"/>
              </a:rPr>
              <a:t>TFTP/NFS (network) boot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5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Rebuilding  </a:t>
            </a:r>
            <a:endParaRPr 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80977" y="982075"/>
            <a:ext cx="8745311" cy="2142125"/>
          </a:xfrm>
          <a:prstGeom prst="foldedCorner">
            <a:avLst>
              <a:gd name="adj" fmla="val 0"/>
            </a:avLst>
          </a:prstGeom>
          <a:solidFill>
            <a:srgbClr val="F8F8F8"/>
          </a:solidFill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square" tIns="137160">
            <a:spAutoFit/>
          </a:bodyPr>
          <a:lstStyle/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2"/>
                </a:solidFill>
                <a:latin typeface="Arial Narrow" pitchFamily="34" charset="0"/>
              </a:rPr>
              <a:t>Rebuild SDK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make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help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clean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all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2"/>
                </a:solidFill>
                <a:latin typeface="Arial Narrow" pitchFamily="34" charset="0"/>
              </a:rPr>
              <a:t>Install rebuilt components to export directory (default ${HOME}/</a:t>
            </a:r>
            <a:r>
              <a:rPr lang="en-US" sz="2000" b="1" dirty="0" err="1" smtClean="0">
                <a:solidFill>
                  <a:schemeClr val="tx2"/>
                </a:solidFill>
                <a:latin typeface="Arial Narrow" pitchFamily="34" charset="0"/>
              </a:rPr>
              <a:t>targetfs</a:t>
            </a:r>
            <a:r>
              <a:rPr lang="en-US" sz="2000" b="1" dirty="0" smtClean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make install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171" y="4072357"/>
            <a:ext cx="3214791" cy="230832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Example 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make all rebuilds: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U-boot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Linux Kernel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OpenGL graphics Demos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4217" y="4541621"/>
            <a:ext cx="3061544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Example Applications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Wireless Driver Support</a:t>
            </a:r>
          </a:p>
        </p:txBody>
      </p:sp>
    </p:spTree>
    <p:extLst>
      <p:ext uri="{BB962C8B-B14F-4D97-AF65-F5344CB8AC3E}">
        <p14:creationId xmlns:p14="http://schemas.microsoft.com/office/powerpoint/2010/main" xmlns="" val="7030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457199" y="2090058"/>
            <a:ext cx="8273142" cy="340722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2480143" name="Rectangle 15"/>
          <p:cNvSpPr>
            <a:spLocks noChangeArrowheads="1"/>
          </p:cNvSpPr>
          <p:nvPr/>
        </p:nvSpPr>
        <p:spPr bwMode="auto">
          <a:xfrm>
            <a:off x="914412" y="2285988"/>
            <a:ext cx="3124200" cy="2971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Device</a:t>
            </a:r>
          </a:p>
        </p:txBody>
      </p:sp>
      <p:sp>
        <p:nvSpPr>
          <p:cNvPr id="248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Linux – </a:t>
            </a:r>
            <a:r>
              <a:rPr lang="en-US" dirty="0" smtClean="0"/>
              <a:t>MMC/SD Boot</a:t>
            </a:r>
            <a:endParaRPr lang="en-US" dirty="0"/>
          </a:p>
        </p:txBody>
      </p:sp>
      <p:sp>
        <p:nvSpPr>
          <p:cNvPr id="2480132" name="Rectangle 4"/>
          <p:cNvSpPr>
            <a:spLocks noChangeArrowheads="1"/>
          </p:cNvSpPr>
          <p:nvPr/>
        </p:nvSpPr>
        <p:spPr bwMode="auto">
          <a:xfrm>
            <a:off x="739587" y="881744"/>
            <a:ext cx="13716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RBL</a:t>
            </a:r>
          </a:p>
        </p:txBody>
      </p:sp>
      <p:sp>
        <p:nvSpPr>
          <p:cNvPr id="2480133" name="Rectangle 5"/>
          <p:cNvSpPr>
            <a:spLocks noChangeArrowheads="1"/>
          </p:cNvSpPr>
          <p:nvPr/>
        </p:nvSpPr>
        <p:spPr bwMode="auto">
          <a:xfrm>
            <a:off x="2841172" y="881744"/>
            <a:ext cx="1371600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 </a:t>
            </a:r>
            <a:br>
              <a:rPr lang="en-US" sz="2000" b="1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>
                <a:latin typeface="Arial Narrow" pitchFamily="34" charset="0"/>
              </a:rPr>
              <a:t>x-loader)</a:t>
            </a:r>
          </a:p>
        </p:txBody>
      </p:sp>
      <p:sp>
        <p:nvSpPr>
          <p:cNvPr id="2480134" name="Rectangle 6"/>
          <p:cNvSpPr>
            <a:spLocks noChangeArrowheads="1"/>
          </p:cNvSpPr>
          <p:nvPr/>
        </p:nvSpPr>
        <p:spPr bwMode="auto">
          <a:xfrm>
            <a:off x="4974772" y="881744"/>
            <a:ext cx="13716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U-Boot</a:t>
            </a:r>
          </a:p>
        </p:txBody>
      </p:sp>
      <p:sp>
        <p:nvSpPr>
          <p:cNvPr id="2480135" name="Rectangle 7"/>
          <p:cNvSpPr>
            <a:spLocks noChangeArrowheads="1"/>
          </p:cNvSpPr>
          <p:nvPr/>
        </p:nvSpPr>
        <p:spPr bwMode="auto">
          <a:xfrm>
            <a:off x="7108372" y="881744"/>
            <a:ext cx="1371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Kernel</a:t>
            </a:r>
          </a:p>
        </p:txBody>
      </p:sp>
      <p:cxnSp>
        <p:nvCxnSpPr>
          <p:cNvPr id="2480136" name="AutoShape 8"/>
          <p:cNvCxnSpPr>
            <a:cxnSpLocks noChangeShapeType="1"/>
            <a:stCxn id="2480132" idx="3"/>
            <a:endCxn id="2480133" idx="1"/>
          </p:cNvCxnSpPr>
          <p:nvPr/>
        </p:nvCxnSpPr>
        <p:spPr bwMode="auto">
          <a:xfrm>
            <a:off x="2111187" y="1300844"/>
            <a:ext cx="72998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7" name="AutoShape 9"/>
          <p:cNvCxnSpPr>
            <a:cxnSpLocks noChangeShapeType="1"/>
            <a:stCxn id="2480133" idx="3"/>
            <a:endCxn id="2480134" idx="1"/>
          </p:cNvCxnSpPr>
          <p:nvPr/>
        </p:nvCxnSpPr>
        <p:spPr bwMode="auto">
          <a:xfrm>
            <a:off x="42127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8" name="AutoShape 10"/>
          <p:cNvCxnSpPr>
            <a:cxnSpLocks noChangeShapeType="1"/>
            <a:stCxn id="2480134" idx="3"/>
            <a:endCxn id="2480135" idx="1"/>
          </p:cNvCxnSpPr>
          <p:nvPr/>
        </p:nvCxnSpPr>
        <p:spPr bwMode="auto">
          <a:xfrm>
            <a:off x="63463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2480139" name="Rectangle 11"/>
          <p:cNvSpPr>
            <a:spLocks noChangeArrowheads="1"/>
          </p:cNvSpPr>
          <p:nvPr/>
        </p:nvSpPr>
        <p:spPr bwMode="auto">
          <a:xfrm>
            <a:off x="7075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ROM</a:t>
            </a:r>
          </a:p>
        </p:txBody>
      </p:sp>
      <p:sp>
        <p:nvSpPr>
          <p:cNvPr id="2480140" name="Rectangle 12"/>
          <p:cNvSpPr>
            <a:spLocks noChangeArrowheads="1"/>
          </p:cNvSpPr>
          <p:nvPr/>
        </p:nvSpPr>
        <p:spPr bwMode="auto">
          <a:xfrm>
            <a:off x="28411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Internal RAM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49747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2" name="Rectangle 14"/>
          <p:cNvSpPr>
            <a:spLocks noChangeArrowheads="1"/>
          </p:cNvSpPr>
          <p:nvPr/>
        </p:nvSpPr>
        <p:spPr bwMode="auto">
          <a:xfrm>
            <a:off x="71083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4" name="Rectangle 16"/>
          <p:cNvSpPr>
            <a:spLocks noChangeArrowheads="1"/>
          </p:cNvSpPr>
          <p:nvPr/>
        </p:nvSpPr>
        <p:spPr bwMode="auto">
          <a:xfrm>
            <a:off x="5334012" y="2209788"/>
            <a:ext cx="2743200" cy="1447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algn="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MMC/SD</a:t>
            </a:r>
            <a:br>
              <a:rPr lang="en-US" sz="2400" b="1" dirty="0" smtClean="0">
                <a:latin typeface="Arial Narrow" pitchFamily="34" charset="0"/>
              </a:rPr>
            </a:b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2480145" name="Rectangle 17"/>
          <p:cNvSpPr>
            <a:spLocks noChangeArrowheads="1"/>
          </p:cNvSpPr>
          <p:nvPr/>
        </p:nvSpPr>
        <p:spPr bwMode="auto">
          <a:xfrm>
            <a:off x="5334012" y="4038588"/>
            <a:ext cx="2743200" cy="1295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algn="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DDR3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46" name="Rectangle 18"/>
          <p:cNvSpPr>
            <a:spLocks noChangeArrowheads="1"/>
          </p:cNvSpPr>
          <p:nvPr/>
        </p:nvSpPr>
        <p:spPr bwMode="auto">
          <a:xfrm>
            <a:off x="2667012" y="3505188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</a:t>
            </a:r>
            <a:endParaRPr lang="en-US" sz="2000" b="1" dirty="0">
              <a:latin typeface="Arial Narrow" pitchFamily="34" charset="0"/>
            </a:endParaRP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(x-loader)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2480147" name="Rectangle 19"/>
          <p:cNvSpPr>
            <a:spLocks noChangeArrowheads="1"/>
          </p:cNvSpPr>
          <p:nvPr/>
        </p:nvSpPr>
        <p:spPr bwMode="auto">
          <a:xfrm>
            <a:off x="5486412" y="4495788"/>
            <a:ext cx="838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UBoot</a:t>
            </a:r>
          </a:p>
        </p:txBody>
      </p:sp>
      <p:sp>
        <p:nvSpPr>
          <p:cNvPr id="2480148" name="Rectangle 20"/>
          <p:cNvSpPr>
            <a:spLocks noChangeArrowheads="1"/>
          </p:cNvSpPr>
          <p:nvPr/>
        </p:nvSpPr>
        <p:spPr bwMode="auto">
          <a:xfrm>
            <a:off x="6400812" y="4495788"/>
            <a:ext cx="1066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Linux Kernel</a:t>
            </a:r>
          </a:p>
        </p:txBody>
      </p:sp>
      <p:sp>
        <p:nvSpPr>
          <p:cNvPr id="2480149" name="Rectangle 21"/>
          <p:cNvSpPr>
            <a:spLocks noChangeArrowheads="1"/>
          </p:cNvSpPr>
          <p:nvPr/>
        </p:nvSpPr>
        <p:spPr bwMode="auto">
          <a:xfrm>
            <a:off x="2667000" y="2666988"/>
            <a:ext cx="762000" cy="4572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RBL</a:t>
            </a:r>
          </a:p>
        </p:txBody>
      </p:sp>
      <p:sp>
        <p:nvSpPr>
          <p:cNvPr id="2480150" name="Rectangle 22"/>
          <p:cNvSpPr>
            <a:spLocks noChangeArrowheads="1"/>
          </p:cNvSpPr>
          <p:nvPr/>
        </p:nvSpPr>
        <p:spPr bwMode="auto">
          <a:xfrm>
            <a:off x="5410212" y="2285988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MLO</a:t>
            </a:r>
            <a:endParaRPr lang="en-US" b="1" dirty="0">
              <a:latin typeface="Arial Narrow" pitchFamily="34" charset="0"/>
            </a:endParaRP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(x-loader)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480151" name="Rectangle 23"/>
          <p:cNvSpPr>
            <a:spLocks noChangeArrowheads="1"/>
          </p:cNvSpPr>
          <p:nvPr/>
        </p:nvSpPr>
        <p:spPr bwMode="auto">
          <a:xfrm>
            <a:off x="5486412" y="2971788"/>
            <a:ext cx="838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latin typeface="Arial Narrow" pitchFamily="34" charset="0"/>
              </a:rPr>
              <a:t>UBoot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480152" name="Rectangle 24"/>
          <p:cNvSpPr>
            <a:spLocks noChangeArrowheads="1"/>
          </p:cNvSpPr>
          <p:nvPr/>
        </p:nvSpPr>
        <p:spPr bwMode="auto">
          <a:xfrm>
            <a:off x="6629412" y="2971788"/>
            <a:ext cx="1034143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Linux</a:t>
            </a:r>
            <a:br>
              <a:rPr lang="en-US" b="1" dirty="0" smtClean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>
                <a:latin typeface="Arial Narrow" pitchFamily="34" charset="0"/>
              </a:rPr>
              <a:t>Kernel</a:t>
            </a:r>
          </a:p>
        </p:txBody>
      </p:sp>
      <p:sp>
        <p:nvSpPr>
          <p:cNvPr id="2480153" name="Freeform 25"/>
          <p:cNvSpPr>
            <a:spLocks/>
          </p:cNvSpPr>
          <p:nvPr/>
        </p:nvSpPr>
        <p:spPr bwMode="auto">
          <a:xfrm>
            <a:off x="3505212" y="2666988"/>
            <a:ext cx="1981200" cy="9906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480" y="144"/>
              </a:cxn>
              <a:cxn ang="0">
                <a:pos x="0" y="576"/>
              </a:cxn>
            </a:cxnLst>
            <a:rect l="0" t="0" r="r" b="b"/>
            <a:pathLst>
              <a:path w="1248" h="576">
                <a:moveTo>
                  <a:pt x="1248" y="0"/>
                </a:moveTo>
                <a:cubicBezTo>
                  <a:pt x="968" y="24"/>
                  <a:pt x="688" y="48"/>
                  <a:pt x="480" y="144"/>
                </a:cubicBezTo>
                <a:cubicBezTo>
                  <a:pt x="272" y="240"/>
                  <a:pt x="136" y="408"/>
                  <a:pt x="0" y="576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4" name="Freeform 26"/>
          <p:cNvSpPr>
            <a:spLocks/>
          </p:cNvSpPr>
          <p:nvPr/>
        </p:nvSpPr>
        <p:spPr bwMode="auto">
          <a:xfrm>
            <a:off x="3810012" y="3200388"/>
            <a:ext cx="1752600" cy="1371600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0" y="288"/>
              </a:cxn>
              <a:cxn ang="0">
                <a:pos x="1104" y="864"/>
              </a:cxn>
            </a:cxnLst>
            <a:rect l="0" t="0" r="r" b="b"/>
            <a:pathLst>
              <a:path w="1104" h="864">
                <a:moveTo>
                  <a:pt x="1104" y="0"/>
                </a:moveTo>
                <a:cubicBezTo>
                  <a:pt x="552" y="72"/>
                  <a:pt x="0" y="144"/>
                  <a:pt x="0" y="288"/>
                </a:cubicBezTo>
                <a:cubicBezTo>
                  <a:pt x="0" y="432"/>
                  <a:pt x="552" y="648"/>
                  <a:pt x="1104" y="86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5" name="Freeform 27"/>
          <p:cNvSpPr>
            <a:spLocks/>
          </p:cNvSpPr>
          <p:nvPr/>
        </p:nvSpPr>
        <p:spPr bwMode="auto">
          <a:xfrm>
            <a:off x="3937012" y="3479788"/>
            <a:ext cx="2768600" cy="1092200"/>
          </a:xfrm>
          <a:custGeom>
            <a:avLst/>
            <a:gdLst/>
            <a:ahLst/>
            <a:cxnLst>
              <a:cxn ang="0">
                <a:pos x="1744" y="16"/>
              </a:cxn>
              <a:cxn ang="0">
                <a:pos x="16" y="112"/>
              </a:cxn>
              <a:cxn ang="0">
                <a:pos x="1648" y="688"/>
              </a:cxn>
            </a:cxnLst>
            <a:rect l="0" t="0" r="r" b="b"/>
            <a:pathLst>
              <a:path w="1744" h="688">
                <a:moveTo>
                  <a:pt x="1744" y="16"/>
                </a:moveTo>
                <a:cubicBezTo>
                  <a:pt x="888" y="8"/>
                  <a:pt x="32" y="0"/>
                  <a:pt x="16" y="112"/>
                </a:cubicBezTo>
                <a:cubicBezTo>
                  <a:pt x="0" y="224"/>
                  <a:pt x="824" y="456"/>
                  <a:pt x="1648" y="688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6" name="Text Box 28"/>
          <p:cNvSpPr txBox="1">
            <a:spLocks noChangeArrowheads="1"/>
          </p:cNvSpPr>
          <p:nvPr/>
        </p:nvSpPr>
        <p:spPr bwMode="auto">
          <a:xfrm>
            <a:off x="4037716" y="2536350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  <p:sp>
        <p:nvSpPr>
          <p:cNvPr id="2480157" name="Text Box 29"/>
          <p:cNvSpPr txBox="1">
            <a:spLocks noChangeArrowheads="1"/>
          </p:cNvSpPr>
          <p:nvPr/>
        </p:nvSpPr>
        <p:spPr bwMode="auto">
          <a:xfrm>
            <a:off x="4495812" y="3009888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58" name="Text Box 30"/>
          <p:cNvSpPr txBox="1">
            <a:spLocks noChangeArrowheads="1"/>
          </p:cNvSpPr>
          <p:nvPr/>
        </p:nvSpPr>
        <p:spPr bwMode="auto">
          <a:xfrm>
            <a:off x="4953012" y="3886188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2480159" name="Text Box 31"/>
          <p:cNvSpPr txBox="1">
            <a:spLocks noChangeArrowheads="1"/>
          </p:cNvSpPr>
          <p:nvPr/>
        </p:nvSpPr>
        <p:spPr bwMode="auto">
          <a:xfrm>
            <a:off x="631372" y="85316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2745922" y="843644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61" name="Text Box 33"/>
          <p:cNvSpPr txBox="1">
            <a:spLocks noChangeArrowheads="1"/>
          </p:cNvSpPr>
          <p:nvPr/>
        </p:nvSpPr>
        <p:spPr bwMode="auto">
          <a:xfrm>
            <a:off x="4869997" y="83411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827" y="5680564"/>
            <a:ext cx="8120743" cy="9848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The ROM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bootloader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cannot make assumptions about external memory, so it can only load to the device’s internal memory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uBoot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with MMC driver is too large to fit into internal memory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00952" y="4135876"/>
            <a:ext cx="1911101" cy="8956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OCMC (on-chip </a:t>
            </a:r>
            <a:br>
              <a:rPr lang="en-US" b="1" dirty="0" smtClean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memory controller)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Internal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165438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MLO (U-</a:t>
            </a:r>
            <a:r>
              <a:rPr lang="en-US" dirty="0" err="1" smtClean="0"/>
              <a:t>boot_min</a:t>
            </a:r>
            <a:r>
              <a:rPr lang="en-US" dirty="0" smtClean="0"/>
              <a:t>) Build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01172" y="2492828"/>
            <a:ext cx="8850086" cy="1295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 ti-sdk-am335x-evm-xxx/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board_support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/u-boot-xxx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distclean</a:t>
            </a:r>
            <a:endParaRPr lang="en-US" sz="15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ARCH=arm CROSS_COMPILE=arm-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linux-gnueabi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 am335x_evm_config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ARCH=arm CROSS_COMPILE=arm-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linux-gnueabi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 MLO</a:t>
            </a:r>
            <a:endParaRPr lang="en-US" sz="15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52058" y="1730829"/>
            <a:ext cx="1371600" cy="751114"/>
          </a:xfrm>
          <a:prstGeom prst="rect">
            <a:avLst/>
          </a:prstGeom>
          <a:solidFill>
            <a:schemeClr val="accent4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9" name="Right Triangle 38"/>
          <p:cNvSpPr/>
          <p:nvPr/>
        </p:nvSpPr>
        <p:spPr bwMode="auto">
          <a:xfrm flipH="1">
            <a:off x="185057" y="1719943"/>
            <a:ext cx="2666950" cy="762000"/>
          </a:xfrm>
          <a:prstGeom prst="rtTriangle">
            <a:avLst/>
          </a:prstGeom>
          <a:solidFill>
            <a:schemeClr val="accent4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480133" name="Rectangle 5"/>
          <p:cNvSpPr>
            <a:spLocks noChangeArrowheads="1"/>
          </p:cNvSpPr>
          <p:nvPr/>
        </p:nvSpPr>
        <p:spPr bwMode="auto">
          <a:xfrm>
            <a:off x="2841172" y="881744"/>
            <a:ext cx="1371600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 </a:t>
            </a:r>
            <a:br>
              <a:rPr lang="en-US" sz="2000" b="1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>
                <a:latin typeface="Arial Narrow" pitchFamily="34" charset="0"/>
              </a:rPr>
              <a:t>x-loader)</a:t>
            </a:r>
          </a:p>
        </p:txBody>
      </p:sp>
      <p:sp>
        <p:nvSpPr>
          <p:cNvPr id="2480134" name="Rectangle 6"/>
          <p:cNvSpPr>
            <a:spLocks noChangeArrowheads="1"/>
          </p:cNvSpPr>
          <p:nvPr/>
        </p:nvSpPr>
        <p:spPr bwMode="auto">
          <a:xfrm>
            <a:off x="4974772" y="881744"/>
            <a:ext cx="13716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U-Boot</a:t>
            </a:r>
          </a:p>
        </p:txBody>
      </p:sp>
      <p:sp>
        <p:nvSpPr>
          <p:cNvPr id="2480135" name="Rectangle 7"/>
          <p:cNvSpPr>
            <a:spLocks noChangeArrowheads="1"/>
          </p:cNvSpPr>
          <p:nvPr/>
        </p:nvSpPr>
        <p:spPr bwMode="auto">
          <a:xfrm>
            <a:off x="7108372" y="881744"/>
            <a:ext cx="1371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Kernel</a:t>
            </a:r>
          </a:p>
        </p:txBody>
      </p:sp>
      <p:cxnSp>
        <p:nvCxnSpPr>
          <p:cNvPr id="2480136" name="AutoShape 8"/>
          <p:cNvCxnSpPr>
            <a:cxnSpLocks noChangeShapeType="1"/>
            <a:endCxn id="2480133" idx="1"/>
          </p:cNvCxnSpPr>
          <p:nvPr/>
        </p:nvCxnSpPr>
        <p:spPr bwMode="auto">
          <a:xfrm>
            <a:off x="20791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7" name="AutoShape 9"/>
          <p:cNvCxnSpPr>
            <a:cxnSpLocks noChangeShapeType="1"/>
            <a:stCxn id="2480133" idx="3"/>
            <a:endCxn id="2480134" idx="1"/>
          </p:cNvCxnSpPr>
          <p:nvPr/>
        </p:nvCxnSpPr>
        <p:spPr bwMode="auto">
          <a:xfrm>
            <a:off x="42127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8" name="AutoShape 10"/>
          <p:cNvCxnSpPr>
            <a:cxnSpLocks noChangeShapeType="1"/>
            <a:stCxn id="2480134" idx="3"/>
            <a:endCxn id="2480135" idx="1"/>
          </p:cNvCxnSpPr>
          <p:nvPr/>
        </p:nvCxnSpPr>
        <p:spPr bwMode="auto">
          <a:xfrm>
            <a:off x="63463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2480139" name="Rectangle 11"/>
          <p:cNvSpPr>
            <a:spLocks noChangeArrowheads="1"/>
          </p:cNvSpPr>
          <p:nvPr/>
        </p:nvSpPr>
        <p:spPr bwMode="auto">
          <a:xfrm>
            <a:off x="7075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ROM</a:t>
            </a:r>
          </a:p>
        </p:txBody>
      </p:sp>
      <p:sp>
        <p:nvSpPr>
          <p:cNvPr id="2480140" name="Rectangle 12"/>
          <p:cNvSpPr>
            <a:spLocks noChangeArrowheads="1"/>
          </p:cNvSpPr>
          <p:nvPr/>
        </p:nvSpPr>
        <p:spPr bwMode="auto">
          <a:xfrm>
            <a:off x="28411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Internal RAM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49747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2" name="Rectangle 14"/>
          <p:cNvSpPr>
            <a:spLocks noChangeArrowheads="1"/>
          </p:cNvSpPr>
          <p:nvPr/>
        </p:nvSpPr>
        <p:spPr bwMode="auto">
          <a:xfrm>
            <a:off x="71083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2745922" y="843644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61" name="Text Box 33"/>
          <p:cNvSpPr txBox="1">
            <a:spLocks noChangeArrowheads="1"/>
          </p:cNvSpPr>
          <p:nvPr/>
        </p:nvSpPr>
        <p:spPr bwMode="auto">
          <a:xfrm>
            <a:off x="4869997" y="83411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41" name="Right Triangle 40"/>
          <p:cNvSpPr/>
          <p:nvPr/>
        </p:nvSpPr>
        <p:spPr bwMode="auto">
          <a:xfrm>
            <a:off x="4223601" y="1719943"/>
            <a:ext cx="4626485" cy="762000"/>
          </a:xfrm>
          <a:prstGeom prst="rtTriangle">
            <a:avLst/>
          </a:prstGeom>
          <a:solidFill>
            <a:schemeClr val="accent4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39587" y="881744"/>
            <a:ext cx="13716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RBL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31372" y="85316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594" y="5677137"/>
            <a:ext cx="834074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available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  host$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970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U-Boot Build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239486" y="2492828"/>
            <a:ext cx="8741228" cy="1295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 ti-sdk-am335x-evm-xxx/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board_support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/u-boot-xxx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distclean</a:t>
            </a:r>
            <a:endParaRPr lang="en-US" sz="15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ARCH=arm CROSS_COMPILE=arm-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linux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gnueabi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 am335x_evm_config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ARCH=arm CROSS_COMPILE=arm-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linux-gnueabi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 u-boot.img</a:t>
            </a:r>
            <a:endParaRPr lang="en-US" sz="15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974828" y="1730829"/>
            <a:ext cx="1371600" cy="751114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9" name="Right Triangle 38"/>
          <p:cNvSpPr/>
          <p:nvPr/>
        </p:nvSpPr>
        <p:spPr bwMode="auto">
          <a:xfrm flipH="1">
            <a:off x="217714" y="1719943"/>
            <a:ext cx="4757063" cy="7620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480133" name="Rectangle 5"/>
          <p:cNvSpPr>
            <a:spLocks noChangeArrowheads="1"/>
          </p:cNvSpPr>
          <p:nvPr/>
        </p:nvSpPr>
        <p:spPr bwMode="auto">
          <a:xfrm>
            <a:off x="2841172" y="881744"/>
            <a:ext cx="1371600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 </a:t>
            </a:r>
            <a:br>
              <a:rPr lang="en-US" sz="2000" b="1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>
                <a:latin typeface="Arial Narrow" pitchFamily="34" charset="0"/>
              </a:rPr>
              <a:t>x-loader)</a:t>
            </a:r>
          </a:p>
        </p:txBody>
      </p:sp>
      <p:sp>
        <p:nvSpPr>
          <p:cNvPr id="2480134" name="Rectangle 6"/>
          <p:cNvSpPr>
            <a:spLocks noChangeArrowheads="1"/>
          </p:cNvSpPr>
          <p:nvPr/>
        </p:nvSpPr>
        <p:spPr bwMode="auto">
          <a:xfrm>
            <a:off x="4974772" y="881744"/>
            <a:ext cx="13716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latin typeface="Arial Narrow" pitchFamily="34" charset="0"/>
              </a:rPr>
              <a:t>U-Boot</a:t>
            </a:r>
          </a:p>
        </p:txBody>
      </p:sp>
      <p:sp>
        <p:nvSpPr>
          <p:cNvPr id="2480135" name="Rectangle 7"/>
          <p:cNvSpPr>
            <a:spLocks noChangeArrowheads="1"/>
          </p:cNvSpPr>
          <p:nvPr/>
        </p:nvSpPr>
        <p:spPr bwMode="auto">
          <a:xfrm>
            <a:off x="7108372" y="881744"/>
            <a:ext cx="1371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latin typeface="Arial Narrow" pitchFamily="34" charset="0"/>
              </a:rPr>
              <a:t>Kernel</a:t>
            </a:r>
          </a:p>
        </p:txBody>
      </p:sp>
      <p:cxnSp>
        <p:nvCxnSpPr>
          <p:cNvPr id="2480136" name="AutoShape 8"/>
          <p:cNvCxnSpPr>
            <a:cxnSpLocks noChangeShapeType="1"/>
            <a:endCxn id="2480133" idx="1"/>
          </p:cNvCxnSpPr>
          <p:nvPr/>
        </p:nvCxnSpPr>
        <p:spPr bwMode="auto">
          <a:xfrm>
            <a:off x="20791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7" name="AutoShape 9"/>
          <p:cNvCxnSpPr>
            <a:cxnSpLocks noChangeShapeType="1"/>
            <a:stCxn id="2480133" idx="3"/>
            <a:endCxn id="2480134" idx="1"/>
          </p:cNvCxnSpPr>
          <p:nvPr/>
        </p:nvCxnSpPr>
        <p:spPr bwMode="auto">
          <a:xfrm>
            <a:off x="42127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8" name="AutoShape 10"/>
          <p:cNvCxnSpPr>
            <a:cxnSpLocks noChangeShapeType="1"/>
            <a:stCxn id="2480134" idx="3"/>
            <a:endCxn id="2480135" idx="1"/>
          </p:cNvCxnSpPr>
          <p:nvPr/>
        </p:nvCxnSpPr>
        <p:spPr bwMode="auto">
          <a:xfrm>
            <a:off x="63463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2480139" name="Rectangle 11"/>
          <p:cNvSpPr>
            <a:spLocks noChangeArrowheads="1"/>
          </p:cNvSpPr>
          <p:nvPr/>
        </p:nvSpPr>
        <p:spPr bwMode="auto">
          <a:xfrm>
            <a:off x="7075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ROM</a:t>
            </a:r>
          </a:p>
        </p:txBody>
      </p:sp>
      <p:sp>
        <p:nvSpPr>
          <p:cNvPr id="2480140" name="Rectangle 12"/>
          <p:cNvSpPr>
            <a:spLocks noChangeArrowheads="1"/>
          </p:cNvSpPr>
          <p:nvPr/>
        </p:nvSpPr>
        <p:spPr bwMode="auto">
          <a:xfrm>
            <a:off x="28411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Internal RAM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49747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2" name="Rectangle 14"/>
          <p:cNvSpPr>
            <a:spLocks noChangeArrowheads="1"/>
          </p:cNvSpPr>
          <p:nvPr/>
        </p:nvSpPr>
        <p:spPr bwMode="auto">
          <a:xfrm>
            <a:off x="71083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2745922" y="843644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61" name="Text Box 33"/>
          <p:cNvSpPr txBox="1">
            <a:spLocks noChangeArrowheads="1"/>
          </p:cNvSpPr>
          <p:nvPr/>
        </p:nvSpPr>
        <p:spPr bwMode="auto">
          <a:xfrm>
            <a:off x="4869997" y="83411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41" name="Right Triangle 40"/>
          <p:cNvSpPr/>
          <p:nvPr/>
        </p:nvSpPr>
        <p:spPr bwMode="auto">
          <a:xfrm>
            <a:off x="6346371" y="1719943"/>
            <a:ext cx="2601686" cy="7620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686" y="5067557"/>
            <a:ext cx="630653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Both MLO and u-boot.img may be built simultaneously using 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9482" y="5497361"/>
            <a:ext cx="8741228" cy="914330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 ti-sdk-am335x-evm-xxx/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board_support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/u-boot-xxx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distclean</a:t>
            </a:r>
            <a:endParaRPr lang="en-US" sz="15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Arial Narrow" pitchFamily="34" charset="0"/>
              </a:rPr>
              <a:t>host $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make ARCH=arm CROSS_COMPILE=arm-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linux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</a:rPr>
              <a:t>gnueabi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</a:rPr>
              <a:t>- am335x_evm</a:t>
            </a:r>
            <a:endParaRPr lang="en-US" sz="15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9587" y="881744"/>
            <a:ext cx="13716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RBL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31372" y="85316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</p:spTree>
    <p:extLst>
      <p:ext uri="{BB962C8B-B14F-4D97-AF65-F5344CB8AC3E}">
        <p14:creationId xmlns:p14="http://schemas.microsoft.com/office/powerpoint/2010/main" xmlns="" val="264742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Build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239486" y="2492828"/>
            <a:ext cx="8741228" cy="23839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ti-sdk-am35x-evm_xxx/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board_support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linux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-xxx-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psp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-xxx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mrproper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ARCH=arm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am335x_evm_defconfig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**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ARCH=arm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menuconfig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ARCH=arm CROSS_COMPILE=arm-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linux-gnueabi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uImage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ARCH=arm CROSS_COMPILE=arm-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arago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linux-gnueabi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- modules       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host$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make INSTALL_MOD_PATH=${HOME}/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targetfs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modules_install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08484" y="1730829"/>
            <a:ext cx="1371600" cy="75111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9" name="Right Triangle 38"/>
          <p:cNvSpPr/>
          <p:nvPr/>
        </p:nvSpPr>
        <p:spPr bwMode="auto">
          <a:xfrm flipH="1">
            <a:off x="272143" y="1719943"/>
            <a:ext cx="6836290" cy="762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480133" name="Rectangle 5"/>
          <p:cNvSpPr>
            <a:spLocks noChangeArrowheads="1"/>
          </p:cNvSpPr>
          <p:nvPr/>
        </p:nvSpPr>
        <p:spPr bwMode="auto">
          <a:xfrm>
            <a:off x="2841172" y="881744"/>
            <a:ext cx="1371600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 </a:t>
            </a:r>
            <a:br>
              <a:rPr lang="en-US" sz="2000" b="1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>
                <a:latin typeface="Arial Narrow" pitchFamily="34" charset="0"/>
              </a:rPr>
              <a:t>x-loader)</a:t>
            </a:r>
          </a:p>
        </p:txBody>
      </p:sp>
      <p:sp>
        <p:nvSpPr>
          <p:cNvPr id="2480134" name="Rectangle 6"/>
          <p:cNvSpPr>
            <a:spLocks noChangeArrowheads="1"/>
          </p:cNvSpPr>
          <p:nvPr/>
        </p:nvSpPr>
        <p:spPr bwMode="auto">
          <a:xfrm>
            <a:off x="4974772" y="881744"/>
            <a:ext cx="13716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U-Boot</a:t>
            </a:r>
          </a:p>
        </p:txBody>
      </p:sp>
      <p:sp>
        <p:nvSpPr>
          <p:cNvPr id="2480135" name="Rectangle 7"/>
          <p:cNvSpPr>
            <a:spLocks noChangeArrowheads="1"/>
          </p:cNvSpPr>
          <p:nvPr/>
        </p:nvSpPr>
        <p:spPr bwMode="auto">
          <a:xfrm>
            <a:off x="7108372" y="881744"/>
            <a:ext cx="1371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Kernel</a:t>
            </a:r>
          </a:p>
        </p:txBody>
      </p:sp>
      <p:cxnSp>
        <p:nvCxnSpPr>
          <p:cNvPr id="2480136" name="AutoShape 8"/>
          <p:cNvCxnSpPr>
            <a:cxnSpLocks noChangeShapeType="1"/>
            <a:endCxn id="2480133" idx="1"/>
          </p:cNvCxnSpPr>
          <p:nvPr/>
        </p:nvCxnSpPr>
        <p:spPr bwMode="auto">
          <a:xfrm>
            <a:off x="20791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7" name="AutoShape 9"/>
          <p:cNvCxnSpPr>
            <a:cxnSpLocks noChangeShapeType="1"/>
            <a:stCxn id="2480133" idx="3"/>
            <a:endCxn id="2480134" idx="1"/>
          </p:cNvCxnSpPr>
          <p:nvPr/>
        </p:nvCxnSpPr>
        <p:spPr bwMode="auto">
          <a:xfrm>
            <a:off x="42127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8" name="AutoShape 10"/>
          <p:cNvCxnSpPr>
            <a:cxnSpLocks noChangeShapeType="1"/>
            <a:stCxn id="2480134" idx="3"/>
            <a:endCxn id="2480135" idx="1"/>
          </p:cNvCxnSpPr>
          <p:nvPr/>
        </p:nvCxnSpPr>
        <p:spPr bwMode="auto">
          <a:xfrm>
            <a:off x="63463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2480139" name="Rectangle 11"/>
          <p:cNvSpPr>
            <a:spLocks noChangeArrowheads="1"/>
          </p:cNvSpPr>
          <p:nvPr/>
        </p:nvSpPr>
        <p:spPr bwMode="auto">
          <a:xfrm>
            <a:off x="7075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ROM</a:t>
            </a:r>
          </a:p>
        </p:txBody>
      </p:sp>
      <p:sp>
        <p:nvSpPr>
          <p:cNvPr id="2480140" name="Rectangle 12"/>
          <p:cNvSpPr>
            <a:spLocks noChangeArrowheads="1"/>
          </p:cNvSpPr>
          <p:nvPr/>
        </p:nvSpPr>
        <p:spPr bwMode="auto">
          <a:xfrm>
            <a:off x="28411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Internal RAM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49747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2" name="Rectangle 14"/>
          <p:cNvSpPr>
            <a:spLocks noChangeArrowheads="1"/>
          </p:cNvSpPr>
          <p:nvPr/>
        </p:nvSpPr>
        <p:spPr bwMode="auto">
          <a:xfrm>
            <a:off x="71083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2745922" y="843644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61" name="Text Box 33"/>
          <p:cNvSpPr txBox="1">
            <a:spLocks noChangeArrowheads="1"/>
          </p:cNvSpPr>
          <p:nvPr/>
        </p:nvSpPr>
        <p:spPr bwMode="auto">
          <a:xfrm>
            <a:off x="4869997" y="83411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41" name="Right Triangle 40"/>
          <p:cNvSpPr/>
          <p:nvPr/>
        </p:nvSpPr>
        <p:spPr bwMode="auto">
          <a:xfrm>
            <a:off x="8479971" y="1719943"/>
            <a:ext cx="468086" cy="762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594" y="5546333"/>
            <a:ext cx="8648521" cy="60016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available ARCH:      host$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arch/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available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  host$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arch/arm/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9587" y="881744"/>
            <a:ext cx="13716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RBL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31372" y="85316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</p:spTree>
    <p:extLst>
      <p:ext uri="{BB962C8B-B14F-4D97-AF65-F5344CB8AC3E}">
        <p14:creationId xmlns:p14="http://schemas.microsoft.com/office/powerpoint/2010/main" xmlns="" val="94292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“make </a:t>
            </a:r>
            <a:r>
              <a:rPr lang="en-US" dirty="0" err="1" smtClean="0"/>
              <a:t>menuconfig</a:t>
            </a:r>
            <a:r>
              <a:rPr lang="en-US" dirty="0" smtClean="0"/>
              <a:t>” options</a:t>
            </a:r>
            <a:endParaRPr lang="en-US" dirty="0"/>
          </a:p>
        </p:txBody>
      </p:sp>
      <p:pic>
        <p:nvPicPr>
          <p:cNvPr id="3502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214" y="811445"/>
            <a:ext cx="8305800" cy="5730875"/>
          </a:xfrm>
          <a:prstGeom prst="rect">
            <a:avLst/>
          </a:prstGeom>
          <a:noFill/>
        </p:spPr>
      </p:pic>
      <p:sp>
        <p:nvSpPr>
          <p:cNvPr id="3502085" name="Leading Question" hidden="1"/>
          <p:cNvSpPr txBox="1">
            <a:spLocks noChangeArrowheads="1"/>
          </p:cNvSpPr>
          <p:nvPr/>
        </p:nvSpPr>
        <p:spPr bwMode="auto">
          <a:xfrm>
            <a:off x="6694488" y="6653213"/>
            <a:ext cx="2297112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Why (re)build the Linux kernel?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2607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0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298" name="Rectangle 2"/>
          <p:cNvSpPr>
            <a:spLocks noChangeArrowheads="1"/>
          </p:cNvSpPr>
          <p:nvPr/>
        </p:nvSpPr>
        <p:spPr bwMode="auto">
          <a:xfrm>
            <a:off x="152400" y="3886200"/>
            <a:ext cx="8795657" cy="273231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511299" name="Rectangle 3"/>
          <p:cNvSpPr>
            <a:spLocks noChangeArrowheads="1"/>
          </p:cNvSpPr>
          <p:nvPr/>
        </p:nvSpPr>
        <p:spPr bwMode="auto">
          <a:xfrm>
            <a:off x="174171" y="838200"/>
            <a:ext cx="8773886" cy="28956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51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Object Modules</a:t>
            </a:r>
          </a:p>
        </p:txBody>
      </p:sp>
      <p:sp>
        <p:nvSpPr>
          <p:cNvPr id="3511301" name="Text Box 5"/>
          <p:cNvSpPr txBox="1">
            <a:spLocks noChangeArrowheads="1"/>
          </p:cNvSpPr>
          <p:nvPr/>
        </p:nvSpPr>
        <p:spPr bwMode="auto">
          <a:xfrm>
            <a:off x="1821081" y="3956050"/>
            <a:ext cx="5772150" cy="59055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82880" tIns="137160" rIns="182880" bIns="13716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itchFamily="49" charset="0"/>
              </a:rPr>
              <a:t># </a:t>
            </a:r>
            <a:r>
              <a:rPr lang="en-US" sz="2000" b="1" dirty="0" err="1">
                <a:latin typeface="Courier New" pitchFamily="49" charset="0"/>
              </a:rPr>
              <a:t>insmod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Arial Narrow" pitchFamily="34" charset="0"/>
              </a:rPr>
              <a:t>&lt;</a:t>
            </a:r>
            <a:r>
              <a:rPr lang="en-US" sz="2000" b="1" i="1" dirty="0" err="1">
                <a:latin typeface="Arial Narrow" pitchFamily="34" charset="0"/>
              </a:rPr>
              <a:t>mod_name</a:t>
            </a:r>
            <a:r>
              <a:rPr lang="en-US" sz="2000" b="1" i="1" dirty="0">
                <a:latin typeface="Arial Narrow" pitchFamily="34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</a:rPr>
              <a:t>ko</a:t>
            </a:r>
            <a:r>
              <a:rPr lang="en-US" sz="2000" b="1" dirty="0">
                <a:latin typeface="Courier New" pitchFamily="49" charset="0"/>
              </a:rPr>
              <a:t> [</a:t>
            </a:r>
            <a:r>
              <a:rPr lang="en-US" sz="2000" dirty="0" err="1"/>
              <a:t>mod_properties</a:t>
            </a:r>
            <a:r>
              <a:rPr lang="en-US" sz="2000" b="1" dirty="0">
                <a:latin typeface="Courier New" pitchFamily="49" charset="0"/>
              </a:rPr>
              <a:t>]</a:t>
            </a:r>
          </a:p>
        </p:txBody>
      </p:sp>
      <p:sp>
        <p:nvSpPr>
          <p:cNvPr id="3511302" name="Text Box 6"/>
          <p:cNvSpPr txBox="1">
            <a:spLocks noChangeArrowheads="1"/>
          </p:cNvSpPr>
          <p:nvPr/>
        </p:nvSpPr>
        <p:spPr bwMode="auto">
          <a:xfrm>
            <a:off x="2136775" y="4651375"/>
            <a:ext cx="6854825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Char char=""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Use </a:t>
            </a:r>
            <a:r>
              <a:rPr lang="en-US" sz="2000" b="1" u="sng" dirty="0" err="1">
                <a:solidFill>
                  <a:srgbClr val="000000"/>
                </a:solidFill>
                <a:latin typeface="Arial Narrow" pitchFamily="34" charset="0"/>
              </a:rPr>
              <a:t>insmod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 (short for insert module) command to dynamically add modules into the kernel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Char char=""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Keep statically built kernel small (to reduce size or boot-up time), then add functionality later with </a:t>
            </a: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</a:rPr>
              <a:t>insmod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Char char=""/>
            </a:pP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</a:rPr>
              <a:t>Insmod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 is also handy when developing kernel 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modules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511303" name="Text Box 7"/>
          <p:cNvSpPr txBox="1">
            <a:spLocks noChangeArrowheads="1"/>
          </p:cNvSpPr>
          <p:nvPr/>
        </p:nvSpPr>
        <p:spPr bwMode="auto">
          <a:xfrm>
            <a:off x="2166938" y="2878138"/>
            <a:ext cx="6824662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Char char=""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Linux Kernel source code is broken into individual </a:t>
            </a:r>
            <a:r>
              <a:rPr lang="en-US" sz="2000" b="1" u="sng" dirty="0">
                <a:solidFill>
                  <a:srgbClr val="000000"/>
                </a:solidFill>
                <a:latin typeface="Arial Narrow" pitchFamily="34" charset="0"/>
              </a:rPr>
              <a:t>modules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Char char=""/>
            </a:pPr>
            <a:r>
              <a:rPr lang="en-US" sz="2000" b="1" u="sng" dirty="0">
                <a:solidFill>
                  <a:srgbClr val="000000"/>
                </a:solidFill>
                <a:latin typeface="Arial Narrow" pitchFamily="34" charset="0"/>
              </a:rPr>
              <a:t>Only those parts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 of the kernel that are </a:t>
            </a:r>
            <a:r>
              <a:rPr lang="en-US" sz="2000" b="1" u="sng" dirty="0">
                <a:solidFill>
                  <a:srgbClr val="000000"/>
                </a:solidFill>
                <a:latin typeface="Arial Narrow" pitchFamily="34" charset="0"/>
              </a:rPr>
              <a:t>needed are built 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in</a:t>
            </a:r>
          </a:p>
        </p:txBody>
      </p:sp>
      <p:sp>
        <p:nvSpPr>
          <p:cNvPr id="3511304" name="Text Box 8"/>
          <p:cNvSpPr txBox="1">
            <a:spLocks noChangeArrowheads="1"/>
          </p:cNvSpPr>
          <p:nvPr/>
        </p:nvSpPr>
        <p:spPr bwMode="auto">
          <a:xfrm>
            <a:off x="5937469" y="914400"/>
            <a:ext cx="2765425" cy="1812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u="sng" dirty="0">
                <a:latin typeface="Arial Narrow" pitchFamily="34" charset="0"/>
              </a:rPr>
              <a:t>Kernel Module Examples</a:t>
            </a:r>
            <a:r>
              <a:rPr lang="en-US" dirty="0">
                <a:latin typeface="Arial Narrow" pitchFamily="34" charset="0"/>
              </a:rPr>
              <a:t>: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b="1" dirty="0" err="1">
                <a:latin typeface="Arial Narrow" pitchFamily="34" charset="0"/>
              </a:rPr>
              <a:t>fbdev</a:t>
            </a:r>
            <a:r>
              <a:rPr lang="en-US" dirty="0">
                <a:latin typeface="Arial Narrow" pitchFamily="34" charset="0"/>
              </a:rPr>
              <a:t>	frame buffer dev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b="1" dirty="0">
                <a:latin typeface="Arial Narrow" pitchFamily="34" charset="0"/>
              </a:rPr>
              <a:t>v4l2</a:t>
            </a:r>
            <a:r>
              <a:rPr lang="en-US" dirty="0">
                <a:latin typeface="Arial Narrow" pitchFamily="34" charset="0"/>
              </a:rPr>
              <a:t>	video for </a:t>
            </a:r>
            <a:r>
              <a:rPr lang="en-US" dirty="0" err="1">
                <a:latin typeface="Arial Narrow" pitchFamily="34" charset="0"/>
              </a:rPr>
              <a:t>linux</a:t>
            </a:r>
            <a:r>
              <a:rPr lang="en-US" dirty="0">
                <a:latin typeface="Arial Narrow" pitchFamily="34" charset="0"/>
              </a:rPr>
              <a:t> 2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b="1" dirty="0" err="1">
                <a:latin typeface="Arial Narrow" pitchFamily="34" charset="0"/>
              </a:rPr>
              <a:t>nfsd</a:t>
            </a:r>
            <a:r>
              <a:rPr lang="en-US" dirty="0">
                <a:latin typeface="Arial Narrow" pitchFamily="34" charset="0"/>
              </a:rPr>
              <a:t>	network file server dev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b="1" dirty="0" err="1">
                <a:latin typeface="Arial Narrow" pitchFamily="34" charset="0"/>
              </a:rPr>
              <a:t>dsp</a:t>
            </a:r>
            <a:r>
              <a:rPr lang="en-US" dirty="0">
                <a:latin typeface="Arial Narrow" pitchFamily="34" charset="0"/>
              </a:rPr>
              <a:t>	</a:t>
            </a:r>
            <a:r>
              <a:rPr lang="en-US" dirty="0" err="1">
                <a:latin typeface="Arial Narrow" pitchFamily="34" charset="0"/>
              </a:rPr>
              <a:t>oss</a:t>
            </a:r>
            <a:r>
              <a:rPr lang="en-US" dirty="0">
                <a:latin typeface="Arial Narrow" pitchFamily="34" charset="0"/>
              </a:rPr>
              <a:t> digital sound proc.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690563" algn="l"/>
              </a:tabLst>
            </a:pPr>
            <a:r>
              <a:rPr lang="en-US" b="1" dirty="0">
                <a:latin typeface="Arial Narrow" pitchFamily="34" charset="0"/>
              </a:rPr>
              <a:t>audio</a:t>
            </a:r>
            <a:r>
              <a:rPr lang="en-US" dirty="0">
                <a:latin typeface="Arial Narrow" pitchFamily="34" charset="0"/>
              </a:rPr>
              <a:t>	</a:t>
            </a:r>
            <a:r>
              <a:rPr lang="en-US" dirty="0" err="1">
                <a:latin typeface="Arial Narrow" pitchFamily="34" charset="0"/>
              </a:rPr>
              <a:t>alsa</a:t>
            </a:r>
            <a:r>
              <a:rPr lang="en-US" dirty="0">
                <a:latin typeface="Arial Narrow" pitchFamily="34" charset="0"/>
              </a:rPr>
              <a:t> audio driver</a:t>
            </a:r>
          </a:p>
        </p:txBody>
      </p:sp>
      <p:sp>
        <p:nvSpPr>
          <p:cNvPr id="3511305" name="Text Box 9"/>
          <p:cNvSpPr txBox="1">
            <a:spLocks noChangeArrowheads="1"/>
          </p:cNvSpPr>
          <p:nvPr/>
        </p:nvSpPr>
        <p:spPr bwMode="auto">
          <a:xfrm>
            <a:off x="152400" y="870866"/>
            <a:ext cx="4267200" cy="37240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33363" indent="-233363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1.	Static</a:t>
            </a:r>
            <a:b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built-in)</a:t>
            </a: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33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2.	Dynamic</a:t>
            </a:r>
            <a:b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</a:rPr>
              <a:t>insmod</a:t>
            </a: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3511306" name="Rectangle 10"/>
          <p:cNvSpPr>
            <a:spLocks noChangeArrowheads="1"/>
          </p:cNvSpPr>
          <p:nvPr/>
        </p:nvSpPr>
        <p:spPr bwMode="auto">
          <a:xfrm>
            <a:off x="255818" y="6161320"/>
            <a:ext cx="17145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i="1" dirty="0">
                <a:solidFill>
                  <a:srgbClr val="000000"/>
                </a:solidFill>
                <a:latin typeface="Arial Narrow" pitchFamily="34" charset="0"/>
              </a:rPr>
              <a:t>.</a:t>
            </a:r>
            <a:r>
              <a:rPr lang="en-US" i="1" dirty="0" err="1">
                <a:solidFill>
                  <a:srgbClr val="000000"/>
                </a:solidFill>
                <a:latin typeface="Arial Narrow" pitchFamily="34" charset="0"/>
              </a:rPr>
              <a:t>ko</a:t>
            </a:r>
            <a:r>
              <a:rPr lang="en-US" i="1" dirty="0">
                <a:solidFill>
                  <a:srgbClr val="000000"/>
                </a:solidFill>
                <a:latin typeface="Arial Narrow" pitchFamily="34" charset="0"/>
              </a:rPr>
              <a:t> = kernel object</a:t>
            </a:r>
          </a:p>
        </p:txBody>
      </p:sp>
      <p:sp>
        <p:nvSpPr>
          <p:cNvPr id="3511307" name="Rectangle 11"/>
          <p:cNvSpPr>
            <a:spLocks noChangeArrowheads="1"/>
          </p:cNvSpPr>
          <p:nvPr/>
        </p:nvSpPr>
        <p:spPr bwMode="auto">
          <a:xfrm>
            <a:off x="1821081" y="925287"/>
            <a:ext cx="3984625" cy="180680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latin typeface="Arial Narrow" pitchFamily="34" charset="0"/>
            </a:endParaRPr>
          </a:p>
        </p:txBody>
      </p:sp>
      <p:sp>
        <p:nvSpPr>
          <p:cNvPr id="3511308" name="Text Box 12"/>
          <p:cNvSpPr txBox="1">
            <a:spLocks noChangeArrowheads="1"/>
          </p:cNvSpPr>
          <p:nvPr/>
        </p:nvSpPr>
        <p:spPr bwMode="auto">
          <a:xfrm>
            <a:off x="2937094" y="1122363"/>
            <a:ext cx="17224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/>
              <a:t>Linux Kernel</a:t>
            </a:r>
          </a:p>
        </p:txBody>
      </p:sp>
      <p:sp>
        <p:nvSpPr>
          <p:cNvPr id="3511309" name="Text Box 13"/>
          <p:cNvSpPr txBox="1">
            <a:spLocks noChangeArrowheads="1"/>
          </p:cNvSpPr>
          <p:nvPr/>
        </p:nvSpPr>
        <p:spPr bwMode="auto">
          <a:xfrm>
            <a:off x="2038569" y="2081213"/>
            <a:ext cx="690562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v4l2</a:t>
            </a:r>
          </a:p>
        </p:txBody>
      </p:sp>
      <p:sp>
        <p:nvSpPr>
          <p:cNvPr id="3511310" name="Text Box 14"/>
          <p:cNvSpPr txBox="1">
            <a:spLocks noChangeArrowheads="1"/>
          </p:cNvSpPr>
          <p:nvPr/>
        </p:nvSpPr>
        <p:spPr bwMode="auto">
          <a:xfrm>
            <a:off x="3357781" y="1590675"/>
            <a:ext cx="874713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fbdev</a:t>
            </a:r>
            <a:endParaRPr lang="en-US" sz="2000" b="1" dirty="0"/>
          </a:p>
        </p:txBody>
      </p:sp>
      <p:sp>
        <p:nvSpPr>
          <p:cNvPr id="3511311" name="Text Box 15"/>
          <p:cNvSpPr txBox="1">
            <a:spLocks noChangeArrowheads="1"/>
          </p:cNvSpPr>
          <p:nvPr/>
        </p:nvSpPr>
        <p:spPr bwMode="auto">
          <a:xfrm>
            <a:off x="3892769" y="2081213"/>
            <a:ext cx="649287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dsp</a:t>
            </a:r>
          </a:p>
        </p:txBody>
      </p:sp>
      <p:sp>
        <p:nvSpPr>
          <p:cNvPr id="3511312" name="Text Box 16"/>
          <p:cNvSpPr txBox="1">
            <a:spLocks noChangeArrowheads="1"/>
          </p:cNvSpPr>
          <p:nvPr/>
        </p:nvSpPr>
        <p:spPr bwMode="auto">
          <a:xfrm>
            <a:off x="2325906" y="1590675"/>
            <a:ext cx="635000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oss</a:t>
            </a:r>
          </a:p>
        </p:txBody>
      </p:sp>
      <p:sp>
        <p:nvSpPr>
          <p:cNvPr id="3511313" name="Text Box 17"/>
          <p:cNvSpPr txBox="1">
            <a:spLocks noChangeArrowheads="1"/>
          </p:cNvSpPr>
          <p:nvPr/>
        </p:nvSpPr>
        <p:spPr bwMode="auto">
          <a:xfrm>
            <a:off x="2943444" y="2081213"/>
            <a:ext cx="733425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nfsd</a:t>
            </a:r>
          </a:p>
        </p:txBody>
      </p:sp>
      <p:sp>
        <p:nvSpPr>
          <p:cNvPr id="3511314" name="Text Box 18"/>
          <p:cNvSpPr txBox="1">
            <a:spLocks noChangeArrowheads="1"/>
          </p:cNvSpPr>
          <p:nvPr/>
        </p:nvSpPr>
        <p:spPr bwMode="auto">
          <a:xfrm>
            <a:off x="4757956" y="2081213"/>
            <a:ext cx="704850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ext3</a:t>
            </a:r>
          </a:p>
        </p:txBody>
      </p:sp>
      <p:sp>
        <p:nvSpPr>
          <p:cNvPr id="3511315" name="Text Box 19"/>
          <p:cNvSpPr txBox="1">
            <a:spLocks noChangeArrowheads="1"/>
          </p:cNvSpPr>
          <p:nvPr/>
        </p:nvSpPr>
        <p:spPr bwMode="auto">
          <a:xfrm>
            <a:off x="4634131" y="1592263"/>
            <a:ext cx="831850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/>
              <a:t>httpd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684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211" name="Rectangle 27"/>
          <p:cNvSpPr>
            <a:spLocks noChangeArrowheads="1"/>
          </p:cNvSpPr>
          <p:nvPr/>
        </p:nvSpPr>
        <p:spPr bwMode="auto">
          <a:xfrm>
            <a:off x="381000" y="4038600"/>
            <a:ext cx="8458200" cy="14478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2397209" name="Rectangle 25"/>
          <p:cNvSpPr>
            <a:spLocks noChangeArrowheads="1"/>
          </p:cNvSpPr>
          <p:nvPr/>
        </p:nvSpPr>
        <p:spPr bwMode="auto">
          <a:xfrm>
            <a:off x="381000" y="2590800"/>
            <a:ext cx="8458200" cy="13716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2397214" name="Rectangle 30"/>
          <p:cNvSpPr>
            <a:spLocks noChangeArrowheads="1"/>
          </p:cNvSpPr>
          <p:nvPr/>
        </p:nvSpPr>
        <p:spPr bwMode="auto">
          <a:xfrm>
            <a:off x="381000" y="1924050"/>
            <a:ext cx="8458200" cy="603250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Boot Loader</a:t>
            </a:r>
          </a:p>
        </p:txBody>
      </p:sp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Boot Process</a:t>
            </a:r>
          </a:p>
        </p:txBody>
      </p:sp>
      <p:sp>
        <p:nvSpPr>
          <p:cNvPr id="2397187" name="Rectangle 3"/>
          <p:cNvSpPr>
            <a:spLocks noChangeArrowheads="1"/>
          </p:cNvSpPr>
          <p:nvPr/>
        </p:nvSpPr>
        <p:spPr bwMode="auto">
          <a:xfrm>
            <a:off x="2747963" y="1989138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U-Boot</a:t>
            </a:r>
            <a:endParaRPr lang="en-US" sz="2400" b="1">
              <a:latin typeface="Arial Narrow" pitchFamily="34" charset="0"/>
            </a:endParaRPr>
          </a:p>
        </p:txBody>
      </p:sp>
      <p:sp>
        <p:nvSpPr>
          <p:cNvPr id="2397189" name="Rectangle 5"/>
          <p:cNvSpPr>
            <a:spLocks noChangeArrowheads="1"/>
          </p:cNvSpPr>
          <p:nvPr/>
        </p:nvSpPr>
        <p:spPr bwMode="auto">
          <a:xfrm>
            <a:off x="2747963" y="2697163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Linux Kernel</a:t>
            </a:r>
          </a:p>
        </p:txBody>
      </p:sp>
      <p:sp>
        <p:nvSpPr>
          <p:cNvPr id="2397193" name="Rectangle 9"/>
          <p:cNvSpPr>
            <a:spLocks noChangeArrowheads="1"/>
          </p:cNvSpPr>
          <p:nvPr/>
        </p:nvSpPr>
        <p:spPr bwMode="auto">
          <a:xfrm>
            <a:off x="2747963" y="4157663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Init Process</a:t>
            </a:r>
          </a:p>
        </p:txBody>
      </p:sp>
      <p:sp>
        <p:nvSpPr>
          <p:cNvPr id="2397195" name="Rectangle 11"/>
          <p:cNvSpPr>
            <a:spLocks noChangeArrowheads="1"/>
          </p:cNvSpPr>
          <p:nvPr/>
        </p:nvSpPr>
        <p:spPr bwMode="auto">
          <a:xfrm>
            <a:off x="2755900" y="4903788"/>
            <a:ext cx="205263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Login Prompt</a:t>
            </a:r>
          </a:p>
        </p:txBody>
      </p:sp>
      <p:sp>
        <p:nvSpPr>
          <p:cNvPr id="2397198" name="Text Box 14"/>
          <p:cNvSpPr txBox="1">
            <a:spLocks noChangeArrowheads="1"/>
          </p:cNvSpPr>
          <p:nvPr/>
        </p:nvSpPr>
        <p:spPr bwMode="auto">
          <a:xfrm>
            <a:off x="5105400" y="1412875"/>
            <a:ext cx="145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Power On</a:t>
            </a:r>
          </a:p>
        </p:txBody>
      </p:sp>
      <p:sp>
        <p:nvSpPr>
          <p:cNvPr id="2397199" name="Text Box 15"/>
          <p:cNvSpPr txBox="1">
            <a:spLocks noChangeArrowheads="1"/>
          </p:cNvSpPr>
          <p:nvPr/>
        </p:nvSpPr>
        <p:spPr bwMode="auto">
          <a:xfrm>
            <a:off x="5105400" y="1952625"/>
            <a:ext cx="3517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Arial Narrow" pitchFamily="34" charset="0"/>
              </a:rPr>
              <a:t>ARM assembly code</a:t>
            </a:r>
          </a:p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Arial Narrow" pitchFamily="34" charset="0"/>
              </a:rPr>
              <a:t>Passes </a:t>
            </a:r>
            <a:r>
              <a:rPr lang="en-US" sz="2000" dirty="0" err="1">
                <a:latin typeface="Arial Narrow" pitchFamily="34" charset="0"/>
              </a:rPr>
              <a:t>args</a:t>
            </a:r>
            <a:r>
              <a:rPr lang="en-US" sz="2000" dirty="0">
                <a:latin typeface="Arial Narrow" pitchFamily="34" charset="0"/>
              </a:rPr>
              <a:t> to Linux (</a:t>
            </a:r>
            <a:r>
              <a:rPr lang="en-US" sz="2000" dirty="0" err="1">
                <a:latin typeface="Arial Narrow" pitchFamily="34" charset="0"/>
              </a:rPr>
              <a:t>bootargs</a:t>
            </a:r>
            <a:r>
              <a:rPr lang="en-US" sz="2000" dirty="0">
                <a:latin typeface="Arial Narrow" pitchFamily="34" charset="0"/>
              </a:rPr>
              <a:t>)</a:t>
            </a:r>
          </a:p>
        </p:txBody>
      </p:sp>
      <p:sp>
        <p:nvSpPr>
          <p:cNvPr id="2397200" name="Text Box 16"/>
          <p:cNvSpPr txBox="1">
            <a:spLocks noChangeArrowheads="1"/>
          </p:cNvSpPr>
          <p:nvPr/>
        </p:nvSpPr>
        <p:spPr bwMode="auto">
          <a:xfrm>
            <a:off x="5105400" y="2738438"/>
            <a:ext cx="3472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latin typeface="Arial Narrow" pitchFamily="34" charset="0"/>
              </a:rPr>
              <a:t>Initialize </a:t>
            </a:r>
            <a:r>
              <a:rPr lang="en-US" sz="2000" dirty="0" smtClean="0">
                <a:latin typeface="Arial Narrow" pitchFamily="34" charset="0"/>
              </a:rPr>
              <a:t>hardware via static drivers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2397202" name="Text Box 18"/>
          <p:cNvSpPr txBox="1">
            <a:spLocks noChangeArrowheads="1"/>
          </p:cNvSpPr>
          <p:nvPr/>
        </p:nvSpPr>
        <p:spPr bwMode="auto">
          <a:xfrm>
            <a:off x="5105400" y="4198938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latin typeface="Arial Narrow" pitchFamily="34" charset="0"/>
              </a:rPr>
              <a:t>/sbin/init – 1</a:t>
            </a:r>
            <a:r>
              <a:rPr lang="en-US" sz="2000" baseline="30000">
                <a:latin typeface="Arial Narrow" pitchFamily="34" charset="0"/>
              </a:rPr>
              <a:t>st</a:t>
            </a:r>
            <a:r>
              <a:rPr lang="en-US" sz="2000">
                <a:latin typeface="Arial Narrow" pitchFamily="34" charset="0"/>
              </a:rPr>
              <a:t> process exe by kernel</a:t>
            </a:r>
          </a:p>
        </p:txBody>
      </p:sp>
      <p:pic>
        <p:nvPicPr>
          <p:cNvPr id="2397219" name="Picture 35" descr="toggle Swit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1225"/>
            <a:ext cx="982663" cy="1193800"/>
          </a:xfrm>
          <a:prstGeom prst="rect">
            <a:avLst/>
          </a:prstGeom>
          <a:noFill/>
        </p:spPr>
      </p:pic>
      <p:cxnSp>
        <p:nvCxnSpPr>
          <p:cNvPr id="2397220" name="AutoShape 36"/>
          <p:cNvCxnSpPr>
            <a:cxnSpLocks noChangeShapeType="1"/>
            <a:stCxn id="2397187" idx="2"/>
            <a:endCxn id="2397189" idx="0"/>
          </p:cNvCxnSpPr>
          <p:nvPr/>
        </p:nvCxnSpPr>
        <p:spPr bwMode="auto">
          <a:xfrm>
            <a:off x="3781425" y="2468563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397221" name="AutoShape 37"/>
          <p:cNvCxnSpPr>
            <a:cxnSpLocks noChangeShapeType="1"/>
            <a:stCxn id="2397189" idx="2"/>
            <a:endCxn id="2397193" idx="0"/>
          </p:cNvCxnSpPr>
          <p:nvPr/>
        </p:nvCxnSpPr>
        <p:spPr bwMode="auto">
          <a:xfrm>
            <a:off x="3781425" y="3176588"/>
            <a:ext cx="0" cy="981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397223" name="AutoShape 39"/>
          <p:cNvCxnSpPr>
            <a:cxnSpLocks noChangeShapeType="1"/>
            <a:stCxn id="2397193" idx="2"/>
            <a:endCxn id="2397195" idx="0"/>
          </p:cNvCxnSpPr>
          <p:nvPr/>
        </p:nvCxnSpPr>
        <p:spPr bwMode="auto">
          <a:xfrm>
            <a:off x="3781425" y="4637088"/>
            <a:ext cx="1588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2397224" name="Text Box 40"/>
          <p:cNvSpPr txBox="1">
            <a:spLocks noChangeArrowheads="1"/>
          </p:cNvSpPr>
          <p:nvPr/>
        </p:nvSpPr>
        <p:spPr bwMode="auto">
          <a:xfrm>
            <a:off x="5110163" y="4876800"/>
            <a:ext cx="3517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Arial Narrow" pitchFamily="34" charset="0"/>
              </a:rPr>
              <a:t>Login console</a:t>
            </a:r>
          </a:p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Arial Narrow" pitchFamily="34" charset="0"/>
              </a:rPr>
              <a:t>Usually one of first </a:t>
            </a:r>
            <a:r>
              <a:rPr lang="en-US" sz="2000" dirty="0" err="1">
                <a:latin typeface="Arial Narrow" pitchFamily="34" charset="0"/>
              </a:rPr>
              <a:t>prog’s</a:t>
            </a:r>
            <a:r>
              <a:rPr lang="en-US" sz="2000" dirty="0">
                <a:latin typeface="Arial Narrow" pitchFamily="34" charset="0"/>
              </a:rPr>
              <a:t> to run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7959" y="3306775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latin typeface="Arial Narrow" pitchFamily="34" charset="0"/>
              </a:rPr>
              <a:t>Mount root </a:t>
            </a:r>
            <a:r>
              <a:rPr lang="en-US" sz="2400" dirty="0" err="1" smtClean="0">
                <a:latin typeface="Arial Narrow" pitchFamily="34" charset="0"/>
              </a:rPr>
              <a:t>filesys</a:t>
            </a:r>
            <a:endParaRPr lang="en-US" sz="2400" dirty="0"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3793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Initialization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487" y="899213"/>
            <a:ext cx="7924800" cy="168661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The initialization process is launched by the Linux Kernel after the root 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filesystem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is mounted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By default it is located at /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sbin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/init, but it can be specified as a kernel boot argument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8711" y="2797625"/>
            <a:ext cx="8001000" cy="371202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733809"/>
            <a:ext cx="1665506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inittab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5896" y="3733805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init.d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75892" y="5159867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rcX.d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46257" y="3733801"/>
            <a:ext cx="3548647" cy="1197436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bootmisc.sh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syslog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mountnfs.sh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telnetd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networking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thttpd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46253" y="5159863"/>
            <a:ext cx="3559537" cy="1197436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S05networking	S20syslog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S10telnetd	S20thttpd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S20syslog	S60mountnfs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365169" y="3733808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6" name="Right Triangle 15"/>
          <p:cNvSpPr/>
          <p:nvPr/>
        </p:nvSpPr>
        <p:spPr bwMode="auto">
          <a:xfrm rot="10800000">
            <a:off x="4376054" y="4201895"/>
            <a:ext cx="370112" cy="729342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65165" y="5159870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8" name="Right Triangle 17"/>
          <p:cNvSpPr/>
          <p:nvPr/>
        </p:nvSpPr>
        <p:spPr bwMode="auto">
          <a:xfrm rot="10800000">
            <a:off x="4376050" y="5627957"/>
            <a:ext cx="370112" cy="729342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1883226" y="4669980"/>
            <a:ext cx="145868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9" idx="3"/>
            <a:endCxn id="10" idx="1"/>
          </p:cNvCxnSpPr>
          <p:nvPr/>
        </p:nvCxnSpPr>
        <p:spPr bwMode="auto">
          <a:xfrm flipV="1">
            <a:off x="2427506" y="3962405"/>
            <a:ext cx="348390" cy="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endCxn id="11" idx="1"/>
          </p:cNvCxnSpPr>
          <p:nvPr/>
        </p:nvCxnSpPr>
        <p:spPr bwMode="auto">
          <a:xfrm>
            <a:off x="2612568" y="5388437"/>
            <a:ext cx="163324" cy="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72885" y="3047987"/>
            <a:ext cx="1643731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</a:t>
            </a:r>
            <a:r>
              <a:rPr lang="en-US" sz="2800" b="1" dirty="0" err="1" smtClean="0">
                <a:latin typeface="Arial Narrow" pitchFamily="34" charset="0"/>
              </a:rPr>
              <a:t>sbin</a:t>
            </a:r>
            <a:r>
              <a:rPr lang="en-US" sz="2800" b="1" dirty="0" smtClean="0">
                <a:latin typeface="Arial Narrow" pitchFamily="34" charset="0"/>
              </a:rPr>
              <a:t>/init</a:t>
            </a:r>
          </a:p>
        </p:txBody>
      </p:sp>
      <p:cxnSp>
        <p:nvCxnSpPr>
          <p:cNvPr id="25" name="Straight Connector 24"/>
          <p:cNvCxnSpPr>
            <a:stCxn id="19" idx="2"/>
            <a:endCxn id="9" idx="0"/>
          </p:cNvCxnSpPr>
          <p:nvPr/>
        </p:nvCxnSpPr>
        <p:spPr bwMode="auto">
          <a:xfrm rot="16200000" flipH="1">
            <a:off x="1480441" y="3619497"/>
            <a:ext cx="228622" cy="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966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85728"/>
            <a:ext cx="4286280" cy="609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Linux in Three Parts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4282" y="214290"/>
            <a:ext cx="3428992" cy="2357454"/>
            <a:chOff x="0" y="152400"/>
            <a:chExt cx="3886200" cy="2819400"/>
          </a:xfrm>
        </p:grpSpPr>
        <p:sp useBgFill="1">
          <p:nvSpPr>
            <p:cNvPr id="2396177" name="Rectangle 17"/>
            <p:cNvSpPr>
              <a:spLocks noChangeArrowheads="1"/>
            </p:cNvSpPr>
            <p:nvPr/>
          </p:nvSpPr>
          <p:spPr bwMode="auto">
            <a:xfrm>
              <a:off x="0" y="152400"/>
              <a:ext cx="3886200" cy="2819400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800" b="1">
                <a:solidFill>
                  <a:schemeClr val="tx1"/>
                </a:solidFill>
              </a:endParaRPr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28600" y="1447800"/>
              <a:ext cx="912813" cy="1166813"/>
              <a:chOff x="144" y="480"/>
              <a:chExt cx="767" cy="927"/>
            </a:xfrm>
          </p:grpSpPr>
          <p:pic>
            <p:nvPicPr>
              <p:cNvPr id="2396165" name="Picture 5" descr="mechpkg ed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 rot="5400000">
                <a:off x="64" y="560"/>
                <a:ext cx="927" cy="7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6166" name="Rectangle 6"/>
              <p:cNvSpPr>
                <a:spLocks noChangeArrowheads="1"/>
              </p:cNvSpPr>
              <p:nvPr/>
            </p:nvSpPr>
            <p:spPr bwMode="auto">
              <a:xfrm>
                <a:off x="192" y="768"/>
                <a:ext cx="6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rgbClr val="FFFFFF"/>
                    </a:solidFill>
                  </a:rPr>
                  <a:t>Flash</a:t>
                </a:r>
              </a:p>
            </p:txBody>
          </p:sp>
        </p:grpSp>
        <p:sp>
          <p:nvSpPr>
            <p:cNvPr id="2396172" name="Text Box 12"/>
            <p:cNvSpPr txBox="1">
              <a:spLocks noChangeArrowheads="1"/>
            </p:cNvSpPr>
            <p:nvPr/>
          </p:nvSpPr>
          <p:spPr bwMode="auto">
            <a:xfrm>
              <a:off x="500034" y="152400"/>
              <a:ext cx="2905116" cy="15298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 </a:t>
              </a:r>
              <a:r>
                <a:rPr lang="en-US" sz="2800" b="1" dirty="0" err="1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Bootloader</a:t>
              </a:r>
              <a:endParaRPr lang="en-US" sz="2800" b="1" dirty="0">
                <a:solidFill>
                  <a:schemeClr val="tx2"/>
                </a:solidFill>
                <a:latin typeface="Arial Narrow" pitchFamily="34" charset="0"/>
                <a:sym typeface="Wingdings" pitchFamily="2" charset="2"/>
              </a:endParaRPr>
            </a:p>
            <a:p>
              <a:pPr marL="690563" lvl="1" indent="-233363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"/>
              </a:pPr>
              <a:r>
                <a: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Provides rudimentary h/w init</a:t>
              </a:r>
            </a:p>
            <a:p>
              <a:pPr marL="690563" lvl="1" indent="-233363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"/>
              </a:pPr>
              <a:r>
                <a: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Calls Linux kernel and passes boot arguments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08" y="3143248"/>
            <a:ext cx="3075404" cy="3214710"/>
            <a:chOff x="5486400" y="3124200"/>
            <a:chExt cx="3300442" cy="3733800"/>
          </a:xfrm>
        </p:grpSpPr>
        <p:sp>
          <p:nvSpPr>
            <p:cNvPr id="2396179" name="Rectangle 19"/>
            <p:cNvSpPr>
              <a:spLocks noChangeArrowheads="1"/>
            </p:cNvSpPr>
            <p:nvPr/>
          </p:nvSpPr>
          <p:spPr bwMode="auto">
            <a:xfrm>
              <a:off x="5486400" y="3124200"/>
              <a:ext cx="3300442" cy="373380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800" b="1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639732" y="3207173"/>
              <a:ext cx="3075672" cy="3596191"/>
              <a:chOff x="5639732" y="3207173"/>
              <a:chExt cx="3075672" cy="3596191"/>
            </a:xfrm>
          </p:grpSpPr>
          <p:pic>
            <p:nvPicPr>
              <p:cNvPr id="2396169" name="Picture 9" descr="rh3 root (mvpro)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170" t="38972" r="73375" b="3839"/>
              <a:stretch>
                <a:fillRect/>
              </a:stretch>
            </p:blipFill>
            <p:spPr bwMode="auto">
              <a:xfrm>
                <a:off x="7572396" y="5000636"/>
                <a:ext cx="1143008" cy="155256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  <p:sp>
            <p:nvSpPr>
              <p:cNvPr id="2396174" name="Text Box 14"/>
              <p:cNvSpPr txBox="1">
                <a:spLocks noChangeArrowheads="1"/>
              </p:cNvSpPr>
              <p:nvPr/>
            </p:nvSpPr>
            <p:spPr bwMode="auto">
              <a:xfrm>
                <a:off x="5639732" y="3207173"/>
                <a:ext cx="2836618" cy="35961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SzPct val="75000"/>
                  <a:buFont typeface="Wingdings" pitchFamily="2" charset="2"/>
                  <a:buNone/>
                </a:pPr>
                <a:r>
                  <a:rPr lang="en-US" sz="2800" b="1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 </a:t>
                </a:r>
                <a:r>
                  <a:rPr lang="en-US" sz="2800" b="1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Filesystem</a:t>
                </a:r>
                <a:endParaRPr lang="en-US" sz="2800" b="1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endParaRPr>
              </a:p>
              <a:p>
                <a:pPr marL="690563" lvl="1" indent="-233363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"/>
                </a:pP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Single </a:t>
                </a:r>
                <a:r>
                  <a:rPr lang="en-US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filesystem</a:t>
                </a: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 (/ root)</a:t>
                </a:r>
              </a:p>
              <a:p>
                <a:pPr marL="690563" lvl="1" indent="-233363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"/>
                </a:pP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Stores all system files</a:t>
                </a:r>
              </a:p>
              <a:p>
                <a:pPr marL="690563" lvl="1" indent="-233363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"/>
                </a:pP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After init, kernel looks to </a:t>
                </a:r>
                <a:r>
                  <a:rPr lang="en-US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filesystem</a:t>
                </a: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 for “what’s next”</a:t>
                </a:r>
                <a:endParaRPr lang="en-US" sz="2800" b="1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endParaRPr>
              </a:p>
              <a:p>
                <a:pPr marL="690563" lvl="1" indent="-233363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"/>
                </a:pPr>
                <a:r>
                  <a:rPr lang="en-US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bootarg</a:t>
                </a: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 tells </a:t>
                </a:r>
                <a:b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</a:br>
                <a:r>
                  <a:rPr lang="en-US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linux</a:t>
                </a: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 where </a:t>
                </a:r>
                <a:b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</a:br>
                <a: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to find root </a:t>
                </a:r>
                <a:br>
                  <a:rPr lang="en-US" dirty="0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</a:br>
                <a:r>
                  <a:rPr lang="en-US" dirty="0" err="1">
                    <a:solidFill>
                      <a:schemeClr val="tx2"/>
                    </a:solidFill>
                    <a:latin typeface="Arial Narrow" pitchFamily="34" charset="0"/>
                    <a:sym typeface="Wingdings" pitchFamily="2" charset="2"/>
                  </a:rPr>
                  <a:t>filesystem</a:t>
                </a:r>
                <a:endPara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571604" y="3071810"/>
            <a:ext cx="3681418" cy="2033590"/>
            <a:chOff x="1323719" y="1083695"/>
            <a:chExt cx="4543681" cy="4343400"/>
          </a:xfrm>
        </p:grpSpPr>
        <p:sp>
          <p:nvSpPr>
            <p:cNvPr id="2396178" name="Rectangle 18"/>
            <p:cNvSpPr>
              <a:spLocks noChangeArrowheads="1"/>
            </p:cNvSpPr>
            <p:nvPr/>
          </p:nvSpPr>
          <p:spPr bwMode="auto">
            <a:xfrm>
              <a:off x="1323719" y="1083695"/>
              <a:ext cx="4038600" cy="434340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396173" name="Text Box 13"/>
            <p:cNvSpPr txBox="1">
              <a:spLocks noChangeArrowheads="1"/>
            </p:cNvSpPr>
            <p:nvPr/>
          </p:nvSpPr>
          <p:spPr bwMode="auto">
            <a:xfrm>
              <a:off x="1752600" y="1828800"/>
              <a:ext cx="4114800" cy="1257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Wingdings" pitchFamily="2" charset="2"/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 Kernel</a:t>
              </a:r>
            </a:p>
            <a:p>
              <a:pPr marL="690563" lvl="1" indent="-233363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"/>
              </a:pPr>
              <a:r>
                <a: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Initializes the system (and device)</a:t>
              </a:r>
            </a:p>
            <a:p>
              <a:pPr marL="690563" lvl="1" indent="-233363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"/>
              </a:pPr>
              <a:r>
                <a: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Manages system resources</a:t>
              </a:r>
            </a:p>
            <a:p>
              <a:pPr marL="690563" lvl="1" indent="-233363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"/>
              </a:pPr>
              <a:r>
                <a:rPr lang="en-US" dirty="0">
                  <a:solidFill>
                    <a:schemeClr val="tx2"/>
                  </a:solidFill>
                  <a:latin typeface="Arial Narrow" pitchFamily="34" charset="0"/>
                  <a:sym typeface="Wingdings" pitchFamily="2" charset="2"/>
                </a:rPr>
                <a:t>Provides services for user programs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589248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SysV</a:t>
            </a:r>
            <a:r>
              <a:rPr lang="en-US" dirty="0" smtClean="0"/>
              <a:t> Startup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487" y="3183949"/>
            <a:ext cx="7924800" cy="34963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/>
              <a:buChar char=""/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Most Linux distributions use the 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SysV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(“System Five”) startup process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/>
              <a:buChar char=""/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/etc/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init.d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directory holds all scripts used for boot-up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/>
              <a:buChar char=""/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/etc/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rcX.d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(i.e. /etc/rc5.d) contains links to these scripts specifying which should run and in what order for a given run level 1-5  (5 is default)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/>
              <a:buChar char=""/>
            </a:pP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Sxx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precedes the name of each link in 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rcX.d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. “S” indicates it is run at startup, “xx” indicates the order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8711" y="772822"/>
            <a:ext cx="8001000" cy="22968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5896" y="1034077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init.d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75892" y="2090015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rcX.d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46257" y="1034073"/>
            <a:ext cx="3548647" cy="83820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bootmisc.sh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syslog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mountnfs.sh	...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46253" y="2090011"/>
            <a:ext cx="3559537" cy="80551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S05networking	S20syslog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S10telnetd	...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365169" y="1034080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6" name="Right Triangle 15"/>
          <p:cNvSpPr/>
          <p:nvPr/>
        </p:nvSpPr>
        <p:spPr bwMode="auto">
          <a:xfrm rot="10800000">
            <a:off x="4376054" y="1502167"/>
            <a:ext cx="370112" cy="380996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65165" y="2090018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8" name="Right Triangle 17"/>
          <p:cNvSpPr/>
          <p:nvPr/>
        </p:nvSpPr>
        <p:spPr bwMode="auto">
          <a:xfrm rot="10800000">
            <a:off x="4376050" y="2558105"/>
            <a:ext cx="370112" cy="348305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2073729" y="1779749"/>
            <a:ext cx="1088568" cy="108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endCxn id="10" idx="1"/>
          </p:cNvCxnSpPr>
          <p:nvPr/>
        </p:nvCxnSpPr>
        <p:spPr bwMode="auto">
          <a:xfrm flipV="1">
            <a:off x="2601686" y="1262677"/>
            <a:ext cx="174210" cy="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endCxn id="11" idx="1"/>
          </p:cNvCxnSpPr>
          <p:nvPr/>
        </p:nvCxnSpPr>
        <p:spPr bwMode="auto">
          <a:xfrm>
            <a:off x="2612568" y="2318585"/>
            <a:ext cx="163324" cy="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6474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inetd</a:t>
            </a:r>
            <a:r>
              <a:rPr lang="en-US" dirty="0" smtClean="0"/>
              <a:t>/</a:t>
            </a:r>
            <a:r>
              <a:rPr lang="en-US" dirty="0" err="1" smtClean="0"/>
              <a:t>xinetd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797" y="915964"/>
            <a:ext cx="7445829" cy="738664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user@ubuntu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:~$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ls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/etc/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xinetd.d</a:t>
            </a:r>
            <a:endParaRPr lang="en-US" sz="20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chargen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 daytime  discard  echo 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tftp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679" y="1982138"/>
            <a:ext cx="2491388" cy="3570208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service 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tftp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protocol = 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udp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port = 69</a:t>
            </a: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socket_type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dgram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wait = yes</a:t>
            </a: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user = nobody</a:t>
            </a: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server = /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usr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sbin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in.tftpd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server_args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 = /</a:t>
            </a:r>
            <a:r>
              <a:rPr lang="en-US" sz="2000" dirty="0" err="1" smtClean="0">
                <a:solidFill>
                  <a:srgbClr val="000000"/>
                </a:solidFill>
                <a:latin typeface="Arial Narrow" pitchFamily="34" charset="0"/>
              </a:rPr>
              <a:t>tftpboot</a:t>
            </a:r>
            <a:endParaRPr lang="en-US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disable = no</a:t>
            </a:r>
          </a:p>
          <a:p>
            <a:pPr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8820" y="2714620"/>
            <a:ext cx="5422062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Ubuntu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launches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itchFamily="34" charset="0"/>
              </a:rPr>
              <a:t>xinetd</a:t>
            </a:r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 from /etc/rc5.d/S20xinetd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70" y="5609772"/>
            <a:ext cx="7728857" cy="112646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xinetd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 is a replacement for 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inetd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, the internet services daemon. It listens for requests and forwards to appropriate service according to port number.</a:t>
            </a:r>
          </a:p>
        </p:txBody>
      </p:sp>
    </p:spTree>
    <p:extLst>
      <p:ext uri="{BB962C8B-B14F-4D97-AF65-F5344CB8AC3E}">
        <p14:creationId xmlns:p14="http://schemas.microsoft.com/office/powerpoint/2010/main" xmlns="" val="26785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/init </a:t>
            </a:r>
            <a:r>
              <a:rPr lang="en-US" dirty="0" err="1" smtClean="0"/>
              <a:t>vs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98711" y="903461"/>
            <a:ext cx="8001000" cy="371202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839645"/>
            <a:ext cx="1665506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inittab</a:t>
            </a:r>
            <a:endParaRPr lang="en-US" sz="2800" b="1" dirty="0" smtClean="0">
              <a:latin typeface="Arial Narrow" pitchFamily="34" charset="0"/>
            </a:endParaRPr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 bwMode="auto">
          <a:xfrm flipV="1">
            <a:off x="2427506" y="2068241"/>
            <a:ext cx="348390" cy="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772885" y="1153823"/>
            <a:ext cx="1643731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</a:t>
            </a:r>
            <a:r>
              <a:rPr lang="en-US" sz="2800" b="1" dirty="0" err="1" smtClean="0">
                <a:latin typeface="Arial Narrow" pitchFamily="34" charset="0"/>
              </a:rPr>
              <a:t>sbin</a:t>
            </a:r>
            <a:r>
              <a:rPr lang="en-US" sz="2800" b="1" dirty="0" smtClean="0">
                <a:latin typeface="Arial Narrow" pitchFamily="34" charset="0"/>
              </a:rPr>
              <a:t>/init</a:t>
            </a:r>
          </a:p>
        </p:txBody>
      </p:sp>
      <p:cxnSp>
        <p:nvCxnSpPr>
          <p:cNvPr id="17" name="Straight Connector 16"/>
          <p:cNvCxnSpPr>
            <a:stCxn id="16" idx="2"/>
            <a:endCxn id="4" idx="0"/>
          </p:cNvCxnSpPr>
          <p:nvPr/>
        </p:nvCxnSpPr>
        <p:spPr bwMode="auto">
          <a:xfrm rot="16200000" flipH="1">
            <a:off x="1480441" y="1725333"/>
            <a:ext cx="228622" cy="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775896" y="1839641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init.d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5892" y="2895579"/>
            <a:ext cx="1578428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rcX.d</a:t>
            </a: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746257" y="1839637"/>
            <a:ext cx="3548647" cy="83820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bootmisc.sh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syslog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mountnfs.sh	...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46253" y="2895575"/>
            <a:ext cx="3559537" cy="80551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S05networking	S20syslog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S10telnetd	...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365169" y="1839644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3" name="Right Triangle 22"/>
          <p:cNvSpPr/>
          <p:nvPr/>
        </p:nvSpPr>
        <p:spPr bwMode="auto">
          <a:xfrm rot="10800000">
            <a:off x="4376054" y="2307731"/>
            <a:ext cx="370112" cy="380996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65165" y="2895582"/>
            <a:ext cx="381000" cy="46808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5" name="Right Triangle 24"/>
          <p:cNvSpPr/>
          <p:nvPr/>
        </p:nvSpPr>
        <p:spPr bwMode="auto">
          <a:xfrm rot="10800000">
            <a:off x="4376050" y="3363669"/>
            <a:ext cx="370112" cy="348305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16200000" flipH="1">
            <a:off x="2073729" y="2585313"/>
            <a:ext cx="1088568" cy="108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endCxn id="18" idx="1"/>
          </p:cNvCxnSpPr>
          <p:nvPr/>
        </p:nvCxnSpPr>
        <p:spPr bwMode="auto">
          <a:xfrm flipV="1">
            <a:off x="2601686" y="2068241"/>
            <a:ext cx="174210" cy="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endCxn id="19" idx="1"/>
          </p:cNvCxnSpPr>
          <p:nvPr/>
        </p:nvCxnSpPr>
        <p:spPr bwMode="auto">
          <a:xfrm>
            <a:off x="2612568" y="3124149"/>
            <a:ext cx="163324" cy="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772882" y="3788235"/>
            <a:ext cx="1665506" cy="4572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latin typeface="Arial Narrow" pitchFamily="34" charset="0"/>
              </a:rPr>
              <a:t>/etc/</a:t>
            </a:r>
            <a:r>
              <a:rPr lang="en-US" sz="2800" b="1" dirty="0" err="1" smtClean="0">
                <a:latin typeface="Arial Narrow" pitchFamily="34" charset="0"/>
              </a:rPr>
              <a:t>fstab</a:t>
            </a:r>
            <a:endParaRPr lang="en-US" sz="2800" b="1" dirty="0" smtClean="0">
              <a:latin typeface="Arial Narrow" pitchFamily="34" charset="0"/>
            </a:endParaRPr>
          </a:p>
        </p:txBody>
      </p:sp>
      <p:cxnSp>
        <p:nvCxnSpPr>
          <p:cNvPr id="31" name="Straight Connector 30"/>
          <p:cNvCxnSpPr>
            <a:stCxn id="4" idx="2"/>
            <a:endCxn id="29" idx="0"/>
          </p:cNvCxnSpPr>
          <p:nvPr/>
        </p:nvCxnSpPr>
        <p:spPr bwMode="auto">
          <a:xfrm rot="16200000" flipH="1">
            <a:off x="854499" y="3037099"/>
            <a:ext cx="1491390" cy="108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87033" y="4792842"/>
            <a:ext cx="7977104" cy="16866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Ultimately, the meaning of initialization scripts are driven completely by /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sbin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/init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Initialization scripts and tables only have meaning for a given distribution if recognized by /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sbin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/init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08702" y="1081669"/>
            <a:ext cx="2772426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</a:rPr>
              <a:t>Beaglebone </a:t>
            </a: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</a:rPr>
              <a:t>Arago</a:t>
            </a:r>
            <a:endParaRPr lang="en-US" sz="2800" b="1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3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Booting Linux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0419" y="2252331"/>
            <a:ext cx="5338761" cy="433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3381" y="2390002"/>
            <a:ext cx="2893219" cy="20313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 </a:t>
            </a:r>
            <a:endParaRPr lang="en-US" dirty="0" smtClean="0">
              <a:solidFill>
                <a:schemeClr val="tx2"/>
              </a:solidFill>
              <a:effectLst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u="sng" dirty="0" smtClean="0">
                <a:solidFill>
                  <a:schemeClr val="tx2"/>
                </a:solidFill>
                <a:effectLst/>
              </a:rPr>
              <a:t>Ubuntu: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Very popular desktop distribution of Linux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effectLst/>
              </a:rPr>
              <a:t>Completely Free</a:t>
            </a:r>
          </a:p>
        </p:txBody>
      </p:sp>
    </p:spTree>
    <p:extLst>
      <p:ext uri="{BB962C8B-B14F-4D97-AF65-F5344CB8AC3E}">
        <p14:creationId xmlns:p14="http://schemas.microsoft.com/office/powerpoint/2010/main" xmlns="" val="1114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Booting Linux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43372" y="1142984"/>
            <a:ext cx="4495800" cy="3690202"/>
            <a:chOff x="4648200" y="2710598"/>
            <a:chExt cx="4733368" cy="369020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648200" y="2710598"/>
              <a:ext cx="2438400" cy="1676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marL="1698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966788" algn="ctr"/>
                  <a:tab pos="1147763" algn="l"/>
                </a:tabLst>
              </a:pPr>
              <a:r>
                <a:rPr lang="en-US" sz="2400" b="1" dirty="0" smtClean="0">
                  <a:latin typeface="Arial Narrow" pitchFamily="34" charset="0"/>
                </a:rPr>
                <a:t>MLO</a:t>
              </a:r>
              <a:r>
                <a:rPr lang="en-US" sz="2400" b="1" dirty="0">
                  <a:latin typeface="Arial Narrow" pitchFamily="34" charset="0"/>
                </a:rPr>
                <a:t>		</a:t>
              </a:r>
              <a:r>
                <a:rPr lang="en-US" sz="2000" dirty="0">
                  <a:latin typeface="Arial Narrow" pitchFamily="34" charset="0"/>
                </a:rPr>
                <a:t>(i.e. </a:t>
              </a:r>
              <a:r>
                <a:rPr lang="en-US" sz="2000" dirty="0" smtClean="0">
                  <a:latin typeface="Arial Narrow" pitchFamily="34" charset="0"/>
                </a:rPr>
                <a:t>x-loader)</a:t>
              </a:r>
              <a:endParaRPr lang="en-US" sz="2000" dirty="0">
                <a:latin typeface="Arial Narrow" pitchFamily="34" charset="0"/>
              </a:endParaRPr>
            </a:p>
            <a:p>
              <a:pPr marL="1698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966788" algn="ctr"/>
                  <a:tab pos="1147763" algn="l"/>
                </a:tabLst>
              </a:pPr>
              <a:r>
                <a:rPr lang="en-US" sz="2400" b="1" dirty="0" smtClean="0">
                  <a:latin typeface="Arial Narrow" pitchFamily="34" charset="0"/>
                </a:rPr>
                <a:t>u-boot.img</a:t>
              </a:r>
              <a:r>
                <a:rPr lang="en-US" sz="2400" b="1" dirty="0">
                  <a:latin typeface="Arial Narrow" pitchFamily="34" charset="0"/>
                </a:rPr>
                <a:t/>
              </a:r>
              <a:br>
                <a:rPr lang="en-US" sz="2400" b="1" dirty="0">
                  <a:latin typeface="Arial Narrow" pitchFamily="34" charset="0"/>
                </a:rPr>
              </a:br>
              <a:r>
                <a:rPr lang="en-US" sz="2400" b="1" dirty="0" err="1">
                  <a:latin typeface="Arial Narrow" pitchFamily="34" charset="0"/>
                </a:rPr>
                <a:t>uImage</a:t>
              </a:r>
              <a:r>
                <a:rPr lang="en-US" sz="2400" b="1" dirty="0">
                  <a:latin typeface="Arial Narrow" pitchFamily="34" charset="0"/>
                </a:rPr>
                <a:t>	</a:t>
              </a:r>
              <a:r>
                <a:rPr lang="en-US" sz="2000" dirty="0">
                  <a:latin typeface="Arial Narrow" pitchFamily="34" charset="0"/>
                </a:rPr>
                <a:t>(i.e. Kernel)</a:t>
              </a: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648200" y="4386998"/>
              <a:ext cx="2438400" cy="200291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lnSpc>
                  <a:spcPct val="80000"/>
                </a:lnSpc>
                <a:spcBef>
                  <a:spcPct val="40000"/>
                </a:spcBef>
                <a:spcAft>
                  <a:spcPct val="0"/>
                </a:spcAft>
              </a:pPr>
              <a:r>
                <a:rPr lang="en-US" sz="2400" b="1" dirty="0">
                  <a:latin typeface="Arial Narrow" pitchFamily="34" charset="0"/>
                </a:rPr>
                <a:t>Root</a:t>
              </a:r>
              <a:br>
                <a:rPr lang="en-US" sz="2400" b="1" dirty="0">
                  <a:latin typeface="Arial Narrow" pitchFamily="34" charset="0"/>
                </a:rPr>
              </a:br>
              <a:r>
                <a:rPr lang="en-US" sz="2400" b="1" dirty="0" err="1">
                  <a:latin typeface="Arial Narrow" pitchFamily="34" charset="0"/>
                </a:rPr>
                <a:t>Filesystem</a:t>
              </a: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934200" y="2819400"/>
              <a:ext cx="2438400" cy="16764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rIns="548640" anchor="ctr"/>
            <a:lstStyle/>
            <a:p>
              <a:pPr marL="169863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Arial Narrow" pitchFamily="34" charset="0"/>
                </a:rPr>
                <a:t>Partition 1</a:t>
              </a:r>
              <a:endParaRPr lang="en-US" sz="800" b="1" dirty="0">
                <a:solidFill>
                  <a:srgbClr val="000000"/>
                </a:solidFill>
                <a:latin typeface="Arial Narrow" pitchFamily="34" charset="0"/>
              </a:endParaRPr>
            </a:p>
            <a:p>
              <a:pPr marL="169863"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 Narrow" pitchFamily="34" charset="0"/>
                </a:rPr>
                <a:t>(FAT32)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943168" y="4725107"/>
              <a:ext cx="2438400" cy="1611021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rIns="548640" anchor="ctr"/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Arial Narrow" pitchFamily="34" charset="0"/>
                </a:rPr>
                <a:t>Partition 2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 Narrow" pitchFamily="34" charset="0"/>
                </a:rPr>
                <a:t>(EXT3)</a:t>
              </a: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flipH="1">
              <a:off x="7086599" y="2710598"/>
              <a:ext cx="381000" cy="167640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 flipH="1">
              <a:off x="7086598" y="4386998"/>
              <a:ext cx="381002" cy="2013802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2910" y="1357298"/>
            <a:ext cx="3581400" cy="31700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  <a:effectLst/>
              </a:rPr>
              <a:t>Use mkcard.txt script to format and partition card</a:t>
            </a:r>
          </a:p>
          <a:p>
            <a:pPr marL="342900" indent="-342900"/>
            <a:endParaRPr lang="en-US" sz="2000" dirty="0" smtClean="0">
              <a:solidFill>
                <a:schemeClr val="tx2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Mount micro-SD partitions into root </a:t>
            </a:r>
            <a:r>
              <a:rPr lang="en-US" sz="2000" dirty="0" err="1" smtClean="0">
                <a:solidFill>
                  <a:schemeClr val="tx2"/>
                </a:solidFill>
              </a:rPr>
              <a:t>filesystem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  <a:effectLst/>
              </a:rPr>
              <a:t>Copy MLO, u-boot and </a:t>
            </a:r>
            <a:r>
              <a:rPr lang="en-US" sz="2000" dirty="0" err="1" smtClean="0">
                <a:solidFill>
                  <a:schemeClr val="tx2"/>
                </a:solidFill>
                <a:effectLst/>
              </a:rPr>
              <a:t>uImage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 into partition 1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De-archive </a:t>
            </a:r>
            <a:r>
              <a:rPr lang="en-US" sz="2000" dirty="0" err="1" smtClean="0">
                <a:solidFill>
                  <a:schemeClr val="tx2"/>
                </a:solidFill>
              </a:rPr>
              <a:t>filesystem</a:t>
            </a:r>
            <a:r>
              <a:rPr lang="en-US" sz="2000" dirty="0" smtClean="0">
                <a:solidFill>
                  <a:schemeClr val="tx2"/>
                </a:solidFill>
              </a:rPr>
              <a:t> into partition 2</a:t>
            </a:r>
            <a:endParaRPr lang="en-US" sz="2000" dirty="0" smtClean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task</a:t>
            </a:r>
            <a:br>
              <a:rPr lang="en-US" dirty="0" smtClean="0"/>
            </a:br>
            <a:r>
              <a:rPr lang="en-US" dirty="0" smtClean="0"/>
              <a:t>How to  Boot Linux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928934"/>
            <a:ext cx="7786742" cy="371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57224" y="1500174"/>
            <a:ext cx="828677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/>
            <a:endParaRPr lang="en-US" sz="2000" dirty="0" smtClean="0">
              <a:solidFill>
                <a:schemeClr val="tx2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Launch </a:t>
            </a:r>
            <a:r>
              <a:rPr lang="en-US" sz="2000" dirty="0" err="1" smtClean="0">
                <a:solidFill>
                  <a:schemeClr val="tx2"/>
                </a:solidFill>
              </a:rPr>
              <a:t>minicom</a:t>
            </a:r>
            <a:r>
              <a:rPr lang="en-US" sz="2000" dirty="0" smtClean="0">
                <a:solidFill>
                  <a:schemeClr val="tx2"/>
                </a:solidFill>
              </a:rPr>
              <a:t> serial terminal emulator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2"/>
                </a:solidFill>
                <a:effectLst/>
              </a:rPr>
              <a:t>Manually load Ethernet-over-USB driver.</a:t>
            </a:r>
          </a:p>
        </p:txBody>
      </p:sp>
    </p:spTree>
    <p:extLst>
      <p:ext uri="{BB962C8B-B14F-4D97-AF65-F5344CB8AC3E}">
        <p14:creationId xmlns:p14="http://schemas.microsoft.com/office/powerpoint/2010/main" xmlns="" val="37807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211" name="Rectangle 27"/>
          <p:cNvSpPr>
            <a:spLocks noChangeArrowheads="1"/>
          </p:cNvSpPr>
          <p:nvPr/>
        </p:nvSpPr>
        <p:spPr bwMode="auto">
          <a:xfrm>
            <a:off x="381000" y="4038600"/>
            <a:ext cx="8458200" cy="1447800"/>
          </a:xfrm>
          <a:prstGeom prst="rect">
            <a:avLst/>
          </a:prstGeom>
          <a:noFill/>
          <a:ln>
            <a:solidFill>
              <a:srgbClr val="000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</a:rPr>
              <a:t>File System</a:t>
            </a:r>
          </a:p>
        </p:txBody>
      </p:sp>
      <p:sp>
        <p:nvSpPr>
          <p:cNvPr id="2397209" name="Rectangle 25"/>
          <p:cNvSpPr>
            <a:spLocks noChangeArrowheads="1"/>
          </p:cNvSpPr>
          <p:nvPr/>
        </p:nvSpPr>
        <p:spPr bwMode="auto">
          <a:xfrm>
            <a:off x="381000" y="2590800"/>
            <a:ext cx="8458200" cy="1371600"/>
          </a:xfrm>
          <a:prstGeom prst="rect">
            <a:avLst/>
          </a:prstGeom>
          <a:noFill/>
          <a:ln>
            <a:solidFill>
              <a:srgbClr val="000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</a:rPr>
              <a:t>Linux Kernel</a:t>
            </a:r>
          </a:p>
        </p:txBody>
      </p:sp>
      <p:sp>
        <p:nvSpPr>
          <p:cNvPr id="2397214" name="Rectangle 30"/>
          <p:cNvSpPr>
            <a:spLocks noChangeArrowheads="1"/>
          </p:cNvSpPr>
          <p:nvPr/>
        </p:nvSpPr>
        <p:spPr bwMode="auto">
          <a:xfrm>
            <a:off x="381000" y="1924050"/>
            <a:ext cx="8458200" cy="603250"/>
          </a:xfrm>
          <a:prstGeom prst="rect">
            <a:avLst/>
          </a:prstGeom>
          <a:noFill/>
          <a:ln>
            <a:solidFill>
              <a:srgbClr val="000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</a:rPr>
              <a:t>Boot Loader</a:t>
            </a:r>
          </a:p>
        </p:txBody>
      </p:sp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80" y="214290"/>
            <a:ext cx="5643602" cy="742950"/>
          </a:xfrm>
        </p:spPr>
        <p:txBody>
          <a:bodyPr>
            <a:normAutofit/>
          </a:bodyPr>
          <a:lstStyle/>
          <a:p>
            <a:r>
              <a:rPr lang="en-US" sz="3200" dirty="0"/>
              <a:t>Linux Boot Process</a:t>
            </a:r>
          </a:p>
        </p:txBody>
      </p:sp>
      <p:sp>
        <p:nvSpPr>
          <p:cNvPr id="2397187" name="Rectangle 3"/>
          <p:cNvSpPr>
            <a:spLocks noChangeArrowheads="1"/>
          </p:cNvSpPr>
          <p:nvPr/>
        </p:nvSpPr>
        <p:spPr bwMode="auto">
          <a:xfrm>
            <a:off x="2747963" y="1989138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U-Boot</a:t>
            </a:r>
            <a:endParaRPr lang="en-US" sz="2400" b="1">
              <a:latin typeface="Arial Narrow" pitchFamily="34" charset="0"/>
            </a:endParaRPr>
          </a:p>
        </p:txBody>
      </p:sp>
      <p:sp>
        <p:nvSpPr>
          <p:cNvPr id="2397189" name="Rectangle 5"/>
          <p:cNvSpPr>
            <a:spLocks noChangeArrowheads="1"/>
          </p:cNvSpPr>
          <p:nvPr/>
        </p:nvSpPr>
        <p:spPr bwMode="auto">
          <a:xfrm>
            <a:off x="2747963" y="2697163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Linux Kernel</a:t>
            </a:r>
          </a:p>
        </p:txBody>
      </p:sp>
      <p:sp>
        <p:nvSpPr>
          <p:cNvPr id="2397193" name="Rectangle 9"/>
          <p:cNvSpPr>
            <a:spLocks noChangeArrowheads="1"/>
          </p:cNvSpPr>
          <p:nvPr/>
        </p:nvSpPr>
        <p:spPr bwMode="auto">
          <a:xfrm>
            <a:off x="2747963" y="4157663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Init Process</a:t>
            </a:r>
          </a:p>
        </p:txBody>
      </p:sp>
      <p:sp>
        <p:nvSpPr>
          <p:cNvPr id="2397195" name="Rectangle 11"/>
          <p:cNvSpPr>
            <a:spLocks noChangeArrowheads="1"/>
          </p:cNvSpPr>
          <p:nvPr/>
        </p:nvSpPr>
        <p:spPr bwMode="auto">
          <a:xfrm>
            <a:off x="2755900" y="4903788"/>
            <a:ext cx="205263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latin typeface="Arial Narrow" pitchFamily="34" charset="0"/>
              </a:rPr>
              <a:t>Login Prompt</a:t>
            </a:r>
          </a:p>
        </p:txBody>
      </p:sp>
      <p:sp>
        <p:nvSpPr>
          <p:cNvPr id="2397198" name="Text Box 14"/>
          <p:cNvSpPr txBox="1">
            <a:spLocks noChangeArrowheads="1"/>
          </p:cNvSpPr>
          <p:nvPr/>
        </p:nvSpPr>
        <p:spPr bwMode="auto">
          <a:xfrm>
            <a:off x="4419582" y="1282243"/>
            <a:ext cx="145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Power On</a:t>
            </a:r>
          </a:p>
        </p:txBody>
      </p:sp>
      <p:sp>
        <p:nvSpPr>
          <p:cNvPr id="2397199" name="Text Box 15"/>
          <p:cNvSpPr txBox="1">
            <a:spLocks noChangeArrowheads="1"/>
          </p:cNvSpPr>
          <p:nvPr/>
        </p:nvSpPr>
        <p:spPr bwMode="auto">
          <a:xfrm>
            <a:off x="5105400" y="1952625"/>
            <a:ext cx="3517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ARM assembly code</a:t>
            </a:r>
          </a:p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Passes 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</a:rPr>
              <a:t>args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to Linux (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</a:rPr>
              <a:t>bootargs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2397200" name="Text Box 16"/>
          <p:cNvSpPr txBox="1">
            <a:spLocks noChangeArrowheads="1"/>
          </p:cNvSpPr>
          <p:nvPr/>
        </p:nvSpPr>
        <p:spPr bwMode="auto">
          <a:xfrm>
            <a:off x="5105400" y="2738438"/>
            <a:ext cx="3472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Initialize </a:t>
            </a:r>
            <a:r>
              <a:rPr lang="en-US" sz="2000" dirty="0" smtClean="0">
                <a:solidFill>
                  <a:schemeClr val="tx2"/>
                </a:solidFill>
                <a:latin typeface="Arial Narrow" pitchFamily="34" charset="0"/>
              </a:rPr>
              <a:t>hardware via static drivers</a:t>
            </a:r>
            <a:endParaRPr lang="en-US" sz="20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97202" name="Text Box 18"/>
          <p:cNvSpPr txBox="1">
            <a:spLocks noChangeArrowheads="1"/>
          </p:cNvSpPr>
          <p:nvPr/>
        </p:nvSpPr>
        <p:spPr bwMode="auto">
          <a:xfrm>
            <a:off x="5105400" y="4198938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/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</a:rPr>
              <a:t>sbin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/init – 1</a:t>
            </a:r>
            <a:r>
              <a:rPr lang="en-US" sz="2000" baseline="30000" dirty="0">
                <a:solidFill>
                  <a:schemeClr val="tx2"/>
                </a:solidFill>
                <a:latin typeface="Arial Narrow" pitchFamily="34" charset="0"/>
              </a:rPr>
              <a:t>st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process exe by kernel</a:t>
            </a:r>
          </a:p>
        </p:txBody>
      </p:sp>
      <p:pic>
        <p:nvPicPr>
          <p:cNvPr id="2397219" name="Picture 35" descr="toggle Swit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1000108"/>
            <a:ext cx="982663" cy="1193800"/>
          </a:xfrm>
          <a:prstGeom prst="rect">
            <a:avLst/>
          </a:prstGeom>
          <a:noFill/>
        </p:spPr>
      </p:pic>
      <p:cxnSp>
        <p:nvCxnSpPr>
          <p:cNvPr id="2397220" name="AutoShape 36"/>
          <p:cNvCxnSpPr>
            <a:cxnSpLocks noChangeShapeType="1"/>
            <a:stCxn id="2397187" idx="2"/>
            <a:endCxn id="2397189" idx="0"/>
          </p:cNvCxnSpPr>
          <p:nvPr/>
        </p:nvCxnSpPr>
        <p:spPr bwMode="auto">
          <a:xfrm>
            <a:off x="3781425" y="2468563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397221" name="AutoShape 37"/>
          <p:cNvCxnSpPr>
            <a:cxnSpLocks noChangeShapeType="1"/>
            <a:stCxn id="2397189" idx="2"/>
            <a:endCxn id="2397193" idx="0"/>
          </p:cNvCxnSpPr>
          <p:nvPr/>
        </p:nvCxnSpPr>
        <p:spPr bwMode="auto">
          <a:xfrm>
            <a:off x="3781425" y="3176588"/>
            <a:ext cx="0" cy="981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397223" name="AutoShape 39"/>
          <p:cNvCxnSpPr>
            <a:cxnSpLocks noChangeShapeType="1"/>
            <a:stCxn id="2397193" idx="2"/>
            <a:endCxn id="2397195" idx="0"/>
          </p:cNvCxnSpPr>
          <p:nvPr/>
        </p:nvCxnSpPr>
        <p:spPr bwMode="auto">
          <a:xfrm>
            <a:off x="3781425" y="4637088"/>
            <a:ext cx="1588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2397224" name="Text Box 40"/>
          <p:cNvSpPr txBox="1">
            <a:spLocks noChangeArrowheads="1"/>
          </p:cNvSpPr>
          <p:nvPr/>
        </p:nvSpPr>
        <p:spPr bwMode="auto">
          <a:xfrm>
            <a:off x="5110163" y="4876800"/>
            <a:ext cx="3517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Login console</a:t>
            </a:r>
          </a:p>
          <a:p>
            <a:pPr marL="233363" indent="-233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Usually one of first 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</a:rPr>
              <a:t>prog’s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to run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7959" y="3306775"/>
            <a:ext cx="2066925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latin typeface="Arial Narrow" pitchFamily="34" charset="0"/>
              </a:rPr>
              <a:t>Mount root </a:t>
            </a:r>
            <a:r>
              <a:rPr lang="en-US" sz="2400" dirty="0" err="1" smtClean="0">
                <a:latin typeface="Arial Narrow" pitchFamily="34" charset="0"/>
              </a:rPr>
              <a:t>filesys</a:t>
            </a:r>
            <a:endParaRPr lang="en-US" sz="2400" dirty="0"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28840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…</a:t>
            </a:r>
          </a:p>
        </p:txBody>
      </p:sp>
      <p:sp>
        <p:nvSpPr>
          <p:cNvPr id="2489386" name="Rectangle 42"/>
          <p:cNvSpPr>
            <a:spLocks noChangeArrowheads="1"/>
          </p:cNvSpPr>
          <p:nvPr/>
        </p:nvSpPr>
        <p:spPr bwMode="auto">
          <a:xfrm>
            <a:off x="762000" y="4724400"/>
            <a:ext cx="7772400" cy="196977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182880">
            <a:spAutoFit/>
          </a:bodyPr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ROM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bootloader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supports NAND, NOR or SPI-flash boot (determined by BOOTM pins high/low at device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powerup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Linux supports flash-based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filesystems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such as YAFFS and JFFS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All components may be flashed using U-boot (initial load via MMC or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bootp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 or JTAG using flashing utility via Code Composer Studio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248944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5116306"/>
              </p:ext>
            </p:extLst>
          </p:nvPr>
        </p:nvGraphicFramePr>
        <p:xfrm>
          <a:off x="76200" y="676275"/>
          <a:ext cx="8763000" cy="3895726"/>
        </p:xfrm>
        <a:graphic>
          <a:graphicData uri="http://schemas.openxmlformats.org/drawingml/2006/table">
            <a:tbl>
              <a:tblPr/>
              <a:tblGrid>
                <a:gridCol w="2895600"/>
                <a:gridCol w="1955800"/>
                <a:gridCol w="1955800"/>
                <a:gridCol w="19558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Where located: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Flash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SBL,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UBL or MLO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1b.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Bootloader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 (U-Boot)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	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Linux Kernel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Filesystem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62229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…</a:t>
            </a:r>
          </a:p>
        </p:txBody>
      </p:sp>
      <p:sp>
        <p:nvSpPr>
          <p:cNvPr id="2489386" name="Rectangle 42"/>
          <p:cNvSpPr>
            <a:spLocks noChangeArrowheads="1"/>
          </p:cNvSpPr>
          <p:nvPr/>
        </p:nvSpPr>
        <p:spPr bwMode="auto">
          <a:xfrm>
            <a:off x="762000" y="4724400"/>
            <a:ext cx="7772400" cy="153888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182880">
            <a:spAutoFit/>
          </a:bodyPr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Multimedia Card (MMC) or Secure Digital card (SD) may be flashed using an MMC/SD programmer using a variety of utilities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Simple, low cost method for booting Linux (or just U-boot) on a development board that has nothing pre-programmed (or for recovery.)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7442266"/>
              </p:ext>
            </p:extLst>
          </p:nvPr>
        </p:nvGraphicFramePr>
        <p:xfrm>
          <a:off x="76200" y="676275"/>
          <a:ext cx="8763000" cy="3895726"/>
        </p:xfrm>
        <a:graphic>
          <a:graphicData uri="http://schemas.openxmlformats.org/drawingml/2006/table">
            <a:tbl>
              <a:tblPr/>
              <a:tblGrid>
                <a:gridCol w="2895600"/>
                <a:gridCol w="1955800"/>
                <a:gridCol w="1955800"/>
                <a:gridCol w="19558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Where located: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Flash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MMC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SBL,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UBL or MLO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1b.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Bootloader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 (U-Boot)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	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Linux Kernel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Filesystem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405522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457199" y="2090058"/>
            <a:ext cx="8273142" cy="340722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2480143" name="Rectangle 15"/>
          <p:cNvSpPr>
            <a:spLocks noChangeArrowheads="1"/>
          </p:cNvSpPr>
          <p:nvPr/>
        </p:nvSpPr>
        <p:spPr bwMode="auto">
          <a:xfrm>
            <a:off x="914412" y="2285988"/>
            <a:ext cx="3124200" cy="2971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Device</a:t>
            </a:r>
          </a:p>
        </p:txBody>
      </p:sp>
      <p:sp>
        <p:nvSpPr>
          <p:cNvPr id="248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Linux – </a:t>
            </a:r>
            <a:r>
              <a:rPr lang="en-US" dirty="0" smtClean="0"/>
              <a:t>MMC/SD Boot</a:t>
            </a:r>
            <a:endParaRPr lang="en-US" dirty="0"/>
          </a:p>
        </p:txBody>
      </p:sp>
      <p:sp>
        <p:nvSpPr>
          <p:cNvPr id="2480132" name="Rectangle 4"/>
          <p:cNvSpPr>
            <a:spLocks noChangeArrowheads="1"/>
          </p:cNvSpPr>
          <p:nvPr/>
        </p:nvSpPr>
        <p:spPr bwMode="auto">
          <a:xfrm>
            <a:off x="739587" y="881744"/>
            <a:ext cx="13716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RBL</a:t>
            </a:r>
          </a:p>
        </p:txBody>
      </p:sp>
      <p:sp>
        <p:nvSpPr>
          <p:cNvPr id="2480133" name="Rectangle 5"/>
          <p:cNvSpPr>
            <a:spLocks noChangeArrowheads="1"/>
          </p:cNvSpPr>
          <p:nvPr/>
        </p:nvSpPr>
        <p:spPr bwMode="auto">
          <a:xfrm>
            <a:off x="2841172" y="881744"/>
            <a:ext cx="1371600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480134" name="Rectangle 6"/>
          <p:cNvSpPr>
            <a:spLocks noChangeArrowheads="1"/>
          </p:cNvSpPr>
          <p:nvPr/>
        </p:nvSpPr>
        <p:spPr bwMode="auto">
          <a:xfrm>
            <a:off x="4974772" y="881744"/>
            <a:ext cx="13716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U-Boot</a:t>
            </a:r>
          </a:p>
        </p:txBody>
      </p:sp>
      <p:sp>
        <p:nvSpPr>
          <p:cNvPr id="2480135" name="Rectangle 7"/>
          <p:cNvSpPr>
            <a:spLocks noChangeArrowheads="1"/>
          </p:cNvSpPr>
          <p:nvPr/>
        </p:nvSpPr>
        <p:spPr bwMode="auto">
          <a:xfrm>
            <a:off x="7108372" y="881744"/>
            <a:ext cx="1371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latin typeface="Arial Narrow" pitchFamily="34" charset="0"/>
              </a:rPr>
              <a:t>Kernel</a:t>
            </a:r>
          </a:p>
        </p:txBody>
      </p:sp>
      <p:cxnSp>
        <p:nvCxnSpPr>
          <p:cNvPr id="2480136" name="AutoShape 8"/>
          <p:cNvCxnSpPr>
            <a:cxnSpLocks noChangeShapeType="1"/>
            <a:stCxn id="2480132" idx="3"/>
            <a:endCxn id="2480133" idx="1"/>
          </p:cNvCxnSpPr>
          <p:nvPr/>
        </p:nvCxnSpPr>
        <p:spPr bwMode="auto">
          <a:xfrm>
            <a:off x="2111187" y="1300844"/>
            <a:ext cx="72998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7" name="AutoShape 9"/>
          <p:cNvCxnSpPr>
            <a:cxnSpLocks noChangeShapeType="1"/>
            <a:stCxn id="2480133" idx="3"/>
            <a:endCxn id="2480134" idx="1"/>
          </p:cNvCxnSpPr>
          <p:nvPr/>
        </p:nvCxnSpPr>
        <p:spPr bwMode="auto">
          <a:xfrm>
            <a:off x="42127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2480138" name="AutoShape 10"/>
          <p:cNvCxnSpPr>
            <a:cxnSpLocks noChangeShapeType="1"/>
            <a:stCxn id="2480134" idx="3"/>
            <a:endCxn id="2480135" idx="1"/>
          </p:cNvCxnSpPr>
          <p:nvPr/>
        </p:nvCxnSpPr>
        <p:spPr bwMode="auto">
          <a:xfrm>
            <a:off x="6346372" y="1300844"/>
            <a:ext cx="7620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2480139" name="Rectangle 11"/>
          <p:cNvSpPr>
            <a:spLocks noChangeArrowheads="1"/>
          </p:cNvSpPr>
          <p:nvPr/>
        </p:nvSpPr>
        <p:spPr bwMode="auto">
          <a:xfrm>
            <a:off x="7075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ROM</a:t>
            </a:r>
          </a:p>
        </p:txBody>
      </p:sp>
      <p:sp>
        <p:nvSpPr>
          <p:cNvPr id="2480140" name="Rectangle 12"/>
          <p:cNvSpPr>
            <a:spLocks noChangeArrowheads="1"/>
          </p:cNvSpPr>
          <p:nvPr/>
        </p:nvSpPr>
        <p:spPr bwMode="auto">
          <a:xfrm>
            <a:off x="28411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Internal RAM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49747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2" name="Rectangle 14"/>
          <p:cNvSpPr>
            <a:spLocks noChangeArrowheads="1"/>
          </p:cNvSpPr>
          <p:nvPr/>
        </p:nvSpPr>
        <p:spPr bwMode="auto">
          <a:xfrm>
            <a:off x="7108372" y="1729469"/>
            <a:ext cx="1371600" cy="37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DDR2</a:t>
            </a:r>
          </a:p>
        </p:txBody>
      </p:sp>
      <p:sp>
        <p:nvSpPr>
          <p:cNvPr id="2480144" name="Rectangle 16"/>
          <p:cNvSpPr>
            <a:spLocks noChangeArrowheads="1"/>
          </p:cNvSpPr>
          <p:nvPr/>
        </p:nvSpPr>
        <p:spPr bwMode="auto">
          <a:xfrm>
            <a:off x="5334012" y="2209788"/>
            <a:ext cx="2743200" cy="1447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algn="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latin typeface="Arial Narrow" pitchFamily="34" charset="0"/>
              </a:rPr>
              <a:t>MMC/SD</a:t>
            </a:r>
            <a:br>
              <a:rPr lang="en-US" sz="2400" b="1" dirty="0" smtClean="0">
                <a:latin typeface="Arial Narrow" pitchFamily="34" charset="0"/>
              </a:rPr>
            </a:b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2480145" name="Rectangle 17"/>
          <p:cNvSpPr>
            <a:spLocks noChangeArrowheads="1"/>
          </p:cNvSpPr>
          <p:nvPr/>
        </p:nvSpPr>
        <p:spPr bwMode="auto">
          <a:xfrm>
            <a:off x="5334012" y="4038588"/>
            <a:ext cx="2743200" cy="1295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274320" tIns="137160"/>
          <a:lstStyle/>
          <a:p>
            <a:pPr algn="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DDR3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46" name="Rectangle 18"/>
          <p:cNvSpPr>
            <a:spLocks noChangeArrowheads="1"/>
          </p:cNvSpPr>
          <p:nvPr/>
        </p:nvSpPr>
        <p:spPr bwMode="auto">
          <a:xfrm>
            <a:off x="2667012" y="3505188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MLO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2480147" name="Rectangle 19"/>
          <p:cNvSpPr>
            <a:spLocks noChangeArrowheads="1"/>
          </p:cNvSpPr>
          <p:nvPr/>
        </p:nvSpPr>
        <p:spPr bwMode="auto">
          <a:xfrm>
            <a:off x="5486412" y="4495788"/>
            <a:ext cx="838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UBoot</a:t>
            </a:r>
          </a:p>
        </p:txBody>
      </p:sp>
      <p:sp>
        <p:nvSpPr>
          <p:cNvPr id="2480148" name="Rectangle 20"/>
          <p:cNvSpPr>
            <a:spLocks noChangeArrowheads="1"/>
          </p:cNvSpPr>
          <p:nvPr/>
        </p:nvSpPr>
        <p:spPr bwMode="auto">
          <a:xfrm>
            <a:off x="6400812" y="4495788"/>
            <a:ext cx="1066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Linux Kernel</a:t>
            </a:r>
          </a:p>
        </p:txBody>
      </p:sp>
      <p:sp>
        <p:nvSpPr>
          <p:cNvPr id="2480149" name="Rectangle 21"/>
          <p:cNvSpPr>
            <a:spLocks noChangeArrowheads="1"/>
          </p:cNvSpPr>
          <p:nvPr/>
        </p:nvSpPr>
        <p:spPr bwMode="auto">
          <a:xfrm>
            <a:off x="2667000" y="2666988"/>
            <a:ext cx="762000" cy="4572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Arial Narrow" pitchFamily="34" charset="0"/>
              </a:rPr>
              <a:t>RBL</a:t>
            </a:r>
          </a:p>
        </p:txBody>
      </p:sp>
      <p:sp>
        <p:nvSpPr>
          <p:cNvPr id="2480150" name="Rectangle 22"/>
          <p:cNvSpPr>
            <a:spLocks noChangeArrowheads="1"/>
          </p:cNvSpPr>
          <p:nvPr/>
        </p:nvSpPr>
        <p:spPr bwMode="auto">
          <a:xfrm>
            <a:off x="5410212" y="2285988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MLO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480151" name="Rectangle 23"/>
          <p:cNvSpPr>
            <a:spLocks noChangeArrowheads="1"/>
          </p:cNvSpPr>
          <p:nvPr/>
        </p:nvSpPr>
        <p:spPr bwMode="auto">
          <a:xfrm>
            <a:off x="5486412" y="2971788"/>
            <a:ext cx="838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latin typeface="Arial Narrow" pitchFamily="34" charset="0"/>
              </a:rPr>
              <a:t>UBoot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480152" name="Rectangle 24"/>
          <p:cNvSpPr>
            <a:spLocks noChangeArrowheads="1"/>
          </p:cNvSpPr>
          <p:nvPr/>
        </p:nvSpPr>
        <p:spPr bwMode="auto">
          <a:xfrm>
            <a:off x="6629412" y="2971788"/>
            <a:ext cx="1034143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Linux</a:t>
            </a:r>
            <a:br>
              <a:rPr lang="en-US" b="1" dirty="0" smtClean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>
                <a:latin typeface="Arial Narrow" pitchFamily="34" charset="0"/>
              </a:rPr>
              <a:t>Kernel</a:t>
            </a:r>
          </a:p>
        </p:txBody>
      </p:sp>
      <p:sp>
        <p:nvSpPr>
          <p:cNvPr id="2480153" name="Freeform 25"/>
          <p:cNvSpPr>
            <a:spLocks/>
          </p:cNvSpPr>
          <p:nvPr/>
        </p:nvSpPr>
        <p:spPr bwMode="auto">
          <a:xfrm>
            <a:off x="3505212" y="2666988"/>
            <a:ext cx="1981200" cy="9906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480" y="144"/>
              </a:cxn>
              <a:cxn ang="0">
                <a:pos x="0" y="576"/>
              </a:cxn>
            </a:cxnLst>
            <a:rect l="0" t="0" r="r" b="b"/>
            <a:pathLst>
              <a:path w="1248" h="576">
                <a:moveTo>
                  <a:pt x="1248" y="0"/>
                </a:moveTo>
                <a:cubicBezTo>
                  <a:pt x="968" y="24"/>
                  <a:pt x="688" y="48"/>
                  <a:pt x="480" y="144"/>
                </a:cubicBezTo>
                <a:cubicBezTo>
                  <a:pt x="272" y="240"/>
                  <a:pt x="136" y="408"/>
                  <a:pt x="0" y="576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4" name="Freeform 26"/>
          <p:cNvSpPr>
            <a:spLocks/>
          </p:cNvSpPr>
          <p:nvPr/>
        </p:nvSpPr>
        <p:spPr bwMode="auto">
          <a:xfrm>
            <a:off x="3810012" y="3200388"/>
            <a:ext cx="1752600" cy="1371600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0" y="288"/>
              </a:cxn>
              <a:cxn ang="0">
                <a:pos x="1104" y="864"/>
              </a:cxn>
            </a:cxnLst>
            <a:rect l="0" t="0" r="r" b="b"/>
            <a:pathLst>
              <a:path w="1104" h="864">
                <a:moveTo>
                  <a:pt x="1104" y="0"/>
                </a:moveTo>
                <a:cubicBezTo>
                  <a:pt x="552" y="72"/>
                  <a:pt x="0" y="144"/>
                  <a:pt x="0" y="288"/>
                </a:cubicBezTo>
                <a:cubicBezTo>
                  <a:pt x="0" y="432"/>
                  <a:pt x="552" y="648"/>
                  <a:pt x="1104" y="86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5" name="Freeform 27"/>
          <p:cNvSpPr>
            <a:spLocks/>
          </p:cNvSpPr>
          <p:nvPr/>
        </p:nvSpPr>
        <p:spPr bwMode="auto">
          <a:xfrm>
            <a:off x="3937012" y="3479788"/>
            <a:ext cx="2768600" cy="1092200"/>
          </a:xfrm>
          <a:custGeom>
            <a:avLst/>
            <a:gdLst/>
            <a:ahLst/>
            <a:cxnLst>
              <a:cxn ang="0">
                <a:pos x="1744" y="16"/>
              </a:cxn>
              <a:cxn ang="0">
                <a:pos x="16" y="112"/>
              </a:cxn>
              <a:cxn ang="0">
                <a:pos x="1648" y="688"/>
              </a:cxn>
            </a:cxnLst>
            <a:rect l="0" t="0" r="r" b="b"/>
            <a:pathLst>
              <a:path w="1744" h="688">
                <a:moveTo>
                  <a:pt x="1744" y="16"/>
                </a:moveTo>
                <a:cubicBezTo>
                  <a:pt x="888" y="8"/>
                  <a:pt x="32" y="0"/>
                  <a:pt x="16" y="112"/>
                </a:cubicBezTo>
                <a:cubicBezTo>
                  <a:pt x="0" y="224"/>
                  <a:pt x="824" y="456"/>
                  <a:pt x="1648" y="688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80156" name="Text Box 28"/>
          <p:cNvSpPr txBox="1">
            <a:spLocks noChangeArrowheads="1"/>
          </p:cNvSpPr>
          <p:nvPr/>
        </p:nvSpPr>
        <p:spPr bwMode="auto">
          <a:xfrm>
            <a:off x="4037716" y="2536350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  <p:sp>
        <p:nvSpPr>
          <p:cNvPr id="2480157" name="Text Box 29"/>
          <p:cNvSpPr txBox="1">
            <a:spLocks noChangeArrowheads="1"/>
          </p:cNvSpPr>
          <p:nvPr/>
        </p:nvSpPr>
        <p:spPr bwMode="auto">
          <a:xfrm>
            <a:off x="4495812" y="3009888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58" name="Text Box 30"/>
          <p:cNvSpPr txBox="1">
            <a:spLocks noChangeArrowheads="1"/>
          </p:cNvSpPr>
          <p:nvPr/>
        </p:nvSpPr>
        <p:spPr bwMode="auto">
          <a:xfrm>
            <a:off x="4953012" y="3886188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2480159" name="Text Box 31"/>
          <p:cNvSpPr txBox="1">
            <a:spLocks noChangeArrowheads="1"/>
          </p:cNvSpPr>
          <p:nvPr/>
        </p:nvSpPr>
        <p:spPr bwMode="auto">
          <a:xfrm>
            <a:off x="631372" y="85316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 Narrow" pitchFamily="34" charset="0"/>
                <a:sym typeface="Wingdings" pitchFamily="2" charset="2"/>
              </a:rPr>
              <a:t></a:t>
            </a:r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2745922" y="843644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</a:t>
            </a:r>
          </a:p>
        </p:txBody>
      </p:sp>
      <p:sp>
        <p:nvSpPr>
          <p:cNvPr id="2480161" name="Text Box 33"/>
          <p:cNvSpPr txBox="1">
            <a:spLocks noChangeArrowheads="1"/>
          </p:cNvSpPr>
          <p:nvPr/>
        </p:nvSpPr>
        <p:spPr bwMode="auto">
          <a:xfrm>
            <a:off x="4869997" y="834119"/>
            <a:ext cx="5016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latin typeface="Arial Narrow" pitchFamily="34" charset="0"/>
                <a:sym typeface="Wingdings" pitchFamily="2" charset="2"/>
              </a:rPr>
              <a:t>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827" y="5680564"/>
            <a:ext cx="8120743" cy="9848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The ROM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bootloader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cannot make assumptions about external memory, so it can only load to the device’s internal memory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uBoot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with MMC driver is too large to fit into internal memory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00952" y="4135876"/>
            <a:ext cx="1911101" cy="8956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OCMC (on-chip </a:t>
            </a:r>
            <a:br>
              <a:rPr lang="en-US" b="1" dirty="0" smtClean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memory controller)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latin typeface="Arial Narrow" pitchFamily="34" charset="0"/>
              </a:rPr>
              <a:t>Internal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279497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…</a:t>
            </a:r>
          </a:p>
        </p:txBody>
      </p:sp>
      <p:sp>
        <p:nvSpPr>
          <p:cNvPr id="2489386" name="Rectangle 42"/>
          <p:cNvSpPr>
            <a:spLocks noChangeArrowheads="1"/>
          </p:cNvSpPr>
          <p:nvPr/>
        </p:nvSpPr>
        <p:spPr bwMode="auto">
          <a:xfrm>
            <a:off x="718455" y="4354276"/>
            <a:ext cx="7728858" cy="22775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91440" bIns="182880">
            <a:spAutoFit/>
          </a:bodyPr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NFS boot is typically used for development but not production devices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All components of the system are loaded from host server at each boot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Filesystem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changes on host are instantly reflected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UBL, U-boot and Linux Kernel changes are reflected on each reboot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"/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Good method to ensure uniformity across multiple development boards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248944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9491859"/>
              </p:ext>
            </p:extLst>
          </p:nvPr>
        </p:nvGraphicFramePr>
        <p:xfrm>
          <a:off x="76200" y="676275"/>
          <a:ext cx="8763000" cy="3895726"/>
        </p:xfrm>
        <a:graphic>
          <a:graphicData uri="http://schemas.openxmlformats.org/drawingml/2006/table">
            <a:tbl>
              <a:tblPr/>
              <a:tblGrid>
                <a:gridCol w="2895600"/>
                <a:gridCol w="1955800"/>
                <a:gridCol w="1955800"/>
                <a:gridCol w="19558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Where located: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Flash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MMC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NFS Boot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SBL,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UBL or MLO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 /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tftp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1b.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Bootloader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 (U-Boot)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tftp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	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Linux Kernel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tftp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10196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	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Filesystem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MMC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nfs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6C">
                        <a:alpha val="20000"/>
                      </a:srgb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R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219001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</a:t>
            </a:r>
            <a:endParaRPr 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85786" y="571480"/>
            <a:ext cx="7536978" cy="1750737"/>
          </a:xfrm>
          <a:prstGeom prst="foldedCorner">
            <a:avLst>
              <a:gd name="adj" fmla="val 12500"/>
            </a:avLst>
          </a:prstGeom>
          <a:solidFill>
            <a:srgbClr val="F8F8F8"/>
          </a:solidFill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square" tIns="137160">
            <a:spAutoFit/>
          </a:bodyPr>
          <a:lstStyle/>
          <a:p>
            <a:pPr marL="862013" indent="-862013" eaLnBrk="0" fontAlgn="base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2"/>
                </a:solidFill>
                <a:latin typeface="Arial Narrow" pitchFamily="34" charset="0"/>
              </a:rPr>
              <a:t>Setup and Rebuild Linux  for example :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sudo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apt-get update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host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ti-sdk-am335x-evm-xx.xx.xx.xx</a:t>
            </a:r>
          </a:p>
          <a:p>
            <a:pPr marL="862013" indent="-8620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sudo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./setup.sh              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567" y="2630228"/>
            <a:ext cx="7717976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Installs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tftp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server,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nfs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server ,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minicom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and packages needed to rebuild u-boot and kernel (using Aptitude package manager)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Extracts AM335x Linux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filesystem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to specified location </a:t>
            </a:r>
            <a:b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(default ${HOME}/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targetfs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), exports it via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nfs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server, and updates Rules.mak EXEC_DIR variable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Configures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tftp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server with specified read directory </a:t>
            </a:r>
            <a:b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(default /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tftpboot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 and copies in prebuilt Linux kernel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Configures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minicom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for TTYS0 serial device for 115,200 Baud, 8-bit, no parity, 1 stop bit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Creates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setup.minicom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script to configure u-boot for desired boot type (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mmc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tftp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nfs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8952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Step 2 </a:t>
            </a:r>
            <a:br>
              <a:rPr lang="en-US" sz="2400" dirty="0" smtClean="0"/>
            </a:br>
            <a:r>
              <a:rPr lang="en-US" sz="2400" dirty="0" smtClean="0"/>
              <a:t> Boot Linux </a:t>
            </a:r>
            <a:r>
              <a:rPr lang="en-US" sz="2400" smtClean="0"/>
              <a:t>from MMC - EXAMPLE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2256" y="761990"/>
            <a:ext cx="7787395" cy="188119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srgbClr val="000000"/>
                </a:solidFill>
                <a:latin typeface="Arial Narrow" pitchFamily="34" charset="0"/>
              </a:rPr>
              <a:t>MMC Boot for example 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Attach SD/MMC programmer with inserted Micro-SD ada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pter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cd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ti-sdk-am335x-evm-xx.xx.xx.xx/bin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host $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sudo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./create-sdcard.sh</a:t>
            </a:r>
            <a:endParaRPr lang="en-US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58124" y="2852112"/>
            <a:ext cx="2438400" cy="1676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marL="169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66788" algn="ctr"/>
                <a:tab pos="1147763" algn="l"/>
              </a:tabLst>
            </a:pPr>
            <a:r>
              <a:rPr lang="en-US" sz="2400" b="1" dirty="0" smtClean="0">
                <a:latin typeface="Arial Narrow" pitchFamily="34" charset="0"/>
              </a:rPr>
              <a:t>MLO</a:t>
            </a:r>
            <a:r>
              <a:rPr lang="en-US" sz="2400" b="1" dirty="0">
                <a:latin typeface="Arial Narrow" pitchFamily="34" charset="0"/>
              </a:rPr>
              <a:t>		</a:t>
            </a:r>
            <a:r>
              <a:rPr lang="en-US" sz="2000" dirty="0">
                <a:latin typeface="Arial Narrow" pitchFamily="34" charset="0"/>
              </a:rPr>
              <a:t>(i.e. </a:t>
            </a:r>
            <a:r>
              <a:rPr lang="en-US" sz="2000" dirty="0" smtClean="0">
                <a:latin typeface="Arial Narrow" pitchFamily="34" charset="0"/>
              </a:rPr>
              <a:t>x-loader)</a:t>
            </a:r>
            <a:endParaRPr lang="en-US" sz="2000" dirty="0">
              <a:latin typeface="Arial Narrow" pitchFamily="34" charset="0"/>
            </a:endParaRPr>
          </a:p>
          <a:p>
            <a:pPr marL="169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66788" algn="ctr"/>
                <a:tab pos="1147763" algn="l"/>
              </a:tabLst>
            </a:pPr>
            <a:r>
              <a:rPr lang="en-US" sz="2400" b="1" dirty="0" smtClean="0">
                <a:latin typeface="Arial Narrow" pitchFamily="34" charset="0"/>
              </a:rPr>
              <a:t>u-boot.img</a:t>
            </a:r>
            <a:r>
              <a:rPr lang="en-US" sz="2400" b="1" dirty="0">
                <a:latin typeface="Arial Narrow" pitchFamily="34" charset="0"/>
              </a:rPr>
              <a:t/>
            </a:r>
            <a:br>
              <a:rPr lang="en-US" sz="2400" b="1" dirty="0">
                <a:latin typeface="Arial Narrow" pitchFamily="34" charset="0"/>
              </a:rPr>
            </a:br>
            <a:r>
              <a:rPr lang="en-US" sz="2400" b="1" dirty="0" err="1">
                <a:latin typeface="Arial Narrow" pitchFamily="34" charset="0"/>
              </a:rPr>
              <a:t>uImage</a:t>
            </a:r>
            <a:r>
              <a:rPr lang="en-US" sz="2400" b="1" dirty="0">
                <a:latin typeface="Arial Narrow" pitchFamily="34" charset="0"/>
              </a:rPr>
              <a:t>	</a:t>
            </a:r>
            <a:r>
              <a:rPr lang="en-US" sz="2000" dirty="0">
                <a:latin typeface="Arial Narrow" pitchFamily="34" charset="0"/>
              </a:rPr>
              <a:t>(i.e. Kernel)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8124" y="4528512"/>
            <a:ext cx="2438400" cy="200291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2400" b="1" dirty="0">
                <a:latin typeface="Arial Narrow" pitchFamily="34" charset="0"/>
              </a:rPr>
              <a:t>Root</a:t>
            </a:r>
            <a:br>
              <a:rPr lang="en-US" sz="2400" b="1" dirty="0">
                <a:latin typeface="Arial Narrow" pitchFamily="34" charset="0"/>
              </a:rPr>
            </a:br>
            <a:r>
              <a:rPr lang="en-US" sz="2400" b="1" dirty="0" err="1">
                <a:latin typeface="Arial Narrow" pitchFamily="34" charset="0"/>
              </a:rPr>
              <a:t>Filesystem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19724" y="3244008"/>
            <a:ext cx="2438400" cy="16764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rIns="548640" anchor="ctr"/>
          <a:lstStyle/>
          <a:p>
            <a:pPr marL="169863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Partition 1</a:t>
            </a:r>
            <a:endParaRPr lang="en-US" sz="8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169863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(FAT32)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9724" y="4920408"/>
            <a:ext cx="2438400" cy="1611021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rIns="548640" anchor="ctr"/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Partition 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(EXT3)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2177124" y="2852112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>
            <a:off x="2177124" y="4528512"/>
            <a:ext cx="304800" cy="2013802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8029" y="2862016"/>
            <a:ext cx="3461677" cy="17235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ROM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bootloader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will load a file named “MLO” from partition 1, which must be FAT32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filesystem</a:t>
            </a:r>
            <a:endParaRPr lang="en-US" sz="20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MLO (per MMC default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) boots a file named “u-boot.bin” from partition 1 of FAT32 MMC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8026" y="5956951"/>
            <a:ext cx="334192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Linux root </a:t>
            </a:r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filesystem</a:t>
            </a:r>
            <a:r>
              <a:rPr lang="en-US" sz="2000" b="1" dirty="0" smtClean="0">
                <a:solidFill>
                  <a:srgbClr val="000000"/>
                </a:solidFill>
                <a:latin typeface="Arial Narrow" pitchFamily="34" charset="0"/>
              </a:rPr>
              <a:t> must be in its own partition.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1171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" val="11513775"/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heme/theme1.xml><?xml version="1.0" encoding="utf-8"?>
<a:theme xmlns:a="http://schemas.openxmlformats.org/drawingml/2006/main" name="myTTO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yttooffice">
  <a:themeElements>
    <a:clrScheme name="myTTOcolors">
      <a:dk1>
        <a:srgbClr val="FFFFFF"/>
      </a:dk1>
      <a:lt1>
        <a:srgbClr val="DDDDDD"/>
      </a:lt1>
      <a:dk2>
        <a:srgbClr val="000000"/>
      </a:dk2>
      <a:lt2>
        <a:srgbClr val="DDDDDD"/>
      </a:lt2>
      <a:accent1>
        <a:srgbClr val="7E0000"/>
      </a:accent1>
      <a:accent2>
        <a:srgbClr val="AB8C3F"/>
      </a:accent2>
      <a:accent3>
        <a:srgbClr val="4D4D4D"/>
      </a:accent3>
      <a:accent4>
        <a:srgbClr val="00126C"/>
      </a:accent4>
      <a:accent5>
        <a:srgbClr val="C0C0C0"/>
      </a:accent5>
      <a:accent6>
        <a:srgbClr val="FFFFFF"/>
      </a:accent6>
      <a:hlink>
        <a:srgbClr val="000000"/>
      </a:hlink>
      <a:folHlink>
        <a:srgbClr val="000000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FEFFFF"/>
        </a:hlink>
        <a:folHlink>
          <a:srgbClr val="FE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FFFF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FFFFFF"/>
        </a:hlink>
        <a:folHlink>
          <a:srgbClr val="FE9B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000000"/>
        </a:hlink>
        <a:folHlink>
          <a:srgbClr val="4282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00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7D7D7D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myTTOtemplate</Template>
  <TotalTime>734</TotalTime>
  <Words>1456</Words>
  <Application>Microsoft Office PowerPoint</Application>
  <PresentationFormat>On-screen Show (4:3)</PresentationFormat>
  <Paragraphs>426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myTTOtemplate</vt:lpstr>
      <vt:lpstr>1_myttooffice</vt:lpstr>
      <vt:lpstr>Slide 1</vt:lpstr>
      <vt:lpstr>Linux in Three Parts</vt:lpstr>
      <vt:lpstr>Linux Boot Process</vt:lpstr>
      <vt:lpstr>Where Do You Find …</vt:lpstr>
      <vt:lpstr>Where Do You Find …</vt:lpstr>
      <vt:lpstr>Booting Linux – MMC/SD Boot</vt:lpstr>
      <vt:lpstr>Where Do You Find …</vt:lpstr>
      <vt:lpstr>Step 1 </vt:lpstr>
      <vt:lpstr>Step 2   Boot Linux from MMC - EXAMPLE</vt:lpstr>
      <vt:lpstr>U-boot Default Scripting</vt:lpstr>
      <vt:lpstr>Rebuilding  </vt:lpstr>
      <vt:lpstr>Booting Linux – MMC/SD Boot</vt:lpstr>
      <vt:lpstr>MLO (U-boot_min) Build</vt:lpstr>
      <vt:lpstr>U-Boot Build</vt:lpstr>
      <vt:lpstr>Kernel Build</vt:lpstr>
      <vt:lpstr>“make menuconfig” options</vt:lpstr>
      <vt:lpstr>Kernel Object Modules</vt:lpstr>
      <vt:lpstr>Linux Boot Process</vt:lpstr>
      <vt:lpstr>Linux Initialization Process</vt:lpstr>
      <vt:lpstr>SysV Startup</vt:lpstr>
      <vt:lpstr>inetd/xinetd</vt:lpstr>
      <vt:lpstr>/sbin/init vs distribution</vt:lpstr>
      <vt:lpstr> Booting Linux</vt:lpstr>
      <vt:lpstr>Lab 1: Booting Linux</vt:lpstr>
      <vt:lpstr>Lab task How to  Boot Linux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Booting Linux</dc:title>
  <dc:creator>Steve Preissig</dc:creator>
  <cp:lastModifiedBy>Radon</cp:lastModifiedBy>
  <cp:revision>60</cp:revision>
  <dcterms:created xsi:type="dcterms:W3CDTF">2012-08-01T13:30:47Z</dcterms:created>
  <dcterms:modified xsi:type="dcterms:W3CDTF">2015-05-02T10:20:42Z</dcterms:modified>
</cp:coreProperties>
</file>