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A973-5BAD-823D-6548-3DAC386A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E17C8-D3CA-0554-9393-7D10059D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3F74-3AEA-3BF3-A678-977C4E68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622E-5F50-3BEE-8243-8DEC0688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0D-DE7D-B92D-C7A4-C1C278D1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57325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89A2-F571-92F2-2491-B122598C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20965-9CBA-C218-1476-7A8DD04A7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8E33-7109-968E-FB86-4061175B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2814-4CF0-D9C5-6030-8682E863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6B0B-BA21-892F-9741-3EFF257C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0223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88044-AD2B-71CC-51D5-1C5656E2C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D0F-1866-7AA7-EE19-743B6D89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C6FB-50EC-772B-E97F-F97CC4B3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246A-D8D1-293E-00BA-54C9EE86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F1F6-F819-EB9E-0780-DC9D67C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70134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6B85-785E-8DBD-D0CF-01C6C220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90E8-84C6-6B20-F8DB-BD795311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FFA9-CD2A-9EA6-E35F-25B367DE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66A9-1106-15C9-8FD2-23D5A454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BDD5-1335-EAAE-C9C2-A1A035F3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6972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105C-BFB7-947E-D4B0-8CC56E2D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127A-D1F8-6761-8EA7-AE1B5EB1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2224-F61A-8490-B0AE-5ED676D1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D150-6D37-B9CC-FA09-311B355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E350-A1E2-4834-3BFD-867F10AF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7676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3826-3FC6-3F5D-C06A-FD32074C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456D-3E2B-C75D-A100-D8A66E232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C6AF5-9D3B-D017-F104-B66E32B8F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29A55-3FEC-5461-7F06-3E9D119E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E08C6-5091-AB1C-47B9-3830CF60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7C691-BBD1-F51A-0DFB-803CAFE3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5925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9683-3B9B-4E75-29CF-410CA44E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17D7-92E4-E2A8-44D3-31AD6DC7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63AF-AD33-D896-441D-6D32678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0B77C-2C2E-A80D-7AC4-D1DDCBAA4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155FF-C701-743F-1B68-0C5DC070A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983E8-5D0E-48B4-D308-8B4CD76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94B62-6BD6-5833-F715-E35A0F46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FA817-DAAC-F90D-64A0-F8502330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19964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D5B-1348-EC62-F9F5-0D760957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9A59B-BB3B-1D54-9C49-E118A1E2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0FA7-3EBF-B669-C65A-3E1E4D50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D8D4F-272C-D9C5-4D08-758EFD46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8495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E2161-C366-F1F3-9D54-11DC773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C871D-A490-7AC9-414E-19047CE7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5CDFC-EEAF-14F3-5700-7DD2B218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8240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B32-A680-9C08-3730-AD12C0BD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9A7A-FDD9-9869-B192-ED6B3FC7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6C449-6DD3-A59D-FA17-E19463E9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241B-7F6B-5F23-491B-D622EE10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45F5-8B54-E1C1-48E1-18FDA982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016A-2E99-E57A-C7DC-EA871401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0582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F544-E45B-78A7-2D7B-A1BDBE86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3C338-C4D7-374B-C22F-87AE411A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DDCD2-B0C9-9D62-CF67-B2DBE5881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34B3-144D-4FB4-C02C-C91B1D5F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00F27-E5BB-4EF0-AFC2-7A6581D2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53DDA-59ED-C543-7172-CABF8D68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5503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9AEAC-3DBA-BDCC-7221-F564859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5C14-DA49-708F-F177-6D1856FB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A36B-86D7-27DA-E5FD-2807605CD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00C5-6170-45A5-8F8C-87D9BE9C12FC}" type="datetimeFigureOut">
              <a:rPr lang="az-Latn-AZ" smtClean="0"/>
              <a:t>25.10.2024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2DF2-FFA7-16EC-AAB0-BFAF0731A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D1DF-8063-5647-3D57-56CAD91EB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3F5DF-E791-429C-B641-70E85958BF2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398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.wikipedia.org/wiki/M%C9%99hsul" TargetMode="External"/><Relationship Id="rId2" Type="http://schemas.openxmlformats.org/officeDocument/2006/relationships/hyperlink" Target="https://az.wikipedia.org/wiki/%C4%B0stehs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F9839-1D3D-ABF6-1684-1949C8B514E9}"/>
              </a:ext>
            </a:extLst>
          </p:cNvPr>
          <p:cNvSpPr txBox="1"/>
          <p:nvPr/>
        </p:nvSpPr>
        <p:spPr>
          <a:xfrm>
            <a:off x="839859" y="715737"/>
            <a:ext cx="2502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400" b="1" dirty="0">
                <a:solidFill>
                  <a:srgbClr val="0070C0"/>
                </a:solidFill>
                <a:effectLst/>
                <a:latin typeface="+mj-lt"/>
                <a:ea typeface="Aptos" panose="020B0004020202020204" pitchFamily="34" charset="0"/>
              </a:rPr>
              <a:t>Anbar və </a:t>
            </a:r>
            <a:r>
              <a:rPr lang="az-Latn-AZ" sz="2400" b="1" dirty="0" err="1">
                <a:solidFill>
                  <a:srgbClr val="0070C0"/>
                </a:solidFill>
                <a:effectLst/>
                <a:latin typeface="+mj-lt"/>
                <a:ea typeface="Aptos" panose="020B0004020202020204" pitchFamily="34" charset="0"/>
              </a:rPr>
              <a:t>Logistik</a:t>
            </a:r>
            <a:r>
              <a:rPr lang="az-Latn-AZ" sz="2400" b="1" dirty="0">
                <a:solidFill>
                  <a:srgbClr val="0070C0"/>
                </a:solidFill>
                <a:effectLst/>
                <a:latin typeface="+mj-lt"/>
                <a:ea typeface="Aptos" panose="020B0004020202020204" pitchFamily="34" charset="0"/>
              </a:rPr>
              <a:t> </a:t>
            </a:r>
          </a:p>
          <a:p>
            <a:r>
              <a:rPr lang="az-Latn-AZ" sz="2400" b="1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</a:rPr>
              <a:t>xərclər </a:t>
            </a:r>
            <a:endParaRPr lang="az-Latn-AZ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AF39F-2D4F-8ECC-192F-71550F26F0CF}"/>
              </a:ext>
            </a:extLst>
          </p:cNvPr>
          <p:cNvSpPr/>
          <p:nvPr/>
        </p:nvSpPr>
        <p:spPr>
          <a:xfrm>
            <a:off x="10148099" y="0"/>
            <a:ext cx="1634572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pic>
        <p:nvPicPr>
          <p:cNvPr id="1028" name="Picture 4" descr="Burda ola bilər: mavi fonda işçilər, yük maşınları və qutular olan anbar - müxtəlif obyektlər / əşyalar 3D təsvirləri">
            <a:extLst>
              <a:ext uri="{FF2B5EF4-FFF2-40B4-BE49-F238E27FC236}">
                <a16:creationId xmlns:a16="http://schemas.microsoft.com/office/drawing/2014/main" id="{1F6688AE-0A71-86E9-621F-8C1AA3D9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82" y="1784424"/>
            <a:ext cx="4115094" cy="328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64FC6-D970-5350-5C62-F4F29C8B4B90}"/>
              </a:ext>
            </a:extLst>
          </p:cNvPr>
          <p:cNvSpPr txBox="1"/>
          <p:nvPr/>
        </p:nvSpPr>
        <p:spPr>
          <a:xfrm>
            <a:off x="839859" y="3121223"/>
            <a:ext cx="5691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1400" b="1" dirty="0"/>
              <a:t>Hazırladı: Nadir Qurbanov, Fəxrəddin Qubadzadə, Təbriz Tarverdiyev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F8A4A-5AF7-68A9-F4AF-2A188925B4C4}"/>
              </a:ext>
            </a:extLst>
          </p:cNvPr>
          <p:cNvSpPr txBox="1"/>
          <p:nvPr/>
        </p:nvSpPr>
        <p:spPr>
          <a:xfrm>
            <a:off x="796257" y="3547688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z-Latn-AZ" sz="1400" b="1" dirty="0"/>
              <a:t>Komanda: BEU </a:t>
            </a:r>
            <a:r>
              <a:rPr lang="az-Latn-AZ" sz="1400" b="1" dirty="0" err="1"/>
              <a:t>Logistics</a:t>
            </a:r>
            <a:endParaRPr lang="az-Latn-AZ" sz="1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ED33F-F341-6A6F-2588-303A3ABEA678}"/>
              </a:ext>
            </a:extLst>
          </p:cNvPr>
          <p:cNvCxnSpPr>
            <a:cxnSpLocks/>
          </p:cNvCxnSpPr>
          <p:nvPr/>
        </p:nvCxnSpPr>
        <p:spPr>
          <a:xfrm>
            <a:off x="914400" y="1588629"/>
            <a:ext cx="26312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-Shape 13">
            <a:extLst>
              <a:ext uri="{FF2B5EF4-FFF2-40B4-BE49-F238E27FC236}">
                <a16:creationId xmlns:a16="http://schemas.microsoft.com/office/drawing/2014/main" id="{B07B6C65-E80E-A9D6-A43B-AF4ADFC567C2}"/>
              </a:ext>
            </a:extLst>
          </p:cNvPr>
          <p:cNvSpPr/>
          <p:nvPr/>
        </p:nvSpPr>
        <p:spPr>
          <a:xfrm>
            <a:off x="839859" y="5868954"/>
            <a:ext cx="625047" cy="634481"/>
          </a:xfrm>
          <a:prstGeom prst="corner">
            <a:avLst>
              <a:gd name="adj1" fmla="val 25510"/>
              <a:gd name="adj2" fmla="val 26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429349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09CA3-8F85-FF3D-287D-C447979D9DD8}"/>
              </a:ext>
            </a:extLst>
          </p:cNvPr>
          <p:cNvSpPr txBox="1"/>
          <p:nvPr/>
        </p:nvSpPr>
        <p:spPr>
          <a:xfrm>
            <a:off x="743613" y="1094081"/>
            <a:ext cx="2288893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2400" b="1" kern="100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Logistik</a:t>
            </a:r>
            <a:r>
              <a:rPr lang="az-Latn-AZ" sz="24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xərclər</a:t>
            </a:r>
            <a:endParaRPr lang="az-Latn-AZ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4BD25-5B19-9871-68D4-CCC9CA602065}"/>
              </a:ext>
            </a:extLst>
          </p:cNvPr>
          <p:cNvSpPr txBox="1"/>
          <p:nvPr/>
        </p:nvSpPr>
        <p:spPr>
          <a:xfrm>
            <a:off x="743613" y="2410128"/>
            <a:ext cx="6467353" cy="1812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fəaliyyətləri ilə bağlı olaraq meydana gələn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xərclərin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toplam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müəssisə xərcləri içərisindəki payı gedərək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artmaqdadır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Nəqliyyat fəaliyyətləri həm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toplam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xərclərinə, həm də sürət, keyfiyyət və xərcdən formalaşan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üçbucağındakı sürət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faktoruna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birbaşa təsir göstərir. Bütün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xərcləri içərisində ən yüksək xərc daşıma fəaliyyəti ilə əlaqəli xərclərdir. Bu hal daşıma fəaliyyətlərini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fəaliyyətləri içərisində daha önəmli vəziyyətə gətirir.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xərc ünsürlərini aşağıdakı şəkildə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təsnifləşdirmək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olar </a:t>
            </a:r>
            <a:endParaRPr lang="az-Latn-AZ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ekayə pin şəkli">
            <a:extLst>
              <a:ext uri="{FF2B5EF4-FFF2-40B4-BE49-F238E27FC236}">
                <a16:creationId xmlns:a16="http://schemas.microsoft.com/office/drawing/2014/main" id="{075B4B87-1F87-F01B-278E-5E5747C5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49" y="2040037"/>
            <a:ext cx="3500438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41F801-1A2E-E82A-CA76-BE923603315C}"/>
              </a:ext>
            </a:extLst>
          </p:cNvPr>
          <p:cNvCxnSpPr>
            <a:cxnSpLocks/>
          </p:cNvCxnSpPr>
          <p:nvPr/>
        </p:nvCxnSpPr>
        <p:spPr>
          <a:xfrm>
            <a:off x="849352" y="1727988"/>
            <a:ext cx="281982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4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5C03E-06E0-7C96-425F-CD28A48D8214}"/>
              </a:ext>
            </a:extLst>
          </p:cNvPr>
          <p:cNvSpPr/>
          <p:nvPr/>
        </p:nvSpPr>
        <p:spPr>
          <a:xfrm>
            <a:off x="9051403" y="0"/>
            <a:ext cx="3140597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6A048-6F2F-7BD6-9E66-C14FFFADF714}"/>
              </a:ext>
            </a:extLst>
          </p:cNvPr>
          <p:cNvSpPr txBox="1"/>
          <p:nvPr/>
        </p:nvSpPr>
        <p:spPr>
          <a:xfrm>
            <a:off x="940444" y="2421161"/>
            <a:ext cx="6094070" cy="277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daşıma xərcləri; 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saxlama xərcləri; 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yükləmə-boşaltma xərcləri; 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sifarişin işlənməsi və məlumatın idarə olunması xərcləri; 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ehtiyatların  idarəetmə xərcləri;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digər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xərcləri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açıq xərclər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632460" algn="l"/>
              </a:tabLs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inventarlaşdırma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baxım xərcləri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EC334-47E8-C107-9D57-20550D6C3D8C}"/>
              </a:ext>
            </a:extLst>
          </p:cNvPr>
          <p:cNvSpPr txBox="1"/>
          <p:nvPr/>
        </p:nvSpPr>
        <p:spPr>
          <a:xfrm>
            <a:off x="1461305" y="1268919"/>
            <a:ext cx="6094070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24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Logistik</a:t>
            </a:r>
            <a:r>
              <a:rPr lang="az-Latn-AZ" sz="24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xərclər</a:t>
            </a:r>
            <a:endParaRPr lang="az-Latn-AZ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Bu ola bilər: bir təyyarə gün batarkən ön planda bir çox yük konteynerləri və yük maşınları üzərində uçur">
            <a:extLst>
              <a:ext uri="{FF2B5EF4-FFF2-40B4-BE49-F238E27FC236}">
                <a16:creationId xmlns:a16="http://schemas.microsoft.com/office/drawing/2014/main" id="{CF55CECB-9272-93EC-D738-6CDD8E4F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64" y="2091063"/>
            <a:ext cx="4017379" cy="267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4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7F77A-ACAB-6E59-8A82-904645AE4974}"/>
              </a:ext>
            </a:extLst>
          </p:cNvPr>
          <p:cNvSpPr txBox="1"/>
          <p:nvPr/>
        </p:nvSpPr>
        <p:spPr>
          <a:xfrm>
            <a:off x="1157468" y="1053296"/>
            <a:ext cx="388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Logistik</a:t>
            </a:r>
            <a:r>
              <a:rPr lang="en-US" sz="2400" b="1" dirty="0">
                <a:solidFill>
                  <a:srgbClr val="C00000"/>
                </a:solidFill>
              </a:rPr>
              <a:t> x</a:t>
            </a:r>
            <a:r>
              <a:rPr lang="az-Latn-AZ" sz="2400" b="1" dirty="0" err="1">
                <a:solidFill>
                  <a:srgbClr val="C00000"/>
                </a:solidFill>
              </a:rPr>
              <a:t>ərclər</a:t>
            </a:r>
            <a:r>
              <a:rPr lang="az-Latn-AZ" sz="2400" b="1" dirty="0">
                <a:solidFill>
                  <a:srgbClr val="C00000"/>
                </a:solidFill>
              </a:rPr>
              <a:t> </a:t>
            </a:r>
            <a:r>
              <a:rPr lang="az-Latn-AZ" sz="2400" b="1" dirty="0"/>
              <a:t>( </a:t>
            </a:r>
            <a:r>
              <a:rPr lang="az-Latn-AZ" sz="2400" b="1" dirty="0" err="1"/>
              <a:t>Nümünə</a:t>
            </a:r>
            <a:r>
              <a:rPr lang="az-Latn-AZ" sz="2400" b="1" dirty="0"/>
              <a:t>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D5DAE-B6D5-F9B2-8EF0-0D4BDF94EA39}"/>
              </a:ext>
            </a:extLst>
          </p:cNvPr>
          <p:cNvSpPr txBox="1"/>
          <p:nvPr/>
        </p:nvSpPr>
        <p:spPr>
          <a:xfrm>
            <a:off x="1157468" y="2105698"/>
            <a:ext cx="6094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COVİD-19 pandemiyasının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logistika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sektorundakı qiymətlərə və xərclərə təsiri 2019-cu ilin dekabr ayında Çinin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Wuhan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şəhərində başlayan və bütün dünyaya yayılan COVİD-19 xəstəliyi günlük həyata daxil olmuşdur. Xəstəliyin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yayılmaması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üçün ölkələr tərəfindən evə qapanma və təcrid olunma kimi qabaqlayıcı tədbirlər görülmüşdü. Minimum səviyyədə tələblərin (qida, təmizlik məhsulları və s.) qarşılanması ehtiyacı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logistika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xidmətlərinin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önəmini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artırmışdı.  Xəstəlik müddətində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logistika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sektorundakı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nizamsızlıqlar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bütün dünyada hiss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olunmuşdur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İdxalat və ixracat fəaliyyətlərində pozuntular və bununla birlikdə qlobal iqtisadiyyatda neqativ hallar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formalaşmışdır</a:t>
            </a:r>
            <a:endParaRPr lang="az-Latn-AZ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DB73B-9856-F3A2-BFEC-F38ACF2DE3A4}"/>
              </a:ext>
            </a:extLst>
          </p:cNvPr>
          <p:cNvSpPr txBox="1"/>
          <p:nvPr/>
        </p:nvSpPr>
        <p:spPr>
          <a:xfrm>
            <a:off x="1157468" y="39429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Xüsusilə pandemiya dövründə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logistika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xidmətlərinin qiymətlərində ümumi bir artım olduğu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dəyərləndirilə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bilər. Asiya və Avropa arasında ticarət edən gəmilərin 50%-i 2020-ci ilin birinci yarısında təxirə salınmışdır</a:t>
            </a:r>
            <a:endParaRPr lang="az-Latn-AZ" sz="1200" dirty="0"/>
          </a:p>
        </p:txBody>
      </p:sp>
      <p:pic>
        <p:nvPicPr>
          <p:cNvPr id="12290" name="Picture 2" descr="Coronavirus Disease 2019 (COVID-19): A Perspective from China | Radiology">
            <a:extLst>
              <a:ext uri="{FF2B5EF4-FFF2-40B4-BE49-F238E27FC236}">
                <a16:creationId xmlns:a16="http://schemas.microsoft.com/office/drawing/2014/main" id="{07535711-2BEB-4B39-2B63-C11F38ED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415" y="2105698"/>
            <a:ext cx="3931196" cy="22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15B6E64B-7710-8340-AF17-0EF78BED527F}"/>
              </a:ext>
            </a:extLst>
          </p:cNvPr>
          <p:cNvSpPr/>
          <p:nvPr/>
        </p:nvSpPr>
        <p:spPr>
          <a:xfrm>
            <a:off x="7349924" y="4266094"/>
            <a:ext cx="636607" cy="646332"/>
          </a:xfrm>
          <a:prstGeom prst="pi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9E9608-3C35-DC5F-3252-2B8C9DA0E178}"/>
              </a:ext>
            </a:extLst>
          </p:cNvPr>
          <p:cNvSpPr txBox="1"/>
          <p:nvPr/>
        </p:nvSpPr>
        <p:spPr>
          <a:xfrm>
            <a:off x="1079340" y="1418427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Logistik</a:t>
            </a:r>
            <a:r>
              <a:rPr lang="en-US" sz="2400" b="1" dirty="0">
                <a:solidFill>
                  <a:srgbClr val="C00000"/>
                </a:solidFill>
              </a:rPr>
              <a:t> x</a:t>
            </a:r>
            <a:r>
              <a:rPr lang="az-Latn-AZ" sz="2400" b="1" dirty="0" err="1">
                <a:solidFill>
                  <a:srgbClr val="C00000"/>
                </a:solidFill>
              </a:rPr>
              <a:t>ərclər</a:t>
            </a:r>
            <a:r>
              <a:rPr lang="az-Latn-AZ" sz="2400" b="1" dirty="0">
                <a:solidFill>
                  <a:srgbClr val="C00000"/>
                </a:solidFill>
              </a:rPr>
              <a:t> </a:t>
            </a:r>
            <a:r>
              <a:rPr lang="az-Latn-AZ" sz="2400" b="1" dirty="0"/>
              <a:t>( </a:t>
            </a:r>
            <a:r>
              <a:rPr lang="az-Latn-AZ" sz="2400" b="1" dirty="0" err="1"/>
              <a:t>Nümünə</a:t>
            </a:r>
            <a:r>
              <a:rPr lang="az-Latn-AZ" sz="2400" b="1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4D524-0A60-C104-1D7F-60156B1C37D7}"/>
              </a:ext>
            </a:extLst>
          </p:cNvPr>
          <p:cNvSpPr txBox="1"/>
          <p:nvPr/>
        </p:nvSpPr>
        <p:spPr>
          <a:xfrm>
            <a:off x="1079340" y="2669648"/>
            <a:ext cx="6594675" cy="206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Çindən idxal olunan malların gec gəlməsi kimi çətinliklər bir sıra iqtisadi geriliklərə,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xərclərin artmasına səbəb oldu. Həmin müddətdə Çin və Avropa arasındakı yükdaşıma xərcləri 10 dəfəyə qədər artmışdır. Çin Xalq Respublikasında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logistika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fəaliyyətləri 2020-ci ilin yanvar və fevral aylarında əvvəlki ilin eyni ayları ilə müqayisədə 33,3 trilyon Çin yuanı həcmində 11,8% azalma, yük həcmi əvvəlki ilin eyni dövrünə görə 4,5 milyard ton olmaqla 19,8% azalma, yol ilə yükdaşıma həcmi 24,8% azalma, su yolu yük həcmi 14,8% azalma, hava yolu ilə yükdaşıma 13,8% azalma və dəmiryol yükdaşıması isə 1,4% artma ilə müşahidə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olunmuşdur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az-Latn-AZ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42012-BC67-697B-663E-8CD989B23B49}"/>
              </a:ext>
            </a:extLst>
          </p:cNvPr>
          <p:cNvSpPr txBox="1"/>
          <p:nvPr/>
        </p:nvSpPr>
        <p:spPr>
          <a:xfrm>
            <a:off x="8701266" y="4926918"/>
            <a:ext cx="2627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1200" b="0" i="0" dirty="0">
                <a:solidFill>
                  <a:srgbClr val="0A0A03"/>
                </a:solidFill>
                <a:effectLst/>
                <a:latin typeface="Georgia" panose="02040502050405020303" pitchFamily="18" charset="0"/>
              </a:rPr>
              <a:t>Cənubi Çin limanlarında tıxac anti-COVID-19 tədbirləri ilə pisləşir</a:t>
            </a:r>
          </a:p>
        </p:txBody>
      </p:sp>
      <p:pic>
        <p:nvPicPr>
          <p:cNvPr id="13316" name="Picture 4" descr="Congestion at South China ports worsens on anti-COVID-19 measures | The  Asahi Shimbun: Breaking News, Japan News and Analysis">
            <a:extLst>
              <a:ext uri="{FF2B5EF4-FFF2-40B4-BE49-F238E27FC236}">
                <a16:creationId xmlns:a16="http://schemas.microsoft.com/office/drawing/2014/main" id="{B639ADCE-D1A2-973A-6495-1075751A9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31" y="2220490"/>
            <a:ext cx="3625528" cy="24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5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u ola bilər: damında qutular olan bina və ətrafındakı insanlar">
            <a:extLst>
              <a:ext uri="{FF2B5EF4-FFF2-40B4-BE49-F238E27FC236}">
                <a16:creationId xmlns:a16="http://schemas.microsoft.com/office/drawing/2014/main" id="{4EEB121B-852A-CA08-D44D-4BA07C2A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52" y="2549083"/>
            <a:ext cx="6378778" cy="35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1A955-A191-FEA3-EBDE-9EF5C481C2B3}"/>
              </a:ext>
            </a:extLst>
          </p:cNvPr>
          <p:cNvSpPr txBox="1"/>
          <p:nvPr/>
        </p:nvSpPr>
        <p:spPr>
          <a:xfrm>
            <a:off x="3679441" y="1632030"/>
            <a:ext cx="483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z-Latn-AZ" sz="24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Dinlədiyiniz</a:t>
            </a:r>
            <a:r>
              <a:rPr lang="az-Latn-AZ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üçün təşəkkür edirik!</a:t>
            </a:r>
          </a:p>
        </p:txBody>
      </p:sp>
    </p:spTree>
    <p:extLst>
      <p:ext uri="{BB962C8B-B14F-4D97-AF65-F5344CB8AC3E}">
        <p14:creationId xmlns:p14="http://schemas.microsoft.com/office/powerpoint/2010/main" val="250474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F319D5-D0BD-B313-C738-F9CE2176B288}"/>
              </a:ext>
            </a:extLst>
          </p:cNvPr>
          <p:cNvSpPr/>
          <p:nvPr/>
        </p:nvSpPr>
        <p:spPr>
          <a:xfrm>
            <a:off x="0" y="0"/>
            <a:ext cx="10217020" cy="6858000"/>
          </a:xfrm>
          <a:prstGeom prst="rect">
            <a:avLst/>
          </a:prstGeom>
          <a:solidFill>
            <a:schemeClr val="accent1">
              <a:lumMod val="5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A0396-20C9-1458-76E9-601B0CE73E45}"/>
              </a:ext>
            </a:extLst>
          </p:cNvPr>
          <p:cNvSpPr txBox="1"/>
          <p:nvPr/>
        </p:nvSpPr>
        <p:spPr>
          <a:xfrm flipH="1">
            <a:off x="781439" y="742091"/>
            <a:ext cx="219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b="1" dirty="0">
                <a:solidFill>
                  <a:srgbClr val="FF0000"/>
                </a:solidFill>
              </a:rPr>
              <a:t>Anbar</a:t>
            </a:r>
            <a:r>
              <a:rPr lang="az-Latn-AZ" sz="2400" b="1" dirty="0"/>
              <a:t> </a:t>
            </a:r>
            <a:r>
              <a:rPr lang="az-Latn-AZ" sz="2400" b="1" dirty="0">
                <a:solidFill>
                  <a:schemeClr val="bg1"/>
                </a:solidFill>
              </a:rPr>
              <a:t>nədir?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06194-3B3E-4D6A-E29D-05A128EE8F4D}"/>
              </a:ext>
            </a:extLst>
          </p:cNvPr>
          <p:cNvSpPr txBox="1"/>
          <p:nvPr/>
        </p:nvSpPr>
        <p:spPr>
          <a:xfrm>
            <a:off x="781439" y="1719750"/>
            <a:ext cx="6097554" cy="92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Anbar</a:t>
            </a:r>
            <a:r>
              <a:rPr lang="az-Latn-AZ" sz="1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— Yüklərin saxlanması onların daşınması, ehtiyatların idarə edilməsi və anbarlama əməliyyatları ilə sıx bağlıdır. İstifadə olunan daşıyıcı, ehtiyatların səviyyəsi və tələb olunan anbarların arasında birbaşa əlaqə vardır. Göstərilən əməliyyatlar həmçinin yükləmə-boşaltma işləri ilə də bağlıdır. </a:t>
            </a:r>
            <a:endParaRPr lang="az-Latn-AZ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B49E9-8497-0BFF-A3F4-7C8854740AD6}"/>
              </a:ext>
            </a:extLst>
          </p:cNvPr>
          <p:cNvSpPr txBox="1"/>
          <p:nvPr/>
        </p:nvSpPr>
        <p:spPr>
          <a:xfrm>
            <a:off x="781439" y="2799919"/>
            <a:ext cx="5078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Anbar </a:t>
            </a:r>
            <a:r>
              <a:rPr lang="az-Latn-AZ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vaxta və məkana nəzarət etməkdir, bir </a:t>
            </a:r>
            <a:r>
              <a:rPr lang="az-Latn-AZ" sz="12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ş</a:t>
            </a:r>
            <a:r>
              <a:rPr lang="az-Latn-AZ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irkətin güzgüsü və namusudur</a:t>
            </a:r>
            <a:endParaRPr lang="az-Latn-AZ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01E6-7592-35B7-FBDE-8186264B70E6}"/>
              </a:ext>
            </a:extLst>
          </p:cNvPr>
          <p:cNvSpPr txBox="1"/>
          <p:nvPr/>
        </p:nvSpPr>
        <p:spPr>
          <a:xfrm>
            <a:off x="781439" y="3565018"/>
            <a:ext cx="609755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 Gömrük, malların gömrük tərəfindən yoxlanılana qədər saxlanıldığı yer.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 Mövsümi saxlama.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 Ehtiyat - əsas anbara çatdırılma nədənsə mümkün olmadıqda istifadə olunur.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 Topdansatış və paylama otaqları mağazalara böyük məhsul tədarükçüləri tərəfindən istifadə edilən ən populyar yerlərdir.</a:t>
            </a:r>
          </a:p>
        </p:txBody>
      </p:sp>
      <p:pic>
        <p:nvPicPr>
          <p:cNvPr id="2050" name="Picture 2" descr="Əlaqə">
            <a:extLst>
              <a:ext uri="{FF2B5EF4-FFF2-40B4-BE49-F238E27FC236}">
                <a16:creationId xmlns:a16="http://schemas.microsoft.com/office/drawing/2014/main" id="{42A9C586-E02C-4D69-58F5-65706C42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70" y="1941851"/>
            <a:ext cx="4487871" cy="252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851E2BB6-B39E-5EEA-14E4-95ACBFF7759C}"/>
              </a:ext>
            </a:extLst>
          </p:cNvPr>
          <p:cNvSpPr/>
          <p:nvPr/>
        </p:nvSpPr>
        <p:spPr>
          <a:xfrm>
            <a:off x="781439" y="5798668"/>
            <a:ext cx="625047" cy="634481"/>
          </a:xfrm>
          <a:prstGeom prst="corner">
            <a:avLst>
              <a:gd name="adj1" fmla="val 25510"/>
              <a:gd name="adj2" fmla="val 265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66828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9B3E574-CB88-1BF0-319F-7A42F0AE6649}"/>
              </a:ext>
            </a:extLst>
          </p:cNvPr>
          <p:cNvSpPr/>
          <p:nvPr/>
        </p:nvSpPr>
        <p:spPr>
          <a:xfrm>
            <a:off x="9921162" y="0"/>
            <a:ext cx="186612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C862F-D5ED-A56D-DDBD-2D432367495A}"/>
              </a:ext>
            </a:extLst>
          </p:cNvPr>
          <p:cNvSpPr txBox="1"/>
          <p:nvPr/>
        </p:nvSpPr>
        <p:spPr>
          <a:xfrm>
            <a:off x="1110343" y="914400"/>
            <a:ext cx="214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b="1" dirty="0">
                <a:solidFill>
                  <a:srgbClr val="C00000"/>
                </a:solidFill>
              </a:rPr>
              <a:t>Anbar</a:t>
            </a:r>
            <a:r>
              <a:rPr lang="az-Latn-AZ" sz="2400" b="1" dirty="0"/>
              <a:t> </a:t>
            </a:r>
            <a:r>
              <a:rPr lang="az-Latn-AZ" sz="2400" b="1" dirty="0">
                <a:solidFill>
                  <a:schemeClr val="accent1"/>
                </a:solidFill>
              </a:rPr>
              <a:t>xərcləri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91D6E-7709-0767-DE7C-6E3D00E13AC0}"/>
              </a:ext>
            </a:extLst>
          </p:cNvPr>
          <p:cNvSpPr txBox="1"/>
          <p:nvPr/>
        </p:nvSpPr>
        <p:spPr>
          <a:xfrm>
            <a:off x="669472" y="2019525"/>
            <a:ext cx="6097554" cy="2760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az-Latn-AZ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Anbar xərcləri  </a:t>
            </a:r>
            <a:r>
              <a:rPr lang="az-Latn-AZ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 qrupa bölünür: Sabit xərclər və dəyişən xərclər</a:t>
            </a:r>
            <a:endParaRPr lang="az-Latn-AZ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D11F2-ED10-4EA3-8A6D-5EAEA11DECBB}"/>
              </a:ext>
            </a:extLst>
          </p:cNvPr>
          <p:cNvSpPr txBox="1"/>
          <p:nvPr/>
        </p:nvSpPr>
        <p:spPr>
          <a:xfrm>
            <a:off x="1110343" y="2387844"/>
            <a:ext cx="5533053" cy="814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Sabit xərclər 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az-Latn-AZ" sz="12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 tooltip="İstehsal"/>
              </a:rPr>
              <a:t>stehsal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olunan </a:t>
            </a:r>
            <a:r>
              <a:rPr lang="az-Latn-AZ" sz="12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 tooltip="Məhsul"/>
              </a:rPr>
              <a:t>məhsulun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miqdarından asılı olmayan, istehsal prosesi dayansa belə mövcud olan xərclərdir.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Dəyişən xərclər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— istehsal olunan məhsulun miqdarına uyğun olaraq artan xərclərdir.</a:t>
            </a:r>
          </a:p>
        </p:txBody>
      </p:sp>
      <p:pic>
        <p:nvPicPr>
          <p:cNvPr id="25" name="Picture 24" descr="A diagram of a graph&#10;&#10;Description automatically generated">
            <a:extLst>
              <a:ext uri="{FF2B5EF4-FFF2-40B4-BE49-F238E27FC236}">
                <a16:creationId xmlns:a16="http://schemas.microsoft.com/office/drawing/2014/main" id="{DCE28485-65FC-843C-78A9-EBECDD922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16735" r="3042" b="53333"/>
          <a:stretch/>
        </p:blipFill>
        <p:spPr>
          <a:xfrm>
            <a:off x="7669765" y="1376065"/>
            <a:ext cx="3620278" cy="25527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935F5C-7A92-21F6-3A21-1DFB203AE164}"/>
              </a:ext>
            </a:extLst>
          </p:cNvPr>
          <p:cNvSpPr txBox="1"/>
          <p:nvPr/>
        </p:nvSpPr>
        <p:spPr>
          <a:xfrm>
            <a:off x="1120842" y="362105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Ümumi xərclər = sabit xərclər + dəyişən xərclər</a:t>
            </a:r>
            <a:endParaRPr lang="az-Latn-AZ" sz="1400" b="1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76D1A1-2939-5094-7D94-72A8868E54B6}"/>
              </a:ext>
            </a:extLst>
          </p:cNvPr>
          <p:cNvCxnSpPr/>
          <p:nvPr/>
        </p:nvCxnSpPr>
        <p:spPr>
          <a:xfrm>
            <a:off x="1595535" y="165151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F03E18-C914-AE45-9CDB-8A302622FCEA}"/>
              </a:ext>
            </a:extLst>
          </p:cNvPr>
          <p:cNvCxnSpPr>
            <a:cxnSpLocks/>
          </p:cNvCxnSpPr>
          <p:nvPr/>
        </p:nvCxnSpPr>
        <p:spPr>
          <a:xfrm>
            <a:off x="1152330" y="1519759"/>
            <a:ext cx="2565919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8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B04B6-E98F-3158-2C9C-22FA661F966D}"/>
              </a:ext>
            </a:extLst>
          </p:cNvPr>
          <p:cNvSpPr txBox="1"/>
          <p:nvPr/>
        </p:nvSpPr>
        <p:spPr>
          <a:xfrm>
            <a:off x="1184987" y="1427817"/>
            <a:ext cx="240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b="1" dirty="0"/>
              <a:t>Anbarın </a:t>
            </a:r>
            <a:r>
              <a:rPr lang="az-Latn-AZ" sz="2400" b="1" dirty="0">
                <a:solidFill>
                  <a:schemeClr val="accent2">
                    <a:lumMod val="50000"/>
                  </a:schemeClr>
                </a:solidFill>
              </a:rPr>
              <a:t>xərcləri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42AAD-D929-7285-EB08-BE915D450375}"/>
              </a:ext>
            </a:extLst>
          </p:cNvPr>
          <p:cNvSpPr txBox="1"/>
          <p:nvPr/>
        </p:nvSpPr>
        <p:spPr>
          <a:xfrm>
            <a:off x="1184987" y="258570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sz="1200" b="1" dirty="0">
                <a:latin typeface="Times New Roman" panose="02020603050405020304" pitchFamily="18" charset="0"/>
                <a:ea typeface="Aptos" panose="020B0004020202020204" pitchFamily="34" charset="0"/>
              </a:rPr>
              <a:t>Ə</a:t>
            </a:r>
            <a:r>
              <a:rPr lang="az-Latn-AZ" sz="1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razi xərcləri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Anbar üçün torpaq xərcləri əsasən anbarın tikiləcəyi torpaq sahəsinin mülkiyyəti ilə bağlı xərclərdir. Bu cür xərclər eyni regionun müxtəlif bölgələrində müxtəlif məbləğlərdə ola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bildiyindən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anbar yerinin seçilməsi ilə birbaşa bağlıdır. </a:t>
            </a:r>
            <a:endParaRPr lang="az-Latn-AZ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A537E-BA60-5876-A8E7-0628F49D6430}"/>
              </a:ext>
            </a:extLst>
          </p:cNvPr>
          <p:cNvSpPr txBox="1"/>
          <p:nvPr/>
        </p:nvSpPr>
        <p:spPr>
          <a:xfrm>
            <a:off x="1184987" y="354592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Avadanlıq dəyəri: 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yüklərin daşıması üçün avadanlıqlar</a:t>
            </a:r>
            <a:r>
              <a:rPr lang="az-Latn-AZ" sz="1200" dirty="0">
                <a:latin typeface="Times New Roman" panose="02020603050405020304" pitchFamily="18" charset="0"/>
                <a:ea typeface="Aptos" panose="020B0004020202020204" pitchFamily="34" charset="0"/>
              </a:rPr>
              <a:t>, lazımı anbar təchizatları </a:t>
            </a:r>
            <a:r>
              <a:rPr lang="az-Latn-AZ" sz="1200" dirty="0" err="1">
                <a:latin typeface="Times New Roman" panose="02020603050405020304" pitchFamily="18" charset="0"/>
                <a:ea typeface="Aptos" panose="020B0004020202020204" pitchFamily="34" charset="0"/>
              </a:rPr>
              <a:t>və,s</a:t>
            </a:r>
            <a:endParaRPr lang="az-Latn-AZ" sz="1200" dirty="0"/>
          </a:p>
        </p:txBody>
      </p:sp>
      <p:pic>
        <p:nvPicPr>
          <p:cNvPr id="4098" name="Picture 2" descr="Bu ola bilər: qutularla dolu anbardan forklift sürən kişi">
            <a:extLst>
              <a:ext uri="{FF2B5EF4-FFF2-40B4-BE49-F238E27FC236}">
                <a16:creationId xmlns:a16="http://schemas.microsoft.com/office/drawing/2014/main" id="{462EC6D6-0E03-738A-499C-D5BFC484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1" y="1563283"/>
            <a:ext cx="3706197" cy="24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012F59C-2426-FE66-4105-0D71BAE2209E}"/>
              </a:ext>
            </a:extLst>
          </p:cNvPr>
          <p:cNvSpPr/>
          <p:nvPr/>
        </p:nvSpPr>
        <p:spPr>
          <a:xfrm>
            <a:off x="7060938" y="3684426"/>
            <a:ext cx="914400" cy="914400"/>
          </a:xfrm>
          <a:prstGeom prst="pi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77693A-9ABE-B81D-CD86-1F24B8B5FEA3}"/>
              </a:ext>
            </a:extLst>
          </p:cNvPr>
          <p:cNvCxnSpPr>
            <a:cxnSpLocks/>
          </p:cNvCxnSpPr>
          <p:nvPr/>
        </p:nvCxnSpPr>
        <p:spPr>
          <a:xfrm>
            <a:off x="1250301" y="1958297"/>
            <a:ext cx="2565919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63338-21AC-75BF-C4C8-7813B2ED8800}"/>
              </a:ext>
            </a:extLst>
          </p:cNvPr>
          <p:cNvSpPr txBox="1"/>
          <p:nvPr/>
        </p:nvSpPr>
        <p:spPr>
          <a:xfrm>
            <a:off x="1045807" y="1039810"/>
            <a:ext cx="5050193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24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Saxlama xərcləri </a:t>
            </a:r>
            <a:r>
              <a:rPr lang="az-Latn-AZ" sz="24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(HOLDİNG COSTS)</a:t>
            </a:r>
            <a:endParaRPr lang="az-Latn-AZ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BF72E-4405-EC5B-49A4-48D9B00B4C95}"/>
              </a:ext>
            </a:extLst>
          </p:cNvPr>
          <p:cNvSpPr txBox="1"/>
          <p:nvPr/>
        </p:nvSpPr>
        <p:spPr>
          <a:xfrm>
            <a:off x="1045807" y="2044005"/>
            <a:ext cx="6250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Saxlama xərcləri satılmamış inventarların anbarda saxlanması ilə əlaqədar yaranan xərclərdir. 90 gündən çox saxlama yerində olan inventar, lazımsız əlavə saxlama xərcləri yaradır. saxlama xərclərinə daxildir: zədələnmiş və ya korlanmış malların qiyməti, əmək xərcləri, oğurluq, satıcı fırıldaqçılığı, göndərmə səhvləri, tranzit və ya saxlama zamanı zədələnmə, sığorta, təhlükəsizlik, İT avadanlıqları,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işıqlandırma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istilik və ventilyasiya, təmir xərcləri, Amortizasiya və əmlak vergiləri və icarə ödənişlərini əhatə edir. Saxlama xərcləri inventar dəyərinin 20-30% -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ni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təşkil edir</a:t>
            </a:r>
            <a:endParaRPr lang="az-Latn-AZ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858F1-2C3F-2778-4058-62A437F5FFE5}"/>
              </a:ext>
            </a:extLst>
          </p:cNvPr>
          <p:cNvSpPr txBox="1"/>
          <p:nvPr/>
        </p:nvSpPr>
        <p:spPr>
          <a:xfrm>
            <a:off x="1045807" y="3429000"/>
            <a:ext cx="6250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Anbarda malların saxlanması üçün (temperatur, işıq, nəm, hava axını, izolyasiya və s.) anbarda optimal şəraitin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yaradılmasıdır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Saxlanılan mal anbarda tələb olunan temperatur, nəmlik, </a:t>
            </a:r>
            <a:r>
              <a:rPr lang="az-Latn-AZ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işıqlandırma</a:t>
            </a:r>
            <a:r>
              <a:rPr lang="az-Latn-AZ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dərəcəsinə uyğun olaraq saxlanılır və izolyasiya  edilir. </a:t>
            </a:r>
            <a:endParaRPr lang="az-Latn-AZ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74800-37B4-ABA6-0448-E901EC430CEE}"/>
              </a:ext>
            </a:extLst>
          </p:cNvPr>
          <p:cNvSpPr txBox="1"/>
          <p:nvPr/>
        </p:nvSpPr>
        <p:spPr>
          <a:xfrm>
            <a:off x="1045806" y="4259997"/>
            <a:ext cx="6250731" cy="50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Müasir dövrdə də anbarlardan müxtəlif təyinatlı malların saxlanılması məqsədilə istifadə edilir. Bir neçə saxlanma üsulları vardır  FİFO, LİFO, FEFO və NİFO və onlardan FİFO geniş istifadə edilir.</a:t>
            </a:r>
            <a:endParaRPr lang="az-Latn-AZ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Bu ola bilər: narıncı jiletli və şlyapalı bir adam qutularla dolu anbardan keçir">
            <a:extLst>
              <a:ext uri="{FF2B5EF4-FFF2-40B4-BE49-F238E27FC236}">
                <a16:creationId xmlns:a16="http://schemas.microsoft.com/office/drawing/2014/main" id="{59B2C872-120D-635F-A5DC-1A5099D7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98" y="1618714"/>
            <a:ext cx="3146358" cy="31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-Shape 13">
            <a:extLst>
              <a:ext uri="{FF2B5EF4-FFF2-40B4-BE49-F238E27FC236}">
                <a16:creationId xmlns:a16="http://schemas.microsoft.com/office/drawing/2014/main" id="{0B9FF4ED-5FD1-F256-EA49-3BFAA7162D08}"/>
              </a:ext>
            </a:extLst>
          </p:cNvPr>
          <p:cNvSpPr/>
          <p:nvPr/>
        </p:nvSpPr>
        <p:spPr>
          <a:xfrm rot="10800000">
            <a:off x="10833669" y="1039810"/>
            <a:ext cx="625047" cy="634481"/>
          </a:xfrm>
          <a:prstGeom prst="corner">
            <a:avLst>
              <a:gd name="adj1" fmla="val 25510"/>
              <a:gd name="adj2" fmla="val 2653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151C6-F858-BD34-5B08-7EC4613296F3}"/>
              </a:ext>
            </a:extLst>
          </p:cNvPr>
          <p:cNvCxnSpPr>
            <a:cxnSpLocks/>
          </p:cNvCxnSpPr>
          <p:nvPr/>
        </p:nvCxnSpPr>
        <p:spPr>
          <a:xfrm flipV="1">
            <a:off x="1129004" y="1618714"/>
            <a:ext cx="5229124" cy="45522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6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3DACEA-EDE2-4927-C1D3-C151D65C1329}"/>
              </a:ext>
            </a:extLst>
          </p:cNvPr>
          <p:cNvSpPr/>
          <p:nvPr/>
        </p:nvSpPr>
        <p:spPr>
          <a:xfrm>
            <a:off x="970384" y="980713"/>
            <a:ext cx="10139210" cy="633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FB799-B216-01A8-EB11-B47EDB601C2A}"/>
              </a:ext>
            </a:extLst>
          </p:cNvPr>
          <p:cNvSpPr txBox="1"/>
          <p:nvPr/>
        </p:nvSpPr>
        <p:spPr>
          <a:xfrm>
            <a:off x="1045807" y="1049141"/>
            <a:ext cx="5050193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2400" b="1" kern="100" dirty="0">
                <a:solidFill>
                  <a:schemeClr val="accent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Saxlama xərcləri </a:t>
            </a:r>
            <a:r>
              <a:rPr lang="az-Latn-AZ" sz="2400" b="1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(HOLDİNG COSTS)</a:t>
            </a:r>
            <a:endParaRPr lang="az-Latn-AZ" sz="2400" kern="100" dirty="0">
              <a:solidFill>
                <a:schemeClr val="bg1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E402B-8882-7478-8FF5-FBDDF55603FF}"/>
              </a:ext>
            </a:extLst>
          </p:cNvPr>
          <p:cNvSpPr txBox="1"/>
          <p:nvPr/>
        </p:nvSpPr>
        <p:spPr>
          <a:xfrm>
            <a:off x="641479" y="1875453"/>
            <a:ext cx="3281749" cy="3729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az-Latn-AZ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İşci</a:t>
            </a: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z-Latn-AZ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heyyətin</a:t>
            </a: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Əlavə iş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Avadanlığın amortizasiya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Boş vaxt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Boş tutum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Sığorta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Baxım-təmir dəyəri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az-Latn-AZ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Maliyyələşdirmə</a:t>
            </a: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Avadanlıqdan İstifadə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fontAlgn="base">
              <a:lnSpc>
                <a:spcPct val="200000"/>
              </a:lnSpc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Hüquqi Maliyyə Öhdəlikləri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6" name="Picture 2" descr="Bu ola bilər: çoxlu qutularla dolu montaj xətti və fabrikdə maşınlarda işləyən insanlar">
            <a:extLst>
              <a:ext uri="{FF2B5EF4-FFF2-40B4-BE49-F238E27FC236}">
                <a16:creationId xmlns:a16="http://schemas.microsoft.com/office/drawing/2014/main" id="{8FDE5A74-9235-8510-0F94-527B6662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2" y="1726162"/>
            <a:ext cx="2840822" cy="41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5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9C6D94-E99D-7271-D321-D36CE38A3452}"/>
              </a:ext>
            </a:extLst>
          </p:cNvPr>
          <p:cNvSpPr txBox="1"/>
          <p:nvPr/>
        </p:nvSpPr>
        <p:spPr>
          <a:xfrm>
            <a:off x="884076" y="918512"/>
            <a:ext cx="4807598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z-Latn-AZ" sz="2400" b="1" kern="100" dirty="0" err="1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Sıfariş</a:t>
            </a:r>
            <a:r>
              <a:rPr lang="az-Latn-AZ" sz="2400" b="1" kern="100" dirty="0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xərcləri </a:t>
            </a:r>
            <a:r>
              <a:rPr lang="az-Latn-AZ" sz="24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(ORDERİNG COSTS)</a:t>
            </a:r>
            <a:endParaRPr lang="az-Latn-AZ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697E9-DEED-33B8-4DCC-002D2C1D949F}"/>
              </a:ext>
            </a:extLst>
          </p:cNvPr>
          <p:cNvSpPr txBox="1"/>
          <p:nvPr/>
        </p:nvSpPr>
        <p:spPr>
          <a:xfrm>
            <a:off x="884076" y="2260813"/>
            <a:ext cx="6097554" cy="50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Quraşdırma xərcləri (</a:t>
            </a:r>
            <a:r>
              <a:rPr lang="az-Latn-AZ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setup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az-Latn-AZ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olaraq da bilinən sifariş xərcləri, tədarükçünüzdən hər dəfə sifariş verdiyiniz zaman çəkilən xərclərdir:</a:t>
            </a:r>
            <a:endParaRPr lang="az-Latn-AZ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D357A-B5D8-9EF1-CB47-BB9E0778458E}"/>
              </a:ext>
            </a:extLst>
          </p:cNvPr>
          <p:cNvSpPr txBox="1"/>
          <p:nvPr/>
        </p:nvSpPr>
        <p:spPr>
          <a:xfrm>
            <a:off x="884077" y="3059934"/>
            <a:ext cx="6097554" cy="1404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Satınalma sifarişlərinin </a:t>
            </a:r>
            <a:r>
              <a:rPr lang="az-Latn-AZ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hazırlanmasının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kargüzarlıq xərcləri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Təchizatçı tapmaq və sifarişləri </a:t>
            </a:r>
            <a:r>
              <a:rPr lang="az-Latn-AZ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sürətləndirmək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xərcləri.</a:t>
            </a:r>
          </a:p>
          <a:p>
            <a:pPr marL="342900" lvl="0" indent="-342900" fontAlgn="base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Nəqliyyat xərcləri - malların anbara və ya mağazaya daşınması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Qəbul xərcləri</a:t>
            </a:r>
            <a:endParaRPr lang="az-Latn-AZ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Bu ola bilər: konveyer kəmərində qutular və digər avadanlıqlar olan anbarda avtomatlaşdırılmış konveyer kəməri">
            <a:extLst>
              <a:ext uri="{FF2B5EF4-FFF2-40B4-BE49-F238E27FC236}">
                <a16:creationId xmlns:a16="http://schemas.microsoft.com/office/drawing/2014/main" id="{C9597581-0F67-6368-6540-B119D31DB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06" y="1741006"/>
            <a:ext cx="2626376" cy="33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E397D-36E4-F93C-EA27-7BC9D0169BDD}"/>
              </a:ext>
            </a:extLst>
          </p:cNvPr>
          <p:cNvCxnSpPr>
            <a:cxnSpLocks/>
          </p:cNvCxnSpPr>
          <p:nvPr/>
        </p:nvCxnSpPr>
        <p:spPr>
          <a:xfrm flipV="1">
            <a:off x="884076" y="1659316"/>
            <a:ext cx="5229124" cy="455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-Shape 12">
            <a:extLst>
              <a:ext uri="{FF2B5EF4-FFF2-40B4-BE49-F238E27FC236}">
                <a16:creationId xmlns:a16="http://schemas.microsoft.com/office/drawing/2014/main" id="{C8CB7340-07D6-C1C4-46E0-2C7BBA059F35}"/>
              </a:ext>
            </a:extLst>
          </p:cNvPr>
          <p:cNvSpPr/>
          <p:nvPr/>
        </p:nvSpPr>
        <p:spPr>
          <a:xfrm>
            <a:off x="7977778" y="4926562"/>
            <a:ext cx="625047" cy="634481"/>
          </a:xfrm>
          <a:prstGeom prst="corner">
            <a:avLst>
              <a:gd name="adj1" fmla="val 25510"/>
              <a:gd name="adj2" fmla="val 2653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6546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E45EC5-235F-68ED-84B8-932FCD49F36C}"/>
              </a:ext>
            </a:extLst>
          </p:cNvPr>
          <p:cNvSpPr/>
          <p:nvPr/>
        </p:nvSpPr>
        <p:spPr>
          <a:xfrm>
            <a:off x="9414586" y="0"/>
            <a:ext cx="226733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1DEE0-C7D4-5523-01D6-D977843BACC4}"/>
              </a:ext>
            </a:extLst>
          </p:cNvPr>
          <p:cNvSpPr txBox="1"/>
          <p:nvPr/>
        </p:nvSpPr>
        <p:spPr>
          <a:xfrm>
            <a:off x="821094" y="1618308"/>
            <a:ext cx="6097554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az-Latn-AZ" sz="24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Çatışmamazlıq</a:t>
            </a:r>
            <a:r>
              <a:rPr lang="az-Latn-AZ" sz="24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xərcləri (</a:t>
            </a:r>
            <a:r>
              <a:rPr lang="az-Latn-AZ" sz="2400" b="1" kern="100" dirty="0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SHORTAGE COSTS</a:t>
            </a:r>
            <a:r>
              <a:rPr lang="az-Latn-AZ" sz="24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az-Latn-AZ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FE6D7-1EB9-78E8-B05A-AB9C809B33F4}"/>
              </a:ext>
            </a:extLst>
          </p:cNvPr>
          <p:cNvSpPr txBox="1"/>
          <p:nvPr/>
        </p:nvSpPr>
        <p:spPr>
          <a:xfrm>
            <a:off x="821094" y="2899373"/>
            <a:ext cx="4730620" cy="137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Stock-out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 xərcləri yəni ehtiyat tükəndi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İstehsalın pozulması xərcləri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Təcili </a:t>
            </a:r>
            <a:r>
              <a:rPr lang="az-Latn-AZ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çatdırılmalar</a:t>
            </a: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 sifarişləri toplamadan daşıma )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z-Latn-AZ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Müştəri sadiqliyi və etibarlılığı ( malın əldə qalması)</a:t>
            </a:r>
          </a:p>
        </p:txBody>
      </p:sp>
      <p:pic>
        <p:nvPicPr>
          <p:cNvPr id="8196" name="Picture 4" descr="Inventory Costs: Types, Formula, And Examples [Update 2023]">
            <a:extLst>
              <a:ext uri="{FF2B5EF4-FFF2-40B4-BE49-F238E27FC236}">
                <a16:creationId xmlns:a16="http://schemas.microsoft.com/office/drawing/2014/main" id="{F6E12E81-AAE8-BBB3-4EBD-EF29AAA2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48" y="2243345"/>
            <a:ext cx="4304910" cy="25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1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BB217-3EBE-2955-E3C7-F1CFC71783D8}"/>
              </a:ext>
            </a:extLst>
          </p:cNvPr>
          <p:cNvSpPr txBox="1"/>
          <p:nvPr/>
        </p:nvSpPr>
        <p:spPr>
          <a:xfrm>
            <a:off x="1117340" y="1170439"/>
            <a:ext cx="4751614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Saxlama xərclərinin </a:t>
            </a:r>
            <a:r>
              <a:rPr lang="az-Latn-AZ" sz="24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hesablanması</a:t>
            </a:r>
            <a:endParaRPr lang="az-Latn-AZ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2D3E7-BECB-37AF-C2D2-8D53723CCCDC}"/>
              </a:ext>
            </a:extLst>
          </p:cNvPr>
          <p:cNvSpPr txBox="1"/>
          <p:nvPr/>
        </p:nvSpPr>
        <p:spPr>
          <a:xfrm>
            <a:off x="1117340" y="2114338"/>
            <a:ext cx="6097554" cy="1862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 il üçün ümumi saxlama dəyəri: 10.000 AZN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•İllik material və material alış miqdarı (M): 10.000 ədəd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•Bir vahidin alış qiyməti (F): 10 AZN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•Material alış məbləği = 10.000 ədəd x 10 TL = 100.000 AZN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Saxlama xərcləri orta ehtiyat dəyərinin % (C) kimi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Yeni sifarişin orta </a:t>
            </a:r>
            <a:r>
              <a:rPr lang="az-Latn-AZ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stok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dəyərini hesablasaq (</a:t>
            </a:r>
            <a:r>
              <a:rPr lang="az-Latn-AZ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F4F4F-106F-97DC-E302-414DF3D1DABC}"/>
                  </a:ext>
                </a:extLst>
              </p:cNvPr>
              <p:cNvSpPr txBox="1"/>
              <p:nvPr/>
            </p:nvSpPr>
            <p:spPr>
              <a:xfrm>
                <a:off x="4854250" y="3579675"/>
                <a:ext cx="6097554" cy="397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az-Latn-AZ" sz="12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Cambria Math" panose="02040503050406030204" pitchFamily="18" charset="0"/>
                      </a:rPr>
                      <m:t>𝐸𝑑</m:t>
                    </m:r>
                    <m:r>
                      <a:rPr lang="az-Latn-AZ" sz="12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z-Latn-AZ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az-Latn-AZ" sz="12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Cambria Math" panose="02040503050406030204" pitchFamily="18" charset="0"/>
                          </a:rPr>
                          <m:t>MxF</m:t>
                        </m:r>
                      </m:num>
                      <m:den>
                        <m:r>
                          <a:rPr lang="az-Latn-AZ" sz="12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z-Latn-AZ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100 x 10 000/2 = 50 000</a:t>
                </a:r>
                <a:endParaRPr lang="az-Latn-AZ" sz="1200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F4F4F-106F-97DC-E302-414DF3D1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50" y="3579675"/>
                <a:ext cx="6097554" cy="397096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az-Latn-A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E316361-14AD-091E-708E-96A4F3F24D64}"/>
              </a:ext>
            </a:extLst>
          </p:cNvPr>
          <p:cNvSpPr txBox="1"/>
          <p:nvPr/>
        </p:nvSpPr>
        <p:spPr>
          <a:xfrm>
            <a:off x="1117340" y="4229128"/>
            <a:ext cx="4481027" cy="71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İndi bir nisbət ilə saxlama xərclərinin faizini hesablayaq. Orta illik 50.000 AZN olan ehtiyat üçün 10.000 AZN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az-Latn-AZ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saxlama xərci varsa, 100 AZN üçün;</a:t>
            </a:r>
            <a:endParaRPr lang="az-Latn-AZ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49CCBD-B2D1-797E-06ED-C0B7650C2D29}"/>
                  </a:ext>
                </a:extLst>
              </p:cNvPr>
              <p:cNvSpPr txBox="1"/>
              <p:nvPr/>
            </p:nvSpPr>
            <p:spPr>
              <a:xfrm>
                <a:off x="7059774" y="4553896"/>
                <a:ext cx="1686506" cy="39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az-Latn-AZ" sz="12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Cambria Math" panose="02040503050406030204" pitchFamily="18" charset="0"/>
                      </a:rPr>
                      <m:t>𝐶</m:t>
                    </m:r>
                    <m:r>
                      <a:rPr lang="az-Latn-AZ" sz="12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z-Latn-AZ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z-Latn-AZ" sz="12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az-Latn-AZ" sz="12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  <m:r>
                          <a:rPr lang="az-Latn-AZ" sz="12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Cambria Math" panose="02040503050406030204" pitchFamily="18" charset="0"/>
                          </a:rPr>
                          <m:t> 10 000</m:t>
                        </m:r>
                      </m:num>
                      <m:den>
                        <m:r>
                          <a:rPr lang="az-Latn-AZ" sz="12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z-Latn-AZ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20%</a:t>
                </a:r>
                <a:endParaRPr lang="az-Latn-AZ" sz="1200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49CCBD-B2D1-797E-06ED-C0B7650C2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74" y="4553896"/>
                <a:ext cx="1686506" cy="392672"/>
              </a:xfrm>
              <a:prstGeom prst="rect">
                <a:avLst/>
              </a:prstGeom>
              <a:blipFill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az-Latn-A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EE9E6D-7CA6-829A-3476-4414B818DF8D}"/>
              </a:ext>
            </a:extLst>
          </p:cNvPr>
          <p:cNvCxnSpPr>
            <a:cxnSpLocks/>
          </p:cNvCxnSpPr>
          <p:nvPr/>
        </p:nvCxnSpPr>
        <p:spPr>
          <a:xfrm flipV="1">
            <a:off x="1117340" y="4064000"/>
            <a:ext cx="8057140" cy="72221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37A115-D037-D43B-55F1-B1938DEB8F8C}"/>
              </a:ext>
            </a:extLst>
          </p:cNvPr>
          <p:cNvCxnSpPr>
            <a:cxnSpLocks/>
          </p:cNvCxnSpPr>
          <p:nvPr/>
        </p:nvCxnSpPr>
        <p:spPr>
          <a:xfrm>
            <a:off x="1117340" y="5118266"/>
            <a:ext cx="8019661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6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983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Georgia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Nadir Gurbanov</dc:creator>
  <cp:lastModifiedBy>Nadir Gurbanov</cp:lastModifiedBy>
  <cp:revision>1</cp:revision>
  <dcterms:created xsi:type="dcterms:W3CDTF">2024-10-25T19:30:35Z</dcterms:created>
  <dcterms:modified xsi:type="dcterms:W3CDTF">2024-10-25T21:19:02Z</dcterms:modified>
</cp:coreProperties>
</file>